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5B3A5-1DF7-418B-87E8-CF02F4E900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B42D54E-EC92-4217-B07E-1479962E0C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1A0FC35-41F3-4019-9A42-F7377C0F9245}"/>
              </a:ext>
            </a:extLst>
          </p:cNvPr>
          <p:cNvSpPr>
            <a:spLocks noGrp="1"/>
          </p:cNvSpPr>
          <p:nvPr>
            <p:ph type="dt" sz="half" idx="10"/>
          </p:nvPr>
        </p:nvSpPr>
        <p:spPr/>
        <p:txBody>
          <a:bodyPr/>
          <a:lstStyle/>
          <a:p>
            <a:fld id="{C6CC5735-FB07-468F-845B-01ADA57DC4CA}" type="datetimeFigureOut">
              <a:rPr lang="en-IN" smtClean="0"/>
              <a:t>17-04-2022</a:t>
            </a:fld>
            <a:endParaRPr lang="en-IN"/>
          </a:p>
        </p:txBody>
      </p:sp>
      <p:sp>
        <p:nvSpPr>
          <p:cNvPr id="5" name="Footer Placeholder 4">
            <a:extLst>
              <a:ext uri="{FF2B5EF4-FFF2-40B4-BE49-F238E27FC236}">
                <a16:creationId xmlns:a16="http://schemas.microsoft.com/office/drawing/2014/main" id="{953A186E-3B4E-4FC7-A580-84B2E6384C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16E6B9-5714-42A5-857E-78233D5842E9}"/>
              </a:ext>
            </a:extLst>
          </p:cNvPr>
          <p:cNvSpPr>
            <a:spLocks noGrp="1"/>
          </p:cNvSpPr>
          <p:nvPr>
            <p:ph type="sldNum" sz="quarter" idx="12"/>
          </p:nvPr>
        </p:nvSpPr>
        <p:spPr/>
        <p:txBody>
          <a:bodyPr/>
          <a:lstStyle/>
          <a:p>
            <a:fld id="{C14C10EA-9E19-4640-87ED-6AD74A187950}" type="slidenum">
              <a:rPr lang="en-IN" smtClean="0"/>
              <a:t>‹#›</a:t>
            </a:fld>
            <a:endParaRPr lang="en-IN"/>
          </a:p>
        </p:txBody>
      </p:sp>
    </p:spTree>
    <p:extLst>
      <p:ext uri="{BB962C8B-B14F-4D97-AF65-F5344CB8AC3E}">
        <p14:creationId xmlns:p14="http://schemas.microsoft.com/office/powerpoint/2010/main" val="3988692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7AE0B-60B4-4B3D-BDCA-B176DF25D2E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07BE25-7C07-4450-B2D6-BD401A27BD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72B4FA-1638-469C-BA32-CF67BC9554D7}"/>
              </a:ext>
            </a:extLst>
          </p:cNvPr>
          <p:cNvSpPr>
            <a:spLocks noGrp="1"/>
          </p:cNvSpPr>
          <p:nvPr>
            <p:ph type="dt" sz="half" idx="10"/>
          </p:nvPr>
        </p:nvSpPr>
        <p:spPr/>
        <p:txBody>
          <a:bodyPr/>
          <a:lstStyle/>
          <a:p>
            <a:fld id="{C6CC5735-FB07-468F-845B-01ADA57DC4CA}" type="datetimeFigureOut">
              <a:rPr lang="en-IN" smtClean="0"/>
              <a:t>17-04-2022</a:t>
            </a:fld>
            <a:endParaRPr lang="en-IN"/>
          </a:p>
        </p:txBody>
      </p:sp>
      <p:sp>
        <p:nvSpPr>
          <p:cNvPr id="5" name="Footer Placeholder 4">
            <a:extLst>
              <a:ext uri="{FF2B5EF4-FFF2-40B4-BE49-F238E27FC236}">
                <a16:creationId xmlns:a16="http://schemas.microsoft.com/office/drawing/2014/main" id="{8B497146-D0E6-4DF7-B468-3324920366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653CBC-C6FF-44A8-8B4C-7AC97AA2AC6C}"/>
              </a:ext>
            </a:extLst>
          </p:cNvPr>
          <p:cNvSpPr>
            <a:spLocks noGrp="1"/>
          </p:cNvSpPr>
          <p:nvPr>
            <p:ph type="sldNum" sz="quarter" idx="12"/>
          </p:nvPr>
        </p:nvSpPr>
        <p:spPr/>
        <p:txBody>
          <a:bodyPr/>
          <a:lstStyle/>
          <a:p>
            <a:fld id="{C14C10EA-9E19-4640-87ED-6AD74A187950}" type="slidenum">
              <a:rPr lang="en-IN" smtClean="0"/>
              <a:t>‹#›</a:t>
            </a:fld>
            <a:endParaRPr lang="en-IN"/>
          </a:p>
        </p:txBody>
      </p:sp>
    </p:spTree>
    <p:extLst>
      <p:ext uri="{BB962C8B-B14F-4D97-AF65-F5344CB8AC3E}">
        <p14:creationId xmlns:p14="http://schemas.microsoft.com/office/powerpoint/2010/main" val="970932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252E50-28AD-4E18-8E76-135231F887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042420-0C13-4563-AB10-1338B5A263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A0B63A-5945-4545-96C8-8155F9DF3D7A}"/>
              </a:ext>
            </a:extLst>
          </p:cNvPr>
          <p:cNvSpPr>
            <a:spLocks noGrp="1"/>
          </p:cNvSpPr>
          <p:nvPr>
            <p:ph type="dt" sz="half" idx="10"/>
          </p:nvPr>
        </p:nvSpPr>
        <p:spPr/>
        <p:txBody>
          <a:bodyPr/>
          <a:lstStyle/>
          <a:p>
            <a:fld id="{C6CC5735-FB07-468F-845B-01ADA57DC4CA}" type="datetimeFigureOut">
              <a:rPr lang="en-IN" smtClean="0"/>
              <a:t>17-04-2022</a:t>
            </a:fld>
            <a:endParaRPr lang="en-IN"/>
          </a:p>
        </p:txBody>
      </p:sp>
      <p:sp>
        <p:nvSpPr>
          <p:cNvPr id="5" name="Footer Placeholder 4">
            <a:extLst>
              <a:ext uri="{FF2B5EF4-FFF2-40B4-BE49-F238E27FC236}">
                <a16:creationId xmlns:a16="http://schemas.microsoft.com/office/drawing/2014/main" id="{1D7BFF91-EA83-4F65-851D-BC11932ECC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B33821-AD8F-4B31-94E8-B66708F74D77}"/>
              </a:ext>
            </a:extLst>
          </p:cNvPr>
          <p:cNvSpPr>
            <a:spLocks noGrp="1"/>
          </p:cNvSpPr>
          <p:nvPr>
            <p:ph type="sldNum" sz="quarter" idx="12"/>
          </p:nvPr>
        </p:nvSpPr>
        <p:spPr/>
        <p:txBody>
          <a:bodyPr/>
          <a:lstStyle/>
          <a:p>
            <a:fld id="{C14C10EA-9E19-4640-87ED-6AD74A187950}" type="slidenum">
              <a:rPr lang="en-IN" smtClean="0"/>
              <a:t>‹#›</a:t>
            </a:fld>
            <a:endParaRPr lang="en-IN"/>
          </a:p>
        </p:txBody>
      </p:sp>
    </p:spTree>
    <p:extLst>
      <p:ext uri="{BB962C8B-B14F-4D97-AF65-F5344CB8AC3E}">
        <p14:creationId xmlns:p14="http://schemas.microsoft.com/office/powerpoint/2010/main" val="1837501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40335-D215-43A9-91C5-5C0AE76F5F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F99090-88CE-4E6B-B4F2-08ED6FD255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F18298-B011-46FC-98F2-BDD19D28FAD5}"/>
              </a:ext>
            </a:extLst>
          </p:cNvPr>
          <p:cNvSpPr>
            <a:spLocks noGrp="1"/>
          </p:cNvSpPr>
          <p:nvPr>
            <p:ph type="dt" sz="half" idx="10"/>
          </p:nvPr>
        </p:nvSpPr>
        <p:spPr/>
        <p:txBody>
          <a:bodyPr/>
          <a:lstStyle/>
          <a:p>
            <a:fld id="{C6CC5735-FB07-468F-845B-01ADA57DC4CA}" type="datetimeFigureOut">
              <a:rPr lang="en-IN" smtClean="0"/>
              <a:t>17-04-2022</a:t>
            </a:fld>
            <a:endParaRPr lang="en-IN"/>
          </a:p>
        </p:txBody>
      </p:sp>
      <p:sp>
        <p:nvSpPr>
          <p:cNvPr id="5" name="Footer Placeholder 4">
            <a:extLst>
              <a:ext uri="{FF2B5EF4-FFF2-40B4-BE49-F238E27FC236}">
                <a16:creationId xmlns:a16="http://schemas.microsoft.com/office/drawing/2014/main" id="{C4257511-5036-4295-BE5C-812821EF8A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69674E-BB58-4888-AFA6-FDFD02191E8F}"/>
              </a:ext>
            </a:extLst>
          </p:cNvPr>
          <p:cNvSpPr>
            <a:spLocks noGrp="1"/>
          </p:cNvSpPr>
          <p:nvPr>
            <p:ph type="sldNum" sz="quarter" idx="12"/>
          </p:nvPr>
        </p:nvSpPr>
        <p:spPr/>
        <p:txBody>
          <a:bodyPr/>
          <a:lstStyle/>
          <a:p>
            <a:fld id="{C14C10EA-9E19-4640-87ED-6AD74A187950}" type="slidenum">
              <a:rPr lang="en-IN" smtClean="0"/>
              <a:t>‹#›</a:t>
            </a:fld>
            <a:endParaRPr lang="en-IN"/>
          </a:p>
        </p:txBody>
      </p:sp>
    </p:spTree>
    <p:extLst>
      <p:ext uri="{BB962C8B-B14F-4D97-AF65-F5344CB8AC3E}">
        <p14:creationId xmlns:p14="http://schemas.microsoft.com/office/powerpoint/2010/main" val="1947335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05F40-4C0B-496D-AC56-A21CB11A74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D6E114A-11F6-4A64-8E4C-FFA41684EF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D41F3C-D76C-4CC3-988F-AA68B6CE59BB}"/>
              </a:ext>
            </a:extLst>
          </p:cNvPr>
          <p:cNvSpPr>
            <a:spLocks noGrp="1"/>
          </p:cNvSpPr>
          <p:nvPr>
            <p:ph type="dt" sz="half" idx="10"/>
          </p:nvPr>
        </p:nvSpPr>
        <p:spPr/>
        <p:txBody>
          <a:bodyPr/>
          <a:lstStyle/>
          <a:p>
            <a:fld id="{C6CC5735-FB07-468F-845B-01ADA57DC4CA}" type="datetimeFigureOut">
              <a:rPr lang="en-IN" smtClean="0"/>
              <a:t>17-04-2022</a:t>
            </a:fld>
            <a:endParaRPr lang="en-IN"/>
          </a:p>
        </p:txBody>
      </p:sp>
      <p:sp>
        <p:nvSpPr>
          <p:cNvPr id="5" name="Footer Placeholder 4">
            <a:extLst>
              <a:ext uri="{FF2B5EF4-FFF2-40B4-BE49-F238E27FC236}">
                <a16:creationId xmlns:a16="http://schemas.microsoft.com/office/drawing/2014/main" id="{EA3C1229-C23E-403A-904B-20C847183B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C619F4-A129-497E-8798-16C56B4D4187}"/>
              </a:ext>
            </a:extLst>
          </p:cNvPr>
          <p:cNvSpPr>
            <a:spLocks noGrp="1"/>
          </p:cNvSpPr>
          <p:nvPr>
            <p:ph type="sldNum" sz="quarter" idx="12"/>
          </p:nvPr>
        </p:nvSpPr>
        <p:spPr/>
        <p:txBody>
          <a:bodyPr/>
          <a:lstStyle/>
          <a:p>
            <a:fld id="{C14C10EA-9E19-4640-87ED-6AD74A187950}" type="slidenum">
              <a:rPr lang="en-IN" smtClean="0"/>
              <a:t>‹#›</a:t>
            </a:fld>
            <a:endParaRPr lang="en-IN"/>
          </a:p>
        </p:txBody>
      </p:sp>
    </p:spTree>
    <p:extLst>
      <p:ext uri="{BB962C8B-B14F-4D97-AF65-F5344CB8AC3E}">
        <p14:creationId xmlns:p14="http://schemas.microsoft.com/office/powerpoint/2010/main" val="1056843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FC1C6-CA93-4645-B02F-A16719C9DB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BF96AC-45C9-407F-A7FF-E03A5872A7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91E640E-CD00-42E0-BC78-B9CBE404F1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C268F59-1468-4FAA-B594-0DBAB424F4A4}"/>
              </a:ext>
            </a:extLst>
          </p:cNvPr>
          <p:cNvSpPr>
            <a:spLocks noGrp="1"/>
          </p:cNvSpPr>
          <p:nvPr>
            <p:ph type="dt" sz="half" idx="10"/>
          </p:nvPr>
        </p:nvSpPr>
        <p:spPr/>
        <p:txBody>
          <a:bodyPr/>
          <a:lstStyle/>
          <a:p>
            <a:fld id="{C6CC5735-FB07-468F-845B-01ADA57DC4CA}" type="datetimeFigureOut">
              <a:rPr lang="en-IN" smtClean="0"/>
              <a:t>17-04-2022</a:t>
            </a:fld>
            <a:endParaRPr lang="en-IN"/>
          </a:p>
        </p:txBody>
      </p:sp>
      <p:sp>
        <p:nvSpPr>
          <p:cNvPr id="6" name="Footer Placeholder 5">
            <a:extLst>
              <a:ext uri="{FF2B5EF4-FFF2-40B4-BE49-F238E27FC236}">
                <a16:creationId xmlns:a16="http://schemas.microsoft.com/office/drawing/2014/main" id="{732E5396-097B-4EAA-8E22-B3B1CDC212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3834D4-E39A-4C51-B0BC-B387DB049FC1}"/>
              </a:ext>
            </a:extLst>
          </p:cNvPr>
          <p:cNvSpPr>
            <a:spLocks noGrp="1"/>
          </p:cNvSpPr>
          <p:nvPr>
            <p:ph type="sldNum" sz="quarter" idx="12"/>
          </p:nvPr>
        </p:nvSpPr>
        <p:spPr/>
        <p:txBody>
          <a:bodyPr/>
          <a:lstStyle/>
          <a:p>
            <a:fld id="{C14C10EA-9E19-4640-87ED-6AD74A187950}" type="slidenum">
              <a:rPr lang="en-IN" smtClean="0"/>
              <a:t>‹#›</a:t>
            </a:fld>
            <a:endParaRPr lang="en-IN"/>
          </a:p>
        </p:txBody>
      </p:sp>
    </p:spTree>
    <p:extLst>
      <p:ext uri="{BB962C8B-B14F-4D97-AF65-F5344CB8AC3E}">
        <p14:creationId xmlns:p14="http://schemas.microsoft.com/office/powerpoint/2010/main" val="3600172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9B022-AF7D-4D4F-B62A-963E663E0B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13E439-B6F6-4DA1-8226-9D01F7609B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04F57A-CCCB-459C-8F9B-E7353791D3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8195D44-200D-4276-8E59-502F0C6F44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315D4E-9AAA-4EEE-B27A-FB44FFF800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894A48E-63FB-4834-AD6F-1B5A636AE4B7}"/>
              </a:ext>
            </a:extLst>
          </p:cNvPr>
          <p:cNvSpPr>
            <a:spLocks noGrp="1"/>
          </p:cNvSpPr>
          <p:nvPr>
            <p:ph type="dt" sz="half" idx="10"/>
          </p:nvPr>
        </p:nvSpPr>
        <p:spPr/>
        <p:txBody>
          <a:bodyPr/>
          <a:lstStyle/>
          <a:p>
            <a:fld id="{C6CC5735-FB07-468F-845B-01ADA57DC4CA}" type="datetimeFigureOut">
              <a:rPr lang="en-IN" smtClean="0"/>
              <a:t>17-04-2022</a:t>
            </a:fld>
            <a:endParaRPr lang="en-IN"/>
          </a:p>
        </p:txBody>
      </p:sp>
      <p:sp>
        <p:nvSpPr>
          <p:cNvPr id="8" name="Footer Placeholder 7">
            <a:extLst>
              <a:ext uri="{FF2B5EF4-FFF2-40B4-BE49-F238E27FC236}">
                <a16:creationId xmlns:a16="http://schemas.microsoft.com/office/drawing/2014/main" id="{4C9CD6A4-6543-45D7-A2E0-378E17BC67F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1D4A397-C9AC-479F-8944-F904FF282A88}"/>
              </a:ext>
            </a:extLst>
          </p:cNvPr>
          <p:cNvSpPr>
            <a:spLocks noGrp="1"/>
          </p:cNvSpPr>
          <p:nvPr>
            <p:ph type="sldNum" sz="quarter" idx="12"/>
          </p:nvPr>
        </p:nvSpPr>
        <p:spPr/>
        <p:txBody>
          <a:bodyPr/>
          <a:lstStyle/>
          <a:p>
            <a:fld id="{C14C10EA-9E19-4640-87ED-6AD74A187950}" type="slidenum">
              <a:rPr lang="en-IN" smtClean="0"/>
              <a:t>‹#›</a:t>
            </a:fld>
            <a:endParaRPr lang="en-IN"/>
          </a:p>
        </p:txBody>
      </p:sp>
    </p:spTree>
    <p:extLst>
      <p:ext uri="{BB962C8B-B14F-4D97-AF65-F5344CB8AC3E}">
        <p14:creationId xmlns:p14="http://schemas.microsoft.com/office/powerpoint/2010/main" val="3713989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93D1B-1EF9-4C97-AD67-7F27885F738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5C5C0B7-0A75-479B-B91A-601171BEA958}"/>
              </a:ext>
            </a:extLst>
          </p:cNvPr>
          <p:cNvSpPr>
            <a:spLocks noGrp="1"/>
          </p:cNvSpPr>
          <p:nvPr>
            <p:ph type="dt" sz="half" idx="10"/>
          </p:nvPr>
        </p:nvSpPr>
        <p:spPr/>
        <p:txBody>
          <a:bodyPr/>
          <a:lstStyle/>
          <a:p>
            <a:fld id="{C6CC5735-FB07-468F-845B-01ADA57DC4CA}" type="datetimeFigureOut">
              <a:rPr lang="en-IN" smtClean="0"/>
              <a:t>17-04-2022</a:t>
            </a:fld>
            <a:endParaRPr lang="en-IN"/>
          </a:p>
        </p:txBody>
      </p:sp>
      <p:sp>
        <p:nvSpPr>
          <p:cNvPr id="4" name="Footer Placeholder 3">
            <a:extLst>
              <a:ext uri="{FF2B5EF4-FFF2-40B4-BE49-F238E27FC236}">
                <a16:creationId xmlns:a16="http://schemas.microsoft.com/office/drawing/2014/main" id="{45CC63F9-9E77-4034-84FD-8AAC99DBB4F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43B0794-00FC-4480-BDAA-D3194D826C1E}"/>
              </a:ext>
            </a:extLst>
          </p:cNvPr>
          <p:cNvSpPr>
            <a:spLocks noGrp="1"/>
          </p:cNvSpPr>
          <p:nvPr>
            <p:ph type="sldNum" sz="quarter" idx="12"/>
          </p:nvPr>
        </p:nvSpPr>
        <p:spPr/>
        <p:txBody>
          <a:bodyPr/>
          <a:lstStyle/>
          <a:p>
            <a:fld id="{C14C10EA-9E19-4640-87ED-6AD74A187950}" type="slidenum">
              <a:rPr lang="en-IN" smtClean="0"/>
              <a:t>‹#›</a:t>
            </a:fld>
            <a:endParaRPr lang="en-IN"/>
          </a:p>
        </p:txBody>
      </p:sp>
    </p:spTree>
    <p:extLst>
      <p:ext uri="{BB962C8B-B14F-4D97-AF65-F5344CB8AC3E}">
        <p14:creationId xmlns:p14="http://schemas.microsoft.com/office/powerpoint/2010/main" val="3727731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16D6E3-669D-4442-90EC-FB28CEDC4F67}"/>
              </a:ext>
            </a:extLst>
          </p:cNvPr>
          <p:cNvSpPr>
            <a:spLocks noGrp="1"/>
          </p:cNvSpPr>
          <p:nvPr>
            <p:ph type="dt" sz="half" idx="10"/>
          </p:nvPr>
        </p:nvSpPr>
        <p:spPr/>
        <p:txBody>
          <a:bodyPr/>
          <a:lstStyle/>
          <a:p>
            <a:fld id="{C6CC5735-FB07-468F-845B-01ADA57DC4CA}" type="datetimeFigureOut">
              <a:rPr lang="en-IN" smtClean="0"/>
              <a:t>17-04-2022</a:t>
            </a:fld>
            <a:endParaRPr lang="en-IN"/>
          </a:p>
        </p:txBody>
      </p:sp>
      <p:sp>
        <p:nvSpPr>
          <p:cNvPr id="3" name="Footer Placeholder 2">
            <a:extLst>
              <a:ext uri="{FF2B5EF4-FFF2-40B4-BE49-F238E27FC236}">
                <a16:creationId xmlns:a16="http://schemas.microsoft.com/office/drawing/2014/main" id="{A722844D-3E90-4FE9-B1E6-FFDFAEDBD6C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775D156-E8DC-4AB6-8E02-1FB5C583CCB9}"/>
              </a:ext>
            </a:extLst>
          </p:cNvPr>
          <p:cNvSpPr>
            <a:spLocks noGrp="1"/>
          </p:cNvSpPr>
          <p:nvPr>
            <p:ph type="sldNum" sz="quarter" idx="12"/>
          </p:nvPr>
        </p:nvSpPr>
        <p:spPr/>
        <p:txBody>
          <a:bodyPr/>
          <a:lstStyle/>
          <a:p>
            <a:fld id="{C14C10EA-9E19-4640-87ED-6AD74A187950}" type="slidenum">
              <a:rPr lang="en-IN" smtClean="0"/>
              <a:t>‹#›</a:t>
            </a:fld>
            <a:endParaRPr lang="en-IN"/>
          </a:p>
        </p:txBody>
      </p:sp>
    </p:spTree>
    <p:extLst>
      <p:ext uri="{BB962C8B-B14F-4D97-AF65-F5344CB8AC3E}">
        <p14:creationId xmlns:p14="http://schemas.microsoft.com/office/powerpoint/2010/main" val="924610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016E-F95B-4D43-8655-EFE5E297F0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CA7A24A-F792-40B0-A74B-4CFA6A128A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33132BC-2546-4BF4-9699-0A4097A413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BE6FBB-6956-4A81-8272-7DF48F7C8610}"/>
              </a:ext>
            </a:extLst>
          </p:cNvPr>
          <p:cNvSpPr>
            <a:spLocks noGrp="1"/>
          </p:cNvSpPr>
          <p:nvPr>
            <p:ph type="dt" sz="half" idx="10"/>
          </p:nvPr>
        </p:nvSpPr>
        <p:spPr/>
        <p:txBody>
          <a:bodyPr/>
          <a:lstStyle/>
          <a:p>
            <a:fld id="{C6CC5735-FB07-468F-845B-01ADA57DC4CA}" type="datetimeFigureOut">
              <a:rPr lang="en-IN" smtClean="0"/>
              <a:t>17-04-2022</a:t>
            </a:fld>
            <a:endParaRPr lang="en-IN"/>
          </a:p>
        </p:txBody>
      </p:sp>
      <p:sp>
        <p:nvSpPr>
          <p:cNvPr id="6" name="Footer Placeholder 5">
            <a:extLst>
              <a:ext uri="{FF2B5EF4-FFF2-40B4-BE49-F238E27FC236}">
                <a16:creationId xmlns:a16="http://schemas.microsoft.com/office/drawing/2014/main" id="{63CF0003-F963-4A32-A282-B819163752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CD2749-1D86-44B7-AE31-BF06320A0A37}"/>
              </a:ext>
            </a:extLst>
          </p:cNvPr>
          <p:cNvSpPr>
            <a:spLocks noGrp="1"/>
          </p:cNvSpPr>
          <p:nvPr>
            <p:ph type="sldNum" sz="quarter" idx="12"/>
          </p:nvPr>
        </p:nvSpPr>
        <p:spPr/>
        <p:txBody>
          <a:bodyPr/>
          <a:lstStyle/>
          <a:p>
            <a:fld id="{C14C10EA-9E19-4640-87ED-6AD74A187950}" type="slidenum">
              <a:rPr lang="en-IN" smtClean="0"/>
              <a:t>‹#›</a:t>
            </a:fld>
            <a:endParaRPr lang="en-IN"/>
          </a:p>
        </p:txBody>
      </p:sp>
    </p:spTree>
    <p:extLst>
      <p:ext uri="{BB962C8B-B14F-4D97-AF65-F5344CB8AC3E}">
        <p14:creationId xmlns:p14="http://schemas.microsoft.com/office/powerpoint/2010/main" val="3490177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9402E-F971-4A48-87E8-DD0DE9A930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63AAD71-3B09-4380-B3FC-624A58490A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779BF2E-DB14-4C4D-A8A2-7A509EAE38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B7730C-D61C-4BD7-A563-42AF282B689C}"/>
              </a:ext>
            </a:extLst>
          </p:cNvPr>
          <p:cNvSpPr>
            <a:spLocks noGrp="1"/>
          </p:cNvSpPr>
          <p:nvPr>
            <p:ph type="dt" sz="half" idx="10"/>
          </p:nvPr>
        </p:nvSpPr>
        <p:spPr/>
        <p:txBody>
          <a:bodyPr/>
          <a:lstStyle/>
          <a:p>
            <a:fld id="{C6CC5735-FB07-468F-845B-01ADA57DC4CA}" type="datetimeFigureOut">
              <a:rPr lang="en-IN" smtClean="0"/>
              <a:t>17-04-2022</a:t>
            </a:fld>
            <a:endParaRPr lang="en-IN"/>
          </a:p>
        </p:txBody>
      </p:sp>
      <p:sp>
        <p:nvSpPr>
          <p:cNvPr id="6" name="Footer Placeholder 5">
            <a:extLst>
              <a:ext uri="{FF2B5EF4-FFF2-40B4-BE49-F238E27FC236}">
                <a16:creationId xmlns:a16="http://schemas.microsoft.com/office/drawing/2014/main" id="{209DF78F-C8B4-46D3-B985-CC1921251F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35564E-C36F-4E7B-81DA-D104D286436F}"/>
              </a:ext>
            </a:extLst>
          </p:cNvPr>
          <p:cNvSpPr>
            <a:spLocks noGrp="1"/>
          </p:cNvSpPr>
          <p:nvPr>
            <p:ph type="sldNum" sz="quarter" idx="12"/>
          </p:nvPr>
        </p:nvSpPr>
        <p:spPr/>
        <p:txBody>
          <a:bodyPr/>
          <a:lstStyle/>
          <a:p>
            <a:fld id="{C14C10EA-9E19-4640-87ED-6AD74A187950}" type="slidenum">
              <a:rPr lang="en-IN" smtClean="0"/>
              <a:t>‹#›</a:t>
            </a:fld>
            <a:endParaRPr lang="en-IN"/>
          </a:p>
        </p:txBody>
      </p:sp>
    </p:spTree>
    <p:extLst>
      <p:ext uri="{BB962C8B-B14F-4D97-AF65-F5344CB8AC3E}">
        <p14:creationId xmlns:p14="http://schemas.microsoft.com/office/powerpoint/2010/main" val="1172998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8CAAD1-7A73-4EC8-8B7E-D0D550167F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EA73A7-A683-4D26-9470-B0BB9D1563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D5C019-9916-4ECC-8CD0-D9E0C66AE2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CC5735-FB07-468F-845B-01ADA57DC4CA}" type="datetimeFigureOut">
              <a:rPr lang="en-IN" smtClean="0"/>
              <a:t>17-04-2022</a:t>
            </a:fld>
            <a:endParaRPr lang="en-IN"/>
          </a:p>
        </p:txBody>
      </p:sp>
      <p:sp>
        <p:nvSpPr>
          <p:cNvPr id="5" name="Footer Placeholder 4">
            <a:extLst>
              <a:ext uri="{FF2B5EF4-FFF2-40B4-BE49-F238E27FC236}">
                <a16:creationId xmlns:a16="http://schemas.microsoft.com/office/drawing/2014/main" id="{45D82F5F-831A-4E8A-8B07-50C00DD7B5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66BB1C1-890D-44C1-884F-FF124294E7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4C10EA-9E19-4640-87ED-6AD74A187950}" type="slidenum">
              <a:rPr lang="en-IN" smtClean="0"/>
              <a:t>‹#›</a:t>
            </a:fld>
            <a:endParaRPr lang="en-IN"/>
          </a:p>
        </p:txBody>
      </p:sp>
    </p:spTree>
    <p:extLst>
      <p:ext uri="{BB962C8B-B14F-4D97-AF65-F5344CB8AC3E}">
        <p14:creationId xmlns:p14="http://schemas.microsoft.com/office/powerpoint/2010/main" val="10081226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tree-traversals-inorder-preorder-and-postorder/" TargetMode="External"/><Relationship Id="rId2" Type="http://schemas.openxmlformats.org/officeDocument/2006/relationships/hyperlink" Target="http://en.wikipedia.org/wiki/Depth-first_search"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277EF-F048-4DCF-8CE3-91A1050273F5}"/>
              </a:ext>
            </a:extLst>
          </p:cNvPr>
          <p:cNvSpPr>
            <a:spLocks noGrp="1"/>
          </p:cNvSpPr>
          <p:nvPr>
            <p:ph type="ctrTitle"/>
          </p:nvPr>
        </p:nvSpPr>
        <p:spPr/>
        <p:txBody>
          <a:bodyPr/>
          <a:lstStyle/>
          <a:p>
            <a:r>
              <a:rPr lang="en-US" b="0" i="0" dirty="0">
                <a:effectLst/>
                <a:latin typeface="sofia-pro"/>
              </a:rPr>
              <a:t>Graph Data Structure And Algorithms</a:t>
            </a:r>
            <a:endParaRPr lang="en-IN" dirty="0"/>
          </a:p>
        </p:txBody>
      </p:sp>
      <p:sp>
        <p:nvSpPr>
          <p:cNvPr id="3" name="Subtitle 2">
            <a:extLst>
              <a:ext uri="{FF2B5EF4-FFF2-40B4-BE49-F238E27FC236}">
                <a16:creationId xmlns:a16="http://schemas.microsoft.com/office/drawing/2014/main" id="{C8D19C61-99ED-4317-B11D-361A7CB3A3E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81380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99233-B8BA-4EEC-8607-CAC6367002BA}"/>
              </a:ext>
            </a:extLst>
          </p:cNvPr>
          <p:cNvSpPr>
            <a:spLocks noGrp="1"/>
          </p:cNvSpPr>
          <p:nvPr>
            <p:ph type="title"/>
          </p:nvPr>
        </p:nvSpPr>
        <p:spPr/>
        <p:txBody>
          <a:bodyPr>
            <a:normAutofit/>
          </a:bodyPr>
          <a:lstStyle/>
          <a:p>
            <a:r>
              <a:rPr lang="en-US" b="1" i="0" dirty="0">
                <a:solidFill>
                  <a:srgbClr val="303030"/>
                </a:solidFill>
                <a:effectLst/>
                <a:latin typeface="var(--title-font)"/>
              </a:rPr>
              <a:t>Cycle Detection in Undirected Graph using DFS</a:t>
            </a:r>
            <a:endParaRPr lang="en-IN" dirty="0"/>
          </a:p>
        </p:txBody>
      </p:sp>
      <p:sp>
        <p:nvSpPr>
          <p:cNvPr id="3" name="Content Placeholder 2">
            <a:extLst>
              <a:ext uri="{FF2B5EF4-FFF2-40B4-BE49-F238E27FC236}">
                <a16:creationId xmlns:a16="http://schemas.microsoft.com/office/drawing/2014/main" id="{8C6CD7E2-5BEE-4526-A2D3-875C77089D03}"/>
              </a:ext>
            </a:extLst>
          </p:cNvPr>
          <p:cNvSpPr>
            <a:spLocks noGrp="1"/>
          </p:cNvSpPr>
          <p:nvPr>
            <p:ph idx="1"/>
          </p:nvPr>
        </p:nvSpPr>
        <p:spPr/>
        <p:txBody>
          <a:bodyPr/>
          <a:lstStyle/>
          <a:p>
            <a:r>
              <a:rPr lang="en-US" b="1" i="0">
                <a:solidFill>
                  <a:srgbClr val="303030"/>
                </a:solidFill>
                <a:effectLst/>
                <a:latin typeface="Titillium Web" panose="00000500000000000000" pitchFamily="2" charset="0"/>
              </a:rPr>
              <a:t>Problem Statement: </a:t>
            </a:r>
            <a:r>
              <a:rPr lang="en-US" b="0" i="0">
                <a:solidFill>
                  <a:srgbClr val="303030"/>
                </a:solidFill>
                <a:effectLst/>
                <a:latin typeface="Titillium Web" panose="00000500000000000000" pitchFamily="2" charset="0"/>
              </a:rPr>
              <a:t>Given an undirected graph with V vertices and E edges, check whether it contains any cycle or not.</a:t>
            </a:r>
          </a:p>
          <a:p>
            <a:endParaRPr lang="en-IN" dirty="0"/>
          </a:p>
        </p:txBody>
      </p:sp>
      <p:pic>
        <p:nvPicPr>
          <p:cNvPr id="5122" name="Picture 2">
            <a:extLst>
              <a:ext uri="{FF2B5EF4-FFF2-40B4-BE49-F238E27FC236}">
                <a16:creationId xmlns:a16="http://schemas.microsoft.com/office/drawing/2014/main" id="{09904202-FBEC-4FCA-9FB3-66F36B81F4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6753" y="2983674"/>
            <a:ext cx="3477057" cy="2711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191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A801F-C1F5-4E8C-821B-B8BAD51722BE}"/>
              </a:ext>
            </a:extLst>
          </p:cNvPr>
          <p:cNvSpPr>
            <a:spLocks noGrp="1"/>
          </p:cNvSpPr>
          <p:nvPr>
            <p:ph type="title"/>
          </p:nvPr>
        </p:nvSpPr>
        <p:spPr/>
        <p:txBody>
          <a:bodyPr>
            <a:normAutofit/>
          </a:bodyPr>
          <a:lstStyle/>
          <a:p>
            <a:r>
              <a:rPr lang="en-US" b="1" i="0" dirty="0">
                <a:solidFill>
                  <a:srgbClr val="303030"/>
                </a:solidFill>
                <a:effectLst/>
                <a:latin typeface="var(--title-font)"/>
              </a:rPr>
              <a:t>Bipartite Check using BFS – If Graph is Bipartite</a:t>
            </a:r>
            <a:endParaRPr lang="en-IN" dirty="0"/>
          </a:p>
        </p:txBody>
      </p:sp>
      <p:sp>
        <p:nvSpPr>
          <p:cNvPr id="3" name="Content Placeholder 2">
            <a:extLst>
              <a:ext uri="{FF2B5EF4-FFF2-40B4-BE49-F238E27FC236}">
                <a16:creationId xmlns:a16="http://schemas.microsoft.com/office/drawing/2014/main" id="{64A3D152-C3FC-4B7E-80AF-7693D15EFAF2}"/>
              </a:ext>
            </a:extLst>
          </p:cNvPr>
          <p:cNvSpPr>
            <a:spLocks noGrp="1"/>
          </p:cNvSpPr>
          <p:nvPr>
            <p:ph idx="1"/>
          </p:nvPr>
        </p:nvSpPr>
        <p:spPr/>
        <p:txBody>
          <a:bodyPr/>
          <a:lstStyle/>
          <a:p>
            <a:r>
              <a:rPr lang="en-US" b="1" i="0" dirty="0">
                <a:solidFill>
                  <a:srgbClr val="303030"/>
                </a:solidFill>
                <a:effectLst/>
                <a:latin typeface="Titillium Web" panose="00000500000000000000" pitchFamily="2" charset="0"/>
              </a:rPr>
              <a:t>Problem Statement:</a:t>
            </a:r>
            <a:r>
              <a:rPr lang="en-US" b="0" i="0" dirty="0">
                <a:solidFill>
                  <a:srgbClr val="303030"/>
                </a:solidFill>
                <a:effectLst/>
                <a:latin typeface="Titillium Web" panose="00000500000000000000" pitchFamily="2" charset="0"/>
              </a:rPr>
              <a:t> Given is a 2D adjacency list representation of a graph. Check whether the graph is Bipartite graph. (Note: In a Bipartite graph, one can color all the nodes with exactly 2 colors such that no two adjacent nodes have the same color)</a:t>
            </a:r>
          </a:p>
          <a:p>
            <a:endParaRPr lang="en-IN" dirty="0"/>
          </a:p>
        </p:txBody>
      </p:sp>
      <p:pic>
        <p:nvPicPr>
          <p:cNvPr id="6146" name="Picture 2">
            <a:extLst>
              <a:ext uri="{FF2B5EF4-FFF2-40B4-BE49-F238E27FC236}">
                <a16:creationId xmlns:a16="http://schemas.microsoft.com/office/drawing/2014/main" id="{F9AFB01C-4682-47D0-935D-86374DF383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2214" y="3828683"/>
            <a:ext cx="4279037" cy="2483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00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A1A7D-B361-4062-A580-848D58087511}"/>
              </a:ext>
            </a:extLst>
          </p:cNvPr>
          <p:cNvSpPr>
            <a:spLocks noGrp="1"/>
          </p:cNvSpPr>
          <p:nvPr>
            <p:ph type="title"/>
          </p:nvPr>
        </p:nvSpPr>
        <p:spPr/>
        <p:txBody>
          <a:bodyPr/>
          <a:lstStyle/>
          <a:p>
            <a:r>
              <a:rPr lang="en-US" b="1" i="0" dirty="0">
                <a:solidFill>
                  <a:srgbClr val="303030"/>
                </a:solidFill>
                <a:effectLst/>
                <a:latin typeface="var(--title-font)"/>
              </a:rPr>
              <a:t>Detect A Cycle in Directed Graph using DFS</a:t>
            </a:r>
            <a:endParaRPr lang="en-IN" dirty="0"/>
          </a:p>
        </p:txBody>
      </p:sp>
      <p:sp>
        <p:nvSpPr>
          <p:cNvPr id="3" name="Content Placeholder 2">
            <a:extLst>
              <a:ext uri="{FF2B5EF4-FFF2-40B4-BE49-F238E27FC236}">
                <a16:creationId xmlns:a16="http://schemas.microsoft.com/office/drawing/2014/main" id="{69D9AD08-97D1-4EE2-8A59-69B74C0AD9F2}"/>
              </a:ext>
            </a:extLst>
          </p:cNvPr>
          <p:cNvSpPr>
            <a:spLocks noGrp="1"/>
          </p:cNvSpPr>
          <p:nvPr>
            <p:ph idx="1"/>
          </p:nvPr>
        </p:nvSpPr>
        <p:spPr/>
        <p:txBody>
          <a:bodyPr/>
          <a:lstStyle/>
          <a:p>
            <a:r>
              <a:rPr lang="en-US" b="1" i="0" dirty="0">
                <a:solidFill>
                  <a:srgbClr val="303030"/>
                </a:solidFill>
                <a:effectLst/>
                <a:latin typeface="Titillium Web" panose="00000500000000000000" pitchFamily="2" charset="0"/>
              </a:rPr>
              <a:t>Problem Statement:</a:t>
            </a:r>
            <a:r>
              <a:rPr lang="en-US" b="0" i="0" dirty="0">
                <a:solidFill>
                  <a:srgbClr val="303030"/>
                </a:solidFill>
                <a:effectLst/>
                <a:latin typeface="Titillium Web" panose="00000500000000000000" pitchFamily="2" charset="0"/>
              </a:rPr>
              <a:t> Given is a 2D adjacency list representation of a directed graph. Check whether the graph has cycles are not.</a:t>
            </a:r>
          </a:p>
          <a:p>
            <a:endParaRPr lang="en-IN" dirty="0"/>
          </a:p>
        </p:txBody>
      </p:sp>
      <p:pic>
        <p:nvPicPr>
          <p:cNvPr id="7170" name="Picture 2">
            <a:extLst>
              <a:ext uri="{FF2B5EF4-FFF2-40B4-BE49-F238E27FC236}">
                <a16:creationId xmlns:a16="http://schemas.microsoft.com/office/drawing/2014/main" id="{764C9904-EF49-4654-83D8-B15F4833C8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9370" y="3322145"/>
            <a:ext cx="4743450"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280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A89BB-2C30-4C29-AC19-B37B32373154}"/>
              </a:ext>
            </a:extLst>
          </p:cNvPr>
          <p:cNvSpPr>
            <a:spLocks noGrp="1"/>
          </p:cNvSpPr>
          <p:nvPr>
            <p:ph type="title"/>
          </p:nvPr>
        </p:nvSpPr>
        <p:spPr/>
        <p:txBody>
          <a:bodyPr/>
          <a:lstStyle/>
          <a:p>
            <a:r>
              <a:rPr lang="en-IN" b="1" i="0" dirty="0">
                <a:solidFill>
                  <a:srgbClr val="303030"/>
                </a:solidFill>
                <a:effectLst/>
                <a:latin typeface="var(--title-font)"/>
              </a:rPr>
              <a:t>Topological Sort (BFS)</a:t>
            </a:r>
            <a:endParaRPr lang="en-IN" dirty="0"/>
          </a:p>
        </p:txBody>
      </p:sp>
      <p:sp>
        <p:nvSpPr>
          <p:cNvPr id="3" name="Content Placeholder 2">
            <a:extLst>
              <a:ext uri="{FF2B5EF4-FFF2-40B4-BE49-F238E27FC236}">
                <a16:creationId xmlns:a16="http://schemas.microsoft.com/office/drawing/2014/main" id="{78BFF92B-CBAD-4EF2-8E87-9FF59853EC9D}"/>
              </a:ext>
            </a:extLst>
          </p:cNvPr>
          <p:cNvSpPr>
            <a:spLocks noGrp="1"/>
          </p:cNvSpPr>
          <p:nvPr>
            <p:ph idx="1"/>
          </p:nvPr>
        </p:nvSpPr>
        <p:spPr/>
        <p:txBody>
          <a:bodyPr/>
          <a:lstStyle/>
          <a:p>
            <a:pPr algn="l"/>
            <a:r>
              <a:rPr lang="en-US" b="1" i="0" dirty="0">
                <a:solidFill>
                  <a:srgbClr val="303030"/>
                </a:solidFill>
                <a:effectLst/>
                <a:latin typeface="Titillium Web" panose="00000500000000000000" pitchFamily="2" charset="0"/>
              </a:rPr>
              <a:t>Problem statement: </a:t>
            </a:r>
            <a:r>
              <a:rPr lang="en-US" b="0" i="0" dirty="0">
                <a:solidFill>
                  <a:srgbClr val="303030"/>
                </a:solidFill>
                <a:effectLst/>
                <a:latin typeface="Titillium Web" panose="00000500000000000000" pitchFamily="2" charset="0"/>
              </a:rPr>
              <a:t>Given a graph, find the topological order for the given graph.</a:t>
            </a:r>
          </a:p>
          <a:p>
            <a:pPr algn="l"/>
            <a:r>
              <a:rPr lang="en-US" b="0" i="0" dirty="0">
                <a:solidFill>
                  <a:srgbClr val="303030"/>
                </a:solidFill>
                <a:effectLst/>
                <a:latin typeface="Titillium Web" panose="00000500000000000000" pitchFamily="2" charset="0"/>
              </a:rPr>
              <a:t>Topological sort: The linear ordering of nodes/vertices such that if there exists an edge between 2 nodes </a:t>
            </a:r>
            <a:r>
              <a:rPr lang="en-US" b="0" i="0" dirty="0" err="1">
                <a:solidFill>
                  <a:srgbClr val="303030"/>
                </a:solidFill>
                <a:effectLst/>
                <a:latin typeface="Titillium Web" panose="00000500000000000000" pitchFamily="2" charset="0"/>
              </a:rPr>
              <a:t>u,v</a:t>
            </a:r>
            <a:r>
              <a:rPr lang="en-US" b="0" i="0" dirty="0">
                <a:solidFill>
                  <a:srgbClr val="303030"/>
                </a:solidFill>
                <a:effectLst/>
                <a:latin typeface="Titillium Web" panose="00000500000000000000" pitchFamily="2" charset="0"/>
              </a:rPr>
              <a:t> then ‘u’ appears before ‘v’.</a:t>
            </a:r>
          </a:p>
          <a:p>
            <a:endParaRPr lang="en-IN" dirty="0"/>
          </a:p>
        </p:txBody>
      </p:sp>
    </p:spTree>
    <p:extLst>
      <p:ext uri="{BB962C8B-B14F-4D97-AF65-F5344CB8AC3E}">
        <p14:creationId xmlns:p14="http://schemas.microsoft.com/office/powerpoint/2010/main" val="3308782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2EBC0-C74D-4768-AFFF-59F50EE9B662}"/>
              </a:ext>
            </a:extLst>
          </p:cNvPr>
          <p:cNvSpPr>
            <a:spLocks noGrp="1"/>
          </p:cNvSpPr>
          <p:nvPr>
            <p:ph type="title"/>
          </p:nvPr>
        </p:nvSpPr>
        <p:spPr/>
        <p:txBody>
          <a:bodyPr/>
          <a:lstStyle/>
          <a:p>
            <a:endParaRPr lang="en-IN"/>
          </a:p>
        </p:txBody>
      </p:sp>
      <p:pic>
        <p:nvPicPr>
          <p:cNvPr id="8194" name="Picture 2">
            <a:extLst>
              <a:ext uri="{FF2B5EF4-FFF2-40B4-BE49-F238E27FC236}">
                <a16:creationId xmlns:a16="http://schemas.microsoft.com/office/drawing/2014/main" id="{4DDD6684-66E9-4546-9C2A-6BC86B0ACB6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72235" y="2263805"/>
            <a:ext cx="3292791" cy="321182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7D54973-4143-4332-8828-AA00CC3281D4}"/>
              </a:ext>
            </a:extLst>
          </p:cNvPr>
          <p:cNvSpPr>
            <a:spLocks noChangeArrowheads="1"/>
          </p:cNvSpPr>
          <p:nvPr/>
        </p:nvSpPr>
        <p:spPr bwMode="auto">
          <a:xfrm>
            <a:off x="1278384" y="2417189"/>
            <a:ext cx="6374167" cy="594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2380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03030"/>
                </a:solidFill>
                <a:effectLst/>
                <a:latin typeface="courier 10 pitch"/>
              </a:rPr>
              <a:t>Output:</a:t>
            </a:r>
            <a:r>
              <a:rPr kumimoji="0" lang="en-US" altLang="en-US" sz="2000" b="0" i="0" u="none" strike="noStrike" cap="none" normalizeH="0" baseline="0" dirty="0">
                <a:ln>
                  <a:noFill/>
                </a:ln>
                <a:solidFill>
                  <a:srgbClr val="303030"/>
                </a:solidFill>
                <a:effectLst/>
                <a:latin typeface="courier 10 pitch"/>
              </a:rPr>
              <a:t> 4 5 2 0 3 1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6459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08E49-CE66-46DF-BC57-7D8A281E4B40}"/>
              </a:ext>
            </a:extLst>
          </p:cNvPr>
          <p:cNvSpPr>
            <a:spLocks noGrp="1"/>
          </p:cNvSpPr>
          <p:nvPr>
            <p:ph type="title"/>
          </p:nvPr>
        </p:nvSpPr>
        <p:spPr/>
        <p:txBody>
          <a:bodyPr/>
          <a:lstStyle/>
          <a:p>
            <a:r>
              <a:rPr lang="en-IN" b="1" i="0" dirty="0">
                <a:solidFill>
                  <a:srgbClr val="303030"/>
                </a:solidFill>
                <a:effectLst/>
                <a:latin typeface="var(--title-font)"/>
              </a:rPr>
              <a:t>Topological Sort Using DFS</a:t>
            </a:r>
            <a:endParaRPr lang="en-IN" dirty="0"/>
          </a:p>
        </p:txBody>
      </p:sp>
      <p:sp>
        <p:nvSpPr>
          <p:cNvPr id="3" name="Content Placeholder 2">
            <a:extLst>
              <a:ext uri="{FF2B5EF4-FFF2-40B4-BE49-F238E27FC236}">
                <a16:creationId xmlns:a16="http://schemas.microsoft.com/office/drawing/2014/main" id="{AB9D47E5-02FD-4C26-910D-873C9AC0339C}"/>
              </a:ext>
            </a:extLst>
          </p:cNvPr>
          <p:cNvSpPr>
            <a:spLocks noGrp="1"/>
          </p:cNvSpPr>
          <p:nvPr>
            <p:ph idx="1"/>
          </p:nvPr>
        </p:nvSpPr>
        <p:spPr/>
        <p:txBody>
          <a:bodyPr/>
          <a:lstStyle/>
          <a:p>
            <a:r>
              <a:rPr lang="en-US" b="1" i="0" dirty="0">
                <a:solidFill>
                  <a:srgbClr val="303030"/>
                </a:solidFill>
                <a:effectLst/>
                <a:latin typeface="Titillium Web" panose="00000500000000000000" pitchFamily="2" charset="0"/>
              </a:rPr>
              <a:t>Problem Statement</a:t>
            </a:r>
            <a:r>
              <a:rPr lang="en-US" b="0" i="0" dirty="0">
                <a:solidFill>
                  <a:srgbClr val="303030"/>
                </a:solidFill>
                <a:effectLst/>
                <a:latin typeface="Titillium Web" panose="00000500000000000000" pitchFamily="2" charset="0"/>
              </a:rPr>
              <a:t>: Given a DAG( Directed Acyclic Graph ), print all the vertex of the graph in a topologically sorted order. If there are multiple solutions, print any.</a:t>
            </a:r>
          </a:p>
          <a:p>
            <a:endParaRPr lang="en-IN" dirty="0"/>
          </a:p>
        </p:txBody>
      </p:sp>
      <p:pic>
        <p:nvPicPr>
          <p:cNvPr id="9218" name="Picture 2">
            <a:extLst>
              <a:ext uri="{FF2B5EF4-FFF2-40B4-BE49-F238E27FC236}">
                <a16:creationId xmlns:a16="http://schemas.microsoft.com/office/drawing/2014/main" id="{AFB2C505-F316-428E-8EBA-432CCC4F18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8893" y="2831976"/>
            <a:ext cx="2925145" cy="38258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CB3DEFF-6D94-4311-8222-0FA8741FA629}"/>
              </a:ext>
            </a:extLst>
          </p:cNvPr>
          <p:cNvSpPr>
            <a:spLocks noChangeArrowheads="1"/>
          </p:cNvSpPr>
          <p:nvPr/>
        </p:nvSpPr>
        <p:spPr bwMode="auto">
          <a:xfrm>
            <a:off x="1065321" y="3313833"/>
            <a:ext cx="5320687" cy="594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2380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03030"/>
                </a:solidFill>
                <a:effectLst/>
                <a:latin typeface="courier 10 pitch"/>
              </a:rPr>
              <a:t>One of the solutions is 1,2,3,5,4</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5269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339D8-723E-4620-9874-9897AC0B9E76}"/>
              </a:ext>
            </a:extLst>
          </p:cNvPr>
          <p:cNvSpPr>
            <a:spLocks noGrp="1"/>
          </p:cNvSpPr>
          <p:nvPr>
            <p:ph type="title"/>
          </p:nvPr>
        </p:nvSpPr>
        <p:spPr/>
        <p:txBody>
          <a:bodyPr/>
          <a:lstStyle/>
          <a:p>
            <a:endParaRPr lang="en-IN"/>
          </a:p>
        </p:txBody>
      </p:sp>
      <p:pic>
        <p:nvPicPr>
          <p:cNvPr id="10242" name="Picture 2">
            <a:extLst>
              <a:ext uri="{FF2B5EF4-FFF2-40B4-BE49-F238E27FC236}">
                <a16:creationId xmlns:a16="http://schemas.microsoft.com/office/drawing/2014/main" id="{C1EA789B-1DDB-4261-9D88-DF6CF88C7C2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23968" y="1807870"/>
            <a:ext cx="4443527"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7205D39-D0CE-4F0E-B725-E1E8BFDFA2D2}"/>
              </a:ext>
            </a:extLst>
          </p:cNvPr>
          <p:cNvSpPr>
            <a:spLocks noChangeArrowheads="1"/>
          </p:cNvSpPr>
          <p:nvPr/>
        </p:nvSpPr>
        <p:spPr bwMode="auto">
          <a:xfrm>
            <a:off x="0" y="-53170"/>
            <a:ext cx="184731" cy="56354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2380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101D0D97-3F5D-4DEA-9C80-1E36E64C3652}"/>
              </a:ext>
            </a:extLst>
          </p:cNvPr>
          <p:cNvSpPr txBox="1"/>
          <p:nvPr/>
        </p:nvSpPr>
        <p:spPr>
          <a:xfrm>
            <a:off x="756822" y="2518584"/>
            <a:ext cx="6130030"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03030"/>
                </a:solidFill>
                <a:effectLst/>
                <a:latin typeface="courier 10 pitch"/>
              </a:rPr>
              <a:t>Output:</a:t>
            </a:r>
            <a:r>
              <a:rPr kumimoji="0" lang="en-US" altLang="en-US" b="0" i="0" u="none" strike="noStrike" cap="none" normalizeH="0" baseline="0" dirty="0">
                <a:ln>
                  <a:noFill/>
                </a:ln>
                <a:solidFill>
                  <a:srgbClr val="303030"/>
                </a:solidFill>
                <a:effectLst/>
                <a:latin typeface="courier 10 pitch"/>
              </a:rPr>
              <a:t> One of the solution is 1,2,3,4,5,6</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2606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617A6-E96E-4087-8DFB-6DCC09FFAB83}"/>
              </a:ext>
            </a:extLst>
          </p:cNvPr>
          <p:cNvSpPr>
            <a:spLocks noGrp="1"/>
          </p:cNvSpPr>
          <p:nvPr>
            <p:ph type="title"/>
          </p:nvPr>
        </p:nvSpPr>
        <p:spPr/>
        <p:txBody>
          <a:bodyPr>
            <a:normAutofit/>
          </a:bodyPr>
          <a:lstStyle/>
          <a:p>
            <a:r>
              <a:rPr lang="en-US" b="1" i="0" dirty="0" err="1">
                <a:solidFill>
                  <a:srgbClr val="303030"/>
                </a:solidFill>
                <a:effectLst/>
                <a:latin typeface="var(--title-font)"/>
              </a:rPr>
              <a:t>Kosaraju’s</a:t>
            </a:r>
            <a:r>
              <a:rPr lang="en-US" b="1" i="0" dirty="0">
                <a:solidFill>
                  <a:srgbClr val="303030"/>
                </a:solidFill>
                <a:effectLst/>
                <a:latin typeface="var(--title-font)"/>
              </a:rPr>
              <a:t> Algorithm for Strongly Connected Components(SCC)</a:t>
            </a:r>
            <a:endParaRPr lang="en-IN" dirty="0"/>
          </a:p>
        </p:txBody>
      </p:sp>
      <p:sp>
        <p:nvSpPr>
          <p:cNvPr id="3" name="Content Placeholder 2">
            <a:extLst>
              <a:ext uri="{FF2B5EF4-FFF2-40B4-BE49-F238E27FC236}">
                <a16:creationId xmlns:a16="http://schemas.microsoft.com/office/drawing/2014/main" id="{24C416B9-19B8-451E-9D02-806434C0A2FF}"/>
              </a:ext>
            </a:extLst>
          </p:cNvPr>
          <p:cNvSpPr>
            <a:spLocks noGrp="1"/>
          </p:cNvSpPr>
          <p:nvPr>
            <p:ph idx="1"/>
          </p:nvPr>
        </p:nvSpPr>
        <p:spPr/>
        <p:txBody>
          <a:bodyPr/>
          <a:lstStyle/>
          <a:p>
            <a:r>
              <a:rPr lang="en-US" b="1" i="0" dirty="0">
                <a:solidFill>
                  <a:srgbClr val="303030"/>
                </a:solidFill>
                <a:effectLst/>
                <a:latin typeface="Titillium Web" panose="00000500000000000000" pitchFamily="2" charset="0"/>
              </a:rPr>
              <a:t>Problem Statement:</a:t>
            </a:r>
            <a:r>
              <a:rPr lang="en-US" b="0" i="0" dirty="0">
                <a:solidFill>
                  <a:srgbClr val="303030"/>
                </a:solidFill>
                <a:effectLst/>
                <a:latin typeface="Titillium Web" panose="00000500000000000000" pitchFamily="2" charset="0"/>
              </a:rPr>
              <a:t> Given a Directed Graph with</a:t>
            </a:r>
            <a:r>
              <a:rPr lang="en-US" b="1" i="0" dirty="0">
                <a:solidFill>
                  <a:srgbClr val="303030"/>
                </a:solidFill>
                <a:effectLst/>
                <a:latin typeface="Titillium Web" panose="00000500000000000000" pitchFamily="2" charset="0"/>
              </a:rPr>
              <a:t> V </a:t>
            </a:r>
            <a:r>
              <a:rPr lang="en-US" b="0" i="0" dirty="0">
                <a:solidFill>
                  <a:srgbClr val="303030"/>
                </a:solidFill>
                <a:effectLst/>
                <a:latin typeface="Titillium Web" panose="00000500000000000000" pitchFamily="2" charset="0"/>
              </a:rPr>
              <a:t>vertices </a:t>
            </a:r>
            <a:r>
              <a:rPr lang="en-US" b="1" i="0" dirty="0">
                <a:solidFill>
                  <a:srgbClr val="303030"/>
                </a:solidFill>
                <a:effectLst/>
                <a:latin typeface="Titillium Web" panose="00000500000000000000" pitchFamily="2" charset="0"/>
              </a:rPr>
              <a:t>(</a:t>
            </a:r>
            <a:r>
              <a:rPr lang="en-US" b="0" i="0" dirty="0">
                <a:solidFill>
                  <a:srgbClr val="303030"/>
                </a:solidFill>
                <a:effectLst/>
                <a:latin typeface="Titillium Web" panose="00000500000000000000" pitchFamily="2" charset="0"/>
              </a:rPr>
              <a:t>Numbered from</a:t>
            </a:r>
            <a:r>
              <a:rPr lang="en-US" b="1" i="0" dirty="0">
                <a:solidFill>
                  <a:srgbClr val="303030"/>
                </a:solidFill>
                <a:effectLst/>
                <a:latin typeface="Titillium Web" panose="00000500000000000000" pitchFamily="2" charset="0"/>
              </a:rPr>
              <a:t> 0 to V-1)</a:t>
            </a:r>
            <a:r>
              <a:rPr lang="en-US" b="0" i="0" dirty="0">
                <a:solidFill>
                  <a:srgbClr val="303030"/>
                </a:solidFill>
                <a:effectLst/>
                <a:latin typeface="Titillium Web" panose="00000500000000000000" pitchFamily="2" charset="0"/>
              </a:rPr>
              <a:t> and </a:t>
            </a:r>
            <a:r>
              <a:rPr lang="en-US" b="1" i="0" dirty="0">
                <a:solidFill>
                  <a:srgbClr val="303030"/>
                </a:solidFill>
                <a:effectLst/>
                <a:latin typeface="Titillium Web" panose="00000500000000000000" pitchFamily="2" charset="0"/>
              </a:rPr>
              <a:t>E</a:t>
            </a:r>
            <a:r>
              <a:rPr lang="en-US" b="0" i="0" dirty="0">
                <a:solidFill>
                  <a:srgbClr val="303030"/>
                </a:solidFill>
                <a:effectLst/>
                <a:latin typeface="Titillium Web" panose="00000500000000000000" pitchFamily="2" charset="0"/>
              </a:rPr>
              <a:t> edges, Find the number of strongly connected components in the graph.</a:t>
            </a:r>
          </a:p>
          <a:p>
            <a:endParaRPr lang="en-IN" dirty="0"/>
          </a:p>
        </p:txBody>
      </p:sp>
      <p:pic>
        <p:nvPicPr>
          <p:cNvPr id="11266" name="Picture 2">
            <a:extLst>
              <a:ext uri="{FF2B5EF4-FFF2-40B4-BE49-F238E27FC236}">
                <a16:creationId xmlns:a16="http://schemas.microsoft.com/office/drawing/2014/main" id="{F9F63169-D17F-4F17-B086-3DE3B64075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3175" y="4250693"/>
            <a:ext cx="3457575" cy="1552575"/>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B655842C-B31B-4422-9120-C0E01FF94E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9213" y="4188781"/>
            <a:ext cx="4067175"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642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58C0A-D5C7-4BD8-AD3D-B49343BA310F}"/>
              </a:ext>
            </a:extLst>
          </p:cNvPr>
          <p:cNvSpPr>
            <a:spLocks noGrp="1"/>
          </p:cNvSpPr>
          <p:nvPr>
            <p:ph type="title"/>
          </p:nvPr>
        </p:nvSpPr>
        <p:spPr/>
        <p:txBody>
          <a:bodyPr/>
          <a:lstStyle/>
          <a:p>
            <a:r>
              <a:rPr lang="en-IN" b="1" i="0" dirty="0">
                <a:solidFill>
                  <a:srgbClr val="303030"/>
                </a:solidFill>
                <a:effectLst/>
                <a:latin typeface="var(--title-font)"/>
              </a:rPr>
              <a:t>Dijkstra’s Algorithm – Shortest distance</a:t>
            </a:r>
            <a:endParaRPr lang="en-IN" dirty="0"/>
          </a:p>
        </p:txBody>
      </p:sp>
      <p:sp>
        <p:nvSpPr>
          <p:cNvPr id="3" name="Content Placeholder 2">
            <a:extLst>
              <a:ext uri="{FF2B5EF4-FFF2-40B4-BE49-F238E27FC236}">
                <a16:creationId xmlns:a16="http://schemas.microsoft.com/office/drawing/2014/main" id="{C43001A2-F89F-4780-AF99-58C8F92B699C}"/>
              </a:ext>
            </a:extLst>
          </p:cNvPr>
          <p:cNvSpPr>
            <a:spLocks noGrp="1"/>
          </p:cNvSpPr>
          <p:nvPr>
            <p:ph idx="1"/>
          </p:nvPr>
        </p:nvSpPr>
        <p:spPr/>
        <p:txBody>
          <a:bodyPr/>
          <a:lstStyle/>
          <a:p>
            <a:pPr algn="l"/>
            <a:r>
              <a:rPr lang="en-US" b="1" i="0" dirty="0">
                <a:solidFill>
                  <a:srgbClr val="303030"/>
                </a:solidFill>
                <a:effectLst/>
                <a:latin typeface="Titillium Web" panose="00000500000000000000" pitchFamily="2" charset="0"/>
              </a:rPr>
              <a:t>Problem Statement:</a:t>
            </a:r>
            <a:r>
              <a:rPr lang="en-US" b="0" i="0" dirty="0">
                <a:solidFill>
                  <a:srgbClr val="303030"/>
                </a:solidFill>
                <a:effectLst/>
                <a:latin typeface="Titillium Web" panose="00000500000000000000" pitchFamily="2" charset="0"/>
              </a:rPr>
              <a:t> Given a weighted, undirected, and connected graph of V vertices and E edges, Find the shortest distance of all the vertex’s from the source vertex S.</a:t>
            </a:r>
          </a:p>
          <a:p>
            <a:pPr algn="l"/>
            <a:r>
              <a:rPr lang="en-US" b="1" i="0" dirty="0">
                <a:solidFill>
                  <a:srgbClr val="303030"/>
                </a:solidFill>
                <a:effectLst/>
                <a:latin typeface="Titillium Web" panose="00000500000000000000" pitchFamily="2" charset="0"/>
              </a:rPr>
              <a:t>Note: </a:t>
            </a:r>
            <a:r>
              <a:rPr lang="en-US" b="0" i="0" dirty="0">
                <a:solidFill>
                  <a:srgbClr val="303030"/>
                </a:solidFill>
                <a:effectLst/>
                <a:latin typeface="Titillium Web" panose="00000500000000000000" pitchFamily="2" charset="0"/>
              </a:rPr>
              <a:t>The Graph doesn’t contain any negative weight cycle.</a:t>
            </a:r>
          </a:p>
          <a:p>
            <a:endParaRPr lang="en-IN" dirty="0"/>
          </a:p>
          <a:p>
            <a:endParaRPr lang="en-IN" dirty="0"/>
          </a:p>
        </p:txBody>
      </p:sp>
    </p:spTree>
    <p:extLst>
      <p:ext uri="{BB962C8B-B14F-4D97-AF65-F5344CB8AC3E}">
        <p14:creationId xmlns:p14="http://schemas.microsoft.com/office/powerpoint/2010/main" val="3628353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8C16C-11FB-4B17-9FE3-2BDED1042DC7}"/>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9C25BD20-A76C-4795-B5BD-2C8A685F75F0}"/>
              </a:ext>
            </a:extLst>
          </p:cNvPr>
          <p:cNvSpPr>
            <a:spLocks noGrp="1" noChangeArrowheads="1"/>
          </p:cNvSpPr>
          <p:nvPr>
            <p:ph idx="1"/>
          </p:nvPr>
        </p:nvSpPr>
        <p:spPr bwMode="auto">
          <a:xfrm>
            <a:off x="838200" y="1911353"/>
            <a:ext cx="9788371" cy="18254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2380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03030"/>
                </a:solidFill>
                <a:effectLst/>
                <a:latin typeface="courier 10 pitch"/>
              </a:rPr>
              <a:t>Example 1:</a:t>
            </a:r>
            <a:r>
              <a:rPr kumimoji="0" lang="en-US" altLang="en-US" sz="2000" b="0" i="0" u="none" strike="noStrike" cap="none" normalizeH="0" baseline="0" dirty="0">
                <a:ln>
                  <a:noFill/>
                </a:ln>
                <a:solidFill>
                  <a:srgbClr val="303030"/>
                </a:solidFill>
                <a:effectLst/>
                <a:latin typeface="courier 10 pitch"/>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03030"/>
                </a:solidFill>
                <a:effectLst/>
                <a:latin typeface="courier 10 pitch"/>
              </a:rPr>
              <a:t>Input:</a:t>
            </a:r>
            <a:r>
              <a:rPr kumimoji="0" lang="en-US" altLang="en-US" sz="2000" b="0" i="0" u="none" strike="noStrike" cap="none" normalizeH="0" baseline="0" dirty="0">
                <a:ln>
                  <a:noFill/>
                </a:ln>
                <a:solidFill>
                  <a:srgbClr val="303030"/>
                </a:solidFill>
                <a:effectLst/>
                <a:latin typeface="courier 10 pitch"/>
              </a:rPr>
              <a:t> Adj list : [[1,2,2],[1,4,1],[2,1,2],[2,3,4],[2,5,5],[3,2,4],[3,4,3],[3,5,1],[4,1,1],[4,3,3],[5,2,5],[5,3,1]]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03030"/>
                </a:solidFill>
                <a:effectLst/>
                <a:latin typeface="courier 10 pitch"/>
              </a:rPr>
              <a:t>Output:</a:t>
            </a:r>
            <a:r>
              <a:rPr kumimoji="0" lang="en-US" altLang="en-US" sz="2000" b="0" i="0" u="none" strike="noStrike" cap="none" normalizeH="0" baseline="0" dirty="0">
                <a:ln>
                  <a:noFill/>
                </a:ln>
                <a:solidFill>
                  <a:srgbClr val="303030"/>
                </a:solidFill>
                <a:effectLst/>
                <a:latin typeface="courier 10 pitch"/>
              </a:rPr>
              <a:t> [0,2,4,1,5]</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12291" name="Picture 3">
            <a:extLst>
              <a:ext uri="{FF2B5EF4-FFF2-40B4-BE49-F238E27FC236}">
                <a16:creationId xmlns:a16="http://schemas.microsoft.com/office/drawing/2014/main" id="{DA2F2A81-33D1-469F-9191-53467FB2C1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8273" y="3649924"/>
            <a:ext cx="3952875"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516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824DF-E08A-4041-B0D8-62759B3A7401}"/>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7E9AD8FC-6476-44A1-848A-12405FA8A9A6}"/>
              </a:ext>
            </a:extLst>
          </p:cNvPr>
          <p:cNvSpPr>
            <a:spLocks noGrp="1" noChangeArrowheads="1"/>
          </p:cNvSpPr>
          <p:nvPr>
            <p:ph idx="1"/>
          </p:nvPr>
        </p:nvSpPr>
        <p:spPr bwMode="auto">
          <a:xfrm>
            <a:off x="980243" y="2198417"/>
            <a:ext cx="9997440" cy="1048985"/>
          </a:xfrm>
          <a:prstGeom prst="rect">
            <a:avLst/>
          </a:prstGeom>
          <a:solidFill>
            <a:schemeClr val="bg1"/>
          </a:solidFill>
          <a:ln>
            <a:noFill/>
          </a:ln>
          <a:effec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var(--font-din)"/>
              </a:rPr>
              <a:t>A Graph is a non-linear data structure consisting of nodes and edges. The nodes are sometimes also referred to as vertices and the edges are lines or arcs that connect any two nodes in the graph. More formally a Graph can be defined as,</a:t>
            </a:r>
            <a:endParaRPr kumimoji="0" lang="en-US" altLang="en-US" sz="16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var(--font-din)"/>
              </a:rPr>
              <a:t>A Graph consists of a finite set of vertices(or nodes) and set of Edges which connect a pair of nodes.</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1027" name="Picture 3">
            <a:extLst>
              <a:ext uri="{FF2B5EF4-FFF2-40B4-BE49-F238E27FC236}">
                <a16:creationId xmlns:a16="http://schemas.microsoft.com/office/drawing/2014/main" id="{5C5E5994-B1ED-4540-AD83-6F53B05D22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8106" y="3972942"/>
            <a:ext cx="4676775" cy="201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3704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D7B29-8096-4487-B873-01F97E9D816A}"/>
              </a:ext>
            </a:extLst>
          </p:cNvPr>
          <p:cNvSpPr>
            <a:spLocks noGrp="1"/>
          </p:cNvSpPr>
          <p:nvPr>
            <p:ph type="title"/>
          </p:nvPr>
        </p:nvSpPr>
        <p:spPr/>
        <p:txBody>
          <a:bodyPr>
            <a:normAutofit/>
          </a:bodyPr>
          <a:lstStyle/>
          <a:p>
            <a:r>
              <a:rPr lang="en-US" b="1" i="0" dirty="0">
                <a:solidFill>
                  <a:srgbClr val="303030"/>
                </a:solidFill>
                <a:effectLst/>
                <a:latin typeface="var(--title-font)"/>
              </a:rPr>
              <a:t>Bellman-Ford Algorithm – Shortest Distance with Negative Edge</a:t>
            </a:r>
            <a:endParaRPr lang="en-IN" dirty="0"/>
          </a:p>
        </p:txBody>
      </p:sp>
      <p:sp>
        <p:nvSpPr>
          <p:cNvPr id="3" name="Content Placeholder 2">
            <a:extLst>
              <a:ext uri="{FF2B5EF4-FFF2-40B4-BE49-F238E27FC236}">
                <a16:creationId xmlns:a16="http://schemas.microsoft.com/office/drawing/2014/main" id="{5FEFE67B-B5FC-41AF-90EB-FCB12684E0B0}"/>
              </a:ext>
            </a:extLst>
          </p:cNvPr>
          <p:cNvSpPr>
            <a:spLocks noGrp="1"/>
          </p:cNvSpPr>
          <p:nvPr>
            <p:ph idx="1"/>
          </p:nvPr>
        </p:nvSpPr>
        <p:spPr/>
        <p:txBody>
          <a:bodyPr/>
          <a:lstStyle/>
          <a:p>
            <a:r>
              <a:rPr lang="en-US" b="1" i="0" dirty="0">
                <a:solidFill>
                  <a:srgbClr val="303030"/>
                </a:solidFill>
                <a:effectLst/>
                <a:latin typeface="Titillium Web" panose="00000500000000000000" pitchFamily="2" charset="0"/>
              </a:rPr>
              <a:t>Problem Statement: </a:t>
            </a:r>
            <a:r>
              <a:rPr lang="en-US" b="0" i="0" dirty="0">
                <a:solidFill>
                  <a:srgbClr val="303030"/>
                </a:solidFill>
                <a:effectLst/>
                <a:latin typeface="Titillium Web" panose="00000500000000000000" pitchFamily="2" charset="0"/>
              </a:rPr>
              <a:t>Given a weighted directed graph with negative edge weights with n nodes and m edges. Nodes are labeled from 0 to n-1, the task is to find the shortest distance from the source node to all other nodes. Output “-1” if there exists a negative edge weight cycle in the graph.</a:t>
            </a:r>
            <a:br>
              <a:rPr lang="en-US" dirty="0"/>
            </a:br>
            <a:r>
              <a:rPr lang="en-US" b="1" i="0" dirty="0">
                <a:solidFill>
                  <a:srgbClr val="303030"/>
                </a:solidFill>
                <a:effectLst/>
                <a:latin typeface="Titillium Web" panose="00000500000000000000" pitchFamily="2" charset="0"/>
              </a:rPr>
              <a:t>Note: </a:t>
            </a:r>
            <a:r>
              <a:rPr lang="en-US" b="0" i="0" dirty="0">
                <a:solidFill>
                  <a:srgbClr val="303030"/>
                </a:solidFill>
                <a:effectLst/>
                <a:latin typeface="Titillium Web" panose="00000500000000000000" pitchFamily="2" charset="0"/>
              </a:rPr>
              <a:t>edges[</a:t>
            </a:r>
            <a:r>
              <a:rPr lang="en-US" b="0" i="0" dirty="0" err="1">
                <a:solidFill>
                  <a:srgbClr val="303030"/>
                </a:solidFill>
                <a:effectLst/>
                <a:latin typeface="Titillium Web" panose="00000500000000000000" pitchFamily="2" charset="0"/>
              </a:rPr>
              <a:t>i</a:t>
            </a:r>
            <a:r>
              <a:rPr lang="en-US" b="0" i="0" dirty="0">
                <a:solidFill>
                  <a:srgbClr val="303030"/>
                </a:solidFill>
                <a:effectLst/>
                <a:latin typeface="Titillium Web" panose="00000500000000000000" pitchFamily="2" charset="0"/>
              </a:rPr>
              <a:t>] is defined as u, v and weight.</a:t>
            </a:r>
          </a:p>
          <a:p>
            <a:endParaRPr lang="en-IN" dirty="0"/>
          </a:p>
        </p:txBody>
      </p:sp>
    </p:spTree>
    <p:extLst>
      <p:ext uri="{BB962C8B-B14F-4D97-AF65-F5344CB8AC3E}">
        <p14:creationId xmlns:p14="http://schemas.microsoft.com/office/powerpoint/2010/main" val="3423175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44DEC-B16A-49CA-A4FA-02C5F99E2C30}"/>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00B07278-C856-400C-ABEE-A60139EE9F89}"/>
              </a:ext>
            </a:extLst>
          </p:cNvPr>
          <p:cNvSpPr>
            <a:spLocks noGrp="1" noChangeArrowheads="1"/>
          </p:cNvSpPr>
          <p:nvPr>
            <p:ph idx="1"/>
          </p:nvPr>
        </p:nvSpPr>
        <p:spPr bwMode="auto">
          <a:xfrm>
            <a:off x="838201" y="1963764"/>
            <a:ext cx="10844813" cy="13945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2380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courier 10 pitch"/>
              </a:rPr>
              <a:t>Example 1:</a:t>
            </a:r>
            <a:r>
              <a:rPr kumimoji="0" lang="en-US" altLang="en-US" sz="1800" b="0" i="0" u="none" strike="noStrike" cap="none" normalizeH="0" baseline="0" dirty="0">
                <a:ln>
                  <a:noFill/>
                </a:ln>
                <a:solidFill>
                  <a:srgbClr val="303030"/>
                </a:solidFill>
                <a:effectLst/>
                <a:latin typeface="courier 10 pitch"/>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courier 10 pitch"/>
              </a:rPr>
              <a:t>Input:</a:t>
            </a:r>
            <a:r>
              <a:rPr kumimoji="0" lang="en-US" altLang="en-US" sz="1800" b="0" i="0" u="none" strike="noStrike" cap="none" normalizeH="0" baseline="0" dirty="0">
                <a:ln>
                  <a:noFill/>
                </a:ln>
                <a:solidFill>
                  <a:srgbClr val="303030"/>
                </a:solidFill>
                <a:effectLst/>
                <a:latin typeface="courier 10 pitch"/>
              </a:rPr>
              <a:t> Edges : [[0,1,5],[1,5,-3],[1,2,-2],[2,4,3],[3,2,6],[3,4,-2],[5,3,1]]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rgbClr val="303030"/>
              </a:solidFill>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courier 10 pitch"/>
              </a:rPr>
              <a:t>Output:</a:t>
            </a:r>
            <a:r>
              <a:rPr kumimoji="0" lang="en-US" altLang="en-US" sz="1800" b="0" i="0" u="none" strike="noStrike" cap="none" normalizeH="0" baseline="0" dirty="0">
                <a:ln>
                  <a:noFill/>
                </a:ln>
                <a:solidFill>
                  <a:srgbClr val="303030"/>
                </a:solidFill>
                <a:effectLst/>
                <a:latin typeface="courier 10 pitch"/>
              </a:rPr>
              <a:t> [0,5,3,3,1,2]</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3315" name="Picture 3">
            <a:extLst>
              <a:ext uri="{FF2B5EF4-FFF2-40B4-BE49-F238E27FC236}">
                <a16:creationId xmlns:a16="http://schemas.microsoft.com/office/drawing/2014/main" id="{D0E999B2-45D3-432D-8372-3BEAE0DCEC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4038" y="3429000"/>
            <a:ext cx="4610100"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7810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BCFCA-0922-4127-82C9-D7B92D218464}"/>
              </a:ext>
            </a:extLst>
          </p:cNvPr>
          <p:cNvSpPr>
            <a:spLocks noGrp="1"/>
          </p:cNvSpPr>
          <p:nvPr>
            <p:ph type="title"/>
          </p:nvPr>
        </p:nvSpPr>
        <p:spPr/>
        <p:txBody>
          <a:bodyPr>
            <a:normAutofit/>
          </a:bodyPr>
          <a:lstStyle/>
          <a:p>
            <a:r>
              <a:rPr lang="en-US" b="1" i="0" dirty="0">
                <a:solidFill>
                  <a:srgbClr val="303030"/>
                </a:solidFill>
                <a:effectLst/>
                <a:latin typeface="var(--title-font)"/>
              </a:rPr>
              <a:t>Minimum Spanning Tree – MST using Prim’s Algo</a:t>
            </a:r>
            <a:endParaRPr lang="en-IN" dirty="0"/>
          </a:p>
        </p:txBody>
      </p:sp>
      <p:sp>
        <p:nvSpPr>
          <p:cNvPr id="3" name="Content Placeholder 2">
            <a:extLst>
              <a:ext uri="{FF2B5EF4-FFF2-40B4-BE49-F238E27FC236}">
                <a16:creationId xmlns:a16="http://schemas.microsoft.com/office/drawing/2014/main" id="{37BD157F-2F7A-4EF3-AE9D-1C132A6FFF0F}"/>
              </a:ext>
            </a:extLst>
          </p:cNvPr>
          <p:cNvSpPr>
            <a:spLocks noGrp="1"/>
          </p:cNvSpPr>
          <p:nvPr>
            <p:ph idx="1"/>
          </p:nvPr>
        </p:nvSpPr>
        <p:spPr/>
        <p:txBody>
          <a:bodyPr/>
          <a:lstStyle/>
          <a:p>
            <a:pPr algn="l"/>
            <a:r>
              <a:rPr lang="en-US" b="1" i="0" dirty="0">
                <a:solidFill>
                  <a:srgbClr val="303030"/>
                </a:solidFill>
                <a:effectLst/>
                <a:latin typeface="Titillium Web" panose="00000500000000000000" pitchFamily="2" charset="0"/>
              </a:rPr>
              <a:t>Problem Statement: </a:t>
            </a:r>
            <a:r>
              <a:rPr lang="en-US" b="0" i="0" dirty="0">
                <a:solidFill>
                  <a:srgbClr val="303030"/>
                </a:solidFill>
                <a:effectLst/>
                <a:latin typeface="Titillium Web" panose="00000500000000000000" pitchFamily="2" charset="0"/>
              </a:rPr>
              <a:t>Given a weighted, undirected, and connected graph of V vertices and E edges. The task is to find the sum of weights of the edges of the Minimum Spanning Tree.</a:t>
            </a:r>
          </a:p>
          <a:p>
            <a:pPr algn="l"/>
            <a:r>
              <a:rPr lang="en-US" b="1" i="0" dirty="0">
                <a:solidFill>
                  <a:srgbClr val="303030"/>
                </a:solidFill>
                <a:effectLst/>
                <a:latin typeface="Titillium Web" panose="00000500000000000000" pitchFamily="2" charset="0"/>
              </a:rPr>
              <a:t>Definition:</a:t>
            </a:r>
            <a:r>
              <a:rPr lang="en-US" b="0" i="0" dirty="0">
                <a:solidFill>
                  <a:srgbClr val="303030"/>
                </a:solidFill>
                <a:effectLst/>
                <a:latin typeface="Titillium Web" panose="00000500000000000000" pitchFamily="2" charset="0"/>
              </a:rPr>
              <a:t> A minimum spanning tree consists of N nodes and N-1 edges connecting all the nodes which have the minimum cost(sum of edge weights).</a:t>
            </a:r>
          </a:p>
          <a:p>
            <a:pPr algn="l"/>
            <a:r>
              <a:rPr lang="en-US" b="1" i="0" dirty="0">
                <a:solidFill>
                  <a:srgbClr val="303030"/>
                </a:solidFill>
                <a:effectLst/>
                <a:latin typeface="Titillium Web" panose="00000500000000000000" pitchFamily="2" charset="0"/>
              </a:rPr>
              <a:t>Note:</a:t>
            </a:r>
            <a:r>
              <a:rPr lang="en-US" b="0" i="0" dirty="0">
                <a:solidFill>
                  <a:srgbClr val="303030"/>
                </a:solidFill>
                <a:effectLst/>
                <a:latin typeface="Titillium Web" panose="00000500000000000000" pitchFamily="2" charset="0"/>
              </a:rPr>
              <a:t> It is known as a tree since a tree doesn’t have cycles involved. A graph with N nodes and N-1 edges is equivalent to a tree.</a:t>
            </a:r>
          </a:p>
          <a:p>
            <a:endParaRPr lang="en-IN" dirty="0"/>
          </a:p>
        </p:txBody>
      </p:sp>
    </p:spTree>
    <p:extLst>
      <p:ext uri="{BB962C8B-B14F-4D97-AF65-F5344CB8AC3E}">
        <p14:creationId xmlns:p14="http://schemas.microsoft.com/office/powerpoint/2010/main" val="166331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14311-BF3A-44C7-8848-E928E1A0A6CB}"/>
              </a:ext>
            </a:extLst>
          </p:cNvPr>
          <p:cNvSpPr>
            <a:spLocks noGrp="1"/>
          </p:cNvSpPr>
          <p:nvPr>
            <p:ph type="title"/>
          </p:nvPr>
        </p:nvSpPr>
        <p:spPr/>
        <p:txBody>
          <a:bodyPr/>
          <a:lstStyle/>
          <a:p>
            <a:endParaRPr lang="en-IN"/>
          </a:p>
        </p:txBody>
      </p:sp>
      <p:pic>
        <p:nvPicPr>
          <p:cNvPr id="14338" name="Picture 2">
            <a:extLst>
              <a:ext uri="{FF2B5EF4-FFF2-40B4-BE49-F238E27FC236}">
                <a16:creationId xmlns:a16="http://schemas.microsoft.com/office/drawing/2014/main" id="{B959012A-69C5-4825-A16C-6C9C3A0C971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4076" y="2416785"/>
            <a:ext cx="4400180" cy="3255104"/>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EF4AF479-63C1-408A-9959-C6A822A72C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2775" y="2583402"/>
            <a:ext cx="4688989" cy="2855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8419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AF44-ACDA-4E97-A769-AB3F260C8586}"/>
              </a:ext>
            </a:extLst>
          </p:cNvPr>
          <p:cNvSpPr>
            <a:spLocks noGrp="1"/>
          </p:cNvSpPr>
          <p:nvPr>
            <p:ph type="title"/>
          </p:nvPr>
        </p:nvSpPr>
        <p:spPr/>
        <p:txBody>
          <a:bodyPr>
            <a:normAutofit/>
          </a:bodyPr>
          <a:lstStyle/>
          <a:p>
            <a:r>
              <a:rPr lang="en-IN" b="1" i="0" dirty="0">
                <a:solidFill>
                  <a:srgbClr val="303030"/>
                </a:solidFill>
                <a:effectLst/>
                <a:latin typeface="var(--title-font)"/>
              </a:rPr>
              <a:t>Minimum Spanning Tree – MST using Kruskal’s Algo</a:t>
            </a:r>
            <a:endParaRPr lang="en-IN" dirty="0"/>
          </a:p>
        </p:txBody>
      </p:sp>
      <p:sp>
        <p:nvSpPr>
          <p:cNvPr id="3" name="Content Placeholder 2">
            <a:extLst>
              <a:ext uri="{FF2B5EF4-FFF2-40B4-BE49-F238E27FC236}">
                <a16:creationId xmlns:a16="http://schemas.microsoft.com/office/drawing/2014/main" id="{E911A81A-F6B7-4E1C-BF70-1AAAD46D236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842267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71655-26E0-491C-9102-A77A6D8E3A9F}"/>
              </a:ext>
            </a:extLst>
          </p:cNvPr>
          <p:cNvSpPr>
            <a:spLocks noGrp="1"/>
          </p:cNvSpPr>
          <p:nvPr>
            <p:ph type="title"/>
          </p:nvPr>
        </p:nvSpPr>
        <p:spPr/>
        <p:txBody>
          <a:bodyPr/>
          <a:lstStyle/>
          <a:p>
            <a:r>
              <a:rPr lang="en-IN" b="1" i="0" dirty="0">
                <a:effectLst/>
                <a:latin typeface="sofia-pro"/>
              </a:rPr>
              <a:t>Graph and its representations</a:t>
            </a:r>
            <a:endParaRPr lang="en-IN" dirty="0"/>
          </a:p>
        </p:txBody>
      </p:sp>
      <p:sp>
        <p:nvSpPr>
          <p:cNvPr id="3" name="Content Placeholder 2">
            <a:extLst>
              <a:ext uri="{FF2B5EF4-FFF2-40B4-BE49-F238E27FC236}">
                <a16:creationId xmlns:a16="http://schemas.microsoft.com/office/drawing/2014/main" id="{BF886BF0-36B0-4895-B785-790931976BFF}"/>
              </a:ext>
            </a:extLst>
          </p:cNvPr>
          <p:cNvSpPr>
            <a:spLocks noGrp="1"/>
          </p:cNvSpPr>
          <p:nvPr>
            <p:ph idx="1"/>
          </p:nvPr>
        </p:nvSpPr>
        <p:spPr/>
        <p:txBody>
          <a:bodyPr/>
          <a:lstStyle/>
          <a:p>
            <a:r>
              <a:rPr lang="en-US" b="0" i="0" dirty="0">
                <a:effectLst/>
                <a:latin typeface="urw-din"/>
              </a:rPr>
              <a:t>The following two are the most commonly used representations of a graph. </a:t>
            </a:r>
            <a:br>
              <a:rPr lang="en-US" dirty="0"/>
            </a:br>
            <a:r>
              <a:rPr lang="en-US" b="1" i="0" dirty="0">
                <a:effectLst/>
                <a:latin typeface="urw-din"/>
              </a:rPr>
              <a:t>1.</a:t>
            </a:r>
            <a:r>
              <a:rPr lang="en-US" b="0" i="0" dirty="0">
                <a:effectLst/>
                <a:latin typeface="urw-din"/>
              </a:rPr>
              <a:t> Adjacency Matrix </a:t>
            </a:r>
            <a:br>
              <a:rPr lang="en-US" dirty="0"/>
            </a:br>
            <a:r>
              <a:rPr lang="en-US" b="1" i="0" dirty="0">
                <a:effectLst/>
                <a:latin typeface="urw-din"/>
              </a:rPr>
              <a:t>2.</a:t>
            </a:r>
            <a:r>
              <a:rPr lang="en-US" b="0" i="0" dirty="0">
                <a:effectLst/>
                <a:latin typeface="urw-din"/>
              </a:rPr>
              <a:t> Adjacency List </a:t>
            </a:r>
          </a:p>
          <a:p>
            <a:endParaRPr lang="en-IN" dirty="0"/>
          </a:p>
        </p:txBody>
      </p:sp>
    </p:spTree>
    <p:extLst>
      <p:ext uri="{BB962C8B-B14F-4D97-AF65-F5344CB8AC3E}">
        <p14:creationId xmlns:p14="http://schemas.microsoft.com/office/powerpoint/2010/main" val="3081489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659BB-F3A6-449C-82BE-4E815586F68F}"/>
              </a:ext>
            </a:extLst>
          </p:cNvPr>
          <p:cNvSpPr>
            <a:spLocks noGrp="1"/>
          </p:cNvSpPr>
          <p:nvPr>
            <p:ph type="title"/>
          </p:nvPr>
        </p:nvSpPr>
        <p:spPr/>
        <p:txBody>
          <a:bodyPr/>
          <a:lstStyle/>
          <a:p>
            <a:r>
              <a:rPr lang="en-US" b="1" i="0" dirty="0">
                <a:effectLst/>
                <a:latin typeface="urw-din"/>
              </a:rPr>
              <a:t>Adjacency Matrix:</a:t>
            </a:r>
            <a:r>
              <a:rPr lang="en-US" b="0" i="0" dirty="0">
                <a:effectLst/>
                <a:latin typeface="urw-din"/>
              </a:rPr>
              <a:t> </a:t>
            </a:r>
            <a:br>
              <a:rPr lang="en-US" dirty="0"/>
            </a:br>
            <a:endParaRPr lang="en-IN" dirty="0"/>
          </a:p>
        </p:txBody>
      </p:sp>
      <p:sp>
        <p:nvSpPr>
          <p:cNvPr id="3" name="Content Placeholder 2">
            <a:extLst>
              <a:ext uri="{FF2B5EF4-FFF2-40B4-BE49-F238E27FC236}">
                <a16:creationId xmlns:a16="http://schemas.microsoft.com/office/drawing/2014/main" id="{19C9BF1C-44E1-4F50-BADC-AEBFBCE5D514}"/>
              </a:ext>
            </a:extLst>
          </p:cNvPr>
          <p:cNvSpPr>
            <a:spLocks noGrp="1"/>
          </p:cNvSpPr>
          <p:nvPr>
            <p:ph idx="1"/>
          </p:nvPr>
        </p:nvSpPr>
        <p:spPr/>
        <p:txBody>
          <a:bodyPr>
            <a:normAutofit/>
          </a:bodyPr>
          <a:lstStyle/>
          <a:p>
            <a:r>
              <a:rPr lang="en-US" sz="2000" b="0" i="0" dirty="0">
                <a:effectLst/>
              </a:rPr>
              <a:t>Adjacency Matrix is a 2D array of size V x V where V is the number of vertices in a graph. Let the 2D array be adj[][], a slot adj[</a:t>
            </a:r>
            <a:r>
              <a:rPr lang="en-US" sz="2000" b="0" i="0" dirty="0" err="1">
                <a:effectLst/>
              </a:rPr>
              <a:t>i</a:t>
            </a:r>
            <a:r>
              <a:rPr lang="en-US" sz="2000" b="0" i="0" dirty="0">
                <a:effectLst/>
              </a:rPr>
              <a:t>][j] = 1 indicates that there is an edge from vertex </a:t>
            </a:r>
            <a:r>
              <a:rPr lang="en-US" sz="2000" b="0" i="0" dirty="0" err="1">
                <a:effectLst/>
              </a:rPr>
              <a:t>i</a:t>
            </a:r>
            <a:r>
              <a:rPr lang="en-US" sz="2000" b="0" i="0" dirty="0">
                <a:effectLst/>
              </a:rPr>
              <a:t> to vertex j. Adjacency matrix for undirected graph is always symmetric. Adjacency Matrix is also used to represent weighted graphs. If adj[</a:t>
            </a:r>
            <a:r>
              <a:rPr lang="en-US" sz="2000" b="0" i="0" dirty="0" err="1">
                <a:effectLst/>
              </a:rPr>
              <a:t>i</a:t>
            </a:r>
            <a:r>
              <a:rPr lang="en-US" sz="2000" b="0" i="0" dirty="0">
                <a:effectLst/>
              </a:rPr>
              <a:t>][j] = w, then there is an edge from vertex </a:t>
            </a:r>
            <a:r>
              <a:rPr lang="en-US" sz="2000" b="0" i="0" dirty="0" err="1">
                <a:effectLst/>
              </a:rPr>
              <a:t>i</a:t>
            </a:r>
            <a:r>
              <a:rPr lang="en-US" sz="2000" b="0" i="0" dirty="0">
                <a:effectLst/>
              </a:rPr>
              <a:t> to vertex j with weight w. </a:t>
            </a:r>
            <a:br>
              <a:rPr lang="en-US" sz="2000" dirty="0"/>
            </a:br>
            <a:r>
              <a:rPr lang="en-US" sz="2000" b="0" i="0" dirty="0">
                <a:effectLst/>
              </a:rPr>
              <a:t> </a:t>
            </a:r>
          </a:p>
          <a:p>
            <a:r>
              <a:rPr lang="en-US" sz="2000" b="0" i="1" dirty="0">
                <a:effectLst/>
              </a:rPr>
              <a:t>Pros:</a:t>
            </a:r>
            <a:r>
              <a:rPr lang="en-US" sz="2000" b="0" i="0" dirty="0">
                <a:effectLst/>
              </a:rPr>
              <a:t> Representation is easier to implement and follow. Removing an edge takes O(1) time. Queries like whether there is an edge from vertex ‘u’ to vertex ‘v’ are efficient and can be done O(1).</a:t>
            </a:r>
          </a:p>
          <a:p>
            <a:r>
              <a:rPr lang="en-US" sz="2000" b="0" i="1" dirty="0">
                <a:effectLst/>
              </a:rPr>
              <a:t>Cons:</a:t>
            </a:r>
            <a:r>
              <a:rPr lang="en-US" sz="2000" b="0" i="0" dirty="0">
                <a:effectLst/>
              </a:rPr>
              <a:t> Consumes more space O(V^2). Even if the graph is sparse(contains less number of edges), it consumes the same space. Adding a vertex is O(V^2) time. </a:t>
            </a:r>
            <a:endParaRPr lang="en-IN" sz="2000" dirty="0"/>
          </a:p>
        </p:txBody>
      </p:sp>
    </p:spTree>
    <p:extLst>
      <p:ext uri="{BB962C8B-B14F-4D97-AF65-F5344CB8AC3E}">
        <p14:creationId xmlns:p14="http://schemas.microsoft.com/office/powerpoint/2010/main" val="709772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59C5A-C217-49B0-9711-C3A7D3BB8352}"/>
              </a:ext>
            </a:extLst>
          </p:cNvPr>
          <p:cNvSpPr>
            <a:spLocks noGrp="1"/>
          </p:cNvSpPr>
          <p:nvPr>
            <p:ph type="title"/>
          </p:nvPr>
        </p:nvSpPr>
        <p:spPr/>
        <p:txBody>
          <a:bodyPr/>
          <a:lstStyle/>
          <a:p>
            <a:r>
              <a:rPr lang="en-US" b="1" i="0" dirty="0">
                <a:effectLst/>
                <a:latin typeface="urw-din"/>
              </a:rPr>
              <a:t>Adjacency List:</a:t>
            </a:r>
            <a:r>
              <a:rPr lang="en-US" b="0" i="0" dirty="0">
                <a:effectLst/>
                <a:latin typeface="urw-din"/>
              </a:rPr>
              <a:t> </a:t>
            </a:r>
            <a:endParaRPr lang="en-IN" dirty="0"/>
          </a:p>
        </p:txBody>
      </p:sp>
      <p:sp>
        <p:nvSpPr>
          <p:cNvPr id="3" name="Content Placeholder 2">
            <a:extLst>
              <a:ext uri="{FF2B5EF4-FFF2-40B4-BE49-F238E27FC236}">
                <a16:creationId xmlns:a16="http://schemas.microsoft.com/office/drawing/2014/main" id="{C73163C0-D058-4669-AE88-2B06F2DCF507}"/>
              </a:ext>
            </a:extLst>
          </p:cNvPr>
          <p:cNvSpPr>
            <a:spLocks noGrp="1"/>
          </p:cNvSpPr>
          <p:nvPr>
            <p:ph idx="1"/>
          </p:nvPr>
        </p:nvSpPr>
        <p:spPr/>
        <p:txBody>
          <a:bodyPr>
            <a:normAutofit/>
          </a:bodyPr>
          <a:lstStyle/>
          <a:p>
            <a:r>
              <a:rPr lang="en-US" sz="2400" b="0" i="0" dirty="0">
                <a:effectLst/>
              </a:rPr>
              <a:t>An array of lists is used. The size of the array is equal to the number of vertices. Let the array be an array[]. An entry array[</a:t>
            </a:r>
            <a:r>
              <a:rPr lang="en-US" sz="2400" b="0" i="0" dirty="0" err="1">
                <a:effectLst/>
              </a:rPr>
              <a:t>i</a:t>
            </a:r>
            <a:r>
              <a:rPr lang="en-US" sz="2400" b="0" i="0" dirty="0">
                <a:effectLst/>
              </a:rPr>
              <a:t>] represents the list of vertices adjacent to the</a:t>
            </a:r>
            <a:r>
              <a:rPr lang="en-US" sz="2400" b="1" i="0" dirty="0">
                <a:effectLst/>
              </a:rPr>
              <a:t> </a:t>
            </a:r>
            <a:r>
              <a:rPr lang="en-US" sz="2400" b="1" i="1" dirty="0" err="1">
                <a:effectLst/>
              </a:rPr>
              <a:t>i</a:t>
            </a:r>
            <a:r>
              <a:rPr lang="en-US" sz="2400" b="0" i="0" dirty="0" err="1">
                <a:effectLst/>
              </a:rPr>
              <a:t>th</a:t>
            </a:r>
            <a:r>
              <a:rPr lang="en-US" sz="2400" b="0" i="0" dirty="0">
                <a:effectLst/>
              </a:rPr>
              <a:t> vertex. This representation can also be used to represent a weighted graph. The weights of edges can be represented as lists of pairs.</a:t>
            </a:r>
          </a:p>
          <a:p>
            <a:pPr marL="0" indent="0">
              <a:buNone/>
            </a:pPr>
            <a:endParaRPr lang="en-US" sz="2400" b="0" i="0" dirty="0">
              <a:effectLst/>
            </a:endParaRPr>
          </a:p>
          <a:p>
            <a:r>
              <a:rPr lang="en-US" sz="2400" b="0" i="1" dirty="0">
                <a:effectLst/>
              </a:rPr>
              <a:t>Pros:</a:t>
            </a:r>
            <a:r>
              <a:rPr lang="en-US" sz="2400" b="0" i="0" dirty="0">
                <a:effectLst/>
              </a:rPr>
              <a:t> Saves space O(|V|+|E|) . In the worst case, there can be C(V, 2) number of edges in a graph thus consuming O(V^2) space. Adding a vertex is easier.</a:t>
            </a:r>
          </a:p>
          <a:p>
            <a:r>
              <a:rPr lang="en-US" sz="2400" b="0" i="1" dirty="0">
                <a:effectLst/>
              </a:rPr>
              <a:t>Cons:</a:t>
            </a:r>
            <a:r>
              <a:rPr lang="en-US" sz="2400" b="0" i="0" dirty="0">
                <a:effectLst/>
              </a:rPr>
              <a:t> Queries like whether there is an edge from vertex u to vertex v are not efficient and can be done O(V).</a:t>
            </a:r>
            <a:endParaRPr lang="en-IN" sz="2400" dirty="0"/>
          </a:p>
        </p:txBody>
      </p:sp>
    </p:spTree>
    <p:extLst>
      <p:ext uri="{BB962C8B-B14F-4D97-AF65-F5344CB8AC3E}">
        <p14:creationId xmlns:p14="http://schemas.microsoft.com/office/powerpoint/2010/main" val="3618469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3AF8F-5ECE-4764-AD21-E94D113323D8}"/>
              </a:ext>
            </a:extLst>
          </p:cNvPr>
          <p:cNvSpPr>
            <a:spLocks noGrp="1"/>
          </p:cNvSpPr>
          <p:nvPr>
            <p:ph type="title"/>
          </p:nvPr>
        </p:nvSpPr>
        <p:spPr/>
        <p:txBody>
          <a:bodyPr/>
          <a:lstStyle/>
          <a:p>
            <a:r>
              <a:rPr lang="en-US" b="1" i="0" dirty="0">
                <a:effectLst/>
                <a:latin typeface="sofia-pro"/>
              </a:rPr>
              <a:t>Depth First Search or DFS for a Graph</a:t>
            </a:r>
            <a:endParaRPr lang="en-IN" dirty="0"/>
          </a:p>
        </p:txBody>
      </p:sp>
      <p:sp>
        <p:nvSpPr>
          <p:cNvPr id="3" name="Content Placeholder 2">
            <a:extLst>
              <a:ext uri="{FF2B5EF4-FFF2-40B4-BE49-F238E27FC236}">
                <a16:creationId xmlns:a16="http://schemas.microsoft.com/office/drawing/2014/main" id="{B015AD1D-69CD-43CA-8EFF-E876EE32DA0F}"/>
              </a:ext>
            </a:extLst>
          </p:cNvPr>
          <p:cNvSpPr>
            <a:spLocks noGrp="1"/>
          </p:cNvSpPr>
          <p:nvPr>
            <p:ph idx="1"/>
          </p:nvPr>
        </p:nvSpPr>
        <p:spPr/>
        <p:txBody>
          <a:bodyPr/>
          <a:lstStyle/>
          <a:p>
            <a:r>
              <a:rPr lang="en-US" b="0" i="0" u="sng" dirty="0">
                <a:effectLst/>
                <a:latin typeface="urw-din"/>
                <a:hlinkClick r:id="rId2">
                  <a:extLst>
                    <a:ext uri="{A12FA001-AC4F-418D-AE19-62706E023703}">
                      <ahyp:hlinkClr xmlns:ahyp="http://schemas.microsoft.com/office/drawing/2018/hyperlinkcolor" val="tx"/>
                    </a:ext>
                  </a:extLst>
                </a:hlinkClick>
              </a:rPr>
              <a:t>Depth First Traversal (or Search)</a:t>
            </a:r>
            <a:r>
              <a:rPr lang="en-US" b="0" i="0" dirty="0">
                <a:effectLst/>
                <a:latin typeface="urw-din"/>
              </a:rPr>
              <a:t> for a graph is similar to </a:t>
            </a:r>
            <a:r>
              <a:rPr lang="en-US" b="0" i="0" u="sng" dirty="0">
                <a:effectLst/>
                <a:latin typeface="urw-din"/>
                <a:hlinkClick r:id="rId3">
                  <a:extLst>
                    <a:ext uri="{A12FA001-AC4F-418D-AE19-62706E023703}">
                      <ahyp:hlinkClr xmlns:ahyp="http://schemas.microsoft.com/office/drawing/2018/hyperlinkcolor" val="tx"/>
                    </a:ext>
                  </a:extLst>
                </a:hlinkClick>
              </a:rPr>
              <a:t>Depth First Traversal of a tree.</a:t>
            </a:r>
            <a:r>
              <a:rPr lang="en-US" b="0" i="0" dirty="0">
                <a:effectLst/>
                <a:latin typeface="urw-din"/>
              </a:rPr>
              <a:t> The only catch here is, unlike trees, graphs may contain cycles (a node may be visited twice). To avoid processing a node more than once, use a </a:t>
            </a:r>
            <a:r>
              <a:rPr lang="en-US" b="0" i="0" dirty="0" err="1">
                <a:effectLst/>
                <a:latin typeface="urw-din"/>
              </a:rPr>
              <a:t>boolean</a:t>
            </a:r>
            <a:r>
              <a:rPr lang="en-US" b="0" i="0" dirty="0">
                <a:effectLst/>
                <a:latin typeface="urw-din"/>
              </a:rPr>
              <a:t> visited array. </a:t>
            </a:r>
          </a:p>
          <a:p>
            <a:endParaRPr lang="en-IN" dirty="0"/>
          </a:p>
        </p:txBody>
      </p:sp>
    </p:spTree>
    <p:extLst>
      <p:ext uri="{BB962C8B-B14F-4D97-AF65-F5344CB8AC3E}">
        <p14:creationId xmlns:p14="http://schemas.microsoft.com/office/powerpoint/2010/main" val="2011559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E35F4-BF05-4467-B6BE-161DF32FE7C4}"/>
              </a:ext>
            </a:extLst>
          </p:cNvPr>
          <p:cNvSpPr>
            <a:spLocks noGrp="1"/>
          </p:cNvSpPr>
          <p:nvPr>
            <p:ph type="title"/>
          </p:nvPr>
        </p:nvSpPr>
        <p:spPr/>
        <p:txBody>
          <a:bodyPr/>
          <a:lstStyle/>
          <a:p>
            <a:endParaRPr lang="en-IN"/>
          </a:p>
        </p:txBody>
      </p:sp>
      <p:pic>
        <p:nvPicPr>
          <p:cNvPr id="2050" name="Picture 2">
            <a:extLst>
              <a:ext uri="{FF2B5EF4-FFF2-40B4-BE49-F238E27FC236}">
                <a16:creationId xmlns:a16="http://schemas.microsoft.com/office/drawing/2014/main" id="{B8F60CC5-F291-45BC-98CC-3D7E5DC7167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045641" y="3392802"/>
            <a:ext cx="2989303" cy="273981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E8C1D57-4558-44C3-AFC6-99E72C1DE180}"/>
              </a:ext>
            </a:extLst>
          </p:cNvPr>
          <p:cNvSpPr>
            <a:spLocks noChangeArrowheads="1"/>
          </p:cNvSpPr>
          <p:nvPr/>
        </p:nvSpPr>
        <p:spPr bwMode="auto">
          <a:xfrm>
            <a:off x="838200" y="2250460"/>
            <a:ext cx="5766786" cy="6558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2380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303030"/>
                </a:solidFill>
                <a:effectLst/>
                <a:latin typeface="courier 10 pitch"/>
              </a:rPr>
              <a:t>Output:</a:t>
            </a:r>
            <a:r>
              <a:rPr kumimoji="0" lang="en-US" altLang="en-US" sz="2400" b="0" i="0" u="none" strike="noStrike" cap="none" normalizeH="0" baseline="0" dirty="0">
                <a:ln>
                  <a:noFill/>
                </a:ln>
                <a:solidFill>
                  <a:srgbClr val="303030"/>
                </a:solidFill>
                <a:effectLst/>
                <a:latin typeface="courier 10 pitch"/>
              </a:rPr>
              <a:t> 2 4 1 3 5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5511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D154A-847A-4D56-8440-B182C627C5A0}"/>
              </a:ext>
            </a:extLst>
          </p:cNvPr>
          <p:cNvSpPr>
            <a:spLocks noGrp="1"/>
          </p:cNvSpPr>
          <p:nvPr>
            <p:ph type="title"/>
          </p:nvPr>
        </p:nvSpPr>
        <p:spPr/>
        <p:txBody>
          <a:bodyPr>
            <a:normAutofit/>
          </a:bodyPr>
          <a:lstStyle/>
          <a:p>
            <a:r>
              <a:rPr lang="en-US" b="1" i="0" dirty="0">
                <a:solidFill>
                  <a:srgbClr val="303030"/>
                </a:solidFill>
                <a:effectLst/>
                <a:latin typeface="var(--title-font)"/>
              </a:rPr>
              <a:t>Breadth-First Search(BFS) : Level Order Traversal</a:t>
            </a:r>
            <a:endParaRPr lang="en-IN" dirty="0"/>
          </a:p>
        </p:txBody>
      </p:sp>
      <p:sp>
        <p:nvSpPr>
          <p:cNvPr id="3" name="Content Placeholder 2">
            <a:extLst>
              <a:ext uri="{FF2B5EF4-FFF2-40B4-BE49-F238E27FC236}">
                <a16:creationId xmlns:a16="http://schemas.microsoft.com/office/drawing/2014/main" id="{934AEF51-5FF6-484E-9476-C872DA8AF29F}"/>
              </a:ext>
            </a:extLst>
          </p:cNvPr>
          <p:cNvSpPr>
            <a:spLocks noGrp="1"/>
          </p:cNvSpPr>
          <p:nvPr>
            <p:ph idx="1"/>
          </p:nvPr>
        </p:nvSpPr>
        <p:spPr>
          <a:xfrm>
            <a:off x="838200" y="1852258"/>
            <a:ext cx="10515600" cy="4351338"/>
          </a:xfrm>
        </p:spPr>
        <p:txBody>
          <a:bodyPr/>
          <a:lstStyle/>
          <a:p>
            <a:r>
              <a:rPr lang="en-US" b="1" i="0" dirty="0">
                <a:solidFill>
                  <a:srgbClr val="303030"/>
                </a:solidFill>
                <a:effectLst/>
                <a:latin typeface="Titillium Web" panose="00000500000000000000" pitchFamily="2" charset="0"/>
              </a:rPr>
              <a:t>Problem Statement:</a:t>
            </a:r>
            <a:r>
              <a:rPr lang="en-US" b="0" i="0" dirty="0">
                <a:solidFill>
                  <a:srgbClr val="303030"/>
                </a:solidFill>
                <a:effectLst/>
                <a:latin typeface="Titillium Web" panose="00000500000000000000" pitchFamily="2" charset="0"/>
              </a:rPr>
              <a:t> An Undirected Graph will be given. Return a vector of all the nodes of the Graph by Breadth-First Search ( BFS ) Technique.</a:t>
            </a:r>
          </a:p>
          <a:p>
            <a:endParaRPr lang="en-IN" dirty="0"/>
          </a:p>
        </p:txBody>
      </p:sp>
      <p:pic>
        <p:nvPicPr>
          <p:cNvPr id="3074" name="Picture 2">
            <a:extLst>
              <a:ext uri="{FF2B5EF4-FFF2-40B4-BE49-F238E27FC236}">
                <a16:creationId xmlns:a16="http://schemas.microsoft.com/office/drawing/2014/main" id="{29272101-E688-4E2A-9F97-878709A92A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3414" y="2780336"/>
            <a:ext cx="7332957" cy="319072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67943DA-4C8E-46E8-AE05-EC4906D1FE57}"/>
              </a:ext>
            </a:extLst>
          </p:cNvPr>
          <p:cNvSpPr>
            <a:spLocks noChangeArrowheads="1"/>
          </p:cNvSpPr>
          <p:nvPr/>
        </p:nvSpPr>
        <p:spPr bwMode="auto">
          <a:xfrm>
            <a:off x="1216241" y="6051577"/>
            <a:ext cx="9436964" cy="594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2380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03030"/>
                </a:solidFill>
                <a:effectLst/>
                <a:latin typeface="courier 10 pitch"/>
              </a:rPr>
              <a:t>Output:</a:t>
            </a:r>
            <a:r>
              <a:rPr kumimoji="0" lang="en-US" altLang="en-US" sz="2000" b="0" i="0" u="none" strike="noStrike" cap="none" normalizeH="0" baseline="0" dirty="0">
                <a:ln>
                  <a:noFill/>
                </a:ln>
                <a:solidFill>
                  <a:srgbClr val="303030"/>
                </a:solidFill>
                <a:effectLst/>
                <a:latin typeface="courier 10 pitch"/>
              </a:rPr>
              <a:t> 1 , 2 , 3 , 4 , 5 , 6 , 7, 8 , 9 , 10, 11, 12, 13</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66602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1BF8B-250A-4D93-8C10-99998722F9A4}"/>
              </a:ext>
            </a:extLst>
          </p:cNvPr>
          <p:cNvSpPr>
            <a:spLocks noGrp="1"/>
          </p:cNvSpPr>
          <p:nvPr>
            <p:ph type="title"/>
          </p:nvPr>
        </p:nvSpPr>
        <p:spPr/>
        <p:txBody>
          <a:bodyPr>
            <a:normAutofit/>
          </a:bodyPr>
          <a:lstStyle/>
          <a:p>
            <a:r>
              <a:rPr lang="en-US" b="1" i="0" dirty="0">
                <a:solidFill>
                  <a:srgbClr val="303030"/>
                </a:solidFill>
                <a:effectLst/>
                <a:latin typeface="var(--title-font)"/>
              </a:rPr>
              <a:t>Detect a cycle in Undirected Graph : Breadth-First Search</a:t>
            </a:r>
            <a:endParaRPr lang="en-IN" dirty="0"/>
          </a:p>
        </p:txBody>
      </p:sp>
      <p:sp>
        <p:nvSpPr>
          <p:cNvPr id="3" name="Content Placeholder 2">
            <a:extLst>
              <a:ext uri="{FF2B5EF4-FFF2-40B4-BE49-F238E27FC236}">
                <a16:creationId xmlns:a16="http://schemas.microsoft.com/office/drawing/2014/main" id="{BD5165E9-DCD1-43AC-B628-FD3A015A5F59}"/>
              </a:ext>
            </a:extLst>
          </p:cNvPr>
          <p:cNvSpPr>
            <a:spLocks noGrp="1"/>
          </p:cNvSpPr>
          <p:nvPr>
            <p:ph idx="1"/>
          </p:nvPr>
        </p:nvSpPr>
        <p:spPr/>
        <p:txBody>
          <a:bodyPr/>
          <a:lstStyle/>
          <a:p>
            <a:r>
              <a:rPr lang="en-US" b="1" i="0" dirty="0">
                <a:solidFill>
                  <a:srgbClr val="303030"/>
                </a:solidFill>
                <a:effectLst/>
                <a:latin typeface="Titillium Web" panose="00000500000000000000" pitchFamily="2" charset="0"/>
              </a:rPr>
              <a:t>Problem Statement:</a:t>
            </a:r>
            <a:r>
              <a:rPr lang="en-US" b="0" i="0" dirty="0">
                <a:solidFill>
                  <a:srgbClr val="303030"/>
                </a:solidFill>
                <a:effectLst/>
                <a:latin typeface="Titillium Web" panose="00000500000000000000" pitchFamily="2" charset="0"/>
              </a:rPr>
              <a:t> Given an undirected Graph, check for a cycle using BFS (Breadth-First Search) Traversal.</a:t>
            </a:r>
          </a:p>
          <a:p>
            <a:endParaRPr lang="en-IN" dirty="0"/>
          </a:p>
        </p:txBody>
      </p:sp>
      <p:pic>
        <p:nvPicPr>
          <p:cNvPr id="4098" name="Picture 2">
            <a:extLst>
              <a:ext uri="{FF2B5EF4-FFF2-40B4-BE49-F238E27FC236}">
                <a16:creationId xmlns:a16="http://schemas.microsoft.com/office/drawing/2014/main" id="{39CC674D-96BF-4E83-A563-22FAF1F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992" y="2989001"/>
            <a:ext cx="8361748" cy="3315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9469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1192</Words>
  <Application>Microsoft Office PowerPoint</Application>
  <PresentationFormat>Widescreen</PresentationFormat>
  <Paragraphs>55</Paragraphs>
  <Slides>24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Arial</vt:lpstr>
      <vt:lpstr>Calibri</vt:lpstr>
      <vt:lpstr>Calibri Light</vt:lpstr>
      <vt:lpstr>Consolas</vt:lpstr>
      <vt:lpstr>courier 10 pitch</vt:lpstr>
      <vt:lpstr>sofia-pro</vt:lpstr>
      <vt:lpstr>Titillium Web</vt:lpstr>
      <vt:lpstr>urw-din</vt:lpstr>
      <vt:lpstr>var(--font-din)</vt:lpstr>
      <vt:lpstr>var(--title-font)</vt:lpstr>
      <vt:lpstr>Office Theme</vt:lpstr>
      <vt:lpstr>Graph Data Structure And Algorithms</vt:lpstr>
      <vt:lpstr>PowerPoint Presentation</vt:lpstr>
      <vt:lpstr>Graph and its representations</vt:lpstr>
      <vt:lpstr>Adjacency Matrix:  </vt:lpstr>
      <vt:lpstr>Adjacency List: </vt:lpstr>
      <vt:lpstr>Depth First Search or DFS for a Graph</vt:lpstr>
      <vt:lpstr>PowerPoint Presentation</vt:lpstr>
      <vt:lpstr>Breadth-First Search(BFS) : Level Order Traversal</vt:lpstr>
      <vt:lpstr>Detect a cycle in Undirected Graph : Breadth-First Search</vt:lpstr>
      <vt:lpstr>Cycle Detection in Undirected Graph using DFS</vt:lpstr>
      <vt:lpstr>Bipartite Check using BFS – If Graph is Bipartite</vt:lpstr>
      <vt:lpstr>Detect A Cycle in Directed Graph using DFS</vt:lpstr>
      <vt:lpstr>Topological Sort (BFS)</vt:lpstr>
      <vt:lpstr>PowerPoint Presentation</vt:lpstr>
      <vt:lpstr>Topological Sort Using DFS</vt:lpstr>
      <vt:lpstr>PowerPoint Presentation</vt:lpstr>
      <vt:lpstr>Kosaraju’s Algorithm for Strongly Connected Components(SCC)</vt:lpstr>
      <vt:lpstr>Dijkstra’s Algorithm – Shortest distance</vt:lpstr>
      <vt:lpstr>PowerPoint Presentation</vt:lpstr>
      <vt:lpstr>Bellman-Ford Algorithm – Shortest Distance with Negative Edge</vt:lpstr>
      <vt:lpstr>PowerPoint Presentation</vt:lpstr>
      <vt:lpstr>Minimum Spanning Tree – MST using Prim’s Algo</vt:lpstr>
      <vt:lpstr>PowerPoint Presentation</vt:lpstr>
      <vt:lpstr>Minimum Spanning Tree – MST using Kruskal’s Algo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Data Structure And Algorithms</dc:title>
  <dc:creator>Upasana Singh</dc:creator>
  <cp:lastModifiedBy>Upasana Singh</cp:lastModifiedBy>
  <cp:revision>2</cp:revision>
  <dcterms:created xsi:type="dcterms:W3CDTF">2022-04-16T11:55:01Z</dcterms:created>
  <dcterms:modified xsi:type="dcterms:W3CDTF">2022-04-17T12:05:55Z</dcterms:modified>
</cp:coreProperties>
</file>