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4749-B5BC-4222-B516-F9024BD134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47A0CC-0348-4990-92BB-4810485476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DD6CDF-FBE4-4C7A-83FC-58467535AE23}"/>
              </a:ext>
            </a:extLst>
          </p:cNvPr>
          <p:cNvSpPr>
            <a:spLocks noGrp="1"/>
          </p:cNvSpPr>
          <p:nvPr>
            <p:ph type="dt" sz="half" idx="10"/>
          </p:nvPr>
        </p:nvSpPr>
        <p:spPr/>
        <p:txBody>
          <a:bodyPr/>
          <a:lstStyle/>
          <a:p>
            <a:fld id="{83C1CE7E-E9E3-466B-94AB-6A6B37962EEE}" type="datetimeFigureOut">
              <a:rPr lang="en-IN" smtClean="0"/>
              <a:t>08-04-2022</a:t>
            </a:fld>
            <a:endParaRPr lang="en-IN"/>
          </a:p>
        </p:txBody>
      </p:sp>
      <p:sp>
        <p:nvSpPr>
          <p:cNvPr id="5" name="Footer Placeholder 4">
            <a:extLst>
              <a:ext uri="{FF2B5EF4-FFF2-40B4-BE49-F238E27FC236}">
                <a16:creationId xmlns:a16="http://schemas.microsoft.com/office/drawing/2014/main" id="{DA6CF1AA-D8F6-447A-B35C-9432942386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1FF07-344A-4745-AD5C-607D20E3C9D1}"/>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1926603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1897-316F-4251-AAC4-73ED987AF8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63FEBC-C868-4757-BEB6-75C3EB5905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CC31ED-8631-4CF3-A91A-9A862C218233}"/>
              </a:ext>
            </a:extLst>
          </p:cNvPr>
          <p:cNvSpPr>
            <a:spLocks noGrp="1"/>
          </p:cNvSpPr>
          <p:nvPr>
            <p:ph type="dt" sz="half" idx="10"/>
          </p:nvPr>
        </p:nvSpPr>
        <p:spPr/>
        <p:txBody>
          <a:bodyPr/>
          <a:lstStyle/>
          <a:p>
            <a:fld id="{83C1CE7E-E9E3-466B-94AB-6A6B37962EEE}" type="datetimeFigureOut">
              <a:rPr lang="en-IN" smtClean="0"/>
              <a:t>08-04-2022</a:t>
            </a:fld>
            <a:endParaRPr lang="en-IN"/>
          </a:p>
        </p:txBody>
      </p:sp>
      <p:sp>
        <p:nvSpPr>
          <p:cNvPr id="5" name="Footer Placeholder 4">
            <a:extLst>
              <a:ext uri="{FF2B5EF4-FFF2-40B4-BE49-F238E27FC236}">
                <a16:creationId xmlns:a16="http://schemas.microsoft.com/office/drawing/2014/main" id="{884E3FCD-0149-4351-B389-D932B0CD11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93BA80-BCDB-4934-9DA4-3F439FB4E10D}"/>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319533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01EA82-4422-4492-9EFC-32A6B4ACA2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38E9C8-0093-4313-9B97-F30279D92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4244A-F224-46EA-80D6-765F1812FE68}"/>
              </a:ext>
            </a:extLst>
          </p:cNvPr>
          <p:cNvSpPr>
            <a:spLocks noGrp="1"/>
          </p:cNvSpPr>
          <p:nvPr>
            <p:ph type="dt" sz="half" idx="10"/>
          </p:nvPr>
        </p:nvSpPr>
        <p:spPr/>
        <p:txBody>
          <a:bodyPr/>
          <a:lstStyle/>
          <a:p>
            <a:fld id="{83C1CE7E-E9E3-466B-94AB-6A6B37962EEE}" type="datetimeFigureOut">
              <a:rPr lang="en-IN" smtClean="0"/>
              <a:t>08-04-2022</a:t>
            </a:fld>
            <a:endParaRPr lang="en-IN"/>
          </a:p>
        </p:txBody>
      </p:sp>
      <p:sp>
        <p:nvSpPr>
          <p:cNvPr id="5" name="Footer Placeholder 4">
            <a:extLst>
              <a:ext uri="{FF2B5EF4-FFF2-40B4-BE49-F238E27FC236}">
                <a16:creationId xmlns:a16="http://schemas.microsoft.com/office/drawing/2014/main" id="{A9F134D8-1533-4072-A3B9-6515A5726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66C40D-58E2-4ACF-83BA-983C62FCE5FB}"/>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333307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7D01-1143-4912-94DC-75FBB5DD42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F473EE-29D2-42F9-B1F0-A4B47CBD84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B20BD6-3B5A-42EF-9F13-E9B340CF04D4}"/>
              </a:ext>
            </a:extLst>
          </p:cNvPr>
          <p:cNvSpPr>
            <a:spLocks noGrp="1"/>
          </p:cNvSpPr>
          <p:nvPr>
            <p:ph type="dt" sz="half" idx="10"/>
          </p:nvPr>
        </p:nvSpPr>
        <p:spPr/>
        <p:txBody>
          <a:bodyPr/>
          <a:lstStyle/>
          <a:p>
            <a:fld id="{83C1CE7E-E9E3-466B-94AB-6A6B37962EEE}" type="datetimeFigureOut">
              <a:rPr lang="en-IN" smtClean="0"/>
              <a:t>08-04-2022</a:t>
            </a:fld>
            <a:endParaRPr lang="en-IN"/>
          </a:p>
        </p:txBody>
      </p:sp>
      <p:sp>
        <p:nvSpPr>
          <p:cNvPr id="5" name="Footer Placeholder 4">
            <a:extLst>
              <a:ext uri="{FF2B5EF4-FFF2-40B4-BE49-F238E27FC236}">
                <a16:creationId xmlns:a16="http://schemas.microsoft.com/office/drawing/2014/main" id="{8503AEFF-337B-4813-B9E3-FC4A3D6E3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A2A1CE-E90B-446A-9EE2-9677E80CCC17}"/>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167304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6986C-9B84-4BC6-936C-37029B8BE1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B228A7-6FE6-406E-B011-98820681C8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F51445-D9CA-4983-AF4B-1AF5706258BB}"/>
              </a:ext>
            </a:extLst>
          </p:cNvPr>
          <p:cNvSpPr>
            <a:spLocks noGrp="1"/>
          </p:cNvSpPr>
          <p:nvPr>
            <p:ph type="dt" sz="half" idx="10"/>
          </p:nvPr>
        </p:nvSpPr>
        <p:spPr/>
        <p:txBody>
          <a:bodyPr/>
          <a:lstStyle/>
          <a:p>
            <a:fld id="{83C1CE7E-E9E3-466B-94AB-6A6B37962EEE}" type="datetimeFigureOut">
              <a:rPr lang="en-IN" smtClean="0"/>
              <a:t>08-04-2022</a:t>
            </a:fld>
            <a:endParaRPr lang="en-IN"/>
          </a:p>
        </p:txBody>
      </p:sp>
      <p:sp>
        <p:nvSpPr>
          <p:cNvPr id="5" name="Footer Placeholder 4">
            <a:extLst>
              <a:ext uri="{FF2B5EF4-FFF2-40B4-BE49-F238E27FC236}">
                <a16:creationId xmlns:a16="http://schemas.microsoft.com/office/drawing/2014/main" id="{58EC6F9A-C84E-48EF-BCF2-4F67DA8074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77BCF1-24B5-4B2C-9286-642C0296F8BA}"/>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165499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2A7C-8C30-4A56-956E-4A1145965D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46429A-C99B-4398-BE99-0909C67500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3E7F73-EB65-40CB-8839-6A01238613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058D40-EF1D-4A94-97AB-F1270FDEDD59}"/>
              </a:ext>
            </a:extLst>
          </p:cNvPr>
          <p:cNvSpPr>
            <a:spLocks noGrp="1"/>
          </p:cNvSpPr>
          <p:nvPr>
            <p:ph type="dt" sz="half" idx="10"/>
          </p:nvPr>
        </p:nvSpPr>
        <p:spPr/>
        <p:txBody>
          <a:bodyPr/>
          <a:lstStyle/>
          <a:p>
            <a:fld id="{83C1CE7E-E9E3-466B-94AB-6A6B37962EEE}" type="datetimeFigureOut">
              <a:rPr lang="en-IN" smtClean="0"/>
              <a:t>08-04-2022</a:t>
            </a:fld>
            <a:endParaRPr lang="en-IN"/>
          </a:p>
        </p:txBody>
      </p:sp>
      <p:sp>
        <p:nvSpPr>
          <p:cNvPr id="6" name="Footer Placeholder 5">
            <a:extLst>
              <a:ext uri="{FF2B5EF4-FFF2-40B4-BE49-F238E27FC236}">
                <a16:creationId xmlns:a16="http://schemas.microsoft.com/office/drawing/2014/main" id="{D602B6AA-B3E4-4B71-AC4B-87F8757989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397918-B54A-4418-B1F2-0D3801AA09CF}"/>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2331511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CE27-0DD4-426C-8DC1-3CD31BF9B2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51A447-DE57-478C-958E-6C31097D5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710F5F-C0CF-4562-AED4-B4A87444B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6BD7F9-AF66-4941-9057-C9F405B93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FF2366-76FA-4425-849B-C7BEA710F5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E4AC7C-1D69-46F1-A110-9D70B5AE55B2}"/>
              </a:ext>
            </a:extLst>
          </p:cNvPr>
          <p:cNvSpPr>
            <a:spLocks noGrp="1"/>
          </p:cNvSpPr>
          <p:nvPr>
            <p:ph type="dt" sz="half" idx="10"/>
          </p:nvPr>
        </p:nvSpPr>
        <p:spPr/>
        <p:txBody>
          <a:bodyPr/>
          <a:lstStyle/>
          <a:p>
            <a:fld id="{83C1CE7E-E9E3-466B-94AB-6A6B37962EEE}" type="datetimeFigureOut">
              <a:rPr lang="en-IN" smtClean="0"/>
              <a:t>08-04-2022</a:t>
            </a:fld>
            <a:endParaRPr lang="en-IN"/>
          </a:p>
        </p:txBody>
      </p:sp>
      <p:sp>
        <p:nvSpPr>
          <p:cNvPr id="8" name="Footer Placeholder 7">
            <a:extLst>
              <a:ext uri="{FF2B5EF4-FFF2-40B4-BE49-F238E27FC236}">
                <a16:creationId xmlns:a16="http://schemas.microsoft.com/office/drawing/2014/main" id="{9D5E273B-087B-494D-8EE8-D7637AE662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45FEC9-9F25-4F4F-89E7-E700AA1B43B9}"/>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2391136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D04DB-2F55-496D-9DFD-D15F44F46D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49C95B-367C-40AA-8BBB-B5FFC62EA384}"/>
              </a:ext>
            </a:extLst>
          </p:cNvPr>
          <p:cNvSpPr>
            <a:spLocks noGrp="1"/>
          </p:cNvSpPr>
          <p:nvPr>
            <p:ph type="dt" sz="half" idx="10"/>
          </p:nvPr>
        </p:nvSpPr>
        <p:spPr/>
        <p:txBody>
          <a:bodyPr/>
          <a:lstStyle/>
          <a:p>
            <a:fld id="{83C1CE7E-E9E3-466B-94AB-6A6B37962EEE}" type="datetimeFigureOut">
              <a:rPr lang="en-IN" smtClean="0"/>
              <a:t>08-04-2022</a:t>
            </a:fld>
            <a:endParaRPr lang="en-IN"/>
          </a:p>
        </p:txBody>
      </p:sp>
      <p:sp>
        <p:nvSpPr>
          <p:cNvPr id="4" name="Footer Placeholder 3">
            <a:extLst>
              <a:ext uri="{FF2B5EF4-FFF2-40B4-BE49-F238E27FC236}">
                <a16:creationId xmlns:a16="http://schemas.microsoft.com/office/drawing/2014/main" id="{6E887C52-4628-4ADF-88A7-FF8DD9DBC6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4D208D-EA7A-4270-84DB-FFAE7236134F}"/>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2198458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58BCA0-FA38-448C-A03C-612D4B8FB6D8}"/>
              </a:ext>
            </a:extLst>
          </p:cNvPr>
          <p:cNvSpPr>
            <a:spLocks noGrp="1"/>
          </p:cNvSpPr>
          <p:nvPr>
            <p:ph type="dt" sz="half" idx="10"/>
          </p:nvPr>
        </p:nvSpPr>
        <p:spPr/>
        <p:txBody>
          <a:bodyPr/>
          <a:lstStyle/>
          <a:p>
            <a:fld id="{83C1CE7E-E9E3-466B-94AB-6A6B37962EEE}" type="datetimeFigureOut">
              <a:rPr lang="en-IN" smtClean="0"/>
              <a:t>08-04-2022</a:t>
            </a:fld>
            <a:endParaRPr lang="en-IN"/>
          </a:p>
        </p:txBody>
      </p:sp>
      <p:sp>
        <p:nvSpPr>
          <p:cNvPr id="3" name="Footer Placeholder 2">
            <a:extLst>
              <a:ext uri="{FF2B5EF4-FFF2-40B4-BE49-F238E27FC236}">
                <a16:creationId xmlns:a16="http://schemas.microsoft.com/office/drawing/2014/main" id="{F7A1E5F1-7708-454B-909C-4E544BE655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A598BD-2E69-4101-A371-10B61C51CFF6}"/>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2405819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836D-5ED9-4918-9078-5FED3723E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B689B0-9088-412E-BBA1-BAFB2C6F1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F52F6A-6DA8-4205-B0E5-E3725CC4E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27681-D814-4984-9233-303BFBCE1509}"/>
              </a:ext>
            </a:extLst>
          </p:cNvPr>
          <p:cNvSpPr>
            <a:spLocks noGrp="1"/>
          </p:cNvSpPr>
          <p:nvPr>
            <p:ph type="dt" sz="half" idx="10"/>
          </p:nvPr>
        </p:nvSpPr>
        <p:spPr/>
        <p:txBody>
          <a:bodyPr/>
          <a:lstStyle/>
          <a:p>
            <a:fld id="{83C1CE7E-E9E3-466B-94AB-6A6B37962EEE}" type="datetimeFigureOut">
              <a:rPr lang="en-IN" smtClean="0"/>
              <a:t>08-04-2022</a:t>
            </a:fld>
            <a:endParaRPr lang="en-IN"/>
          </a:p>
        </p:txBody>
      </p:sp>
      <p:sp>
        <p:nvSpPr>
          <p:cNvPr id="6" name="Footer Placeholder 5">
            <a:extLst>
              <a:ext uri="{FF2B5EF4-FFF2-40B4-BE49-F238E27FC236}">
                <a16:creationId xmlns:a16="http://schemas.microsoft.com/office/drawing/2014/main" id="{3B47BDF4-E8E6-4C8E-AA8C-CF93737156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84091A-A27D-4441-8545-108F9E80C6C4}"/>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106074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4951F-8C04-4FF0-97D4-B9D318298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D109CB-5659-42B5-B597-4CDAB792D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EBF167-182B-426E-92FA-A6ADC6643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B346F-10DA-428D-8247-80D045B72976}"/>
              </a:ext>
            </a:extLst>
          </p:cNvPr>
          <p:cNvSpPr>
            <a:spLocks noGrp="1"/>
          </p:cNvSpPr>
          <p:nvPr>
            <p:ph type="dt" sz="half" idx="10"/>
          </p:nvPr>
        </p:nvSpPr>
        <p:spPr/>
        <p:txBody>
          <a:bodyPr/>
          <a:lstStyle/>
          <a:p>
            <a:fld id="{83C1CE7E-E9E3-466B-94AB-6A6B37962EEE}" type="datetimeFigureOut">
              <a:rPr lang="en-IN" smtClean="0"/>
              <a:t>08-04-2022</a:t>
            </a:fld>
            <a:endParaRPr lang="en-IN"/>
          </a:p>
        </p:txBody>
      </p:sp>
      <p:sp>
        <p:nvSpPr>
          <p:cNvPr id="6" name="Footer Placeholder 5">
            <a:extLst>
              <a:ext uri="{FF2B5EF4-FFF2-40B4-BE49-F238E27FC236}">
                <a16:creationId xmlns:a16="http://schemas.microsoft.com/office/drawing/2014/main" id="{DF1589A5-99AA-4D88-8395-7AFDA83617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516154-F372-4903-A14F-AED29D559729}"/>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331364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12763C-52F9-40A0-8774-70F63FC658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A53530-91DE-47FF-A1BF-A4A1E46AA1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CE0069-A33E-4C5C-9ECB-A9ADA4A80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1CE7E-E9E3-466B-94AB-6A6B37962EEE}" type="datetimeFigureOut">
              <a:rPr lang="en-IN" smtClean="0"/>
              <a:t>08-04-2022</a:t>
            </a:fld>
            <a:endParaRPr lang="en-IN"/>
          </a:p>
        </p:txBody>
      </p:sp>
      <p:sp>
        <p:nvSpPr>
          <p:cNvPr id="5" name="Footer Placeholder 4">
            <a:extLst>
              <a:ext uri="{FF2B5EF4-FFF2-40B4-BE49-F238E27FC236}">
                <a16:creationId xmlns:a16="http://schemas.microsoft.com/office/drawing/2014/main" id="{317019DD-5E8D-4948-BACA-B00A80F12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BCE95F-003C-4C3E-969B-F455F206BC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1B99A-F313-455E-9226-8760CD85AA59}" type="slidenum">
              <a:rPr lang="en-IN" smtClean="0"/>
              <a:t>‹#›</a:t>
            </a:fld>
            <a:endParaRPr lang="en-IN"/>
          </a:p>
        </p:txBody>
      </p:sp>
    </p:spTree>
    <p:extLst>
      <p:ext uri="{BB962C8B-B14F-4D97-AF65-F5344CB8AC3E}">
        <p14:creationId xmlns:p14="http://schemas.microsoft.com/office/powerpoint/2010/main" val="325771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0D3D-F6CF-4C64-99EB-655E69DE697E}"/>
              </a:ext>
            </a:extLst>
          </p:cNvPr>
          <p:cNvSpPr>
            <a:spLocks noGrp="1"/>
          </p:cNvSpPr>
          <p:nvPr>
            <p:ph type="ctrTitle"/>
          </p:nvPr>
        </p:nvSpPr>
        <p:spPr/>
        <p:txBody>
          <a:bodyPr/>
          <a:lstStyle/>
          <a:p>
            <a:r>
              <a:rPr lang="en-IN" dirty="0"/>
              <a:t>Recursion and Backtracking</a:t>
            </a:r>
          </a:p>
        </p:txBody>
      </p:sp>
      <p:sp>
        <p:nvSpPr>
          <p:cNvPr id="3" name="Subtitle 2">
            <a:extLst>
              <a:ext uri="{FF2B5EF4-FFF2-40B4-BE49-F238E27FC236}">
                <a16:creationId xmlns:a16="http://schemas.microsoft.com/office/drawing/2014/main" id="{F9F570E0-9380-4D39-BC5B-ECACF8C4A743}"/>
              </a:ext>
            </a:extLst>
          </p:cNvPr>
          <p:cNvSpPr>
            <a:spLocks noGrp="1"/>
          </p:cNvSpPr>
          <p:nvPr>
            <p:ph type="subTitle" idx="1"/>
          </p:nvPr>
        </p:nvSpPr>
        <p:spPr/>
        <p:txBody>
          <a:bodyPr/>
          <a:lstStyle/>
          <a:p>
            <a:r>
              <a:rPr lang="en-IN" dirty="0"/>
              <a:t>Important</a:t>
            </a:r>
          </a:p>
        </p:txBody>
      </p:sp>
    </p:spTree>
    <p:extLst>
      <p:ext uri="{BB962C8B-B14F-4D97-AF65-F5344CB8AC3E}">
        <p14:creationId xmlns:p14="http://schemas.microsoft.com/office/powerpoint/2010/main" val="3147699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BF06-0D0F-4D92-9C03-95271857544A}"/>
              </a:ext>
            </a:extLst>
          </p:cNvPr>
          <p:cNvSpPr>
            <a:spLocks noGrp="1"/>
          </p:cNvSpPr>
          <p:nvPr>
            <p:ph type="title"/>
          </p:nvPr>
        </p:nvSpPr>
        <p:spPr/>
        <p:txBody>
          <a:bodyPr>
            <a:normAutofit/>
          </a:bodyPr>
          <a:lstStyle/>
          <a:p>
            <a:r>
              <a:rPr lang="en-US" b="1" i="0" dirty="0">
                <a:solidFill>
                  <a:srgbClr val="303030"/>
                </a:solidFill>
                <a:effectLst/>
                <a:latin typeface="var(--title-font)"/>
              </a:rPr>
              <a:t>N Queen Problem | Return all Distinct Solutions to the N-Queens Puzzle</a:t>
            </a:r>
            <a:endParaRPr lang="en-IN" dirty="0"/>
          </a:p>
        </p:txBody>
      </p:sp>
      <p:sp>
        <p:nvSpPr>
          <p:cNvPr id="4" name="Rectangle 1">
            <a:extLst>
              <a:ext uri="{FF2B5EF4-FFF2-40B4-BE49-F238E27FC236}">
                <a16:creationId xmlns:a16="http://schemas.microsoft.com/office/drawing/2014/main" id="{10076D3D-6F2C-4036-8334-A4D5BDB6A437}"/>
              </a:ext>
            </a:extLst>
          </p:cNvPr>
          <p:cNvSpPr>
            <a:spLocks noChangeArrowheads="1"/>
          </p:cNvSpPr>
          <p:nvPr/>
        </p:nvSpPr>
        <p:spPr bwMode="auto">
          <a:xfrm>
            <a:off x="838200" y="1815559"/>
            <a:ext cx="9970837" cy="2779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b="0" i="0" u="none" strike="noStrike" cap="none" normalizeH="0" baseline="0" dirty="0">
                <a:ln>
                  <a:noFill/>
                </a:ln>
                <a:solidFill>
                  <a:srgbClr val="303030"/>
                </a:solidFill>
                <a:effectLst/>
                <a:latin typeface="Titillium Web" panose="00000500000000000000" pitchFamily="2" charset="0"/>
              </a:rPr>
              <a:t> The n-queens is the problem of placing n queens on n × n chessboard such that no two queens can attack each other. Given an integer n, return all distinct solutions to the n -queens puzzle. Each solution contains a distinct boards configuration of the queen’s placement, where ‘Q’ and ‘.’ indicate queen and empty space respectively.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Examples:</a:t>
            </a:r>
            <a:r>
              <a:rPr kumimoji="0" lang="en-US" altLang="en-US" b="0" i="0" u="none" strike="noStrike" cap="none" normalizeH="0" baseline="0" dirty="0">
                <a:ln>
                  <a:noFill/>
                </a:ln>
                <a:solidFill>
                  <a:srgbClr val="303030"/>
                </a:solidFill>
                <a:effectLst/>
                <a:latin typeface="courier 10 pitch"/>
              </a:rPr>
              <a:t> </a:t>
            </a:r>
            <a:r>
              <a:rPr kumimoji="0" lang="en-US" altLang="en-US" b="1" i="0" u="none" strike="noStrike" cap="none" normalizeH="0" baseline="0" dirty="0">
                <a:ln>
                  <a:noFill/>
                </a:ln>
                <a:solidFill>
                  <a:srgbClr val="303030"/>
                </a:solidFill>
                <a:effectLst/>
                <a:latin typeface="courier 10 pitch"/>
              </a:rPr>
              <a:t>Input:</a:t>
            </a:r>
            <a:r>
              <a:rPr kumimoji="0" lang="en-US" altLang="en-US" b="0" i="0" u="none" strike="noStrike" cap="none" normalizeH="0" baseline="0" dirty="0">
                <a:ln>
                  <a:noFill/>
                </a:ln>
                <a:solidFill>
                  <a:srgbClr val="303030"/>
                </a:solidFill>
                <a:effectLst/>
                <a:latin typeface="courier 10 pitch"/>
              </a:rPr>
              <a:t> n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Output:</a:t>
            </a:r>
            <a:r>
              <a:rPr kumimoji="0" lang="en-US" altLang="en-US" b="0" i="0" u="none" strike="noStrike" cap="none" normalizeH="0" baseline="0" dirty="0">
                <a:ln>
                  <a:noFill/>
                </a:ln>
                <a:solidFill>
                  <a:srgbClr val="303030"/>
                </a:solidFill>
                <a:effectLst/>
                <a:latin typeface="courier 10 pitch"/>
              </a:rPr>
              <a:t> [[".Q..","...Q","Q...","..Q."],["..Q.","Q...","...Q",".Q.."]] </a:t>
            </a:r>
            <a:r>
              <a:rPr kumimoji="0" lang="en-US" altLang="en-US" b="1" i="0" u="none" strike="noStrike" cap="none" normalizeH="0" baseline="0" dirty="0">
                <a:ln>
                  <a:noFill/>
                </a:ln>
                <a:solidFill>
                  <a:srgbClr val="303030"/>
                </a:solidFill>
                <a:effectLst/>
                <a:latin typeface="courier 10 pitch"/>
              </a:rPr>
              <a:t>Explanation:</a:t>
            </a:r>
            <a:r>
              <a:rPr kumimoji="0" lang="en-US" altLang="en-US" b="0" i="0" u="none" strike="noStrike" cap="none" normalizeH="0" baseline="0" dirty="0">
                <a:ln>
                  <a:noFill/>
                </a:ln>
                <a:solidFill>
                  <a:srgbClr val="303030"/>
                </a:solidFill>
                <a:effectLst/>
                <a:latin typeface="courier 10 pitch"/>
              </a:rPr>
              <a:t> There exist two distinct solutions to the 4-queens puzzle as shown below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146" name="Picture 2">
            <a:extLst>
              <a:ext uri="{FF2B5EF4-FFF2-40B4-BE49-F238E27FC236}">
                <a16:creationId xmlns:a16="http://schemas.microsoft.com/office/drawing/2014/main" id="{B27AF159-5004-4A9F-8F3F-22ECD76BE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9261" y="4216893"/>
            <a:ext cx="4769776" cy="239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97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B888-4286-4F89-B50F-C28B92259611}"/>
              </a:ext>
            </a:extLst>
          </p:cNvPr>
          <p:cNvSpPr>
            <a:spLocks noGrp="1"/>
          </p:cNvSpPr>
          <p:nvPr>
            <p:ph type="title"/>
          </p:nvPr>
        </p:nvSpPr>
        <p:spPr/>
        <p:txBody>
          <a:bodyPr/>
          <a:lstStyle/>
          <a:p>
            <a:r>
              <a:rPr lang="en-IN" b="1" i="0" dirty="0">
                <a:solidFill>
                  <a:srgbClr val="303030"/>
                </a:solidFill>
                <a:effectLst/>
                <a:latin typeface="var(--title-font)"/>
              </a:rPr>
              <a:t>Rat in a Maze</a:t>
            </a:r>
            <a:endParaRPr lang="en-IN" dirty="0"/>
          </a:p>
        </p:txBody>
      </p:sp>
      <p:sp>
        <p:nvSpPr>
          <p:cNvPr id="4" name="Rectangle 1">
            <a:extLst>
              <a:ext uri="{FF2B5EF4-FFF2-40B4-BE49-F238E27FC236}">
                <a16:creationId xmlns:a16="http://schemas.microsoft.com/office/drawing/2014/main" id="{CF29DA41-4D4A-4278-AB70-1CF27D13942D}"/>
              </a:ext>
            </a:extLst>
          </p:cNvPr>
          <p:cNvSpPr>
            <a:spLocks noChangeArrowheads="1"/>
          </p:cNvSpPr>
          <p:nvPr/>
        </p:nvSpPr>
        <p:spPr bwMode="auto">
          <a:xfrm>
            <a:off x="918100" y="1374960"/>
            <a:ext cx="8838460" cy="49647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Titillium Web" panose="00000500000000000000" pitchFamily="2" charset="0"/>
              </a:rPr>
              <a:t>Rat in a Maze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tillium Web" panose="00000500000000000000" pitchFamily="2" charset="0"/>
              </a:rPr>
              <a:t>Consider a rat placed at </a:t>
            </a:r>
            <a:r>
              <a:rPr kumimoji="0" lang="en-US" altLang="en-US" sz="1600" b="1" i="0" u="none" strike="noStrike" cap="none" normalizeH="0" baseline="0" dirty="0">
                <a:ln>
                  <a:noFill/>
                </a:ln>
                <a:solidFill>
                  <a:srgbClr val="303030"/>
                </a:solidFill>
                <a:effectLst/>
                <a:latin typeface="Titillium Web" panose="00000500000000000000" pitchFamily="2" charset="0"/>
              </a:rPr>
              <a:t>(0, 0)</a:t>
            </a:r>
            <a:r>
              <a:rPr kumimoji="0" lang="en-US" altLang="en-US" sz="1600" b="0" i="0" u="none" strike="noStrike" cap="none" normalizeH="0" baseline="0" dirty="0">
                <a:ln>
                  <a:noFill/>
                </a:ln>
                <a:solidFill>
                  <a:srgbClr val="303030"/>
                </a:solidFill>
                <a:effectLst/>
                <a:latin typeface="Titillium Web" panose="00000500000000000000" pitchFamily="2" charset="0"/>
              </a:rPr>
              <a:t> in a square matrix</a:t>
            </a:r>
            <a:r>
              <a:rPr kumimoji="0" lang="en-US" altLang="en-US" sz="1600" b="1" i="0" u="none" strike="noStrike" cap="none" normalizeH="0" baseline="0" dirty="0">
                <a:ln>
                  <a:noFill/>
                </a:ln>
                <a:solidFill>
                  <a:srgbClr val="303030"/>
                </a:solidFill>
                <a:effectLst/>
                <a:latin typeface="Titillium Web" panose="00000500000000000000" pitchFamily="2" charset="0"/>
              </a:rPr>
              <a:t> </a:t>
            </a:r>
            <a:r>
              <a:rPr kumimoji="0" lang="en-US" altLang="en-US" sz="1600" b="0" i="0" u="none" strike="noStrike" cap="none" normalizeH="0" baseline="0" dirty="0">
                <a:ln>
                  <a:noFill/>
                </a:ln>
                <a:solidFill>
                  <a:srgbClr val="303030"/>
                </a:solidFill>
                <a:effectLst/>
                <a:latin typeface="Titillium Web" panose="00000500000000000000" pitchFamily="2" charset="0"/>
              </a:rPr>
              <a:t>of order </a:t>
            </a:r>
            <a:r>
              <a:rPr kumimoji="0" lang="en-US" altLang="en-US" sz="1600" b="1" i="0" u="none" strike="noStrike" cap="none" normalizeH="0" baseline="0" dirty="0">
                <a:ln>
                  <a:noFill/>
                </a:ln>
                <a:solidFill>
                  <a:srgbClr val="303030"/>
                </a:solidFill>
                <a:effectLst/>
                <a:latin typeface="Titillium Web" panose="00000500000000000000" pitchFamily="2" charset="0"/>
              </a:rPr>
              <a:t>N * N</a:t>
            </a:r>
            <a:r>
              <a:rPr kumimoji="0" lang="en-US" altLang="en-US" sz="1600" b="0" i="0" u="none" strike="noStrike" cap="none" normalizeH="0" baseline="0" dirty="0">
                <a:ln>
                  <a:noFill/>
                </a:ln>
                <a:solidFill>
                  <a:srgbClr val="303030"/>
                </a:solidFill>
                <a:effectLst/>
                <a:latin typeface="Titillium Web" panose="00000500000000000000" pitchFamily="2" charset="0"/>
              </a:rPr>
              <a:t>. It has to reach the destination at </a:t>
            </a:r>
            <a:r>
              <a:rPr kumimoji="0" lang="en-US" altLang="en-US" sz="1600" b="1" i="0" u="none" strike="noStrike" cap="none" normalizeH="0" baseline="0" dirty="0">
                <a:ln>
                  <a:noFill/>
                </a:ln>
                <a:solidFill>
                  <a:srgbClr val="303030"/>
                </a:solidFill>
                <a:effectLst/>
                <a:latin typeface="Titillium Web" panose="00000500000000000000" pitchFamily="2" charset="0"/>
              </a:rPr>
              <a:t>(N – 1, N – 1)</a:t>
            </a:r>
            <a:r>
              <a:rPr kumimoji="0" lang="en-US" altLang="en-US" sz="1600" b="0" i="0" u="none" strike="noStrike" cap="none" normalizeH="0" baseline="0" dirty="0">
                <a:ln>
                  <a:noFill/>
                </a:ln>
                <a:solidFill>
                  <a:srgbClr val="303030"/>
                </a:solidFill>
                <a:effectLst/>
                <a:latin typeface="Titillium Web" panose="00000500000000000000" pitchFamily="2" charset="0"/>
              </a:rPr>
              <a:t>. Find all possible paths that the rat can take to reach from source to destination. The directions in which the rat can move are </a:t>
            </a:r>
            <a:r>
              <a:rPr kumimoji="0" lang="en-US" altLang="en-US" sz="1600" b="1" i="0" u="none" strike="noStrike" cap="none" normalizeH="0" baseline="0" dirty="0">
                <a:ln>
                  <a:noFill/>
                </a:ln>
                <a:solidFill>
                  <a:srgbClr val="303030"/>
                </a:solidFill>
                <a:effectLst/>
                <a:latin typeface="Titillium Web" panose="00000500000000000000" pitchFamily="2" charset="0"/>
              </a:rPr>
              <a:t>‘U'(up)</a:t>
            </a:r>
            <a:r>
              <a:rPr kumimoji="0" lang="en-US" altLang="en-US" sz="1600" b="0" i="0" u="none" strike="noStrike" cap="none" normalizeH="0" baseline="0" dirty="0">
                <a:ln>
                  <a:noFill/>
                </a:ln>
                <a:solidFill>
                  <a:srgbClr val="303030"/>
                </a:solidFill>
                <a:effectLst/>
                <a:latin typeface="Titillium Web" panose="00000500000000000000" pitchFamily="2" charset="0"/>
              </a:rPr>
              <a:t>, </a:t>
            </a:r>
            <a:r>
              <a:rPr kumimoji="0" lang="en-US" altLang="en-US" sz="1600" b="1" i="0" u="none" strike="noStrike" cap="none" normalizeH="0" baseline="0" dirty="0">
                <a:ln>
                  <a:noFill/>
                </a:ln>
                <a:solidFill>
                  <a:srgbClr val="303030"/>
                </a:solidFill>
                <a:effectLst/>
                <a:latin typeface="Titillium Web" panose="00000500000000000000" pitchFamily="2" charset="0"/>
              </a:rPr>
              <a:t>‘D'(down)</a:t>
            </a:r>
            <a:r>
              <a:rPr kumimoji="0" lang="en-US" altLang="en-US" sz="1600" b="0" i="0" u="none" strike="noStrike" cap="none" normalizeH="0" baseline="0" dirty="0">
                <a:ln>
                  <a:noFill/>
                </a:ln>
                <a:solidFill>
                  <a:srgbClr val="303030"/>
                </a:solidFill>
                <a:effectLst/>
                <a:latin typeface="Titillium Web" panose="00000500000000000000" pitchFamily="2" charset="0"/>
              </a:rPr>
              <a:t>, </a:t>
            </a:r>
            <a:r>
              <a:rPr kumimoji="0" lang="en-US" altLang="en-US" sz="1600" b="1" i="0" u="none" strike="noStrike" cap="none" normalizeH="0" baseline="0" dirty="0">
                <a:ln>
                  <a:noFill/>
                </a:ln>
                <a:solidFill>
                  <a:srgbClr val="303030"/>
                </a:solidFill>
                <a:effectLst/>
                <a:latin typeface="Titillium Web" panose="00000500000000000000" pitchFamily="2" charset="0"/>
              </a:rPr>
              <a:t>‘L’ (left)</a:t>
            </a:r>
            <a:r>
              <a:rPr kumimoji="0" lang="en-US" altLang="en-US" sz="1600" b="0" i="0" u="none" strike="noStrike" cap="none" normalizeH="0" baseline="0" dirty="0">
                <a:ln>
                  <a:noFill/>
                </a:ln>
                <a:solidFill>
                  <a:srgbClr val="303030"/>
                </a:solidFill>
                <a:effectLst/>
                <a:latin typeface="Titillium Web" panose="00000500000000000000" pitchFamily="2" charset="0"/>
              </a:rPr>
              <a:t>, </a:t>
            </a:r>
            <a:r>
              <a:rPr kumimoji="0" lang="en-US" altLang="en-US" sz="1600" b="1" i="0" u="none" strike="noStrike" cap="none" normalizeH="0" baseline="0" dirty="0">
                <a:ln>
                  <a:noFill/>
                </a:ln>
                <a:solidFill>
                  <a:srgbClr val="303030"/>
                </a:solidFill>
                <a:effectLst/>
                <a:latin typeface="Titillium Web" panose="00000500000000000000" pitchFamily="2" charset="0"/>
              </a:rPr>
              <a:t>‘R’ (right)</a:t>
            </a:r>
            <a:r>
              <a:rPr kumimoji="0" lang="en-US" altLang="en-US" sz="1600" b="0" i="0" u="none" strike="noStrike" cap="none" normalizeH="0" baseline="0" dirty="0">
                <a:ln>
                  <a:noFill/>
                </a:ln>
                <a:solidFill>
                  <a:srgbClr val="303030"/>
                </a:solidFill>
                <a:effectLst/>
                <a:latin typeface="Titillium Web" panose="00000500000000000000" pitchFamily="2" charset="0"/>
              </a:rPr>
              <a:t>. Value 0 at a cell in the matrix represents that it is blocked and the rat cannot move to it while value 1 at a cell in the matrix represents that rat can travel through it.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Titillium Web" panose="00000500000000000000" pitchFamily="2" charset="0"/>
              </a:rPr>
              <a:t>Note</a:t>
            </a:r>
            <a:r>
              <a:rPr kumimoji="0" lang="en-US" altLang="en-US" sz="1600" b="0" i="0" u="none" strike="noStrike" cap="none" normalizeH="0" baseline="0" dirty="0">
                <a:ln>
                  <a:noFill/>
                </a:ln>
                <a:solidFill>
                  <a:srgbClr val="303030"/>
                </a:solidFill>
                <a:effectLst/>
                <a:latin typeface="Titillium Web" panose="00000500000000000000" pitchFamily="2" charset="0"/>
              </a:rPr>
              <a:t>: In a path, no cell can be visited more than one time.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tillium Web" panose="00000500000000000000" pitchFamily="2" charset="0"/>
              </a:rPr>
              <a:t>Print the answer in lexicographical(sorted) order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Titillium Web" panose="00000500000000000000" pitchFamily="2" charset="0"/>
              </a:rPr>
              <a:t>Examples:</a:t>
            </a:r>
            <a:endParaRPr kumimoji="0" lang="en-US" altLang="en-US" sz="16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Example 1:</a:t>
            </a:r>
            <a:r>
              <a:rPr kumimoji="0" lang="en-US" altLang="en-US" sz="1600" b="0" i="0" u="none" strike="noStrike" cap="none" normalizeH="0" baseline="0" dirty="0">
                <a:ln>
                  <a:noFill/>
                </a:ln>
                <a:solidFill>
                  <a:srgbClr val="303030"/>
                </a:solidFill>
                <a:effectLst/>
                <a:latin typeface="courier 10 pitch"/>
              </a:rPr>
              <a:t> </a:t>
            </a:r>
            <a:r>
              <a:rPr kumimoji="0" lang="en-US" altLang="en-US" sz="1600" b="1" i="0" u="none" strike="noStrike" cap="none" normalizeH="0" baseline="0" dirty="0">
                <a:ln>
                  <a:noFill/>
                </a:ln>
                <a:solidFill>
                  <a:srgbClr val="303030"/>
                </a:solidFill>
                <a:effectLst/>
                <a:latin typeface="courier 10 pitch"/>
              </a:rPr>
              <a:t>Input:</a:t>
            </a:r>
            <a:r>
              <a:rPr kumimoji="0" lang="en-US" altLang="en-US" sz="1600" b="0" i="0" u="none" strike="noStrike" cap="none" normalizeH="0" baseline="0" dirty="0">
                <a:ln>
                  <a:noFill/>
                </a:ln>
                <a:solidFill>
                  <a:srgbClr val="303030"/>
                </a:solidFill>
                <a:effectLst/>
                <a:latin typeface="courier 10 pitch"/>
              </a:rPr>
              <a:t> N = 4 m[][] = {{1, 0, 0, 0}, {1, 1, 0, 1}, {1, 1, 0, 0}, {0, 1, 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Output:</a:t>
            </a:r>
            <a:r>
              <a:rPr kumimoji="0" lang="en-US" altLang="en-US" sz="1600" b="0" i="0" u="none" strike="noStrike" cap="none" normalizeH="0" baseline="0" dirty="0">
                <a:ln>
                  <a:noFill/>
                </a:ln>
                <a:solidFill>
                  <a:srgbClr val="303030"/>
                </a:solidFill>
                <a:effectLst/>
                <a:latin typeface="courier 10 pitch"/>
              </a:rPr>
              <a:t> DDRDRR DRDDRR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303030"/>
                </a:solidFill>
                <a:effectLst/>
                <a:latin typeface="courier 10 pitch"/>
              </a:rPr>
              <a:t>Explanation:</a:t>
            </a:r>
            <a:r>
              <a:rPr kumimoji="0" lang="en-US" altLang="en-US" sz="1600" b="0" i="0" u="none" strike="noStrike" cap="none" normalizeH="0" baseline="0" dirty="0" err="1">
                <a:ln>
                  <a:noFill/>
                </a:ln>
                <a:solidFill>
                  <a:srgbClr val="303030"/>
                </a:solidFill>
                <a:effectLst/>
                <a:latin typeface="courier 10 pitch"/>
              </a:rPr>
              <a:t>The</a:t>
            </a:r>
            <a:r>
              <a:rPr kumimoji="0" lang="en-US" altLang="en-US" sz="1600" b="0" i="0" u="none" strike="noStrike" cap="none" normalizeH="0" baseline="0" dirty="0">
                <a:ln>
                  <a:noFill/>
                </a:ln>
                <a:solidFill>
                  <a:srgbClr val="303030"/>
                </a:solidFill>
                <a:effectLst/>
                <a:latin typeface="courier 10 pitch"/>
              </a:rPr>
              <a:t> rat can reach the destination at (3, 3) from (0, 0) by two paths - DRDDRR and DDRDRR, when printed in sorted order we get DDRDRR DRDDRR.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Example 2:</a:t>
            </a:r>
            <a:r>
              <a:rPr kumimoji="0" lang="en-US" altLang="en-US" sz="1600" b="0" i="0" u="none" strike="noStrike" cap="none" normalizeH="0" baseline="0" dirty="0">
                <a:ln>
                  <a:noFill/>
                </a:ln>
                <a:solidFill>
                  <a:srgbClr val="303030"/>
                </a:solidFill>
                <a:effectLst/>
                <a:latin typeface="courier 10 pitch"/>
              </a:rPr>
              <a:t> </a:t>
            </a:r>
            <a:r>
              <a:rPr kumimoji="0" lang="en-US" altLang="en-US" sz="1600" b="1" i="0" u="none" strike="noStrike" cap="none" normalizeH="0" baseline="0" dirty="0">
                <a:ln>
                  <a:noFill/>
                </a:ln>
                <a:solidFill>
                  <a:srgbClr val="303030"/>
                </a:solidFill>
                <a:effectLst/>
                <a:latin typeface="courier 10 pitch"/>
              </a:rPr>
              <a:t>Input:</a:t>
            </a:r>
            <a:r>
              <a:rPr kumimoji="0" lang="en-US" altLang="en-US" sz="1600" b="0" i="0" u="none" strike="noStrike" cap="none" normalizeH="0" baseline="0" dirty="0">
                <a:ln>
                  <a:noFill/>
                </a:ln>
                <a:solidFill>
                  <a:srgbClr val="303030"/>
                </a:solidFill>
                <a:effectLst/>
                <a:latin typeface="courier 10 pitch"/>
              </a:rPr>
              <a:t> N = 2 m[][] = {{1, 0}, {1,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Output:</a:t>
            </a:r>
            <a:r>
              <a:rPr kumimoji="0" lang="en-US" altLang="en-US" sz="1600" b="0" i="0" u="none" strike="noStrike" cap="none" normalizeH="0" baseline="0" dirty="0">
                <a:ln>
                  <a:noFill/>
                </a:ln>
                <a:solidFill>
                  <a:srgbClr val="303030"/>
                </a:solidFill>
                <a:effectLst/>
                <a:latin typeface="courier 10 pitch"/>
              </a:rPr>
              <a:t> No path exists and the destination cell is blocked.</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7170" name="Picture 2">
            <a:extLst>
              <a:ext uri="{FF2B5EF4-FFF2-40B4-BE49-F238E27FC236}">
                <a16:creationId xmlns:a16="http://schemas.microsoft.com/office/drawing/2014/main" id="{A6ADDF58-6AA2-47FB-B197-7B85ABD0F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1559" y="5322505"/>
            <a:ext cx="1204482" cy="1204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713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E177-E005-4413-845D-520F5D3BE1BA}"/>
              </a:ext>
            </a:extLst>
          </p:cNvPr>
          <p:cNvSpPr>
            <a:spLocks noGrp="1"/>
          </p:cNvSpPr>
          <p:nvPr>
            <p:ph type="title"/>
          </p:nvPr>
        </p:nvSpPr>
        <p:spPr/>
        <p:txBody>
          <a:bodyPr/>
          <a:lstStyle/>
          <a:p>
            <a:r>
              <a:rPr lang="en-US" b="1" i="0" dirty="0">
                <a:solidFill>
                  <a:srgbClr val="303030"/>
                </a:solidFill>
                <a:effectLst/>
                <a:latin typeface="var(--title-font)"/>
              </a:rPr>
              <a:t>Print All Permutations of a String/Array</a:t>
            </a:r>
            <a:endParaRPr lang="en-IN" dirty="0"/>
          </a:p>
        </p:txBody>
      </p:sp>
      <p:sp>
        <p:nvSpPr>
          <p:cNvPr id="4" name="Rectangle 1">
            <a:extLst>
              <a:ext uri="{FF2B5EF4-FFF2-40B4-BE49-F238E27FC236}">
                <a16:creationId xmlns:a16="http://schemas.microsoft.com/office/drawing/2014/main" id="{181D4034-83E7-4E62-900E-98AF92AF0FCA}"/>
              </a:ext>
            </a:extLst>
          </p:cNvPr>
          <p:cNvSpPr>
            <a:spLocks noGrp="1" noChangeArrowheads="1"/>
          </p:cNvSpPr>
          <p:nvPr>
            <p:ph idx="1"/>
          </p:nvPr>
        </p:nvSpPr>
        <p:spPr bwMode="auto">
          <a:xfrm>
            <a:off x="838200" y="1549701"/>
            <a:ext cx="10189464" cy="49031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sz="2000" b="0" i="0" u="none" strike="noStrike" cap="none" normalizeH="0" baseline="0" dirty="0">
                <a:ln>
                  <a:noFill/>
                </a:ln>
                <a:solidFill>
                  <a:srgbClr val="303030"/>
                </a:solidFill>
                <a:effectLst/>
                <a:latin typeface="Titillium Web" panose="00000500000000000000" pitchFamily="2" charset="0"/>
              </a:rPr>
              <a:t> Given an array </a:t>
            </a:r>
            <a:r>
              <a:rPr kumimoji="0" lang="en-US" altLang="en-US" sz="2000" b="0" i="0" u="none" strike="noStrike" cap="none" normalizeH="0" baseline="0" dirty="0" err="1">
                <a:ln>
                  <a:noFill/>
                </a:ln>
                <a:solidFill>
                  <a:srgbClr val="303030"/>
                </a:solidFill>
                <a:effectLst/>
                <a:latin typeface="Titillium Web" panose="00000500000000000000" pitchFamily="2" charset="0"/>
              </a:rPr>
              <a:t>arr</a:t>
            </a:r>
            <a:r>
              <a:rPr kumimoji="0" lang="en-US" altLang="en-US" sz="2000" b="0" i="0" u="none" strike="noStrike" cap="none" normalizeH="0" baseline="0" dirty="0">
                <a:ln>
                  <a:noFill/>
                </a:ln>
                <a:solidFill>
                  <a:srgbClr val="303030"/>
                </a:solidFill>
                <a:effectLst/>
                <a:latin typeface="Titillium Web" panose="00000500000000000000" pitchFamily="2" charset="0"/>
              </a:rPr>
              <a:t> of distinct integers, print all permutations of String/Array.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Titillium Web" panose="00000500000000000000" pitchFamily="2" charset="0"/>
              </a:rPr>
              <a:t>Examples:</a:t>
            </a:r>
            <a:endParaRPr kumimoji="0" lang="en-US" altLang="en-US" sz="20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Example 1:</a:t>
            </a:r>
            <a:r>
              <a:rPr kumimoji="0" lang="en-US" altLang="en-US" sz="2000" b="0" i="0" u="none" strike="noStrike" cap="none" normalizeH="0" baseline="0" dirty="0">
                <a:ln>
                  <a:noFill/>
                </a:ln>
                <a:solidFill>
                  <a:srgbClr val="303030"/>
                </a:solidFill>
                <a:effectLst/>
                <a:latin typeface="courier 10 pitch"/>
              </a:rPr>
              <a:t> </a:t>
            </a:r>
            <a:r>
              <a:rPr kumimoji="0" lang="en-US" altLang="en-US" sz="2000" b="1" i="0" u="none" strike="noStrike" cap="none" normalizeH="0" baseline="0" dirty="0">
                <a:ln>
                  <a:noFill/>
                </a:ln>
                <a:solidFill>
                  <a:srgbClr val="303030"/>
                </a:solidFill>
                <a:effectLst/>
                <a:latin typeface="courier 10 pitch"/>
              </a:rPr>
              <a:t>Input:</a:t>
            </a:r>
            <a:r>
              <a:rPr kumimoji="0" lang="en-US" altLang="en-US" sz="2000" b="0" i="0" u="none" strike="noStrike" cap="none" normalizeH="0" baseline="0" dirty="0">
                <a:ln>
                  <a:noFill/>
                </a:ln>
                <a:solidFill>
                  <a:srgbClr val="303030"/>
                </a:solidFill>
                <a:effectLst/>
                <a:latin typeface="courier 10 pitch"/>
              </a:rPr>
              <a:t> </a:t>
            </a:r>
            <a:r>
              <a:rPr kumimoji="0" lang="en-US" altLang="en-US" sz="2000" b="0" i="0" u="none" strike="noStrike" cap="none" normalizeH="0" baseline="0" dirty="0" err="1">
                <a:ln>
                  <a:noFill/>
                </a:ln>
                <a:solidFill>
                  <a:srgbClr val="303030"/>
                </a:solidFill>
                <a:effectLst/>
                <a:latin typeface="courier 10 pitch"/>
              </a:rPr>
              <a:t>arr</a:t>
            </a:r>
            <a:r>
              <a:rPr kumimoji="0" lang="en-US" altLang="en-US" sz="2000" b="0" i="0" u="none" strike="noStrike" cap="none" normalizeH="0" baseline="0" dirty="0">
                <a:ln>
                  <a:noFill/>
                </a:ln>
                <a:solidFill>
                  <a:srgbClr val="303030"/>
                </a:solidFill>
                <a:effectLst/>
                <a:latin typeface="courier 10 pitch"/>
              </a:rPr>
              <a:t> = [1, 2,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Output:</a:t>
            </a:r>
            <a:r>
              <a:rPr kumimoji="0" lang="en-US" altLang="en-US" sz="2000" b="0" i="0" u="none" strike="noStrike" cap="none" normalizeH="0" baseline="0" dirty="0">
                <a:ln>
                  <a:noFill/>
                </a:ln>
                <a:solidFill>
                  <a:srgbClr val="303030"/>
                </a:solidFill>
                <a:effectLst/>
                <a:latin typeface="courier 10 pitch"/>
              </a:rPr>
              <a:t> [ [1, 2, 3], [1, 3, 2], [2, 1, 3], [2, 3, 1], [3, 1, 2], [3, 2, 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Explanation:</a:t>
            </a:r>
            <a:r>
              <a:rPr kumimoji="0" lang="en-US" altLang="en-US" sz="2000" b="0" i="0" u="none" strike="noStrike" cap="none" normalizeH="0" baseline="0" dirty="0">
                <a:ln>
                  <a:noFill/>
                </a:ln>
                <a:solidFill>
                  <a:srgbClr val="303030"/>
                </a:solidFill>
                <a:effectLst/>
                <a:latin typeface="courier 10 pitch"/>
              </a:rPr>
              <a:t> Given an array, return all the possible permutations.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Example 2:</a:t>
            </a:r>
            <a:r>
              <a:rPr kumimoji="0" lang="en-US" altLang="en-US" sz="2000" b="0" i="0" u="none" strike="noStrike" cap="none" normalizeH="0" baseline="0" dirty="0">
                <a:ln>
                  <a:noFill/>
                </a:ln>
                <a:solidFill>
                  <a:srgbClr val="303030"/>
                </a:solidFill>
                <a:effectLst/>
                <a:latin typeface="courier 10 pitch"/>
              </a:rPr>
              <a:t> </a:t>
            </a:r>
            <a:r>
              <a:rPr kumimoji="0" lang="en-US" altLang="en-US" sz="2000" b="1" i="0" u="none" strike="noStrike" cap="none" normalizeH="0" baseline="0" dirty="0">
                <a:ln>
                  <a:noFill/>
                </a:ln>
                <a:solidFill>
                  <a:srgbClr val="303030"/>
                </a:solidFill>
                <a:effectLst/>
                <a:latin typeface="courier 10 pitch"/>
              </a:rPr>
              <a:t>Input:</a:t>
            </a:r>
            <a:r>
              <a:rPr kumimoji="0" lang="en-US" altLang="en-US" sz="2000" b="0" i="0" u="none" strike="noStrike" cap="none" normalizeH="0" baseline="0" dirty="0">
                <a:ln>
                  <a:noFill/>
                </a:ln>
                <a:solidFill>
                  <a:srgbClr val="303030"/>
                </a:solidFill>
                <a:effectLst/>
                <a:latin typeface="courier 10 pitch"/>
              </a:rPr>
              <a:t> </a:t>
            </a:r>
            <a:r>
              <a:rPr kumimoji="0" lang="en-US" altLang="en-US" sz="2000" b="0" i="0" u="none" strike="noStrike" cap="none" normalizeH="0" baseline="0" dirty="0" err="1">
                <a:ln>
                  <a:noFill/>
                </a:ln>
                <a:solidFill>
                  <a:srgbClr val="303030"/>
                </a:solidFill>
                <a:effectLst/>
                <a:latin typeface="courier 10 pitch"/>
              </a:rPr>
              <a:t>arr</a:t>
            </a:r>
            <a:r>
              <a:rPr kumimoji="0" lang="en-US" altLang="en-US" sz="2000" b="0" i="0" u="none" strike="noStrike" cap="none" normalizeH="0" baseline="0" dirty="0">
                <a:ln>
                  <a:noFill/>
                </a:ln>
                <a:solidFill>
                  <a:srgbClr val="303030"/>
                </a:solidFill>
                <a:effectLst/>
                <a:latin typeface="courier 10 pitch"/>
              </a:rPr>
              <a:t> = [0,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Output:</a:t>
            </a:r>
            <a:r>
              <a:rPr kumimoji="0" lang="en-US" altLang="en-US" sz="2000" b="0" i="0" u="none" strike="noStrike" cap="none" normalizeH="0" baseline="0" dirty="0">
                <a:ln>
                  <a:noFill/>
                </a:ln>
                <a:solidFill>
                  <a:srgbClr val="303030"/>
                </a:solidFill>
                <a:effectLst/>
                <a:latin typeface="courier 10 pitch"/>
              </a:rPr>
              <a:t> [ [0, 1], [1, 0]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Explanation:</a:t>
            </a:r>
            <a:r>
              <a:rPr kumimoji="0" lang="en-US" altLang="en-US" sz="2000" b="0" i="0" u="none" strike="noStrike" cap="none" normalizeH="0" baseline="0" dirty="0">
                <a:ln>
                  <a:noFill/>
                </a:ln>
                <a:solidFill>
                  <a:srgbClr val="303030"/>
                </a:solidFill>
                <a:effectLst/>
                <a:latin typeface="courier 10 pitch"/>
              </a:rPr>
              <a:t> Given an array, return all the possible permutations. </a:t>
            </a:r>
            <a:br>
              <a:rPr kumimoji="0" lang="en-US" altLang="en-US" sz="20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7188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D4EE-0E60-4F47-A5E7-7C8DB69026FE}"/>
              </a:ext>
            </a:extLst>
          </p:cNvPr>
          <p:cNvSpPr>
            <a:spLocks noGrp="1"/>
          </p:cNvSpPr>
          <p:nvPr>
            <p:ph type="title"/>
          </p:nvPr>
        </p:nvSpPr>
        <p:spPr/>
        <p:txBody>
          <a:bodyPr/>
          <a:lstStyle/>
          <a:p>
            <a:r>
              <a:rPr lang="en-IN" dirty="0"/>
              <a:t>Try out yourself</a:t>
            </a:r>
          </a:p>
        </p:txBody>
      </p:sp>
      <p:sp>
        <p:nvSpPr>
          <p:cNvPr id="3" name="Content Placeholder 2">
            <a:extLst>
              <a:ext uri="{FF2B5EF4-FFF2-40B4-BE49-F238E27FC236}">
                <a16:creationId xmlns:a16="http://schemas.microsoft.com/office/drawing/2014/main" id="{65F0FCF6-C328-4CA8-B191-71AE34E7A4DD}"/>
              </a:ext>
            </a:extLst>
          </p:cNvPr>
          <p:cNvSpPr>
            <a:spLocks noGrp="1"/>
          </p:cNvSpPr>
          <p:nvPr>
            <p:ph idx="1"/>
          </p:nvPr>
        </p:nvSpPr>
        <p:spPr/>
        <p:txBody>
          <a:bodyPr/>
          <a:lstStyle/>
          <a:p>
            <a:r>
              <a:rPr lang="en-IN" dirty="0"/>
              <a:t>1. Josephus Problem</a:t>
            </a:r>
          </a:p>
          <a:p>
            <a:r>
              <a:rPr lang="en-IN" dirty="0"/>
              <a:t>2. </a:t>
            </a:r>
            <a:r>
              <a:rPr lang="en-IN"/>
              <a:t>Tower of Hanoi</a:t>
            </a:r>
          </a:p>
        </p:txBody>
      </p:sp>
    </p:spTree>
    <p:extLst>
      <p:ext uri="{BB962C8B-B14F-4D97-AF65-F5344CB8AC3E}">
        <p14:creationId xmlns:p14="http://schemas.microsoft.com/office/powerpoint/2010/main" val="851968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B8B7-5DB5-48A7-B5DE-806573592E5E}"/>
              </a:ext>
            </a:extLst>
          </p:cNvPr>
          <p:cNvSpPr>
            <a:spLocks noGrp="1"/>
          </p:cNvSpPr>
          <p:nvPr>
            <p:ph type="title"/>
          </p:nvPr>
        </p:nvSpPr>
        <p:spPr/>
        <p:txBody>
          <a:bodyPr/>
          <a:lstStyle/>
          <a:p>
            <a:r>
              <a:rPr lang="en-IN" b="1" i="0" dirty="0">
                <a:effectLst/>
                <a:latin typeface="urw-din"/>
              </a:rPr>
              <a:t>What is Recursion?</a:t>
            </a:r>
            <a:endParaRPr lang="en-IN" dirty="0"/>
          </a:p>
        </p:txBody>
      </p:sp>
      <p:sp>
        <p:nvSpPr>
          <p:cNvPr id="3" name="Content Placeholder 2">
            <a:extLst>
              <a:ext uri="{FF2B5EF4-FFF2-40B4-BE49-F238E27FC236}">
                <a16:creationId xmlns:a16="http://schemas.microsoft.com/office/drawing/2014/main" id="{1152C7CD-7362-452F-89E8-59E216EF2AE5}"/>
              </a:ext>
            </a:extLst>
          </p:cNvPr>
          <p:cNvSpPr>
            <a:spLocks noGrp="1"/>
          </p:cNvSpPr>
          <p:nvPr>
            <p:ph idx="1"/>
          </p:nvPr>
        </p:nvSpPr>
        <p:spPr/>
        <p:txBody>
          <a:bodyPr/>
          <a:lstStyle/>
          <a:p>
            <a:r>
              <a:rPr lang="en-US" b="0" i="0" dirty="0">
                <a:effectLst/>
                <a:latin typeface="urw-din"/>
              </a:rPr>
              <a:t>The process in which a function calls itself directly or indirectly is called recursion and the corresponding function is called as recursive function. Using recursive algorithm, certain problems can be solved quite easily.</a:t>
            </a:r>
          </a:p>
          <a:p>
            <a:endParaRPr lang="en-IN" dirty="0"/>
          </a:p>
        </p:txBody>
      </p:sp>
    </p:spTree>
    <p:extLst>
      <p:ext uri="{BB962C8B-B14F-4D97-AF65-F5344CB8AC3E}">
        <p14:creationId xmlns:p14="http://schemas.microsoft.com/office/powerpoint/2010/main" val="4124229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E1D2-6E1B-4994-BDC2-71BD47613D5C}"/>
              </a:ext>
            </a:extLst>
          </p:cNvPr>
          <p:cNvSpPr>
            <a:spLocks noGrp="1"/>
          </p:cNvSpPr>
          <p:nvPr>
            <p:ph type="title"/>
          </p:nvPr>
        </p:nvSpPr>
        <p:spPr/>
        <p:txBody>
          <a:bodyPr/>
          <a:lstStyle/>
          <a:p>
            <a:r>
              <a:rPr lang="en-IN" dirty="0"/>
              <a:t>Find Factorial </a:t>
            </a:r>
          </a:p>
        </p:txBody>
      </p:sp>
      <p:sp>
        <p:nvSpPr>
          <p:cNvPr id="3" name="Content Placeholder 2">
            <a:extLst>
              <a:ext uri="{FF2B5EF4-FFF2-40B4-BE49-F238E27FC236}">
                <a16:creationId xmlns:a16="http://schemas.microsoft.com/office/drawing/2014/main" id="{A4DB1626-4911-4484-B626-F4DB47922B1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14776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DF35-4FE7-4DF8-B5EE-F763B3D0156C}"/>
              </a:ext>
            </a:extLst>
          </p:cNvPr>
          <p:cNvSpPr>
            <a:spLocks noGrp="1"/>
          </p:cNvSpPr>
          <p:nvPr>
            <p:ph type="title"/>
          </p:nvPr>
        </p:nvSpPr>
        <p:spPr/>
        <p:txBody>
          <a:bodyPr/>
          <a:lstStyle/>
          <a:p>
            <a:r>
              <a:rPr lang="en-IN" dirty="0"/>
              <a:t>Find </a:t>
            </a:r>
            <a:r>
              <a:rPr lang="en-IN" dirty="0" err="1"/>
              <a:t>Fibionacci</a:t>
            </a:r>
            <a:r>
              <a:rPr lang="en-IN" dirty="0"/>
              <a:t> Series using recursion</a:t>
            </a:r>
          </a:p>
        </p:txBody>
      </p:sp>
      <p:sp>
        <p:nvSpPr>
          <p:cNvPr id="3" name="Content Placeholder 2">
            <a:extLst>
              <a:ext uri="{FF2B5EF4-FFF2-40B4-BE49-F238E27FC236}">
                <a16:creationId xmlns:a16="http://schemas.microsoft.com/office/drawing/2014/main" id="{8E9AEFF3-9D81-4BD1-97E0-F88ADEBAFF8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493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6A0EE-3020-40B1-9F68-CD25F48BB7BB}"/>
              </a:ext>
            </a:extLst>
          </p:cNvPr>
          <p:cNvSpPr>
            <a:spLocks noGrp="1"/>
          </p:cNvSpPr>
          <p:nvPr>
            <p:ph type="title"/>
          </p:nvPr>
        </p:nvSpPr>
        <p:spPr/>
        <p:txBody>
          <a:bodyPr/>
          <a:lstStyle/>
          <a:p>
            <a:r>
              <a:rPr lang="en-US" b="1" i="0" dirty="0">
                <a:solidFill>
                  <a:srgbClr val="303030"/>
                </a:solidFill>
                <a:effectLst/>
                <a:latin typeface="var(--title-font)"/>
              </a:rPr>
              <a:t>Subset Sum : Sum of all Subsets</a:t>
            </a:r>
            <a:endParaRPr lang="en-IN" dirty="0"/>
          </a:p>
        </p:txBody>
      </p:sp>
      <p:sp>
        <p:nvSpPr>
          <p:cNvPr id="4" name="Rectangle 1">
            <a:extLst>
              <a:ext uri="{FF2B5EF4-FFF2-40B4-BE49-F238E27FC236}">
                <a16:creationId xmlns:a16="http://schemas.microsoft.com/office/drawing/2014/main" id="{B86197F5-E4AF-445B-9DEB-A018D20FB9D8}"/>
              </a:ext>
            </a:extLst>
          </p:cNvPr>
          <p:cNvSpPr>
            <a:spLocks noGrp="1" noChangeArrowheads="1"/>
          </p:cNvSpPr>
          <p:nvPr>
            <p:ph idx="1"/>
          </p:nvPr>
        </p:nvSpPr>
        <p:spPr bwMode="auto">
          <a:xfrm>
            <a:off x="838200" y="1919033"/>
            <a:ext cx="9896856" cy="41645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sz="1800" b="0" i="0" u="none" strike="noStrike" cap="none" normalizeH="0" baseline="0" dirty="0">
                <a:ln>
                  <a:noFill/>
                </a:ln>
                <a:solidFill>
                  <a:srgbClr val="303030"/>
                </a:solidFill>
                <a:effectLst/>
                <a:latin typeface="Titillium Web" panose="00000500000000000000" pitchFamily="2" charset="0"/>
              </a:rPr>
              <a:t> Given an array print all the sum of the subset generated from it, in the increasing order.</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Examples:</a:t>
            </a:r>
            <a:endParaRPr kumimoji="0" lang="en-US" altLang="en-US" sz="18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Example 1:</a:t>
            </a:r>
            <a:r>
              <a:rPr kumimoji="0" lang="en-US" altLang="en-US" sz="1800" b="0" i="0" u="none" strike="noStrike" cap="none" normalizeH="0" baseline="0" dirty="0">
                <a:ln>
                  <a:noFill/>
                </a:ln>
                <a:solidFill>
                  <a:srgbClr val="303030"/>
                </a:solidFill>
                <a:effectLst/>
                <a:latin typeface="courier 10 pitch"/>
              </a:rPr>
              <a:t> </a:t>
            </a: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N = 3, </a:t>
            </a:r>
            <a:r>
              <a:rPr kumimoji="0" lang="en-US" altLang="en-US" sz="1800" b="0" i="0" u="none" strike="noStrike" cap="none" normalizeH="0" baseline="0" dirty="0" err="1">
                <a:ln>
                  <a:noFill/>
                </a:ln>
                <a:solidFill>
                  <a:srgbClr val="303030"/>
                </a:solidFill>
                <a:effectLst/>
                <a:latin typeface="courier 10 pitch"/>
              </a:rPr>
              <a:t>arr</a:t>
            </a:r>
            <a:r>
              <a:rPr kumimoji="0" lang="en-US" altLang="en-US" sz="1800" b="0" i="0" u="none" strike="noStrike" cap="none" normalizeH="0" baseline="0" dirty="0">
                <a:ln>
                  <a:noFill/>
                </a:ln>
                <a:solidFill>
                  <a:srgbClr val="303030"/>
                </a:solidFill>
                <a:effectLst/>
                <a:latin typeface="courier 10 pitch"/>
              </a:rPr>
              <a:t>[] = {5,2,1}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0,1,2,3,5,6,7,8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We have to find all the subset’s sum and print them.in this case the generated subsets are [ [], [1], [2], [2,1], [5], [5,1], [5,2]. [5,2,1],so the sums we get will be 0,1,2,3,5,6,7,8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N=3,arr[]= {3,1,2}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0,1,2,3,3,4,5,6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We have to find all the subset’s sum and print them.in this case the generated subsets are [ [], [1], [2], [2,1], [3], [3,1], [3,2]. [3,2,1],so the sums we get will be 0,1,2,3,3,4,5,6</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813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A914-E8C4-4060-959E-398768BC24DD}"/>
              </a:ext>
            </a:extLst>
          </p:cNvPr>
          <p:cNvSpPr>
            <a:spLocks noGrp="1"/>
          </p:cNvSpPr>
          <p:nvPr>
            <p:ph type="title"/>
          </p:nvPr>
        </p:nvSpPr>
        <p:spPr/>
        <p:txBody>
          <a:bodyPr/>
          <a:lstStyle/>
          <a:p>
            <a:r>
              <a:rPr lang="en-US" b="1" i="0" dirty="0">
                <a:solidFill>
                  <a:srgbClr val="303030"/>
                </a:solidFill>
                <a:effectLst/>
                <a:latin typeface="var(--title-font)"/>
              </a:rPr>
              <a:t>Subset – II | Print all the Unique Subsets</a:t>
            </a:r>
            <a:endParaRPr lang="en-IN" dirty="0"/>
          </a:p>
        </p:txBody>
      </p:sp>
      <p:sp>
        <p:nvSpPr>
          <p:cNvPr id="4" name="Rectangle 1">
            <a:extLst>
              <a:ext uri="{FF2B5EF4-FFF2-40B4-BE49-F238E27FC236}">
                <a16:creationId xmlns:a16="http://schemas.microsoft.com/office/drawing/2014/main" id="{ECB9DAF9-2B55-4083-8361-B50A565FF671}"/>
              </a:ext>
            </a:extLst>
          </p:cNvPr>
          <p:cNvSpPr>
            <a:spLocks noGrp="1" noChangeArrowheads="1"/>
          </p:cNvSpPr>
          <p:nvPr>
            <p:ph idx="1"/>
          </p:nvPr>
        </p:nvSpPr>
        <p:spPr bwMode="auto">
          <a:xfrm>
            <a:off x="838200" y="1857477"/>
            <a:ext cx="9887712" cy="42876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sz="2000" b="0" i="0" u="none" strike="noStrike" cap="none" normalizeH="0" baseline="0" dirty="0">
                <a:ln>
                  <a:noFill/>
                </a:ln>
                <a:solidFill>
                  <a:srgbClr val="303030"/>
                </a:solidFill>
                <a:effectLst/>
                <a:latin typeface="Titillium Web" panose="00000500000000000000" pitchFamily="2" charset="0"/>
              </a:rPr>
              <a:t> Given an array of integers that </a:t>
            </a:r>
            <a:r>
              <a:rPr kumimoji="0" lang="en-US" altLang="en-US" sz="2000" b="1" i="0" u="none" strike="noStrike" cap="none" normalizeH="0" baseline="0" dirty="0">
                <a:ln>
                  <a:noFill/>
                </a:ln>
                <a:solidFill>
                  <a:srgbClr val="303030"/>
                </a:solidFill>
                <a:effectLst/>
                <a:latin typeface="Titillium Web" panose="00000500000000000000" pitchFamily="2" charset="0"/>
              </a:rPr>
              <a:t>may contain duplicates</a:t>
            </a:r>
            <a:r>
              <a:rPr kumimoji="0" lang="en-US" altLang="en-US" sz="2000" b="0" i="0" u="none" strike="noStrike" cap="none" normalizeH="0" baseline="0" dirty="0">
                <a:ln>
                  <a:noFill/>
                </a:ln>
                <a:solidFill>
                  <a:srgbClr val="303030"/>
                </a:solidFill>
                <a:effectLst/>
                <a:latin typeface="Titillium Web" panose="00000500000000000000" pitchFamily="2" charset="0"/>
              </a:rPr>
              <a:t> the task is to return all possible subsets. Return only </a:t>
            </a:r>
            <a:r>
              <a:rPr kumimoji="0" lang="en-US" altLang="en-US" sz="2000" b="1" i="0" u="none" strike="noStrike" cap="none" normalizeH="0" baseline="0" dirty="0">
                <a:ln>
                  <a:noFill/>
                </a:ln>
                <a:solidFill>
                  <a:srgbClr val="303030"/>
                </a:solidFill>
                <a:effectLst/>
                <a:latin typeface="Titillium Web" panose="00000500000000000000" pitchFamily="2" charset="0"/>
              </a:rPr>
              <a:t>unique subsets </a:t>
            </a:r>
            <a:r>
              <a:rPr kumimoji="0" lang="en-US" altLang="en-US" sz="2000" b="0" i="0" u="none" strike="noStrike" cap="none" normalizeH="0" baseline="0" dirty="0">
                <a:ln>
                  <a:noFill/>
                </a:ln>
                <a:solidFill>
                  <a:srgbClr val="303030"/>
                </a:solidFill>
                <a:effectLst/>
                <a:latin typeface="Titillium Web" panose="00000500000000000000" pitchFamily="2" charset="0"/>
              </a:rPr>
              <a:t>and they can be in any order.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Titillium Web" panose="00000500000000000000" pitchFamily="2" charset="0"/>
              </a:rPr>
              <a:t>Examples:</a:t>
            </a:r>
            <a:endParaRPr kumimoji="0" lang="en-US" altLang="en-US" sz="20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Example 1:</a:t>
            </a:r>
            <a:r>
              <a:rPr kumimoji="0" lang="en-US" altLang="en-US" sz="2000" b="0" i="0" u="none" strike="noStrike" cap="none" normalizeH="0" baseline="0" dirty="0">
                <a:ln>
                  <a:noFill/>
                </a:ln>
                <a:solidFill>
                  <a:srgbClr val="303030"/>
                </a:solidFill>
                <a:effectLst/>
                <a:latin typeface="courier 10 pitch"/>
              </a:rPr>
              <a:t> </a:t>
            </a:r>
            <a:r>
              <a:rPr kumimoji="0" lang="en-US" altLang="en-US" sz="2000" b="1" i="0" u="none" strike="noStrike" cap="none" normalizeH="0" baseline="0" dirty="0">
                <a:ln>
                  <a:noFill/>
                </a:ln>
                <a:solidFill>
                  <a:srgbClr val="303030"/>
                </a:solidFill>
                <a:effectLst/>
                <a:latin typeface="courier 10 pitch"/>
              </a:rPr>
              <a:t>Input:</a:t>
            </a:r>
            <a:r>
              <a:rPr kumimoji="0" lang="en-US" altLang="en-US" sz="2000" b="0" i="0" u="none" strike="noStrike" cap="none" normalizeH="0" baseline="0" dirty="0">
                <a:ln>
                  <a:noFill/>
                </a:ln>
                <a:solidFill>
                  <a:srgbClr val="303030"/>
                </a:solidFill>
                <a:effectLst/>
                <a:latin typeface="courier 10 pitch"/>
              </a:rPr>
              <a:t> array[] = [1,2,2]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Output:</a:t>
            </a:r>
            <a:r>
              <a:rPr kumimoji="0" lang="en-US" altLang="en-US" sz="2000" b="0" i="0" u="none" strike="noStrike" cap="none" normalizeH="0" baseline="0" dirty="0">
                <a:ln>
                  <a:noFill/>
                </a:ln>
                <a:solidFill>
                  <a:srgbClr val="303030"/>
                </a:solidFill>
                <a:effectLst/>
                <a:latin typeface="courier 10 pitch"/>
              </a:rPr>
              <a:t> [ [ ],[1],[1,2],[1,2,2],[2],[2,2]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Explanation:</a:t>
            </a:r>
            <a:r>
              <a:rPr kumimoji="0" lang="en-US" altLang="en-US" sz="2000" b="0" i="0" u="none" strike="noStrike" cap="none" normalizeH="0" baseline="0" dirty="0">
                <a:ln>
                  <a:noFill/>
                </a:ln>
                <a:solidFill>
                  <a:srgbClr val="303030"/>
                </a:solidFill>
                <a:effectLst/>
                <a:latin typeface="courier 10 pitch"/>
              </a:rPr>
              <a:t> We can have subsets ranging from length 0 to 3. which are listed above. Also the subset [1,2] appears twice but is printed only once as we require only unique subsets.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Input:</a:t>
            </a:r>
            <a:r>
              <a:rPr kumimoji="0" lang="en-US" altLang="en-US" sz="2000" b="0" i="0" u="none" strike="noStrike" cap="none" normalizeH="0" baseline="0" dirty="0">
                <a:ln>
                  <a:noFill/>
                </a:ln>
                <a:solidFill>
                  <a:srgbClr val="303030"/>
                </a:solidFill>
                <a:effectLst/>
                <a:latin typeface="courier 10 pitch"/>
              </a:rPr>
              <a:t> array[]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Output:</a:t>
            </a:r>
            <a:r>
              <a:rPr kumimoji="0" lang="en-US" altLang="en-US" sz="2000" b="0" i="0" u="none" strike="noStrike" cap="none" normalizeH="0" baseline="0" dirty="0">
                <a:ln>
                  <a:noFill/>
                </a:ln>
                <a:solidFill>
                  <a:srgbClr val="303030"/>
                </a:solidFill>
                <a:effectLst/>
                <a:latin typeface="courier 10 pitch"/>
              </a:rPr>
              <a:t> [ [ ], [1]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Explanation:</a:t>
            </a:r>
            <a:r>
              <a:rPr kumimoji="0" lang="en-US" altLang="en-US" sz="2000" b="0" i="0" u="none" strike="noStrike" cap="none" normalizeH="0" baseline="0" dirty="0">
                <a:ln>
                  <a:noFill/>
                </a:ln>
                <a:solidFill>
                  <a:srgbClr val="303030"/>
                </a:solidFill>
                <a:effectLst/>
                <a:latin typeface="courier 10 pitch"/>
              </a:rPr>
              <a:t> Only two unique subsets are available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26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FC0C-28ED-4E64-BFD6-84E46AE92F7B}"/>
              </a:ext>
            </a:extLst>
          </p:cNvPr>
          <p:cNvSpPr>
            <a:spLocks noGrp="1"/>
          </p:cNvSpPr>
          <p:nvPr>
            <p:ph type="title"/>
          </p:nvPr>
        </p:nvSpPr>
        <p:spPr/>
        <p:txBody>
          <a:bodyPr/>
          <a:lstStyle/>
          <a:p>
            <a:r>
              <a:rPr lang="en-IN" b="1" i="0" dirty="0">
                <a:solidFill>
                  <a:srgbClr val="303030"/>
                </a:solidFill>
                <a:effectLst/>
                <a:latin typeface="var(--title-font)"/>
              </a:rPr>
              <a:t>Combination Sum – 1</a:t>
            </a:r>
            <a:endParaRPr lang="en-IN" dirty="0"/>
          </a:p>
        </p:txBody>
      </p:sp>
      <p:sp>
        <p:nvSpPr>
          <p:cNvPr id="4" name="Rectangle 1">
            <a:extLst>
              <a:ext uri="{FF2B5EF4-FFF2-40B4-BE49-F238E27FC236}">
                <a16:creationId xmlns:a16="http://schemas.microsoft.com/office/drawing/2014/main" id="{35D3D8F8-4E49-4466-AF88-83CFA65A2EF0}"/>
              </a:ext>
            </a:extLst>
          </p:cNvPr>
          <p:cNvSpPr>
            <a:spLocks noGrp="1" noChangeArrowheads="1"/>
          </p:cNvSpPr>
          <p:nvPr>
            <p:ph idx="1"/>
          </p:nvPr>
        </p:nvSpPr>
        <p:spPr bwMode="auto">
          <a:xfrm>
            <a:off x="838200" y="1386863"/>
            <a:ext cx="9815004" cy="52725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sz="1800" b="0" i="0" u="none" strike="noStrike" cap="none" normalizeH="0" baseline="0" dirty="0">
                <a:ln>
                  <a:noFill/>
                </a:ln>
                <a:solidFill>
                  <a:srgbClr val="303030"/>
                </a:solidFill>
                <a:effectLst/>
                <a:latin typeface="Titillium Web" panose="00000500000000000000" pitchFamily="2"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03030"/>
                </a:solidFill>
                <a:effectLst/>
                <a:latin typeface="Titillium Web" panose="00000500000000000000" pitchFamily="2" charset="0"/>
              </a:rPr>
              <a:t>Given an array of distinct integers and a</a:t>
            </a:r>
            <a:r>
              <a:rPr kumimoji="0" lang="en-US" altLang="en-US" sz="1800" b="1" i="0" u="none" strike="noStrike" cap="none" normalizeH="0" baseline="0" dirty="0">
                <a:ln>
                  <a:noFill/>
                </a:ln>
                <a:solidFill>
                  <a:srgbClr val="303030"/>
                </a:solidFill>
                <a:effectLst/>
                <a:latin typeface="Titillium Web" panose="00000500000000000000" pitchFamily="2" charset="0"/>
              </a:rPr>
              <a:t> target</a:t>
            </a:r>
            <a:r>
              <a:rPr kumimoji="0" lang="en-US" altLang="en-US" sz="1800" b="0" i="0" u="none" strike="noStrike" cap="none" normalizeH="0" baseline="0" dirty="0">
                <a:ln>
                  <a:noFill/>
                </a:ln>
                <a:solidFill>
                  <a:srgbClr val="303030"/>
                </a:solidFill>
                <a:effectLst/>
                <a:latin typeface="Titillium Web" panose="00000500000000000000" pitchFamily="2" charset="0"/>
              </a:rPr>
              <a:t>, you have to return </a:t>
            </a:r>
            <a:r>
              <a:rPr kumimoji="0" lang="en-US" altLang="en-US" sz="1800" b="0" i="1" u="none" strike="noStrike" cap="none" normalizeH="0" baseline="0" dirty="0">
                <a:ln>
                  <a:noFill/>
                </a:ln>
                <a:solidFill>
                  <a:srgbClr val="303030"/>
                </a:solidFill>
                <a:effectLst/>
                <a:latin typeface="Titillium Web" panose="00000500000000000000" pitchFamily="2" charset="0"/>
              </a:rPr>
              <a:t>the list of all unique combinations where the chosen numbers sum to </a:t>
            </a:r>
            <a:r>
              <a:rPr kumimoji="0" lang="en-US" altLang="en-US" sz="1800" b="0" i="0" u="none" strike="noStrike" cap="none" normalizeH="0" baseline="0" dirty="0">
                <a:ln>
                  <a:noFill/>
                </a:ln>
                <a:solidFill>
                  <a:srgbClr val="303030"/>
                </a:solidFill>
                <a:effectLst/>
                <a:latin typeface="Titillium Web" panose="00000500000000000000" pitchFamily="2" charset="0"/>
              </a:rPr>
              <a:t>target</a:t>
            </a:r>
            <a:r>
              <a:rPr kumimoji="0" lang="en-US" altLang="en-US" sz="1800" b="0" i="1" u="none" strike="noStrike" cap="none" normalizeH="0" baseline="0" dirty="0">
                <a:ln>
                  <a:noFill/>
                </a:ln>
                <a:solidFill>
                  <a:srgbClr val="303030"/>
                </a:solidFill>
                <a:effectLst/>
                <a:latin typeface="Titillium Web" panose="00000500000000000000" pitchFamily="2" charset="0"/>
              </a:rPr>
              <a:t>.</a:t>
            </a:r>
            <a:r>
              <a:rPr kumimoji="0" lang="en-US" altLang="en-US" sz="1800" b="0" i="0" u="none" strike="noStrike" cap="none" normalizeH="0" baseline="0" dirty="0">
                <a:ln>
                  <a:noFill/>
                </a:ln>
                <a:solidFill>
                  <a:srgbClr val="303030"/>
                </a:solidFill>
                <a:effectLst/>
                <a:latin typeface="Titillium Web" panose="00000500000000000000" pitchFamily="2" charset="0"/>
              </a:rPr>
              <a:t> You may return the combinations in any order.</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03030"/>
                </a:solidFill>
                <a:effectLst/>
                <a:latin typeface="Titillium Web" panose="00000500000000000000" pitchFamily="2" charset="0"/>
              </a:rPr>
              <a:t>The same number may be chosen from the given array an unlimited number of times. Two combinations are unique if the frequency of at least one of the chosen numbers is different.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03030"/>
                </a:solidFill>
                <a:effectLst/>
                <a:latin typeface="Titillium Web" panose="00000500000000000000" pitchFamily="2" charset="0"/>
              </a:rPr>
              <a:t>It is guaranteed that the number of unique combinations that sum up to </a:t>
            </a:r>
            <a:r>
              <a:rPr kumimoji="0" lang="en-US" altLang="en-US" sz="1800" b="1" i="0" u="none" strike="noStrike" cap="none" normalizeH="0" baseline="0" dirty="0">
                <a:ln>
                  <a:noFill/>
                </a:ln>
                <a:solidFill>
                  <a:srgbClr val="303030"/>
                </a:solidFill>
                <a:effectLst/>
                <a:latin typeface="Titillium Web" panose="00000500000000000000" pitchFamily="2" charset="0"/>
              </a:rPr>
              <a:t>target</a:t>
            </a:r>
            <a:r>
              <a:rPr kumimoji="0" lang="en-US" altLang="en-US" sz="1800" b="0" i="0" u="none" strike="noStrike" cap="none" normalizeH="0" baseline="0" dirty="0">
                <a:ln>
                  <a:noFill/>
                </a:ln>
                <a:solidFill>
                  <a:srgbClr val="303030"/>
                </a:solidFill>
                <a:effectLst/>
                <a:latin typeface="Titillium Web" panose="00000500000000000000" pitchFamily="2" charset="0"/>
              </a:rPr>
              <a:t> is less than </a:t>
            </a:r>
            <a:r>
              <a:rPr kumimoji="0" lang="en-US" altLang="en-US" sz="1800" b="1" i="0" u="none" strike="noStrike" cap="none" normalizeH="0" baseline="0" dirty="0">
                <a:ln>
                  <a:noFill/>
                </a:ln>
                <a:solidFill>
                  <a:srgbClr val="303030"/>
                </a:solidFill>
                <a:effectLst/>
                <a:latin typeface="Titillium Web" panose="00000500000000000000" pitchFamily="2" charset="0"/>
              </a:rPr>
              <a:t>150 </a:t>
            </a:r>
            <a:r>
              <a:rPr kumimoji="0" lang="en-US" altLang="en-US" sz="1800" b="0" i="0" u="none" strike="noStrike" cap="none" normalizeH="0" baseline="0" dirty="0">
                <a:ln>
                  <a:noFill/>
                </a:ln>
                <a:solidFill>
                  <a:srgbClr val="303030"/>
                </a:solidFill>
                <a:effectLst/>
                <a:latin typeface="Titillium Web" panose="00000500000000000000" pitchFamily="2" charset="0"/>
              </a:rPr>
              <a:t>combinations for the given input.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Examples:</a:t>
            </a:r>
            <a:endParaRPr kumimoji="0" lang="en-US" altLang="en-US" sz="18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Example 1:</a:t>
            </a:r>
            <a:r>
              <a:rPr kumimoji="0" lang="en-US" altLang="en-US" sz="1800" b="0" i="0" u="none" strike="noStrike" cap="none" normalizeH="0" baseline="0" dirty="0">
                <a:ln>
                  <a:noFill/>
                </a:ln>
                <a:solidFill>
                  <a:srgbClr val="303030"/>
                </a:solidFill>
                <a:effectLst/>
                <a:latin typeface="courier 10 pitch"/>
              </a:rPr>
              <a:t> </a:t>
            </a: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array = [2,3,6,7], target = 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[[2,2,3],[7]]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2 and 3 are candidates, and 2 + 2 + 3 = 7. Note that 2 can be used multiple times. 7 is a candidate, and 7 = 7. These are the only two combinations.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Example 2:</a:t>
            </a:r>
            <a:r>
              <a:rPr kumimoji="0" lang="en-US" altLang="en-US" sz="1800" b="0" i="0" u="none" strike="noStrike" cap="none" normalizeH="0" baseline="0" dirty="0">
                <a:ln>
                  <a:noFill/>
                </a:ln>
                <a:solidFill>
                  <a:srgbClr val="303030"/>
                </a:solidFill>
                <a:effectLst/>
                <a:latin typeface="courier 10 pitch"/>
              </a:rPr>
              <a:t> </a:t>
            </a: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array = [2], target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No combination is possible.</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576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B548-0EE8-4DBA-8109-9A87DCDD396C}"/>
              </a:ext>
            </a:extLst>
          </p:cNvPr>
          <p:cNvSpPr>
            <a:spLocks noGrp="1"/>
          </p:cNvSpPr>
          <p:nvPr>
            <p:ph type="title"/>
          </p:nvPr>
        </p:nvSpPr>
        <p:spPr/>
        <p:txBody>
          <a:bodyPr>
            <a:normAutofit/>
          </a:bodyPr>
          <a:lstStyle/>
          <a:p>
            <a:r>
              <a:rPr lang="en-US" b="1" i="0" dirty="0">
                <a:solidFill>
                  <a:srgbClr val="303030"/>
                </a:solidFill>
                <a:effectLst/>
                <a:latin typeface="var(--title-font)"/>
              </a:rPr>
              <a:t>Combination Sum II – Find all unique combinations</a:t>
            </a:r>
            <a:endParaRPr lang="en-IN" dirty="0"/>
          </a:p>
        </p:txBody>
      </p:sp>
      <p:sp>
        <p:nvSpPr>
          <p:cNvPr id="4" name="Rectangle 1">
            <a:extLst>
              <a:ext uri="{FF2B5EF4-FFF2-40B4-BE49-F238E27FC236}">
                <a16:creationId xmlns:a16="http://schemas.microsoft.com/office/drawing/2014/main" id="{5A810EEB-B380-46C6-BBC8-0DCB95BFEE74}"/>
              </a:ext>
            </a:extLst>
          </p:cNvPr>
          <p:cNvSpPr>
            <a:spLocks noGrp="1" noChangeArrowheads="1"/>
          </p:cNvSpPr>
          <p:nvPr>
            <p:ph idx="1"/>
          </p:nvPr>
        </p:nvSpPr>
        <p:spPr bwMode="auto">
          <a:xfrm>
            <a:off x="838200" y="1780534"/>
            <a:ext cx="10216896" cy="44415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Problem Statement: </a:t>
            </a:r>
            <a:r>
              <a:rPr kumimoji="0" lang="en-US" altLang="en-US" sz="1800" b="0" i="0" u="none" strike="noStrike" cap="none" normalizeH="0" baseline="0" dirty="0">
                <a:ln>
                  <a:noFill/>
                </a:ln>
                <a:solidFill>
                  <a:srgbClr val="303030"/>
                </a:solidFill>
                <a:effectLst/>
                <a:latin typeface="Titillium Web" panose="00000500000000000000" pitchFamily="2" charset="0"/>
              </a:rPr>
              <a:t>Given a collection of candidate numbers (candidates) and a target number (target), find all unique combinations in candidates where the candidate numbers sum to target. Each number in candidates may only be used once in the combination.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Note: The solution set must not contain duplicate combinations</a:t>
            </a:r>
            <a:r>
              <a:rPr kumimoji="0" lang="en-US" altLang="en-US" sz="1800" b="0" i="0" u="none" strike="noStrike" cap="none" normalizeH="0" baseline="0" dirty="0">
                <a:ln>
                  <a:noFill/>
                </a:ln>
                <a:solidFill>
                  <a:srgbClr val="303030"/>
                </a:solidFill>
                <a:effectLst/>
                <a:latin typeface="Titillium Web"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Examples:</a:t>
            </a:r>
            <a:endParaRPr kumimoji="0" lang="en-US" altLang="en-US" sz="18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Example 1:</a:t>
            </a:r>
            <a:r>
              <a:rPr kumimoji="0" lang="en-US" altLang="en-US" sz="1800" b="0" i="0" u="none" strike="noStrike" cap="none" normalizeH="0" baseline="0" dirty="0">
                <a:ln>
                  <a:noFill/>
                </a:ln>
                <a:solidFill>
                  <a:srgbClr val="303030"/>
                </a:solidFill>
                <a:effectLst/>
                <a:latin typeface="courier 10 pitch"/>
              </a:rPr>
              <a:t> </a:t>
            </a: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candidates = [10,1,2,7,6,1,5], target = 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 [1,1,6], [1,2,5], [1,7], [2,6]]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These are the unique combinations whose sum is equal to target.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Example 2:</a:t>
            </a:r>
            <a:r>
              <a:rPr kumimoji="0" lang="en-US" altLang="en-US" sz="1800" b="0" i="0" u="none" strike="noStrike" cap="none" normalizeH="0" baseline="0" dirty="0">
                <a:ln>
                  <a:noFill/>
                </a:ln>
                <a:solidFill>
                  <a:srgbClr val="303030"/>
                </a:solidFill>
                <a:effectLst/>
                <a:latin typeface="courier 10 pitch"/>
              </a:rPr>
              <a:t> </a:t>
            </a: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candidates = [2,5,2,1,2], target =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[[1,2,2],[5]]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These are the unique combinations whose sum is equal to target.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581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03BB-CD87-42BA-9428-E3361E053B92}"/>
              </a:ext>
            </a:extLst>
          </p:cNvPr>
          <p:cNvSpPr>
            <a:spLocks noGrp="1"/>
          </p:cNvSpPr>
          <p:nvPr>
            <p:ph type="title"/>
          </p:nvPr>
        </p:nvSpPr>
        <p:spPr/>
        <p:txBody>
          <a:bodyPr/>
          <a:lstStyle/>
          <a:p>
            <a:r>
              <a:rPr lang="en-IN" b="1" i="0" dirty="0">
                <a:solidFill>
                  <a:srgbClr val="303030"/>
                </a:solidFill>
                <a:effectLst/>
                <a:latin typeface="var(--title-font)"/>
              </a:rPr>
              <a:t>Palindrome Partitioning</a:t>
            </a:r>
            <a:endParaRPr lang="en-IN" dirty="0"/>
          </a:p>
        </p:txBody>
      </p:sp>
      <p:sp>
        <p:nvSpPr>
          <p:cNvPr id="4" name="Rectangle 1">
            <a:extLst>
              <a:ext uri="{FF2B5EF4-FFF2-40B4-BE49-F238E27FC236}">
                <a16:creationId xmlns:a16="http://schemas.microsoft.com/office/drawing/2014/main" id="{15DBB323-6B52-48A0-B891-6ED192F03CE2}"/>
              </a:ext>
            </a:extLst>
          </p:cNvPr>
          <p:cNvSpPr>
            <a:spLocks noChangeArrowheads="1"/>
          </p:cNvSpPr>
          <p:nvPr/>
        </p:nvSpPr>
        <p:spPr bwMode="auto">
          <a:xfrm>
            <a:off x="838200" y="1499509"/>
            <a:ext cx="8778240" cy="47185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b="0" i="0" u="none" strike="noStrike" cap="none" normalizeH="0" baseline="0" dirty="0">
                <a:ln>
                  <a:noFill/>
                </a:ln>
                <a:solidFill>
                  <a:srgbClr val="303030"/>
                </a:solidFill>
                <a:effectLst/>
                <a:latin typeface="Titillium Web" panose="00000500000000000000" pitchFamily="2" charset="0"/>
              </a:rPr>
              <a:t> You are given a string s, partition it in such a way that every substring is a palindrome. Return all such palindromic partitions of 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Titillium Web" panose="00000500000000000000" pitchFamily="2" charset="0"/>
              </a:rPr>
              <a:t>Note: </a:t>
            </a:r>
            <a:r>
              <a:rPr kumimoji="0" lang="en-US" altLang="en-US" b="0" i="0" u="none" strike="noStrike" cap="none" normalizeH="0" baseline="0" dirty="0">
                <a:ln>
                  <a:noFill/>
                </a:ln>
                <a:solidFill>
                  <a:srgbClr val="303030"/>
                </a:solidFill>
                <a:effectLst/>
                <a:latin typeface="Titillium Web" panose="00000500000000000000" pitchFamily="2" charset="0"/>
              </a:rPr>
              <a:t>A palindrome string is a string that reads the same backward as forward.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Titillium Web" panose="00000500000000000000" pitchFamily="2" charset="0"/>
              </a:rPr>
              <a:t>Examples:</a:t>
            </a:r>
            <a:endParaRPr kumimoji="0" lang="en-US" altLang="en-US"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Example 1:</a:t>
            </a:r>
            <a:r>
              <a:rPr kumimoji="0" lang="en-US" altLang="en-US" b="0" i="0" u="none" strike="noStrike" cap="none" normalizeH="0" baseline="0" dirty="0">
                <a:ln>
                  <a:noFill/>
                </a:ln>
                <a:solidFill>
                  <a:srgbClr val="303030"/>
                </a:solidFill>
                <a:effectLst/>
                <a:latin typeface="courier 10 pitch"/>
              </a:rPr>
              <a:t> </a:t>
            </a:r>
            <a:r>
              <a:rPr kumimoji="0" lang="en-US" altLang="en-US" b="1" i="0" u="none" strike="noStrike" cap="none" normalizeH="0" baseline="0" dirty="0">
                <a:ln>
                  <a:noFill/>
                </a:ln>
                <a:solidFill>
                  <a:srgbClr val="303030"/>
                </a:solidFill>
                <a:effectLst/>
                <a:latin typeface="courier 10 pitch"/>
              </a:rPr>
              <a:t>Input:</a:t>
            </a:r>
            <a:r>
              <a:rPr kumimoji="0" lang="en-US" altLang="en-US" b="0" i="0" u="none" strike="noStrike" cap="none" normalizeH="0" baseline="0" dirty="0">
                <a:ln>
                  <a:noFill/>
                </a:ln>
                <a:solidFill>
                  <a:srgbClr val="303030"/>
                </a:solidFill>
                <a:effectLst/>
                <a:latin typeface="courier 10 pitch"/>
              </a:rPr>
              <a:t> s = “</a:t>
            </a:r>
            <a:r>
              <a:rPr kumimoji="0" lang="en-US" altLang="en-US" b="0" i="0" u="none" strike="noStrike" cap="none" normalizeH="0" baseline="0" dirty="0" err="1">
                <a:ln>
                  <a:noFill/>
                </a:ln>
                <a:solidFill>
                  <a:srgbClr val="303030"/>
                </a:solidFill>
                <a:effectLst/>
                <a:latin typeface="courier 10 pitch"/>
              </a:rPr>
              <a:t>aab</a:t>
            </a:r>
            <a:r>
              <a:rPr kumimoji="0" lang="en-US" altLang="en-US" b="0" i="0" u="none" strike="noStrike" cap="none" normalizeH="0" baseline="0" dirty="0">
                <a:ln>
                  <a:noFill/>
                </a:ln>
                <a:solidFill>
                  <a:srgbClr val="303030"/>
                </a:solidFill>
                <a:effectLst/>
                <a:latin typeface="courier 10 pitch"/>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Output:</a:t>
            </a:r>
            <a:r>
              <a:rPr kumimoji="0" lang="en-US" altLang="en-US" b="0" i="0" u="none" strike="noStrike" cap="none" normalizeH="0" baseline="0" dirty="0">
                <a:ln>
                  <a:noFill/>
                </a:ln>
                <a:solidFill>
                  <a:srgbClr val="303030"/>
                </a:solidFill>
                <a:effectLst/>
                <a:latin typeface="courier 10 pitch"/>
              </a:rPr>
              <a:t> [ ["</a:t>
            </a:r>
            <a:r>
              <a:rPr kumimoji="0" lang="en-US" altLang="en-US" b="0" i="0" u="none" strike="noStrike" cap="none" normalizeH="0" baseline="0" dirty="0" err="1">
                <a:ln>
                  <a:noFill/>
                </a:ln>
                <a:solidFill>
                  <a:srgbClr val="303030"/>
                </a:solidFill>
                <a:effectLst/>
                <a:latin typeface="courier 10 pitch"/>
              </a:rPr>
              <a:t>a","a","b</a:t>
            </a:r>
            <a:r>
              <a:rPr kumimoji="0" lang="en-US" altLang="en-US" b="0" i="0" u="none" strike="noStrike" cap="none" normalizeH="0" baseline="0" dirty="0">
                <a:ln>
                  <a:noFill/>
                </a:ln>
                <a:solidFill>
                  <a:srgbClr val="303030"/>
                </a:solidFill>
                <a:effectLst/>
                <a:latin typeface="courier 10 pitch"/>
              </a:rPr>
              <a:t>"], ["</a:t>
            </a:r>
            <a:r>
              <a:rPr kumimoji="0" lang="en-US" altLang="en-US" b="0" i="0" u="none" strike="noStrike" cap="none" normalizeH="0" baseline="0" dirty="0" err="1">
                <a:ln>
                  <a:noFill/>
                </a:ln>
                <a:solidFill>
                  <a:srgbClr val="303030"/>
                </a:solidFill>
                <a:effectLst/>
                <a:latin typeface="courier 10 pitch"/>
              </a:rPr>
              <a:t>aa","b</a:t>
            </a:r>
            <a:r>
              <a:rPr kumimoji="0" lang="en-US" altLang="en-US" b="0" i="0" u="none" strike="noStrike" cap="none" normalizeH="0" baseline="0" dirty="0">
                <a:ln>
                  <a:noFill/>
                </a:ln>
                <a:solidFill>
                  <a:srgbClr val="303030"/>
                </a:solidFill>
                <a:effectLst/>
                <a:latin typeface="courier 10 pitch"/>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Explanation:</a:t>
            </a:r>
            <a:r>
              <a:rPr kumimoji="0" lang="en-US" altLang="en-US" b="0" i="0" u="none" strike="noStrike" cap="none" normalizeH="0" baseline="0" dirty="0">
                <a:ln>
                  <a:noFill/>
                </a:ln>
                <a:solidFill>
                  <a:srgbClr val="303030"/>
                </a:solidFill>
                <a:effectLst/>
                <a:latin typeface="courier 10 pitch"/>
              </a:rPr>
              <a:t> The first answer is generated by making three partitions. The second answer is generated by making two partitions.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Example 2:</a:t>
            </a:r>
            <a:r>
              <a:rPr kumimoji="0" lang="en-US" altLang="en-US" b="0" i="0" u="none" strike="noStrike" cap="none" normalizeH="0" baseline="0" dirty="0">
                <a:ln>
                  <a:noFill/>
                </a:ln>
                <a:solidFill>
                  <a:srgbClr val="303030"/>
                </a:solidFill>
                <a:effectLst/>
                <a:latin typeface="courier 10 pitch"/>
              </a:rPr>
              <a:t> </a:t>
            </a:r>
            <a:r>
              <a:rPr kumimoji="0" lang="en-US" altLang="en-US" b="1" i="0" u="none" strike="noStrike" cap="none" normalizeH="0" baseline="0" dirty="0">
                <a:ln>
                  <a:noFill/>
                </a:ln>
                <a:solidFill>
                  <a:srgbClr val="303030"/>
                </a:solidFill>
                <a:effectLst/>
                <a:latin typeface="courier 10 pitch"/>
              </a:rPr>
              <a:t>Input:</a:t>
            </a:r>
            <a:r>
              <a:rPr kumimoji="0" lang="en-US" altLang="en-US" b="0" i="0" u="none" strike="noStrike" cap="none" normalizeH="0" baseline="0" dirty="0">
                <a:ln>
                  <a:noFill/>
                </a:ln>
                <a:solidFill>
                  <a:srgbClr val="303030"/>
                </a:solidFill>
                <a:effectLst/>
                <a:latin typeface="courier 10 pitch"/>
              </a:rPr>
              <a:t> s = “</a:t>
            </a:r>
            <a:r>
              <a:rPr kumimoji="0" lang="en-US" altLang="en-US" b="0" i="0" u="none" strike="noStrike" cap="none" normalizeH="0" baseline="0" dirty="0" err="1">
                <a:ln>
                  <a:noFill/>
                </a:ln>
                <a:solidFill>
                  <a:srgbClr val="303030"/>
                </a:solidFill>
                <a:effectLst/>
                <a:latin typeface="courier 10 pitch"/>
              </a:rPr>
              <a:t>aabb</a:t>
            </a:r>
            <a:r>
              <a:rPr kumimoji="0" lang="en-US" altLang="en-US" b="0" i="0" u="none" strike="noStrike" cap="none" normalizeH="0" baseline="0" dirty="0">
                <a:ln>
                  <a:noFill/>
                </a:ln>
                <a:solidFill>
                  <a:srgbClr val="303030"/>
                </a:solidFill>
                <a:effectLst/>
                <a:latin typeface="courier 10 pitch"/>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Output:</a:t>
            </a:r>
            <a:r>
              <a:rPr kumimoji="0" lang="en-US" altLang="en-US" b="0" i="0" u="none" strike="noStrike" cap="none" normalizeH="0" baseline="0" dirty="0">
                <a:ln>
                  <a:noFill/>
                </a:ln>
                <a:solidFill>
                  <a:srgbClr val="303030"/>
                </a:solidFill>
                <a:effectLst/>
                <a:latin typeface="courier 10 pitch"/>
              </a:rPr>
              <a:t> [ [“</a:t>
            </a:r>
            <a:r>
              <a:rPr kumimoji="0" lang="en-US" altLang="en-US" b="0" i="0" u="none" strike="noStrike" cap="none" normalizeH="0" baseline="0" dirty="0" err="1">
                <a:ln>
                  <a:noFill/>
                </a:ln>
                <a:solidFill>
                  <a:srgbClr val="303030"/>
                </a:solidFill>
                <a:effectLst/>
                <a:latin typeface="courier 10 pitch"/>
              </a:rPr>
              <a:t>a”,”a”,”b”,”b</a:t>
            </a:r>
            <a:r>
              <a:rPr kumimoji="0" lang="en-US" altLang="en-US" b="0" i="0" u="none" strike="noStrike" cap="none" normalizeH="0" baseline="0" dirty="0">
                <a:ln>
                  <a:noFill/>
                </a:ln>
                <a:solidFill>
                  <a:srgbClr val="303030"/>
                </a:solidFill>
                <a:effectLst/>
                <a:latin typeface="courier 10 pitch"/>
              </a:rPr>
              <a:t>”], [“</a:t>
            </a:r>
            <a:r>
              <a:rPr kumimoji="0" lang="en-US" altLang="en-US" b="0" i="0" u="none" strike="noStrike" cap="none" normalizeH="0" baseline="0" dirty="0" err="1">
                <a:ln>
                  <a:noFill/>
                </a:ln>
                <a:solidFill>
                  <a:srgbClr val="303030"/>
                </a:solidFill>
                <a:effectLst/>
                <a:latin typeface="courier 10 pitch"/>
              </a:rPr>
              <a:t>aa”,”bb</a:t>
            </a:r>
            <a:r>
              <a:rPr kumimoji="0" lang="en-US" altLang="en-US" b="0" i="0" u="none" strike="noStrike" cap="none" normalizeH="0" baseline="0" dirty="0">
                <a:ln>
                  <a:noFill/>
                </a:ln>
                <a:solidFill>
                  <a:srgbClr val="303030"/>
                </a:solidFill>
                <a:effectLst/>
                <a:latin typeface="courier 10 pitch"/>
              </a:rPr>
              <a:t>”], [“</a:t>
            </a:r>
            <a:r>
              <a:rPr kumimoji="0" lang="en-US" altLang="en-US" b="0" i="0" u="none" strike="noStrike" cap="none" normalizeH="0" baseline="0" dirty="0" err="1">
                <a:ln>
                  <a:noFill/>
                </a:ln>
                <a:solidFill>
                  <a:srgbClr val="303030"/>
                </a:solidFill>
                <a:effectLst/>
                <a:latin typeface="courier 10 pitch"/>
              </a:rPr>
              <a:t>a”,”a”,”bb</a:t>
            </a:r>
            <a:r>
              <a:rPr kumimoji="0" lang="en-US" altLang="en-US" b="0" i="0" u="none" strike="noStrike" cap="none" normalizeH="0" baseline="0" dirty="0">
                <a:ln>
                  <a:noFill/>
                </a:ln>
                <a:solidFill>
                  <a:srgbClr val="303030"/>
                </a:solidFill>
                <a:effectLst/>
                <a:latin typeface="courier 10 pitch"/>
              </a:rPr>
              <a:t>”], [“</a:t>
            </a:r>
            <a:r>
              <a:rPr kumimoji="0" lang="en-US" altLang="en-US" b="0" i="0" u="none" strike="noStrike" cap="none" normalizeH="0" baseline="0" dirty="0" err="1">
                <a:ln>
                  <a:noFill/>
                </a:ln>
                <a:solidFill>
                  <a:srgbClr val="303030"/>
                </a:solidFill>
                <a:effectLst/>
                <a:latin typeface="courier 10 pitch"/>
              </a:rPr>
              <a:t>aa”,”b”,”b</a:t>
            </a:r>
            <a:r>
              <a:rPr kumimoji="0" lang="en-US" altLang="en-US" b="0" i="0" u="none" strike="noStrike" cap="none" normalizeH="0" baseline="0" dirty="0">
                <a:ln>
                  <a:noFill/>
                </a:ln>
                <a:solidFill>
                  <a:srgbClr val="303030"/>
                </a:solidFill>
                <a:effectLst/>
                <a:latin typeface="courier 10 pitch"/>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Explanation:</a:t>
            </a:r>
            <a:r>
              <a:rPr kumimoji="0" lang="en-US" altLang="en-US" b="0" i="0" u="none" strike="noStrike" cap="none" normalizeH="0" baseline="0" dirty="0">
                <a:ln>
                  <a:noFill/>
                </a:ln>
                <a:solidFill>
                  <a:srgbClr val="303030"/>
                </a:solidFill>
                <a:effectLst/>
                <a:latin typeface="courier 10 pitch"/>
              </a:rPr>
              <a:t> See Figure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122" name="Picture 2">
            <a:extLst>
              <a:ext uri="{FF2B5EF4-FFF2-40B4-BE49-F238E27FC236}">
                <a16:creationId xmlns:a16="http://schemas.microsoft.com/office/drawing/2014/main" id="{67AE6C39-A30F-46F0-85B4-C92D3697D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5144" y="5181042"/>
            <a:ext cx="1857375" cy="876301"/>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31F7E111-9135-49BC-A30E-17F7072ECD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6700" y="-217488"/>
            <a:ext cx="3524250" cy="847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727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1379</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courier 10 pitch</vt:lpstr>
      <vt:lpstr>Titillium Web</vt:lpstr>
      <vt:lpstr>urw-din</vt:lpstr>
      <vt:lpstr>var(--title-font)</vt:lpstr>
      <vt:lpstr>Office Theme</vt:lpstr>
      <vt:lpstr>Recursion and Backtracking</vt:lpstr>
      <vt:lpstr>What is Recursion?</vt:lpstr>
      <vt:lpstr>Find Factorial </vt:lpstr>
      <vt:lpstr>Find Fibionacci Series using recursion</vt:lpstr>
      <vt:lpstr>Subset Sum : Sum of all Subsets</vt:lpstr>
      <vt:lpstr>Subset – II | Print all the Unique Subsets</vt:lpstr>
      <vt:lpstr>Combination Sum – 1</vt:lpstr>
      <vt:lpstr>Combination Sum II – Find all unique combinations</vt:lpstr>
      <vt:lpstr>Palindrome Partitioning</vt:lpstr>
      <vt:lpstr>N Queen Problem | Return all Distinct Solutions to the N-Queens Puzzle</vt:lpstr>
      <vt:lpstr>Rat in a Maze</vt:lpstr>
      <vt:lpstr>Print All Permutations of a String/Array</vt:lpstr>
      <vt:lpstr>Try out yourself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dc:title>
  <dc:creator>Upasana Singh</dc:creator>
  <cp:lastModifiedBy>Upasana Singh</cp:lastModifiedBy>
  <cp:revision>3</cp:revision>
  <dcterms:created xsi:type="dcterms:W3CDTF">2022-04-04T07:45:29Z</dcterms:created>
  <dcterms:modified xsi:type="dcterms:W3CDTF">2022-04-08T12:10:41Z</dcterms:modified>
</cp:coreProperties>
</file>