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60" r:id="rId2"/>
    <p:sldId id="265" r:id="rId3"/>
    <p:sldId id="256" r:id="rId4"/>
    <p:sldId id="273" r:id="rId5"/>
    <p:sldId id="261" r:id="rId6"/>
    <p:sldId id="271" r:id="rId7"/>
    <p:sldId id="272" r:id="rId8"/>
    <p:sldId id="266" r:id="rId9"/>
    <p:sldId id="267" r:id="rId10"/>
    <p:sldId id="263" r:id="rId11"/>
    <p:sldId id="268" r:id="rId12"/>
    <p:sldId id="264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6D208-34C0-4774-931A-5AC32314AEF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678874A-7827-46EB-B7FA-ADDA3966E29D}">
      <dgm:prSet/>
      <dgm:spPr/>
      <dgm:t>
        <a:bodyPr/>
        <a:lstStyle/>
        <a:p>
          <a:r>
            <a:rPr lang="en-IN" dirty="0"/>
            <a:t>Introduction</a:t>
          </a:r>
          <a:endParaRPr lang="en-US" dirty="0"/>
        </a:p>
      </dgm:t>
    </dgm:pt>
    <dgm:pt modelId="{7B286611-C0D9-4658-AA3E-C65F494DF8D1}" type="parTrans" cxnId="{5226967F-E7AA-46BD-9DD5-CF976BFAD814}">
      <dgm:prSet/>
      <dgm:spPr/>
      <dgm:t>
        <a:bodyPr/>
        <a:lstStyle/>
        <a:p>
          <a:endParaRPr lang="en-US"/>
        </a:p>
      </dgm:t>
    </dgm:pt>
    <dgm:pt modelId="{D784B3BE-EBB8-47DB-9F7A-B0F78D4CECA2}" type="sibTrans" cxnId="{5226967F-E7AA-46BD-9DD5-CF976BFAD814}">
      <dgm:prSet/>
      <dgm:spPr/>
      <dgm:t>
        <a:bodyPr/>
        <a:lstStyle/>
        <a:p>
          <a:endParaRPr lang="en-US"/>
        </a:p>
      </dgm:t>
    </dgm:pt>
    <dgm:pt modelId="{F9D348E7-0A0E-404B-973D-C5156C8D4A38}">
      <dgm:prSet/>
      <dgm:spPr/>
      <dgm:t>
        <a:bodyPr/>
        <a:lstStyle/>
        <a:p>
          <a:r>
            <a:rPr lang="en-IN"/>
            <a:t>Libraries Used</a:t>
          </a:r>
          <a:endParaRPr lang="en-US"/>
        </a:p>
      </dgm:t>
    </dgm:pt>
    <dgm:pt modelId="{059012BF-D22F-456F-8BD6-97CD915EE5EF}" type="parTrans" cxnId="{2C60FD35-E6CC-4708-9399-2CB8ECF19DC5}">
      <dgm:prSet/>
      <dgm:spPr/>
      <dgm:t>
        <a:bodyPr/>
        <a:lstStyle/>
        <a:p>
          <a:endParaRPr lang="en-US"/>
        </a:p>
      </dgm:t>
    </dgm:pt>
    <dgm:pt modelId="{D42FD851-F29E-4A6E-B846-FBAF5AA2018C}" type="sibTrans" cxnId="{2C60FD35-E6CC-4708-9399-2CB8ECF19DC5}">
      <dgm:prSet/>
      <dgm:spPr/>
      <dgm:t>
        <a:bodyPr/>
        <a:lstStyle/>
        <a:p>
          <a:endParaRPr lang="en-US"/>
        </a:p>
      </dgm:t>
    </dgm:pt>
    <dgm:pt modelId="{9C293B08-0155-4F05-92CA-D219D32CFEA1}">
      <dgm:prSet/>
      <dgm:spPr/>
      <dgm:t>
        <a:bodyPr/>
        <a:lstStyle/>
        <a:p>
          <a:r>
            <a:rPr lang="en-IN" dirty="0"/>
            <a:t>Dataset 1: Import, Insights, describe</a:t>
          </a:r>
          <a:endParaRPr lang="en-US" dirty="0"/>
        </a:p>
      </dgm:t>
    </dgm:pt>
    <dgm:pt modelId="{E09B14D5-E745-44F8-A598-962E897085B3}" type="parTrans" cxnId="{63178B3C-795F-4802-959E-AEC387A22D23}">
      <dgm:prSet/>
      <dgm:spPr/>
      <dgm:t>
        <a:bodyPr/>
        <a:lstStyle/>
        <a:p>
          <a:endParaRPr lang="en-US"/>
        </a:p>
      </dgm:t>
    </dgm:pt>
    <dgm:pt modelId="{FA70D0B7-84FD-4DE9-8B17-37AD2EE3A237}" type="sibTrans" cxnId="{63178B3C-795F-4802-959E-AEC387A22D23}">
      <dgm:prSet/>
      <dgm:spPr/>
      <dgm:t>
        <a:bodyPr/>
        <a:lstStyle/>
        <a:p>
          <a:endParaRPr lang="en-US"/>
        </a:p>
      </dgm:t>
    </dgm:pt>
    <dgm:pt modelId="{279C1268-3B6B-4A8A-9719-B62EBD54AAC0}">
      <dgm:prSet/>
      <dgm:spPr/>
      <dgm:t>
        <a:bodyPr/>
        <a:lstStyle/>
        <a:p>
          <a:r>
            <a:rPr lang="en-IN"/>
            <a:t>Dataset 2: Import, Insights, and Merging with Dataset 1</a:t>
          </a:r>
          <a:endParaRPr lang="en-US"/>
        </a:p>
      </dgm:t>
    </dgm:pt>
    <dgm:pt modelId="{BBECA42D-EEBA-4878-8DA4-07684FC33094}" type="parTrans" cxnId="{D8EECC13-C760-499F-9F8A-93D7F393E46B}">
      <dgm:prSet/>
      <dgm:spPr/>
      <dgm:t>
        <a:bodyPr/>
        <a:lstStyle/>
        <a:p>
          <a:endParaRPr lang="en-US"/>
        </a:p>
      </dgm:t>
    </dgm:pt>
    <dgm:pt modelId="{EC3483EC-DE44-4701-A7F8-ADE46186B7C6}" type="sibTrans" cxnId="{D8EECC13-C760-499F-9F8A-93D7F393E46B}">
      <dgm:prSet/>
      <dgm:spPr/>
      <dgm:t>
        <a:bodyPr/>
        <a:lstStyle/>
        <a:p>
          <a:endParaRPr lang="en-US"/>
        </a:p>
      </dgm:t>
    </dgm:pt>
    <dgm:pt modelId="{75589B27-9D78-45C3-833D-129EA59A9EFA}">
      <dgm:prSet/>
      <dgm:spPr/>
      <dgm:t>
        <a:bodyPr/>
        <a:lstStyle/>
        <a:p>
          <a:r>
            <a:rPr lang="en-IN" dirty="0"/>
            <a:t>Merged Dataset: Insights, Handling Missing Values &amp; Outliers</a:t>
          </a:r>
          <a:endParaRPr lang="en-US" dirty="0"/>
        </a:p>
      </dgm:t>
    </dgm:pt>
    <dgm:pt modelId="{32FBCB3F-266C-47F6-B697-AA5A6CAAA064}" type="parTrans" cxnId="{63CC9784-51F8-4627-92D6-D60CC694508C}">
      <dgm:prSet/>
      <dgm:spPr/>
      <dgm:t>
        <a:bodyPr/>
        <a:lstStyle/>
        <a:p>
          <a:endParaRPr lang="en-US"/>
        </a:p>
      </dgm:t>
    </dgm:pt>
    <dgm:pt modelId="{04F4F077-DE43-4947-9433-15E5BB224A48}" type="sibTrans" cxnId="{63CC9784-51F8-4627-92D6-D60CC694508C}">
      <dgm:prSet/>
      <dgm:spPr/>
      <dgm:t>
        <a:bodyPr/>
        <a:lstStyle/>
        <a:p>
          <a:endParaRPr lang="en-US"/>
        </a:p>
      </dgm:t>
    </dgm:pt>
    <dgm:pt modelId="{1482626A-A5B6-4806-BE6C-E876944DE38E}">
      <dgm:prSet/>
      <dgm:spPr/>
      <dgm:t>
        <a:bodyPr/>
        <a:lstStyle/>
        <a:p>
          <a:r>
            <a:rPr lang="en-IN" dirty="0"/>
            <a:t>Dataset 3: Import, Concatenation, and Final Analysis</a:t>
          </a:r>
          <a:endParaRPr lang="en-US" dirty="0"/>
        </a:p>
      </dgm:t>
    </dgm:pt>
    <dgm:pt modelId="{B0CB93D0-0701-4B57-9195-E62E7343FF5D}" type="parTrans" cxnId="{45298CC8-74BA-4050-A7CE-78F28B8F42CE}">
      <dgm:prSet/>
      <dgm:spPr/>
      <dgm:t>
        <a:bodyPr/>
        <a:lstStyle/>
        <a:p>
          <a:endParaRPr lang="en-US"/>
        </a:p>
      </dgm:t>
    </dgm:pt>
    <dgm:pt modelId="{6286A140-E366-4F35-94D7-CBAED3A993FB}" type="sibTrans" cxnId="{45298CC8-74BA-4050-A7CE-78F28B8F42CE}">
      <dgm:prSet/>
      <dgm:spPr/>
      <dgm:t>
        <a:bodyPr/>
        <a:lstStyle/>
        <a:p>
          <a:endParaRPr lang="en-US"/>
        </a:p>
      </dgm:t>
    </dgm:pt>
    <dgm:pt modelId="{BC65F282-508D-483E-B61D-EA0E0017716B}">
      <dgm:prSet/>
      <dgm:spPr/>
      <dgm:t>
        <a:bodyPr/>
        <a:lstStyle/>
        <a:p>
          <a:r>
            <a:rPr lang="en-IN" dirty="0"/>
            <a:t>Conclusion</a:t>
          </a:r>
          <a:endParaRPr lang="en-US" dirty="0"/>
        </a:p>
      </dgm:t>
    </dgm:pt>
    <dgm:pt modelId="{8254D654-7985-4BC6-8AC6-FDC82D5B5450}" type="parTrans" cxnId="{9C0A74FF-BB7C-4FA8-9F9E-3E669678D65B}">
      <dgm:prSet/>
      <dgm:spPr/>
      <dgm:t>
        <a:bodyPr/>
        <a:lstStyle/>
        <a:p>
          <a:endParaRPr lang="en-US"/>
        </a:p>
      </dgm:t>
    </dgm:pt>
    <dgm:pt modelId="{532238B3-E013-45CD-9188-83D2C2169FF5}" type="sibTrans" cxnId="{9C0A74FF-BB7C-4FA8-9F9E-3E669678D65B}">
      <dgm:prSet/>
      <dgm:spPr/>
      <dgm:t>
        <a:bodyPr/>
        <a:lstStyle/>
        <a:p>
          <a:endParaRPr lang="en-US"/>
        </a:p>
      </dgm:t>
    </dgm:pt>
    <dgm:pt modelId="{A98AC9DF-6488-4E54-BE9B-114C6629E390}" type="pres">
      <dgm:prSet presAssocID="{6C96D208-34C0-4774-931A-5AC32314AEFF}" presName="diagram" presStyleCnt="0">
        <dgm:presLayoutVars>
          <dgm:dir/>
          <dgm:resizeHandles val="exact"/>
        </dgm:presLayoutVars>
      </dgm:prSet>
      <dgm:spPr/>
    </dgm:pt>
    <dgm:pt modelId="{99D180F2-D0FF-49EC-91B2-1141918FB637}" type="pres">
      <dgm:prSet presAssocID="{B678874A-7827-46EB-B7FA-ADDA3966E29D}" presName="node" presStyleLbl="node1" presStyleIdx="0" presStyleCnt="7">
        <dgm:presLayoutVars>
          <dgm:bulletEnabled val="1"/>
        </dgm:presLayoutVars>
      </dgm:prSet>
      <dgm:spPr/>
    </dgm:pt>
    <dgm:pt modelId="{EBEE652D-8364-4F61-AADC-8D0075A30A8C}" type="pres">
      <dgm:prSet presAssocID="{D784B3BE-EBB8-47DB-9F7A-B0F78D4CECA2}" presName="sibTrans" presStyleCnt="0"/>
      <dgm:spPr/>
    </dgm:pt>
    <dgm:pt modelId="{6D6DF599-2F57-455E-AB6C-F1A80ACADFC1}" type="pres">
      <dgm:prSet presAssocID="{F9D348E7-0A0E-404B-973D-C5156C8D4A38}" presName="node" presStyleLbl="node1" presStyleIdx="1" presStyleCnt="7">
        <dgm:presLayoutVars>
          <dgm:bulletEnabled val="1"/>
        </dgm:presLayoutVars>
      </dgm:prSet>
      <dgm:spPr/>
    </dgm:pt>
    <dgm:pt modelId="{58E3873A-ACB8-4B1A-BB97-06BA87267094}" type="pres">
      <dgm:prSet presAssocID="{D42FD851-F29E-4A6E-B846-FBAF5AA2018C}" presName="sibTrans" presStyleCnt="0"/>
      <dgm:spPr/>
    </dgm:pt>
    <dgm:pt modelId="{ADA6AE9C-580F-43AF-B3CA-A6539B80BBAD}" type="pres">
      <dgm:prSet presAssocID="{9C293B08-0155-4F05-92CA-D219D32CFEA1}" presName="node" presStyleLbl="node1" presStyleIdx="2" presStyleCnt="7">
        <dgm:presLayoutVars>
          <dgm:bulletEnabled val="1"/>
        </dgm:presLayoutVars>
      </dgm:prSet>
      <dgm:spPr/>
    </dgm:pt>
    <dgm:pt modelId="{0BBCA4BF-3A55-4B1E-B29D-0D8D03E6D66C}" type="pres">
      <dgm:prSet presAssocID="{FA70D0B7-84FD-4DE9-8B17-37AD2EE3A237}" presName="sibTrans" presStyleCnt="0"/>
      <dgm:spPr/>
    </dgm:pt>
    <dgm:pt modelId="{ED9324C1-4375-49CF-843C-8CF0DE04EDA8}" type="pres">
      <dgm:prSet presAssocID="{279C1268-3B6B-4A8A-9719-B62EBD54AAC0}" presName="node" presStyleLbl="node1" presStyleIdx="3" presStyleCnt="7">
        <dgm:presLayoutVars>
          <dgm:bulletEnabled val="1"/>
        </dgm:presLayoutVars>
      </dgm:prSet>
      <dgm:spPr/>
    </dgm:pt>
    <dgm:pt modelId="{166D0C40-3AAF-4A0B-8C48-91EFB6418748}" type="pres">
      <dgm:prSet presAssocID="{EC3483EC-DE44-4701-A7F8-ADE46186B7C6}" presName="sibTrans" presStyleCnt="0"/>
      <dgm:spPr/>
    </dgm:pt>
    <dgm:pt modelId="{182E5DC5-8E42-44E8-BE33-D6525C085A57}" type="pres">
      <dgm:prSet presAssocID="{75589B27-9D78-45C3-833D-129EA59A9EFA}" presName="node" presStyleLbl="node1" presStyleIdx="4" presStyleCnt="7">
        <dgm:presLayoutVars>
          <dgm:bulletEnabled val="1"/>
        </dgm:presLayoutVars>
      </dgm:prSet>
      <dgm:spPr/>
    </dgm:pt>
    <dgm:pt modelId="{67153D6B-3B56-435A-85C4-74698E6BFBE5}" type="pres">
      <dgm:prSet presAssocID="{04F4F077-DE43-4947-9433-15E5BB224A48}" presName="sibTrans" presStyleCnt="0"/>
      <dgm:spPr/>
    </dgm:pt>
    <dgm:pt modelId="{6D338F73-38DE-4180-8768-E7C9D0FE4FBE}" type="pres">
      <dgm:prSet presAssocID="{1482626A-A5B6-4806-BE6C-E876944DE38E}" presName="node" presStyleLbl="node1" presStyleIdx="5" presStyleCnt="7">
        <dgm:presLayoutVars>
          <dgm:bulletEnabled val="1"/>
        </dgm:presLayoutVars>
      </dgm:prSet>
      <dgm:spPr/>
    </dgm:pt>
    <dgm:pt modelId="{D21D6364-A2D0-4C6B-AE35-668D009041A9}" type="pres">
      <dgm:prSet presAssocID="{6286A140-E366-4F35-94D7-CBAED3A993FB}" presName="sibTrans" presStyleCnt="0"/>
      <dgm:spPr/>
    </dgm:pt>
    <dgm:pt modelId="{595E02EC-5E08-4744-B204-9B79A7C5C6A3}" type="pres">
      <dgm:prSet presAssocID="{BC65F282-508D-483E-B61D-EA0E0017716B}" presName="node" presStyleLbl="node1" presStyleIdx="6" presStyleCnt="7">
        <dgm:presLayoutVars>
          <dgm:bulletEnabled val="1"/>
        </dgm:presLayoutVars>
      </dgm:prSet>
      <dgm:spPr/>
    </dgm:pt>
  </dgm:ptLst>
  <dgm:cxnLst>
    <dgm:cxn modelId="{C7A74107-66D7-4B9E-B19F-DFD7875FA1B3}" type="presOf" srcId="{BC65F282-508D-483E-B61D-EA0E0017716B}" destId="{595E02EC-5E08-4744-B204-9B79A7C5C6A3}" srcOrd="0" destOrd="0" presId="urn:microsoft.com/office/officeart/2005/8/layout/default"/>
    <dgm:cxn modelId="{BFB9C710-0ECA-488D-BF43-DABCC74C96A4}" type="presOf" srcId="{1482626A-A5B6-4806-BE6C-E876944DE38E}" destId="{6D338F73-38DE-4180-8768-E7C9D0FE4FBE}" srcOrd="0" destOrd="0" presId="urn:microsoft.com/office/officeart/2005/8/layout/default"/>
    <dgm:cxn modelId="{D8EECC13-C760-499F-9F8A-93D7F393E46B}" srcId="{6C96D208-34C0-4774-931A-5AC32314AEFF}" destId="{279C1268-3B6B-4A8A-9719-B62EBD54AAC0}" srcOrd="3" destOrd="0" parTransId="{BBECA42D-EEBA-4878-8DA4-07684FC33094}" sibTransId="{EC3483EC-DE44-4701-A7F8-ADE46186B7C6}"/>
    <dgm:cxn modelId="{2C60FD35-E6CC-4708-9399-2CB8ECF19DC5}" srcId="{6C96D208-34C0-4774-931A-5AC32314AEFF}" destId="{F9D348E7-0A0E-404B-973D-C5156C8D4A38}" srcOrd="1" destOrd="0" parTransId="{059012BF-D22F-456F-8BD6-97CD915EE5EF}" sibTransId="{D42FD851-F29E-4A6E-B846-FBAF5AA2018C}"/>
    <dgm:cxn modelId="{2C3CEB38-4846-4A1B-809E-95B2A5894929}" type="presOf" srcId="{B678874A-7827-46EB-B7FA-ADDA3966E29D}" destId="{99D180F2-D0FF-49EC-91B2-1141918FB637}" srcOrd="0" destOrd="0" presId="urn:microsoft.com/office/officeart/2005/8/layout/default"/>
    <dgm:cxn modelId="{63178B3C-795F-4802-959E-AEC387A22D23}" srcId="{6C96D208-34C0-4774-931A-5AC32314AEFF}" destId="{9C293B08-0155-4F05-92CA-D219D32CFEA1}" srcOrd="2" destOrd="0" parTransId="{E09B14D5-E745-44F8-A598-962E897085B3}" sibTransId="{FA70D0B7-84FD-4DE9-8B17-37AD2EE3A237}"/>
    <dgm:cxn modelId="{A1A0503E-F24A-4D07-8340-54265F206435}" type="presOf" srcId="{F9D348E7-0A0E-404B-973D-C5156C8D4A38}" destId="{6D6DF599-2F57-455E-AB6C-F1A80ACADFC1}" srcOrd="0" destOrd="0" presId="urn:microsoft.com/office/officeart/2005/8/layout/default"/>
    <dgm:cxn modelId="{ECACF373-0E70-4427-A511-A65EB5444FDB}" type="presOf" srcId="{9C293B08-0155-4F05-92CA-D219D32CFEA1}" destId="{ADA6AE9C-580F-43AF-B3CA-A6539B80BBAD}" srcOrd="0" destOrd="0" presId="urn:microsoft.com/office/officeart/2005/8/layout/default"/>
    <dgm:cxn modelId="{8022F454-B04C-465A-A0BF-CD441A52B97A}" type="presOf" srcId="{75589B27-9D78-45C3-833D-129EA59A9EFA}" destId="{182E5DC5-8E42-44E8-BE33-D6525C085A57}" srcOrd="0" destOrd="0" presId="urn:microsoft.com/office/officeart/2005/8/layout/default"/>
    <dgm:cxn modelId="{5226967F-E7AA-46BD-9DD5-CF976BFAD814}" srcId="{6C96D208-34C0-4774-931A-5AC32314AEFF}" destId="{B678874A-7827-46EB-B7FA-ADDA3966E29D}" srcOrd="0" destOrd="0" parTransId="{7B286611-C0D9-4658-AA3E-C65F494DF8D1}" sibTransId="{D784B3BE-EBB8-47DB-9F7A-B0F78D4CECA2}"/>
    <dgm:cxn modelId="{63CC9784-51F8-4627-92D6-D60CC694508C}" srcId="{6C96D208-34C0-4774-931A-5AC32314AEFF}" destId="{75589B27-9D78-45C3-833D-129EA59A9EFA}" srcOrd="4" destOrd="0" parTransId="{32FBCB3F-266C-47F6-B697-AA5A6CAAA064}" sibTransId="{04F4F077-DE43-4947-9433-15E5BB224A48}"/>
    <dgm:cxn modelId="{1D431598-FACC-4565-9297-7EC1F4494812}" type="presOf" srcId="{6C96D208-34C0-4774-931A-5AC32314AEFF}" destId="{A98AC9DF-6488-4E54-BE9B-114C6629E390}" srcOrd="0" destOrd="0" presId="urn:microsoft.com/office/officeart/2005/8/layout/default"/>
    <dgm:cxn modelId="{4FBBF3BA-F688-41D3-A8C5-D719F7A9A4FC}" type="presOf" srcId="{279C1268-3B6B-4A8A-9719-B62EBD54AAC0}" destId="{ED9324C1-4375-49CF-843C-8CF0DE04EDA8}" srcOrd="0" destOrd="0" presId="urn:microsoft.com/office/officeart/2005/8/layout/default"/>
    <dgm:cxn modelId="{45298CC8-74BA-4050-A7CE-78F28B8F42CE}" srcId="{6C96D208-34C0-4774-931A-5AC32314AEFF}" destId="{1482626A-A5B6-4806-BE6C-E876944DE38E}" srcOrd="5" destOrd="0" parTransId="{B0CB93D0-0701-4B57-9195-E62E7343FF5D}" sibTransId="{6286A140-E366-4F35-94D7-CBAED3A993FB}"/>
    <dgm:cxn modelId="{9C0A74FF-BB7C-4FA8-9F9E-3E669678D65B}" srcId="{6C96D208-34C0-4774-931A-5AC32314AEFF}" destId="{BC65F282-508D-483E-B61D-EA0E0017716B}" srcOrd="6" destOrd="0" parTransId="{8254D654-7985-4BC6-8AC6-FDC82D5B5450}" sibTransId="{532238B3-E013-45CD-9188-83D2C2169FF5}"/>
    <dgm:cxn modelId="{F9172549-EFD5-4D86-9A92-A6A47CFDFA3A}" type="presParOf" srcId="{A98AC9DF-6488-4E54-BE9B-114C6629E390}" destId="{99D180F2-D0FF-49EC-91B2-1141918FB637}" srcOrd="0" destOrd="0" presId="urn:microsoft.com/office/officeart/2005/8/layout/default"/>
    <dgm:cxn modelId="{68F74F70-07D0-4C65-BA43-DCA038CFAD58}" type="presParOf" srcId="{A98AC9DF-6488-4E54-BE9B-114C6629E390}" destId="{EBEE652D-8364-4F61-AADC-8D0075A30A8C}" srcOrd="1" destOrd="0" presId="urn:microsoft.com/office/officeart/2005/8/layout/default"/>
    <dgm:cxn modelId="{691F492C-3B95-458C-8EA4-70711D201C38}" type="presParOf" srcId="{A98AC9DF-6488-4E54-BE9B-114C6629E390}" destId="{6D6DF599-2F57-455E-AB6C-F1A80ACADFC1}" srcOrd="2" destOrd="0" presId="urn:microsoft.com/office/officeart/2005/8/layout/default"/>
    <dgm:cxn modelId="{19497BCE-C855-4A7F-BD56-75C2B3CE7D91}" type="presParOf" srcId="{A98AC9DF-6488-4E54-BE9B-114C6629E390}" destId="{58E3873A-ACB8-4B1A-BB97-06BA87267094}" srcOrd="3" destOrd="0" presId="urn:microsoft.com/office/officeart/2005/8/layout/default"/>
    <dgm:cxn modelId="{C82F7319-9E8A-4A70-BC41-C64901CA7DBC}" type="presParOf" srcId="{A98AC9DF-6488-4E54-BE9B-114C6629E390}" destId="{ADA6AE9C-580F-43AF-B3CA-A6539B80BBAD}" srcOrd="4" destOrd="0" presId="urn:microsoft.com/office/officeart/2005/8/layout/default"/>
    <dgm:cxn modelId="{2646CAC4-C2F1-4EBB-B641-9431251BCF84}" type="presParOf" srcId="{A98AC9DF-6488-4E54-BE9B-114C6629E390}" destId="{0BBCA4BF-3A55-4B1E-B29D-0D8D03E6D66C}" srcOrd="5" destOrd="0" presId="urn:microsoft.com/office/officeart/2005/8/layout/default"/>
    <dgm:cxn modelId="{9EF80039-ECEF-4BAE-AF51-8921D130DF8A}" type="presParOf" srcId="{A98AC9DF-6488-4E54-BE9B-114C6629E390}" destId="{ED9324C1-4375-49CF-843C-8CF0DE04EDA8}" srcOrd="6" destOrd="0" presId="urn:microsoft.com/office/officeart/2005/8/layout/default"/>
    <dgm:cxn modelId="{0BB16A36-8B08-4AF0-8F68-859521F61B61}" type="presParOf" srcId="{A98AC9DF-6488-4E54-BE9B-114C6629E390}" destId="{166D0C40-3AAF-4A0B-8C48-91EFB6418748}" srcOrd="7" destOrd="0" presId="urn:microsoft.com/office/officeart/2005/8/layout/default"/>
    <dgm:cxn modelId="{BF8ED4D1-2B13-4FEF-8864-C0B62002173A}" type="presParOf" srcId="{A98AC9DF-6488-4E54-BE9B-114C6629E390}" destId="{182E5DC5-8E42-44E8-BE33-D6525C085A57}" srcOrd="8" destOrd="0" presId="urn:microsoft.com/office/officeart/2005/8/layout/default"/>
    <dgm:cxn modelId="{3B20BC75-A1E5-4C47-8CF1-705A6D231EBC}" type="presParOf" srcId="{A98AC9DF-6488-4E54-BE9B-114C6629E390}" destId="{67153D6B-3B56-435A-85C4-74698E6BFBE5}" srcOrd="9" destOrd="0" presId="urn:microsoft.com/office/officeart/2005/8/layout/default"/>
    <dgm:cxn modelId="{1A8D9571-9E70-46A6-9520-8CE91E8BC941}" type="presParOf" srcId="{A98AC9DF-6488-4E54-BE9B-114C6629E390}" destId="{6D338F73-38DE-4180-8768-E7C9D0FE4FBE}" srcOrd="10" destOrd="0" presId="urn:microsoft.com/office/officeart/2005/8/layout/default"/>
    <dgm:cxn modelId="{11D2D480-E213-4FE2-AA0F-EC3C02D2E23A}" type="presParOf" srcId="{A98AC9DF-6488-4E54-BE9B-114C6629E390}" destId="{D21D6364-A2D0-4C6B-AE35-668D009041A9}" srcOrd="11" destOrd="0" presId="urn:microsoft.com/office/officeart/2005/8/layout/default"/>
    <dgm:cxn modelId="{4F2FDE24-FB2F-4D18-9555-630BE5D689A7}" type="presParOf" srcId="{A98AC9DF-6488-4E54-BE9B-114C6629E390}" destId="{595E02EC-5E08-4744-B204-9B79A7C5C6A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180F2-D0FF-49EC-91B2-1141918FB637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Introduction</a:t>
          </a:r>
          <a:endParaRPr lang="en-US" sz="2200" kern="1200" dirty="0"/>
        </a:p>
      </dsp:txBody>
      <dsp:txXfrm>
        <a:off x="3192" y="56128"/>
        <a:ext cx="2532322" cy="1519393"/>
      </dsp:txXfrm>
    </dsp:sp>
    <dsp:sp modelId="{6D6DF599-2F57-455E-AB6C-F1A80ACADFC1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Libraries Used</a:t>
          </a:r>
          <a:endParaRPr lang="en-US" sz="2200" kern="1200"/>
        </a:p>
      </dsp:txBody>
      <dsp:txXfrm>
        <a:off x="2788746" y="56128"/>
        <a:ext cx="2532322" cy="1519393"/>
      </dsp:txXfrm>
    </dsp:sp>
    <dsp:sp modelId="{ADA6AE9C-580F-43AF-B3CA-A6539B80BBAD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Dataset 1: Import, Insights, describe</a:t>
          </a:r>
          <a:endParaRPr lang="en-US" sz="2200" kern="1200" dirty="0"/>
        </a:p>
      </dsp:txBody>
      <dsp:txXfrm>
        <a:off x="5574301" y="56128"/>
        <a:ext cx="2532322" cy="1519393"/>
      </dsp:txXfrm>
    </dsp:sp>
    <dsp:sp modelId="{ED9324C1-4375-49CF-843C-8CF0DE04EDA8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Dataset 2: Import, Insights, and Merging with Dataset 1</a:t>
          </a:r>
          <a:endParaRPr lang="en-US" sz="2200" kern="1200"/>
        </a:p>
      </dsp:txBody>
      <dsp:txXfrm>
        <a:off x="8359855" y="56128"/>
        <a:ext cx="2532322" cy="1519393"/>
      </dsp:txXfrm>
    </dsp:sp>
    <dsp:sp modelId="{182E5DC5-8E42-44E8-BE33-D6525C085A57}">
      <dsp:nvSpPr>
        <dsp:cNvPr id="0" name=""/>
        <dsp:cNvSpPr/>
      </dsp:nvSpPr>
      <dsp:spPr>
        <a:xfrm>
          <a:off x="1395969" y="1828754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Merged Dataset: Insights, Handling Missing Values &amp; Outliers</a:t>
          </a:r>
          <a:endParaRPr lang="en-US" sz="2200" kern="1200" dirty="0"/>
        </a:p>
      </dsp:txBody>
      <dsp:txXfrm>
        <a:off x="1395969" y="1828754"/>
        <a:ext cx="2532322" cy="1519393"/>
      </dsp:txXfrm>
    </dsp:sp>
    <dsp:sp modelId="{6D338F73-38DE-4180-8768-E7C9D0FE4FBE}">
      <dsp:nvSpPr>
        <dsp:cNvPr id="0" name=""/>
        <dsp:cNvSpPr/>
      </dsp:nvSpPr>
      <dsp:spPr>
        <a:xfrm>
          <a:off x="4181523" y="1828754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Dataset 3: Import, Concatenation, and Final Analysis</a:t>
          </a:r>
          <a:endParaRPr lang="en-US" sz="2200" kern="1200" dirty="0"/>
        </a:p>
      </dsp:txBody>
      <dsp:txXfrm>
        <a:off x="4181523" y="1828754"/>
        <a:ext cx="2532322" cy="1519393"/>
      </dsp:txXfrm>
    </dsp:sp>
    <dsp:sp modelId="{595E02EC-5E08-4744-B204-9B79A7C5C6A3}">
      <dsp:nvSpPr>
        <dsp:cNvPr id="0" name=""/>
        <dsp:cNvSpPr/>
      </dsp:nvSpPr>
      <dsp:spPr>
        <a:xfrm>
          <a:off x="6967078" y="1828754"/>
          <a:ext cx="2532322" cy="15193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Conclusion</a:t>
          </a:r>
          <a:endParaRPr lang="en-US" sz="2200" kern="1200" dirty="0"/>
        </a:p>
      </dsp:txBody>
      <dsp:txXfrm>
        <a:off x="6967078" y="1828754"/>
        <a:ext cx="2532322" cy="151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7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1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86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0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5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2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9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7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7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8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2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6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3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8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0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4BEBE9-8793-4BB1-9F48-241B1E2401CB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1AAA-A0A0-4722-8D15-0DBD0FC909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21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lose up of man finger on stock market charts">
            <a:extLst>
              <a:ext uri="{FF2B5EF4-FFF2-40B4-BE49-F238E27FC236}">
                <a16:creationId xmlns:a16="http://schemas.microsoft.com/office/drawing/2014/main" id="{7220FD64-88B1-049D-0BE5-757385A536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8317" b="7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CC96AE-0985-1D3E-AAB5-FC0B6840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16" y="1553378"/>
            <a:ext cx="10774496" cy="793214"/>
          </a:xfrm>
        </p:spPr>
        <p:txBody>
          <a:bodyPr>
            <a:normAutofit/>
          </a:bodyPr>
          <a:lstStyle/>
          <a:p>
            <a:r>
              <a:rPr kumimoji="0" lang="en-US" altLang="en-US" sz="39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WRANGLING AND DATA ACQUISITION </a:t>
            </a:r>
            <a:endParaRPr lang="en-IN" sz="3900" b="1" u="sng" cap="none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E6B06F22-B66B-9868-523C-2A1C9927C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3429000"/>
            <a:ext cx="10365247" cy="2819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dirty="0">
                <a:latin typeface="Arimo"/>
                <a:ea typeface="Arimo"/>
                <a:cs typeface="Arimo"/>
                <a:sym typeface="Arimo"/>
              </a:rPr>
              <a:t>Handling and Analyzing Multiple Datasets Using Python: Pandas, NumPy, and Seaborn libraries.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Cleaning, Transforming, and Preparing Data for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Upasna Agrawal </a:t>
            </a:r>
          </a:p>
        </p:txBody>
      </p:sp>
    </p:spTree>
    <p:extLst>
      <p:ext uri="{BB962C8B-B14F-4D97-AF65-F5344CB8AC3E}">
        <p14:creationId xmlns:p14="http://schemas.microsoft.com/office/powerpoint/2010/main" val="190118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56BA-6821-ED52-C6F0-3E1E6465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sz="3300" b="1" u="sng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MERGING DATASET 1 &amp; DATASET 2</a:t>
            </a:r>
            <a:br>
              <a:rPr lang="en-US" sz="3300" b="1" u="sng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</a:br>
            <a:endParaRPr kumimoji="0" lang="en-US" altLang="en-US" sz="3300" b="1" i="0" u="sng" strike="noStrike" cap="none" normalizeH="0" baseline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4A8BBA-1FF3-209B-DA27-2CE6D92C1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175" y="2484544"/>
            <a:ext cx="4799145" cy="37638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905784" lvl="1" indent="-452892">
              <a:buFont typeface="Arial"/>
              <a:buChar char="•"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Merge Datasets</a:t>
            </a:r>
          </a:p>
          <a:p>
            <a:pPr marL="905784" lvl="1" indent="-452892">
              <a:buFont typeface="Arial"/>
              <a:buChar char="•"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Insights from Merged Dataset:</a:t>
            </a:r>
          </a:p>
          <a:p>
            <a:pPr marL="905784" lvl="1" indent="-452892">
              <a:buFont typeface="Arial"/>
              <a:buChar char="•"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Handle Outliers: Use the 3-sigma rule to remove outliers: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B5840A0C-163C-1F0C-7B5B-AA129519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67" r="2" b="10721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solidFill>
            <a:srgbClr val="FFFFFF">
              <a:shade val="85000"/>
            </a:srgbClr>
          </a:solidFill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4330E3-E442-90D7-7D29-02AB6A4A51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57" b="-1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8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DF19-420D-D30D-1A53-18670E2D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u="sng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DATASET 3 – IMPORT &amp; CONCATENATION</a:t>
            </a:r>
            <a:br>
              <a:rPr lang="en-US" sz="3600" b="1" u="sng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</a:br>
            <a:endParaRPr lang="en-IN" sz="3600" b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B947-955E-3320-F4B1-39D56033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Import Dataset 3</a:t>
            </a:r>
          </a:p>
          <a:p>
            <a:r>
              <a:rPr lang="en-IN" i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Analysed Dataset3 with using of head, shape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 ,index columns.</a:t>
            </a:r>
          </a:p>
          <a:p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Concatenate with Merged Dataset and named as finaldata</a:t>
            </a:r>
          </a:p>
          <a:p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Insights from Final Data.</a:t>
            </a:r>
          </a:p>
          <a:p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Shape: finaldata.shape</a:t>
            </a:r>
          </a:p>
          <a:p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Null Values: finaldata.isnull().sum()</a:t>
            </a:r>
          </a:p>
          <a:p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Summary Statistics: finaldata.describe()</a:t>
            </a:r>
          </a:p>
          <a:p>
            <a:endParaRPr lang="en-IN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E9E86-CBBB-D110-D29F-AD71F345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36" y="4273906"/>
            <a:ext cx="4590361" cy="2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1E24-0D28-9722-A75D-8A2288B8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HANDLING MISSING DATA:</a:t>
            </a:r>
            <a:b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455A3-48D9-71A1-2A40-80E7E20B6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439" y="1819262"/>
            <a:ext cx="10609906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Techniques: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Drop missing values: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dataset.dropna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Fill missing values: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df.fillna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(value)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dataset["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atemp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"].fillna(value=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mean,inplace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=True)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lnSpc>
                <a:spcPts val="3359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Handle Missing Values: filling "mean value" on nan value.</a:t>
            </a:r>
          </a:p>
          <a:p>
            <a:pPr algn="l">
              <a:lnSpc>
                <a:spcPts val="3359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Handle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Outliers:Using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Z_score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 </a:t>
            </a:r>
          </a:p>
          <a:p>
            <a:pPr algn="l">
              <a:lnSpc>
                <a:spcPts val="3359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f1.corr() # checking correlation of all data</a:t>
            </a:r>
          </a:p>
          <a:p>
            <a:pPr algn="l">
              <a:lnSpc>
                <a:spcPts val="3359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f1.skew() # checking skewness of 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3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320-314B-1FDF-B0C7-1060F6C8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b="1" u="sng">
                <a:latin typeface="Arimo"/>
                <a:ea typeface="Arimo"/>
                <a:cs typeface="Arimo"/>
                <a:sym typeface="Arimo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FE52-17F7-CED7-B937-38AD8A96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import seaborn as sns </a:t>
            </a:r>
          </a:p>
          <a:p>
            <a:pPr marL="0" indent="0"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Using regplot </a:t>
            </a:r>
          </a:p>
          <a:p>
            <a:pPr marL="0" indent="0">
              <a:buNone/>
            </a:pPr>
            <a:r>
              <a:rPr lang="en-US">
                <a:latin typeface="Arimo"/>
                <a:ea typeface="Arimo"/>
                <a:cs typeface="Arimo"/>
                <a:sym typeface="Arimo"/>
              </a:rPr>
              <a:t>Box plot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55714-7ACD-BFB6-C938-D816606D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93" y="647699"/>
            <a:ext cx="3861705" cy="2162555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C9FAB9-EAFA-9047-067E-2E1BAB57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59" y="3006197"/>
            <a:ext cx="4441373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5175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0AED-86C3-9677-A0E2-3992548F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CONCLUSION</a:t>
            </a:r>
            <a:br>
              <a:rPr lang="en-US" sz="4400" dirty="0">
                <a:solidFill>
                  <a:srgbClr val="005051"/>
                </a:solidFill>
                <a:latin typeface="Arimo"/>
                <a:ea typeface="Arimo"/>
                <a:cs typeface="Arimo"/>
                <a:sym typeface="Arim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02BC-1B17-3AB7-89B1-EFF6447F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5191" lvl="1" indent="-442595" algn="l">
              <a:lnSpc>
                <a:spcPts val="4920"/>
              </a:lnSpc>
              <a:buAutoNum type="arabicPeriod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Successfully imported, analyzed, merged, and concatenated three datasets.</a:t>
            </a:r>
          </a:p>
          <a:p>
            <a:pPr marL="885191" lvl="1" indent="-442595" algn="l">
              <a:lnSpc>
                <a:spcPts val="4920"/>
              </a:lnSpc>
              <a:buAutoNum type="arabicPeriod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Handled missing values and outliers effectively.</a:t>
            </a:r>
          </a:p>
          <a:p>
            <a:pPr marL="885191" lvl="1" indent="-442595" algn="l">
              <a:lnSpc>
                <a:spcPts val="4920"/>
              </a:lnSpc>
              <a:buAutoNum type="arabicPeriod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Visualized the data to gain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61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erial view of a highway near the ocean">
            <a:extLst>
              <a:ext uri="{FF2B5EF4-FFF2-40B4-BE49-F238E27FC236}">
                <a16:creationId xmlns:a16="http://schemas.microsoft.com/office/drawing/2014/main" id="{F5677E7A-71A1-F93A-DF9C-73E8FFB0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58" b="191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E3A9AB-DF8E-C914-DB2C-42F09AAC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87" y="1641859"/>
            <a:ext cx="4204298" cy="2624653"/>
          </a:xfrm>
        </p:spPr>
        <p:txBody>
          <a:bodyPr>
            <a:normAutofit/>
          </a:bodyPr>
          <a:lstStyle/>
          <a:p>
            <a:br>
              <a:rPr lang="en-IN" sz="2800" dirty="0"/>
            </a:br>
            <a:r>
              <a:rPr lang="en-IN" sz="2800" dirty="0"/>
              <a:t>Thank you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AD0254-0603-B696-FC6C-BA3C15C1665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049852" y="5408425"/>
            <a:ext cx="713627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31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802E5-3097-C5F1-BD78-441E233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b="1" u="sng">
                <a:solidFill>
                  <a:srgbClr val="EBEBEB"/>
                </a:solidFill>
              </a:rPr>
              <a:t>TABLE OF CONTENTS</a:t>
            </a:r>
            <a:br>
              <a:rPr lang="en-IN" sz="3300" b="1" u="sng">
                <a:solidFill>
                  <a:srgbClr val="EBEBEB"/>
                </a:solidFill>
              </a:rPr>
            </a:br>
            <a:endParaRPr lang="en-IN" sz="3300" b="1" u="sng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94C64-3E77-9B89-0425-35E85A60C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72718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18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D905493-4012-C3AD-C7B1-0919E095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931F7-E1DC-8C29-3C86-B36DB9E09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70" y="1292146"/>
            <a:ext cx="12661821" cy="5611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b="1" u="sng" dirty="0"/>
              <a:t>DATA ACQUISITION AND DATA WRANGLING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DCE5E-7313-BDDA-7857-3BC638E11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6" y="1957844"/>
            <a:ext cx="11600760" cy="4290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en-US" sz="1800" u="sng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1800" u="sng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 Wrangling 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its</a:t>
            </a:r>
            <a:r>
              <a:rPr lang="en-US" sz="1800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process of converting raw data into a usable form. this involves cleaning, structuring, and enriching data so that it’s ready for analysis. </a:t>
            </a:r>
          </a:p>
          <a:p>
            <a:pPr>
              <a:lnSpc>
                <a:spcPct val="90000"/>
              </a:lnSpc>
            </a:pPr>
            <a:r>
              <a:rPr lang="en-US" sz="1800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magine you’ve just received a huge dataset—it’s messy, with missing values, inconsistencies, and irrelevant information. data wrangling is like a toolkit that helps you tidy up this data, ensuring it’s organized and consistent. </a:t>
            </a:r>
          </a:p>
          <a:p>
            <a:pPr indent="-228600" fontAlgn="base">
              <a:lnSpc>
                <a:spcPct val="90000"/>
              </a:lnSpc>
              <a:buFont typeface="Wingdings 3" charset="2"/>
              <a:buChar char=""/>
            </a:pPr>
            <a:endParaRPr lang="en-US" sz="1800" cap="none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ase">
              <a:lnSpc>
                <a:spcPct val="90000"/>
              </a:lnSpc>
            </a:pPr>
            <a:r>
              <a:rPr lang="en-US" sz="1800" u="sng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sz="1800" u="sng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 </a:t>
            </a:r>
            <a:r>
              <a:rPr lang="en-US" sz="1800" u="sng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z="1800" u="sng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cquisition-</a:t>
            </a:r>
            <a:r>
              <a:rPr lang="en-US" sz="1800" cap="non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involves collecting the information required to understand electrical or physical phenomena. </a:t>
            </a:r>
          </a:p>
          <a:p>
            <a:pPr fontAlgn="base">
              <a:lnSpc>
                <a:spcPct val="90000"/>
              </a:lnSpc>
            </a:pPr>
            <a:r>
              <a:rPr lang="en-US" sz="1800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acquisition, also known as the process of collecting data, re­lies on specialized software­ that quickly captures, processes, and store­s information.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endParaRPr lang="en-US" sz="14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A7CC-70C8-7C04-BAF1-6230CCC0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16" y="661012"/>
            <a:ext cx="7968645" cy="1412573"/>
          </a:xfrm>
        </p:spPr>
        <p:txBody>
          <a:bodyPr/>
          <a:lstStyle/>
          <a:p>
            <a:r>
              <a:rPr lang="en-IN" b="1" u="sng" dirty="0"/>
              <a:t>DATA WRANGLING PROCESS</a:t>
            </a:r>
          </a:p>
        </p:txBody>
      </p:sp>
      <p:pic>
        <p:nvPicPr>
          <p:cNvPr id="1026" name="Picture 2" descr="The data wrangling process">
            <a:extLst>
              <a:ext uri="{FF2B5EF4-FFF2-40B4-BE49-F238E27FC236}">
                <a16:creationId xmlns:a16="http://schemas.microsoft.com/office/drawing/2014/main" id="{0370E247-B56B-783A-50CC-B1AA7BFAA4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2937" y="1722132"/>
            <a:ext cx="7060778" cy="419576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314657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A389-7970-6152-F5BF-F0A5CED8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PYTHON LIBRARIES FOR DATA WRANGLING</a:t>
            </a: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C7E6-F956-9C4D-902C-982AF1B3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40" y="2974554"/>
            <a:ext cx="9763414" cy="32738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(Data manipulation, handling missing values, filtering)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(Handling numerical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Matplotlib/Seaborn</a:t>
            </a:r>
            <a:r>
              <a:rPr lang="en-IN" dirty="0"/>
              <a:t> (Data visualization)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9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C37-40E2-5F36-FCEC-725DCDE2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  <a:latin typeface="Arimo"/>
                <a:ea typeface="Arimo"/>
                <a:cs typeface="Arimo"/>
                <a:sym typeface="Arimo"/>
              </a:rPr>
              <a:t>OBJECTIVE</a:t>
            </a:r>
            <a:endParaRPr lang="en-IN" sz="4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96ED-2B56-9F60-93CB-EE8D7F7D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98" y="1531346"/>
            <a:ext cx="9267655" cy="4717054"/>
          </a:xfrm>
        </p:spPr>
        <p:txBody>
          <a:bodyPr/>
          <a:lstStyle/>
          <a:p>
            <a:pPr marL="906772" lvl="1" indent="-453386" algn="l">
              <a:lnSpc>
                <a:spcPts val="503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Handle three datasets effectively using Python libraries.</a:t>
            </a:r>
          </a:p>
          <a:p>
            <a:pPr marL="885182" lvl="1" indent="-442591" algn="l">
              <a:lnSpc>
                <a:spcPts val="491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Perform cleaning, merging, and concatenation to extract insights.</a:t>
            </a:r>
          </a:p>
          <a:p>
            <a:pPr marL="885182" lvl="1" indent="-442591" algn="l">
              <a:lnSpc>
                <a:spcPts val="491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Visualize data to uncover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17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261-6776-2BBC-C182-0318A32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KEY TASKS</a:t>
            </a:r>
            <a:br>
              <a:rPr lang="en-US" sz="40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</a:br>
            <a:endParaRPr lang="en-IN" sz="4000" b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CAB5-D4E9-56FD-2656-B326534D1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5184" lvl="1" indent="-442592" algn="l">
              <a:lnSpc>
                <a:spcPts val="491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Import datasets and check insights.</a:t>
            </a:r>
          </a:p>
          <a:p>
            <a:pPr marL="885184" lvl="1" indent="-442592" algn="l">
              <a:lnSpc>
                <a:spcPts val="491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Handle missing values and outliers.</a:t>
            </a:r>
          </a:p>
          <a:p>
            <a:pPr marL="885182" lvl="1" indent="-442591" algn="l">
              <a:lnSpc>
                <a:spcPts val="491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Merge and concatenate datasets.</a:t>
            </a:r>
          </a:p>
          <a:p>
            <a:pPr marL="885182" lvl="1" indent="-442591" algn="l">
              <a:lnSpc>
                <a:spcPts val="4919"/>
              </a:lnSpc>
              <a:buFont typeface="Arial"/>
              <a:buChar char="•"/>
            </a:pPr>
            <a:r>
              <a:rPr lang="en-US" sz="2800" dirty="0">
                <a:latin typeface="Arimo"/>
                <a:ea typeface="Arimo"/>
                <a:cs typeface="Arimo"/>
                <a:sym typeface="Arimo"/>
              </a:rPr>
              <a:t>Visualize data using Seaborn.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1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623-AA99-E79B-A91B-A764CBD4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55" y="452718"/>
            <a:ext cx="10421956" cy="1400530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DATASET 1 – IMPORT &amp; INITIAL ANALYSIS</a:t>
            </a:r>
            <a:br>
              <a:rPr lang="en-US" sz="44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</a:br>
            <a:endParaRPr lang="en-IN" b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0E14-5728-0AEA-4393-16E2B770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Dataset 1: Load using </a:t>
            </a:r>
            <a:r>
              <a:rPr lang="en-IN" dirty="0" err="1"/>
              <a:t>pd.read_csv</a:t>
            </a:r>
            <a:r>
              <a:rPr lang="en-IN" dirty="0"/>
              <a:t>().</a:t>
            </a:r>
          </a:p>
          <a:p>
            <a:r>
              <a:rPr lang="en-IN" dirty="0"/>
              <a:t>Insights:</a:t>
            </a:r>
          </a:p>
          <a:p>
            <a:r>
              <a:rPr lang="en-IN" dirty="0"/>
              <a:t>Shape: Check with dataset1.shape.</a:t>
            </a:r>
          </a:p>
          <a:p>
            <a:r>
              <a:rPr lang="en-IN" dirty="0"/>
              <a:t>Columns: List columns using dataset1.columns.</a:t>
            </a:r>
          </a:p>
          <a:p>
            <a:r>
              <a:rPr lang="en-IN" dirty="0"/>
              <a:t>Data Types: Use dataset1.dtypes.</a:t>
            </a:r>
          </a:p>
          <a:p>
            <a:r>
              <a:rPr lang="en-IN" dirty="0"/>
              <a:t>Null Values: Check with dataset1.isnull().sum().</a:t>
            </a:r>
          </a:p>
          <a:p>
            <a:r>
              <a:rPr lang="en-IN" dirty="0"/>
              <a:t>Summary Statistics: Use dataset1.describe().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9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A118-EFF7-47FC-9EC8-FF0FA717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1947" cy="1400530"/>
          </a:xfrm>
        </p:spPr>
        <p:txBody>
          <a:bodyPr/>
          <a:lstStyle/>
          <a:p>
            <a:r>
              <a:rPr lang="en-US" sz="4000" b="1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  <a:t>DATASET 2 – IMPORT &amp; ANALYSIS</a:t>
            </a:r>
            <a:br>
              <a:rPr lang="en-US" sz="4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mo"/>
                <a:sym typeface="Arimo"/>
              </a:rPr>
            </a:br>
            <a:endParaRPr lang="en-IN" sz="4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306F-6D6B-6E9D-47E9-69058CAF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Dataset 2:</a:t>
            </a:r>
          </a:p>
          <a:p>
            <a:r>
              <a:rPr lang="en-IN" dirty="0"/>
              <a:t>Load using </a:t>
            </a:r>
            <a:r>
              <a:rPr lang="en-IN" dirty="0" err="1"/>
              <a:t>pd.read_csv</a:t>
            </a:r>
            <a:r>
              <a:rPr lang="en-IN" dirty="0"/>
              <a:t>().</a:t>
            </a:r>
          </a:p>
          <a:p>
            <a:r>
              <a:rPr lang="en-IN" dirty="0"/>
              <a:t>Insights:</a:t>
            </a:r>
          </a:p>
          <a:p>
            <a:r>
              <a:rPr lang="en-IN" dirty="0"/>
              <a:t>Shape: Use Dataset2.shape.</a:t>
            </a:r>
          </a:p>
          <a:p>
            <a:r>
              <a:rPr lang="en-IN" dirty="0"/>
              <a:t>Columns: Use Dataset2.columns.</a:t>
            </a:r>
          </a:p>
          <a:p>
            <a:r>
              <a:rPr lang="en-IN" dirty="0"/>
              <a:t>Null Values: Check with Dataset2.isnull().sum().</a:t>
            </a:r>
          </a:p>
          <a:p>
            <a:r>
              <a:rPr lang="en-IN" dirty="0"/>
              <a:t>Summary Statistics: Use Dataset2.describe()</a:t>
            </a:r>
          </a:p>
          <a:p>
            <a:r>
              <a:rPr lang="en-US" dirty="0"/>
              <a:t>Dropping </a:t>
            </a:r>
            <a:r>
              <a:rPr lang="en-US" dirty="0" err="1"/>
              <a:t>unnessesary</a:t>
            </a:r>
            <a:r>
              <a:rPr lang="en-US" dirty="0"/>
              <a:t> column "Unnamed: 0" of dataset_2 with</a:t>
            </a:r>
            <a:r>
              <a:rPr lang="en-IN" dirty="0"/>
              <a:t> </a:t>
            </a:r>
            <a:r>
              <a:rPr lang="nb-NO" dirty="0"/>
              <a:t>dataset_2=dataset2.drop(["Unnamed: 0"],axis=1)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818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637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Arimo</vt:lpstr>
      <vt:lpstr>Century Gothic</vt:lpstr>
      <vt:lpstr>Verdana</vt:lpstr>
      <vt:lpstr>Wingdings 3</vt:lpstr>
      <vt:lpstr>Ion</vt:lpstr>
      <vt:lpstr>DATA WRANGLING AND DATA ACQUISITION </vt:lpstr>
      <vt:lpstr>TABLE OF CONTENTS </vt:lpstr>
      <vt:lpstr>DATA ACQUISITION AND DATA WRANGLING </vt:lpstr>
      <vt:lpstr>DATA WRANGLING PROCESS</vt:lpstr>
      <vt:lpstr>PYTHON LIBRARIES FOR DATA WRANGLING</vt:lpstr>
      <vt:lpstr>OBJECTIVE</vt:lpstr>
      <vt:lpstr>KEY TASKS </vt:lpstr>
      <vt:lpstr>DATASET 1 – IMPORT &amp; INITIAL ANALYSIS </vt:lpstr>
      <vt:lpstr>DATASET 2 – IMPORT &amp; ANALYSIS </vt:lpstr>
      <vt:lpstr>MERGING DATASET 1 &amp; DATASET 2 </vt:lpstr>
      <vt:lpstr>DATASET 3 – IMPORT &amp; CONCATENATION </vt:lpstr>
      <vt:lpstr>HANDLING MISSING DATA: </vt:lpstr>
      <vt:lpstr>DATA VISUALIZATION</vt:lpstr>
      <vt:lpstr>CONCLUSION </vt:lpstr>
      <vt:lpstr>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Agrawal</dc:creator>
  <cp:lastModifiedBy>Upasna Agrawal</cp:lastModifiedBy>
  <cp:revision>41</cp:revision>
  <dcterms:created xsi:type="dcterms:W3CDTF">2024-10-14T12:19:11Z</dcterms:created>
  <dcterms:modified xsi:type="dcterms:W3CDTF">2024-10-19T07:22:13Z</dcterms:modified>
</cp:coreProperties>
</file>