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3" r:id="rId7"/>
    <p:sldId id="257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1" d="100"/>
          <a:sy n="51" d="100"/>
        </p:scale>
        <p:origin x="12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C1828-AF67-4045-941B-C5CA7DB7790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2257B5-3B19-4D84-9A8D-B2A4BD1C00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API limitations (e.g., OpenAI </a:t>
          </a:r>
          <a:r>
            <a:rPr lang="en-US"/>
            <a:t>issue</a:t>
          </a:r>
          <a:r>
            <a:rPr lang="en-US" b="0" i="0" baseline="0"/>
            <a:t> or NewsAPI fetch) so using grok api key</a:t>
          </a:r>
          <a:endParaRPr lang="en-US"/>
        </a:p>
      </dgm:t>
    </dgm:pt>
    <dgm:pt modelId="{328DB380-06B6-46F8-87C4-1DA05287D69F}" type="parTrans" cxnId="{3607DCA0-DB72-4361-A25D-665A65C43927}">
      <dgm:prSet/>
      <dgm:spPr/>
      <dgm:t>
        <a:bodyPr/>
        <a:lstStyle/>
        <a:p>
          <a:endParaRPr lang="en-US"/>
        </a:p>
      </dgm:t>
    </dgm:pt>
    <dgm:pt modelId="{FC3B73E0-6F48-4760-833F-B9F326278338}" type="sibTrans" cxnId="{3607DCA0-DB72-4361-A25D-665A65C43927}">
      <dgm:prSet/>
      <dgm:spPr/>
      <dgm:t>
        <a:bodyPr/>
        <a:lstStyle/>
        <a:p>
          <a:endParaRPr lang="en-US"/>
        </a:p>
      </dgm:t>
    </dgm:pt>
    <dgm:pt modelId="{7068E9CC-8A84-4D39-B96A-8D5B9DDA99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Ensuring meaningful summaries</a:t>
          </a:r>
          <a:endParaRPr lang="en-US"/>
        </a:p>
      </dgm:t>
    </dgm:pt>
    <dgm:pt modelId="{A9FB1C80-FC77-4F6B-9FD8-47ED7C81F7E0}" type="parTrans" cxnId="{379D1F2B-8063-42DB-9C84-8EB47C76F333}">
      <dgm:prSet/>
      <dgm:spPr/>
      <dgm:t>
        <a:bodyPr/>
        <a:lstStyle/>
        <a:p>
          <a:endParaRPr lang="en-US"/>
        </a:p>
      </dgm:t>
    </dgm:pt>
    <dgm:pt modelId="{3CB16846-EA6E-49B3-B14B-8F92DF9EB897}" type="sibTrans" cxnId="{379D1F2B-8063-42DB-9C84-8EB47C76F333}">
      <dgm:prSet/>
      <dgm:spPr/>
      <dgm:t>
        <a:bodyPr/>
        <a:lstStyle/>
        <a:p>
          <a:endParaRPr lang="en-US"/>
        </a:p>
      </dgm:t>
    </dgm:pt>
    <dgm:pt modelId="{ACEB09C0-57CC-4714-8273-AC00766099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UI responsiveness</a:t>
          </a:r>
          <a:endParaRPr lang="en-US"/>
        </a:p>
      </dgm:t>
    </dgm:pt>
    <dgm:pt modelId="{9C2FA6D9-70AF-4175-8B52-33EB92B01B70}" type="parTrans" cxnId="{C39312F7-4670-488B-9C18-F31DC5F0BF56}">
      <dgm:prSet/>
      <dgm:spPr/>
      <dgm:t>
        <a:bodyPr/>
        <a:lstStyle/>
        <a:p>
          <a:endParaRPr lang="en-US"/>
        </a:p>
      </dgm:t>
    </dgm:pt>
    <dgm:pt modelId="{421B6AD2-408C-41E8-AA65-B2FCC281055F}" type="sibTrans" cxnId="{C39312F7-4670-488B-9C18-F31DC5F0BF56}">
      <dgm:prSet/>
      <dgm:spPr/>
      <dgm:t>
        <a:bodyPr/>
        <a:lstStyle/>
        <a:p>
          <a:endParaRPr lang="en-US"/>
        </a:p>
      </dgm:t>
    </dgm:pt>
    <dgm:pt modelId="{B1E4765D-05A6-4D47-A43B-E5B16FFC7ECA}" type="pres">
      <dgm:prSet presAssocID="{E10C1828-AF67-4045-941B-C5CA7DB7790B}" presName="root" presStyleCnt="0">
        <dgm:presLayoutVars>
          <dgm:dir/>
          <dgm:resizeHandles val="exact"/>
        </dgm:presLayoutVars>
      </dgm:prSet>
      <dgm:spPr/>
    </dgm:pt>
    <dgm:pt modelId="{6E754095-8878-4387-92D9-97DE5723CCC3}" type="pres">
      <dgm:prSet presAssocID="{FB2257B5-3B19-4D84-9A8D-B2A4BD1C00C0}" presName="compNode" presStyleCnt="0"/>
      <dgm:spPr/>
    </dgm:pt>
    <dgm:pt modelId="{7050405E-D8D6-4963-BB4F-5D67217439C0}" type="pres">
      <dgm:prSet presAssocID="{FB2257B5-3B19-4D84-9A8D-B2A4BD1C00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EF5220B-54EA-4B39-925A-4B89CFD79B16}" type="pres">
      <dgm:prSet presAssocID="{FB2257B5-3B19-4D84-9A8D-B2A4BD1C00C0}" presName="spaceRect" presStyleCnt="0"/>
      <dgm:spPr/>
    </dgm:pt>
    <dgm:pt modelId="{F553C585-D38D-4012-829B-B612164102F5}" type="pres">
      <dgm:prSet presAssocID="{FB2257B5-3B19-4D84-9A8D-B2A4BD1C00C0}" presName="textRect" presStyleLbl="revTx" presStyleIdx="0" presStyleCnt="3">
        <dgm:presLayoutVars>
          <dgm:chMax val="1"/>
          <dgm:chPref val="1"/>
        </dgm:presLayoutVars>
      </dgm:prSet>
      <dgm:spPr/>
    </dgm:pt>
    <dgm:pt modelId="{93038D91-9447-4C39-A843-DA6BB51107BB}" type="pres">
      <dgm:prSet presAssocID="{FC3B73E0-6F48-4760-833F-B9F326278338}" presName="sibTrans" presStyleCnt="0"/>
      <dgm:spPr/>
    </dgm:pt>
    <dgm:pt modelId="{93CF10C0-ACAB-4CB8-81FF-0476DA528568}" type="pres">
      <dgm:prSet presAssocID="{7068E9CC-8A84-4D39-B96A-8D5B9DDA9975}" presName="compNode" presStyleCnt="0"/>
      <dgm:spPr/>
    </dgm:pt>
    <dgm:pt modelId="{702FB35C-2493-4AC9-808D-AD37E46FF3EC}" type="pres">
      <dgm:prSet presAssocID="{7068E9CC-8A84-4D39-B96A-8D5B9DDA99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44A2522-476D-4973-BCA2-59B0D1984977}" type="pres">
      <dgm:prSet presAssocID="{7068E9CC-8A84-4D39-B96A-8D5B9DDA9975}" presName="spaceRect" presStyleCnt="0"/>
      <dgm:spPr/>
    </dgm:pt>
    <dgm:pt modelId="{A5E9F50A-2021-42CD-B96B-B8308CF3F2DC}" type="pres">
      <dgm:prSet presAssocID="{7068E9CC-8A84-4D39-B96A-8D5B9DDA9975}" presName="textRect" presStyleLbl="revTx" presStyleIdx="1" presStyleCnt="3">
        <dgm:presLayoutVars>
          <dgm:chMax val="1"/>
          <dgm:chPref val="1"/>
        </dgm:presLayoutVars>
      </dgm:prSet>
      <dgm:spPr/>
    </dgm:pt>
    <dgm:pt modelId="{ED4068ED-9806-49B4-8997-B9AF7E6848FA}" type="pres">
      <dgm:prSet presAssocID="{3CB16846-EA6E-49B3-B14B-8F92DF9EB897}" presName="sibTrans" presStyleCnt="0"/>
      <dgm:spPr/>
    </dgm:pt>
    <dgm:pt modelId="{1E14C741-94AA-4648-8963-D472711B313F}" type="pres">
      <dgm:prSet presAssocID="{ACEB09C0-57CC-4714-8273-AC0076609986}" presName="compNode" presStyleCnt="0"/>
      <dgm:spPr/>
    </dgm:pt>
    <dgm:pt modelId="{08AC7447-2986-4282-9A6A-25B52D96CAA9}" type="pres">
      <dgm:prSet presAssocID="{ACEB09C0-57CC-4714-8273-AC00766099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EBA1FEF-0FE6-4392-BC38-EFB3E290593A}" type="pres">
      <dgm:prSet presAssocID="{ACEB09C0-57CC-4714-8273-AC0076609986}" presName="spaceRect" presStyleCnt="0"/>
      <dgm:spPr/>
    </dgm:pt>
    <dgm:pt modelId="{87442413-791A-4F0C-A910-0132F32F1815}" type="pres">
      <dgm:prSet presAssocID="{ACEB09C0-57CC-4714-8273-AC00766099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79D1F2B-8063-42DB-9C84-8EB47C76F333}" srcId="{E10C1828-AF67-4045-941B-C5CA7DB7790B}" destId="{7068E9CC-8A84-4D39-B96A-8D5B9DDA9975}" srcOrd="1" destOrd="0" parTransId="{A9FB1C80-FC77-4F6B-9FD8-47ED7C81F7E0}" sibTransId="{3CB16846-EA6E-49B3-B14B-8F92DF9EB897}"/>
    <dgm:cxn modelId="{5CF30981-DBD1-4A49-92AD-CB7AD4B41BF3}" type="presOf" srcId="{7068E9CC-8A84-4D39-B96A-8D5B9DDA9975}" destId="{A5E9F50A-2021-42CD-B96B-B8308CF3F2DC}" srcOrd="0" destOrd="0" presId="urn:microsoft.com/office/officeart/2018/2/layout/IconLabelList"/>
    <dgm:cxn modelId="{E3695689-814F-4040-8E38-5D40AABA09BC}" type="presOf" srcId="{E10C1828-AF67-4045-941B-C5CA7DB7790B}" destId="{B1E4765D-05A6-4D47-A43B-E5B16FFC7ECA}" srcOrd="0" destOrd="0" presId="urn:microsoft.com/office/officeart/2018/2/layout/IconLabelList"/>
    <dgm:cxn modelId="{6052FE95-0CD3-445D-9A1D-B34F22C17602}" type="presOf" srcId="{ACEB09C0-57CC-4714-8273-AC0076609986}" destId="{87442413-791A-4F0C-A910-0132F32F1815}" srcOrd="0" destOrd="0" presId="urn:microsoft.com/office/officeart/2018/2/layout/IconLabelList"/>
    <dgm:cxn modelId="{3607DCA0-DB72-4361-A25D-665A65C43927}" srcId="{E10C1828-AF67-4045-941B-C5CA7DB7790B}" destId="{FB2257B5-3B19-4D84-9A8D-B2A4BD1C00C0}" srcOrd="0" destOrd="0" parTransId="{328DB380-06B6-46F8-87C4-1DA05287D69F}" sibTransId="{FC3B73E0-6F48-4760-833F-B9F326278338}"/>
    <dgm:cxn modelId="{73F4F7BC-963D-49DB-9BAB-6E9BDA9E61FD}" type="presOf" srcId="{FB2257B5-3B19-4D84-9A8D-B2A4BD1C00C0}" destId="{F553C585-D38D-4012-829B-B612164102F5}" srcOrd="0" destOrd="0" presId="urn:microsoft.com/office/officeart/2018/2/layout/IconLabelList"/>
    <dgm:cxn modelId="{C39312F7-4670-488B-9C18-F31DC5F0BF56}" srcId="{E10C1828-AF67-4045-941B-C5CA7DB7790B}" destId="{ACEB09C0-57CC-4714-8273-AC0076609986}" srcOrd="2" destOrd="0" parTransId="{9C2FA6D9-70AF-4175-8B52-33EB92B01B70}" sibTransId="{421B6AD2-408C-41E8-AA65-B2FCC281055F}"/>
    <dgm:cxn modelId="{477CBE9D-0437-4B9F-8562-1ADC89DCF346}" type="presParOf" srcId="{B1E4765D-05A6-4D47-A43B-E5B16FFC7ECA}" destId="{6E754095-8878-4387-92D9-97DE5723CCC3}" srcOrd="0" destOrd="0" presId="urn:microsoft.com/office/officeart/2018/2/layout/IconLabelList"/>
    <dgm:cxn modelId="{FDFE90A0-7E24-4E4A-BD38-A8B29EB619C3}" type="presParOf" srcId="{6E754095-8878-4387-92D9-97DE5723CCC3}" destId="{7050405E-D8D6-4963-BB4F-5D67217439C0}" srcOrd="0" destOrd="0" presId="urn:microsoft.com/office/officeart/2018/2/layout/IconLabelList"/>
    <dgm:cxn modelId="{09CD2C7D-B597-416A-BE4E-C56C5A95859E}" type="presParOf" srcId="{6E754095-8878-4387-92D9-97DE5723CCC3}" destId="{1EF5220B-54EA-4B39-925A-4B89CFD79B16}" srcOrd="1" destOrd="0" presId="urn:microsoft.com/office/officeart/2018/2/layout/IconLabelList"/>
    <dgm:cxn modelId="{266B21F2-6773-420B-B2EF-A895A02EA7BE}" type="presParOf" srcId="{6E754095-8878-4387-92D9-97DE5723CCC3}" destId="{F553C585-D38D-4012-829B-B612164102F5}" srcOrd="2" destOrd="0" presId="urn:microsoft.com/office/officeart/2018/2/layout/IconLabelList"/>
    <dgm:cxn modelId="{C1F6568B-7720-4B26-AB24-1BB9E56746E1}" type="presParOf" srcId="{B1E4765D-05A6-4D47-A43B-E5B16FFC7ECA}" destId="{93038D91-9447-4C39-A843-DA6BB51107BB}" srcOrd="1" destOrd="0" presId="urn:microsoft.com/office/officeart/2018/2/layout/IconLabelList"/>
    <dgm:cxn modelId="{9ACF63D3-15AB-417E-B3BE-B90B91F212FC}" type="presParOf" srcId="{B1E4765D-05A6-4D47-A43B-E5B16FFC7ECA}" destId="{93CF10C0-ACAB-4CB8-81FF-0476DA528568}" srcOrd="2" destOrd="0" presId="urn:microsoft.com/office/officeart/2018/2/layout/IconLabelList"/>
    <dgm:cxn modelId="{ACFEDBC7-E22C-4664-9CDE-3F615FFC7B43}" type="presParOf" srcId="{93CF10C0-ACAB-4CB8-81FF-0476DA528568}" destId="{702FB35C-2493-4AC9-808D-AD37E46FF3EC}" srcOrd="0" destOrd="0" presId="urn:microsoft.com/office/officeart/2018/2/layout/IconLabelList"/>
    <dgm:cxn modelId="{69C8F302-CAA5-44A3-AF2C-A0DB544C6338}" type="presParOf" srcId="{93CF10C0-ACAB-4CB8-81FF-0476DA528568}" destId="{544A2522-476D-4973-BCA2-59B0D1984977}" srcOrd="1" destOrd="0" presId="urn:microsoft.com/office/officeart/2018/2/layout/IconLabelList"/>
    <dgm:cxn modelId="{D46DB07E-4AE9-4888-8377-6E0E01C9CF70}" type="presParOf" srcId="{93CF10C0-ACAB-4CB8-81FF-0476DA528568}" destId="{A5E9F50A-2021-42CD-B96B-B8308CF3F2DC}" srcOrd="2" destOrd="0" presId="urn:microsoft.com/office/officeart/2018/2/layout/IconLabelList"/>
    <dgm:cxn modelId="{50AFEB4C-C21B-4DA7-BFA1-157D51BBC89F}" type="presParOf" srcId="{B1E4765D-05A6-4D47-A43B-E5B16FFC7ECA}" destId="{ED4068ED-9806-49B4-8997-B9AF7E6848FA}" srcOrd="3" destOrd="0" presId="urn:microsoft.com/office/officeart/2018/2/layout/IconLabelList"/>
    <dgm:cxn modelId="{9D45C5D3-8286-404E-8971-5B362AB7F59E}" type="presParOf" srcId="{B1E4765D-05A6-4D47-A43B-E5B16FFC7ECA}" destId="{1E14C741-94AA-4648-8963-D472711B313F}" srcOrd="4" destOrd="0" presId="urn:microsoft.com/office/officeart/2018/2/layout/IconLabelList"/>
    <dgm:cxn modelId="{1189CF05-0D62-4423-9690-6FA27203DC51}" type="presParOf" srcId="{1E14C741-94AA-4648-8963-D472711B313F}" destId="{08AC7447-2986-4282-9A6A-25B52D96CAA9}" srcOrd="0" destOrd="0" presId="urn:microsoft.com/office/officeart/2018/2/layout/IconLabelList"/>
    <dgm:cxn modelId="{715D179F-3DEC-4ED6-B6B6-EB827E4F1291}" type="presParOf" srcId="{1E14C741-94AA-4648-8963-D472711B313F}" destId="{0EBA1FEF-0FE6-4392-BC38-EFB3E290593A}" srcOrd="1" destOrd="0" presId="urn:microsoft.com/office/officeart/2018/2/layout/IconLabelList"/>
    <dgm:cxn modelId="{E70A19E7-5794-499F-9120-111C3643B01F}" type="presParOf" srcId="{1E14C741-94AA-4648-8963-D472711B313F}" destId="{87442413-791A-4F0C-A910-0132F32F18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50405E-D8D6-4963-BB4F-5D67217439C0}">
      <dsp:nvSpPr>
        <dsp:cNvPr id="0" name=""/>
        <dsp:cNvSpPr/>
      </dsp:nvSpPr>
      <dsp:spPr>
        <a:xfrm>
          <a:off x="851414" y="871626"/>
          <a:ext cx="1237744" cy="123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53C585-D38D-4012-829B-B612164102F5}">
      <dsp:nvSpPr>
        <dsp:cNvPr id="0" name=""/>
        <dsp:cNvSpPr/>
      </dsp:nvSpPr>
      <dsp:spPr>
        <a:xfrm>
          <a:off x="95014" y="2455079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API limitations (e.g., OpenAI </a:t>
          </a:r>
          <a:r>
            <a:rPr lang="en-US" sz="1500" kern="1200"/>
            <a:t>issue</a:t>
          </a:r>
          <a:r>
            <a:rPr lang="en-US" sz="1500" b="0" i="0" kern="1200" baseline="0"/>
            <a:t> or NewsAPI fetch) so using grok api key</a:t>
          </a:r>
          <a:endParaRPr lang="en-US" sz="1500" kern="1200"/>
        </a:p>
      </dsp:txBody>
      <dsp:txXfrm>
        <a:off x="95014" y="2455079"/>
        <a:ext cx="2750544" cy="720000"/>
      </dsp:txXfrm>
    </dsp:sp>
    <dsp:sp modelId="{702FB35C-2493-4AC9-808D-AD37E46FF3EC}">
      <dsp:nvSpPr>
        <dsp:cNvPr id="0" name=""/>
        <dsp:cNvSpPr/>
      </dsp:nvSpPr>
      <dsp:spPr>
        <a:xfrm>
          <a:off x="4083303" y="871626"/>
          <a:ext cx="1237744" cy="123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9F50A-2021-42CD-B96B-B8308CF3F2DC}">
      <dsp:nvSpPr>
        <dsp:cNvPr id="0" name=""/>
        <dsp:cNvSpPr/>
      </dsp:nvSpPr>
      <dsp:spPr>
        <a:xfrm>
          <a:off x="3326904" y="2455079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Ensuring meaningful summaries</a:t>
          </a:r>
          <a:endParaRPr lang="en-US" sz="1500" kern="1200"/>
        </a:p>
      </dsp:txBody>
      <dsp:txXfrm>
        <a:off x="3326904" y="2455079"/>
        <a:ext cx="2750544" cy="720000"/>
      </dsp:txXfrm>
    </dsp:sp>
    <dsp:sp modelId="{08AC7447-2986-4282-9A6A-25B52D96CAA9}">
      <dsp:nvSpPr>
        <dsp:cNvPr id="0" name=""/>
        <dsp:cNvSpPr/>
      </dsp:nvSpPr>
      <dsp:spPr>
        <a:xfrm>
          <a:off x="7315192" y="871626"/>
          <a:ext cx="1237744" cy="123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42413-791A-4F0C-A910-0132F32F1815}">
      <dsp:nvSpPr>
        <dsp:cNvPr id="0" name=""/>
        <dsp:cNvSpPr/>
      </dsp:nvSpPr>
      <dsp:spPr>
        <a:xfrm>
          <a:off x="6558793" y="2455079"/>
          <a:ext cx="275054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UI responsiveness</a:t>
          </a:r>
          <a:endParaRPr lang="en-US" sz="1500" kern="1200"/>
        </a:p>
      </dsp:txBody>
      <dsp:txXfrm>
        <a:off x="6558793" y="2455079"/>
        <a:ext cx="275054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18FF-E7BD-476E-8E75-9CFEA9EACE78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7F7BC0-9CE8-434C-9373-30163E9EC8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12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7BC0-9CE8-434C-9373-30163E9EC8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7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7F7BC0-9CE8-434C-9373-30163E9EC863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89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14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75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972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6127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22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180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8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19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65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5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76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08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1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6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65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84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52C7E3-6128-4B1C-AFE3-4D689D05A630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633DD-EC25-4B30-BEB9-1061F8623B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49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 of water">
            <a:extLst>
              <a:ext uri="{FF2B5EF4-FFF2-40B4-BE49-F238E27FC236}">
                <a16:creationId xmlns:a16="http://schemas.microsoft.com/office/drawing/2014/main" id="{B2FF529E-228D-DBF5-8DF7-AA48E68F79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5000"/>
          <a:stretch>
            <a:fillRect/>
          </a:stretch>
        </p:blipFill>
        <p:spPr>
          <a:xfrm>
            <a:off x="-12506" y="12536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C1DBE-5C22-B508-263F-EE4A961C8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6700" b="1" u="sng" dirty="0">
                <a:latin typeface="Arial" panose="020B0604020202020204" pitchFamily="34" charset="0"/>
              </a:rPr>
              <a:t>EQUITY RESEARCH NEWS TOOL</a:t>
            </a:r>
            <a:br>
              <a:rPr lang="en-US" altLang="en-US" sz="6700" b="1" u="sng" dirty="0">
                <a:latin typeface="Arial" panose="020B0604020202020204" pitchFamily="34" charset="0"/>
              </a:rPr>
            </a:br>
            <a:endParaRPr lang="en-IN" sz="6700" b="1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8BB259-47AE-43BF-C825-6394396E6E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4955" y="4133589"/>
            <a:ext cx="8813132" cy="15177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Using LLMs and Lang Chain to Summarize News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2900" b="1" dirty="0">
              <a:latin typeface="Arial" panose="020B0604020202020204" pitchFamily="34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                                              Upasna Agrawal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2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C0CB4-9D3B-64E6-BDB1-699D5C53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sz="3900" b="1" u="sng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295BC-E308-D399-0F4F-084110941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 a working AI tool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Helps users consume news faster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Easily deployable and extendable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4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B54A-1CB6-61C7-A8AC-D154FED25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IN" sz="4400" b="1" u="sng" dirty="0"/>
              <a:t>Thank you </a:t>
            </a:r>
            <a:br>
              <a:rPr lang="en-IN" sz="4400" b="1" u="sng" dirty="0"/>
            </a:br>
            <a:endParaRPr lang="en-IN" dirty="0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01E55611-2CEB-A665-006D-D02D6B575A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23" r="13128"/>
          <a:stretch>
            <a:fillRect/>
          </a:stretch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4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F687-48AF-EB02-AD6A-2895FE1B9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10561865" cy="1622321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2EE210-8795-D4CA-78C0-B1BFC2A07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8930" y="1929008"/>
            <a:ext cx="10699652" cy="42948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u="sng" dirty="0">
                <a:solidFill>
                  <a:srgbClr val="FFFFFF"/>
                </a:solidFill>
                <a:latin typeface="Arial" panose="020B0604020202020204" pitchFamily="34" charset="0"/>
              </a:rPr>
              <a:t>Objective: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900" dirty="0">
                <a:solidFill>
                  <a:srgbClr val="FFFFFF"/>
                </a:solidFill>
                <a:latin typeface="Arial" panose="020B0604020202020204" pitchFamily="34" charset="0"/>
              </a:rPr>
              <a:t>To build an AI-powered tool that fetches and summarizes news using LLMs, helping users stay updated on market trends.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N" sz="1900" u="sng" dirty="0">
                <a:solidFill>
                  <a:srgbClr val="FFFFFF"/>
                </a:solidFill>
                <a:latin typeface="Arial" panose="020B0604020202020204" pitchFamily="34" charset="0"/>
              </a:rPr>
              <a:t>Tech Stack: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FFFFFF"/>
                </a:solidFill>
                <a:latin typeface="Arial" panose="020B0604020202020204" pitchFamily="34" charset="0"/>
              </a:rPr>
              <a:t>Streamlit (Web UI)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FFFFFF"/>
                </a:solidFill>
                <a:latin typeface="Arial" panose="020B0604020202020204" pitchFamily="34" charset="0"/>
              </a:rPr>
              <a:t>Lang Chain (LLM Framework)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FFFFFF"/>
                </a:solidFill>
                <a:latin typeface="Arial" panose="020B0604020202020204" pitchFamily="34" charset="0"/>
              </a:rPr>
              <a:t>Grok Model and GROK_API_BASE and Grok key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FFFFFF"/>
                </a:solidFill>
                <a:latin typeface="Arial" panose="020B0604020202020204" pitchFamily="34" charset="0"/>
              </a:rPr>
              <a:t>Python</a:t>
            </a:r>
          </a:p>
          <a:p>
            <a:pPr>
              <a:lnSpc>
                <a:spcPct val="90000"/>
              </a:lnSpc>
            </a:pPr>
            <a:r>
              <a:rPr lang="en-IN" sz="1900" dirty="0">
                <a:solidFill>
                  <a:srgbClr val="FFFFFF"/>
                </a:solidFill>
                <a:latin typeface="Arial" panose="020B0604020202020204" pitchFamily="34" charset="0"/>
              </a:rPr>
              <a:t>Using HTML CSS for designing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0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5A6B-11CE-F23A-2C95-4886F6C0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2F58-9CF3-365A-C660-254DC02D4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News is:</a:t>
            </a:r>
          </a:p>
          <a:p>
            <a:r>
              <a:rPr lang="en-US" b="1" dirty="0"/>
              <a:t>Too voluminous</a:t>
            </a:r>
            <a:endParaRPr lang="en-US" dirty="0"/>
          </a:p>
          <a:p>
            <a:r>
              <a:rPr lang="en-US" b="1" dirty="0"/>
              <a:t>Hard to filter</a:t>
            </a:r>
            <a:endParaRPr lang="en-US" dirty="0"/>
          </a:p>
          <a:p>
            <a:r>
              <a:rPr lang="en-US" b="1" dirty="0"/>
              <a:t>Time-consuming to read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 Automatically summarize relevant news using AI.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4826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5642-A51D-B1E4-C98B-BB4F6C0E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u="sng" dirty="0"/>
              <a:t>KEY FEATURES</a:t>
            </a:r>
            <a:br>
              <a:rPr lang="en-US" sz="4000" b="1" u="sng" dirty="0"/>
            </a:b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529C-B213-65C4-9A31-906005DD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🔍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Query Input: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Ask about any news or topic.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🔥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Trending Topics: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Quick-access hot trends.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📰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Summarized Output: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AI-generated summary of given query /news.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🎨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Attractive UI: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Modern layout using Streamlit &amp; CSS.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75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71629-52DD-DB53-3D16-8C9370A6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IN" sz="3600" b="1" u="sng"/>
              <a:t>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DF9F7-833B-DB7E-92F1-D6D945BE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dirty="0"/>
              <a:t>Input ➜ News API/Scraper ➜ Lang Chain ➜ GPT ➜ Streamlit UI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70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D2211-3FEA-AC8D-FAE2-B614D544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/>
              <a:t>CODE HIGHLIGHT</a:t>
            </a:r>
            <a:br>
              <a:rPr lang="en-IN" sz="4000" b="1" u="sng" dirty="0"/>
            </a:br>
            <a:endParaRPr lang="en-IN" sz="40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8FB62-9700-9A5C-FF80-270C2A32F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15025"/>
            <a:ext cx="10707689" cy="4961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# </a:t>
            </a:r>
            <a:r>
              <a:rPr lang="en-IN" sz="2000" u="sng" dirty="0"/>
              <a:t>----  for using Title ----</a:t>
            </a:r>
          </a:p>
          <a:p>
            <a:r>
              <a:rPr lang="en-IN" sz="2000" dirty="0" err="1"/>
              <a:t>st.markdown</a:t>
            </a:r>
            <a:r>
              <a:rPr lang="en-IN" sz="2000" dirty="0"/>
              <a:t>('&lt;div class="big-title"&gt;📈 Equity Research News Tool&lt;/div&gt;', </a:t>
            </a:r>
            <a:r>
              <a:rPr lang="en-IN" sz="2000" dirty="0" err="1"/>
              <a:t>unsafe_allow_html</a:t>
            </a:r>
            <a:r>
              <a:rPr lang="en-IN" sz="2000" dirty="0"/>
              <a:t>=True)</a:t>
            </a:r>
          </a:p>
          <a:p>
            <a:r>
              <a:rPr lang="en-IN" sz="2000" dirty="0" err="1"/>
              <a:t>st.markdown</a:t>
            </a:r>
            <a:r>
              <a:rPr lang="en-IN" sz="2000" dirty="0"/>
              <a:t>('&lt;div class="subtext"&gt;Enter your query to get the latest news summarized .&lt;/div&gt;', </a:t>
            </a:r>
            <a:r>
              <a:rPr lang="en-IN" sz="2000" dirty="0" err="1"/>
              <a:t>unsafe_allow_html</a:t>
            </a:r>
            <a:r>
              <a:rPr lang="en-IN" sz="2000" dirty="0"/>
              <a:t>=True)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000" dirty="0"/>
              <a:t># </a:t>
            </a:r>
            <a:r>
              <a:rPr lang="en-IN" sz="2000" u="sng" dirty="0"/>
              <a:t>---- Trending Topics </a:t>
            </a:r>
            <a:r>
              <a:rPr lang="en-IN" sz="2000" dirty="0"/>
              <a:t>----</a:t>
            </a:r>
          </a:p>
          <a:p>
            <a:r>
              <a:rPr lang="en-IN" sz="2000" dirty="0" err="1"/>
              <a:t>st.markdown</a:t>
            </a:r>
            <a:r>
              <a:rPr lang="en-IN" sz="2000" dirty="0"/>
              <a:t>("#### 🔥 Trending Topics")</a:t>
            </a:r>
          </a:p>
          <a:p>
            <a:r>
              <a:rPr lang="en-IN" sz="2000" dirty="0" err="1"/>
              <a:t>trending_topics</a:t>
            </a:r>
            <a:r>
              <a:rPr lang="en-IN" sz="2000" dirty="0"/>
              <a:t> = ["Tesla", "Bitcoin", "IPO", "Federal Reserve",  "AI Stocks"]</a:t>
            </a:r>
          </a:p>
          <a:p>
            <a:pPr marL="0" indent="0">
              <a:buNone/>
            </a:pPr>
            <a:br>
              <a:rPr lang="en-IN" sz="2000" u="sng" dirty="0"/>
            </a:br>
            <a:r>
              <a:rPr lang="en-IN" sz="2000" u="sng" dirty="0"/>
              <a:t># Initialize session state safely</a:t>
            </a:r>
          </a:p>
          <a:p>
            <a:r>
              <a:rPr lang="en-IN" sz="2000" dirty="0"/>
              <a:t>if "query" not in </a:t>
            </a:r>
            <a:r>
              <a:rPr lang="en-IN" sz="2000" dirty="0" err="1"/>
              <a:t>st.session_state</a:t>
            </a:r>
            <a:r>
              <a:rPr lang="en-IN" sz="2000" dirty="0"/>
              <a:t>:</a:t>
            </a:r>
          </a:p>
          <a:p>
            <a:r>
              <a:rPr lang="en-IN" sz="2000" dirty="0"/>
              <a:t>    </a:t>
            </a:r>
            <a:r>
              <a:rPr lang="en-IN" sz="2000" dirty="0" err="1"/>
              <a:t>st.session_state.query</a:t>
            </a:r>
            <a:r>
              <a:rPr lang="en-IN" sz="2000" dirty="0"/>
              <a:t> = ""</a:t>
            </a: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94327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B5307-2ACE-63CD-133C-060BA4CA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03A1-BEA5-0358-B0DE-91D0639F9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8671" y="1447800"/>
            <a:ext cx="3795628" cy="3096987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OUTPUT DEMO</a:t>
            </a:r>
            <a:br>
              <a:rPr lang="en-IN" sz="5400" dirty="0"/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FE7F3-0127-A22F-C748-970484141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056" y="4740729"/>
            <a:ext cx="3673243" cy="1469570"/>
          </a:xfrm>
        </p:spPr>
        <p:txBody>
          <a:bodyPr>
            <a:normAutofit/>
          </a:bodyPr>
          <a:lstStyle/>
          <a:p>
            <a:r>
              <a:rPr lang="en-US" sz="1800" dirty="0"/>
              <a:t>"Live AI-generated summary for user query"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7AF8865-17C8-8E66-F919-218FD0239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392" y="1079959"/>
            <a:ext cx="3039745" cy="2135421"/>
          </a:xfrm>
          <a:prstGeom prst="rect">
            <a:avLst/>
          </a:prstGeom>
          <a:effectLst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9A895-102C-225C-F351-83CE5F8E4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30" y="1128832"/>
            <a:ext cx="3039745" cy="2036628"/>
          </a:xfrm>
          <a:prstGeom prst="rect">
            <a:avLst/>
          </a:prstGeom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DE235D-ED3C-44DE-1CA7-F7BB2D21E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392" y="3679773"/>
            <a:ext cx="3039745" cy="2067026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51835F-62B6-DFCD-C297-E2408BB769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230" y="3706894"/>
            <a:ext cx="3039745" cy="20138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15889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2C9D5-69BD-F271-5AA0-49DC9E709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IN" b="1" u="sng"/>
              <a:t>CHALLENGES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66107BD-032B-15D6-2C24-3717AEDB39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108550"/>
              </p:ext>
            </p:extLst>
          </p:nvPr>
        </p:nvGraphicFramePr>
        <p:xfrm>
          <a:off x="646111" y="2237362"/>
          <a:ext cx="9404352" cy="4046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84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B523C-7EAB-510E-4019-75BCEC413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b="1" u="sng"/>
              <a:t>FUTURE SCOPE</a:t>
            </a:r>
            <a:br>
              <a:rPr lang="en-US" b="1" u="sng"/>
            </a:b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6191-AED8-AB1F-A2F1-F3D3BC25B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Live News API integration (like </a:t>
            </a:r>
            <a:r>
              <a:rPr lang="en-US" dirty="0" err="1"/>
              <a:t>NewsAPI</a:t>
            </a:r>
            <a:r>
              <a:rPr lang="en-US" dirty="0"/>
              <a:t>, Google News)</a:t>
            </a:r>
          </a:p>
          <a:p>
            <a:r>
              <a:rPr lang="en-US" dirty="0"/>
              <a:t>Topic clustering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Email alerts for custom queries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817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</TotalTime>
  <Words>359</Words>
  <Application>Microsoft Office PowerPoint</Application>
  <PresentationFormat>Widescreen</PresentationFormat>
  <Paragraphs>64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</vt:lpstr>
      <vt:lpstr>EQUITY RESEARCH NEWS TOOL </vt:lpstr>
      <vt:lpstr>PROJECT OVERVIEW</vt:lpstr>
      <vt:lpstr>PROBLEM STATEMENT</vt:lpstr>
      <vt:lpstr>KEY FEATURES </vt:lpstr>
      <vt:lpstr>ARCHITECTURE DIAGRAM</vt:lpstr>
      <vt:lpstr>CODE HIGHLIGHT </vt:lpstr>
      <vt:lpstr>OUTPUT DEMO </vt:lpstr>
      <vt:lpstr>CHALLENGES</vt:lpstr>
      <vt:lpstr>FUTURE SCOPE </vt:lpstr>
      <vt:lpstr>CONCLUSION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Agrawal</dc:creator>
  <cp:lastModifiedBy>Upasna Agrawal</cp:lastModifiedBy>
  <cp:revision>47</cp:revision>
  <dcterms:created xsi:type="dcterms:W3CDTF">2025-06-23T13:22:01Z</dcterms:created>
  <dcterms:modified xsi:type="dcterms:W3CDTF">2025-06-28T13:49:16Z</dcterms:modified>
</cp:coreProperties>
</file>