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sldIdLst>
    <p:sldId id="256" r:id="rId3"/>
    <p:sldId id="257" r:id="rId4"/>
    <p:sldId id="258" r:id="rId5"/>
    <p:sldId id="259" r:id="rId6"/>
    <p:sldId id="273" r:id="rId7"/>
    <p:sldId id="271" r:id="rId8"/>
    <p:sldId id="272" r:id="rId9"/>
    <p:sldId id="260" r:id="rId10"/>
    <p:sldId id="261" r:id="rId11"/>
    <p:sldId id="262" r:id="rId12"/>
    <p:sldId id="263" r:id="rId13"/>
    <p:sldId id="274" r:id="rId14"/>
    <p:sldId id="265" r:id="rId15"/>
    <p:sldId id="266" r:id="rId16"/>
    <p:sldId id="267" r:id="rId17"/>
    <p:sldId id="268" r:id="rId18"/>
    <p:sldId id="269" r:id="rId19"/>
    <p:sldId id="275" r:id="rId20"/>
    <p:sldId id="270"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0" d="100"/>
          <a:sy n="60" d="100"/>
        </p:scale>
        <p:origin x="1460" y="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diagrams/_rels/data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824CD2-0BFA-4E00-9567-10E554ED9AA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3C5AF4C0-46BF-44D3-ABF5-A87AB877DFD1}">
      <dgm:prSet/>
      <dgm:spPr/>
      <dgm:t>
        <a:bodyPr/>
        <a:lstStyle/>
        <a:p>
          <a:pPr>
            <a:lnSpc>
              <a:spcPct val="100000"/>
            </a:lnSpc>
          </a:pPr>
          <a:r>
            <a:rPr lang="en-US"/>
            <a:t>Analyze job market trends using given dataset.</a:t>
          </a:r>
        </a:p>
      </dgm:t>
    </dgm:pt>
    <dgm:pt modelId="{1604621D-3C66-4D72-832D-B926967D7D56}" type="parTrans" cxnId="{DD749895-2A95-4B71-9326-1E5899152C14}">
      <dgm:prSet/>
      <dgm:spPr/>
      <dgm:t>
        <a:bodyPr/>
        <a:lstStyle/>
        <a:p>
          <a:endParaRPr lang="en-US" sz="1400"/>
        </a:p>
      </dgm:t>
    </dgm:pt>
    <dgm:pt modelId="{11EA5018-D816-4BF0-A099-AB4DE7B34ED9}" type="sibTrans" cxnId="{DD749895-2A95-4B71-9326-1E5899152C14}">
      <dgm:prSet/>
      <dgm:spPr/>
      <dgm:t>
        <a:bodyPr/>
        <a:lstStyle/>
        <a:p>
          <a:pPr>
            <a:lnSpc>
              <a:spcPct val="100000"/>
            </a:lnSpc>
          </a:pPr>
          <a:endParaRPr lang="en-US"/>
        </a:p>
      </dgm:t>
    </dgm:pt>
    <dgm:pt modelId="{0083C8CF-C693-4769-BF15-2A7C8ABA396F}">
      <dgm:prSet/>
      <dgm:spPr/>
      <dgm:t>
        <a:bodyPr/>
        <a:lstStyle/>
        <a:p>
          <a:pPr>
            <a:lnSpc>
              <a:spcPct val="100000"/>
            </a:lnSpc>
          </a:pPr>
          <a:r>
            <a:rPr lang="en-US"/>
            <a:t>Identify high-demand roles, salary trends, emerging categories.</a:t>
          </a:r>
        </a:p>
      </dgm:t>
    </dgm:pt>
    <dgm:pt modelId="{A4F12AA8-1178-41E2-AB66-7352E97F1CDE}" type="parTrans" cxnId="{BC107471-C968-4B84-9098-4B70604ED96D}">
      <dgm:prSet/>
      <dgm:spPr/>
      <dgm:t>
        <a:bodyPr/>
        <a:lstStyle/>
        <a:p>
          <a:endParaRPr lang="en-US" sz="1400"/>
        </a:p>
      </dgm:t>
    </dgm:pt>
    <dgm:pt modelId="{7EF06C9F-04E0-4DCD-9389-876859C5697D}" type="sibTrans" cxnId="{BC107471-C968-4B84-9098-4B70604ED96D}">
      <dgm:prSet/>
      <dgm:spPr/>
      <dgm:t>
        <a:bodyPr/>
        <a:lstStyle/>
        <a:p>
          <a:pPr>
            <a:lnSpc>
              <a:spcPct val="100000"/>
            </a:lnSpc>
          </a:pPr>
          <a:endParaRPr lang="en-US"/>
        </a:p>
      </dgm:t>
    </dgm:pt>
    <dgm:pt modelId="{E1727B1B-71A1-496F-933F-9AB33D9043EE}">
      <dgm:prSet/>
      <dgm:spPr/>
      <dgm:t>
        <a:bodyPr/>
        <a:lstStyle/>
        <a:p>
          <a:pPr>
            <a:lnSpc>
              <a:spcPct val="100000"/>
            </a:lnSpc>
          </a:pPr>
          <a:r>
            <a:rPr lang="en-US"/>
            <a:t>Provide personalized job recommendations for seekers.</a:t>
          </a:r>
        </a:p>
      </dgm:t>
    </dgm:pt>
    <dgm:pt modelId="{A41B2855-D6FA-4881-A44D-4ECFC36F9CAB}" type="parTrans" cxnId="{C2858ED8-9361-4263-83DC-BDA7027EE472}">
      <dgm:prSet/>
      <dgm:spPr/>
      <dgm:t>
        <a:bodyPr/>
        <a:lstStyle/>
        <a:p>
          <a:endParaRPr lang="en-US" sz="1400"/>
        </a:p>
      </dgm:t>
    </dgm:pt>
    <dgm:pt modelId="{02A7F7E0-F27B-4E02-B80A-16A57154534F}" type="sibTrans" cxnId="{C2858ED8-9361-4263-83DC-BDA7027EE472}">
      <dgm:prSet/>
      <dgm:spPr/>
      <dgm:t>
        <a:bodyPr/>
        <a:lstStyle/>
        <a:p>
          <a:pPr>
            <a:lnSpc>
              <a:spcPct val="100000"/>
            </a:lnSpc>
          </a:pPr>
          <a:endParaRPr lang="en-US"/>
        </a:p>
      </dgm:t>
    </dgm:pt>
    <dgm:pt modelId="{B1A96F46-1E2D-44F9-9EDB-5852B89597DF}">
      <dgm:prSet/>
      <dgm:spPr/>
      <dgm:t>
        <a:bodyPr/>
        <a:lstStyle/>
        <a:p>
          <a:pPr>
            <a:lnSpc>
              <a:spcPct val="100000"/>
            </a:lnSpc>
          </a:pPr>
          <a:r>
            <a:rPr lang="en-US"/>
            <a:t>Build an interactive dashboard for real-time visualization of job market analytics.</a:t>
          </a:r>
        </a:p>
      </dgm:t>
    </dgm:pt>
    <dgm:pt modelId="{1AA4FF34-B3E0-4388-B674-7185C109230B}" type="parTrans" cxnId="{FF0D878B-2C08-4879-9785-8A10B88AB5E3}">
      <dgm:prSet/>
      <dgm:spPr/>
      <dgm:t>
        <a:bodyPr/>
        <a:lstStyle/>
        <a:p>
          <a:endParaRPr lang="en-US" sz="1400"/>
        </a:p>
      </dgm:t>
    </dgm:pt>
    <dgm:pt modelId="{476543C7-F598-4252-8556-32F323BEC285}" type="sibTrans" cxnId="{FF0D878B-2C08-4879-9785-8A10B88AB5E3}">
      <dgm:prSet/>
      <dgm:spPr/>
      <dgm:t>
        <a:bodyPr/>
        <a:lstStyle/>
        <a:p>
          <a:pPr>
            <a:lnSpc>
              <a:spcPct val="100000"/>
            </a:lnSpc>
          </a:pPr>
          <a:endParaRPr lang="en-US"/>
        </a:p>
      </dgm:t>
    </dgm:pt>
    <dgm:pt modelId="{5BE7F906-5F8E-4B11-B6CD-C65C111A603B}">
      <dgm:prSet/>
      <dgm:spPr/>
      <dgm:t>
        <a:bodyPr/>
        <a:lstStyle/>
        <a:p>
          <a:pPr>
            <a:lnSpc>
              <a:spcPct val="100000"/>
            </a:lnSpc>
          </a:pPr>
          <a:r>
            <a:rPr lang="en-US"/>
            <a:t>Understand the impact of remote work trends on job demand and location preferences.</a:t>
          </a:r>
        </a:p>
      </dgm:t>
    </dgm:pt>
    <dgm:pt modelId="{E0E82D6D-D731-4B2C-8287-09E536529C14}" type="parTrans" cxnId="{5BCBE6C1-6F03-42F5-A65A-C3810160AB2E}">
      <dgm:prSet/>
      <dgm:spPr/>
      <dgm:t>
        <a:bodyPr/>
        <a:lstStyle/>
        <a:p>
          <a:endParaRPr lang="en-US" sz="1400"/>
        </a:p>
      </dgm:t>
    </dgm:pt>
    <dgm:pt modelId="{F3F8E50E-4232-43FC-A8C3-EED3AB973D63}" type="sibTrans" cxnId="{5BCBE6C1-6F03-42F5-A65A-C3810160AB2E}">
      <dgm:prSet/>
      <dgm:spPr/>
      <dgm:t>
        <a:bodyPr/>
        <a:lstStyle/>
        <a:p>
          <a:pPr>
            <a:lnSpc>
              <a:spcPct val="100000"/>
            </a:lnSpc>
          </a:pPr>
          <a:endParaRPr lang="en-US"/>
        </a:p>
      </dgm:t>
    </dgm:pt>
    <dgm:pt modelId="{FAC27F14-7A03-44C5-9AA4-CAA4DA574CB9}">
      <dgm:prSet/>
      <dgm:spPr/>
      <dgm:t>
        <a:bodyPr/>
        <a:lstStyle/>
        <a:p>
          <a:pPr>
            <a:lnSpc>
              <a:spcPct val="100000"/>
            </a:lnSpc>
          </a:pPr>
          <a:r>
            <a:rPr lang="en-US"/>
            <a:t>Technologies used: Python, Pandas, Sklearn, Streamlit, Docker.</a:t>
          </a:r>
        </a:p>
      </dgm:t>
    </dgm:pt>
    <dgm:pt modelId="{C2DA0E17-A363-4C30-8032-07EEF0B63EFD}" type="parTrans" cxnId="{47149A2B-C06F-44C2-8951-EEF9032906C7}">
      <dgm:prSet/>
      <dgm:spPr/>
      <dgm:t>
        <a:bodyPr/>
        <a:lstStyle/>
        <a:p>
          <a:endParaRPr lang="en-US" sz="1400"/>
        </a:p>
      </dgm:t>
    </dgm:pt>
    <dgm:pt modelId="{B09309C5-84B2-4663-A24B-3BA3963A880C}" type="sibTrans" cxnId="{47149A2B-C06F-44C2-8951-EEF9032906C7}">
      <dgm:prSet/>
      <dgm:spPr/>
      <dgm:t>
        <a:bodyPr/>
        <a:lstStyle/>
        <a:p>
          <a:pPr>
            <a:lnSpc>
              <a:spcPct val="100000"/>
            </a:lnSpc>
          </a:pPr>
          <a:endParaRPr lang="en-US"/>
        </a:p>
      </dgm:t>
    </dgm:pt>
    <dgm:pt modelId="{ACCAF78D-5C56-4890-B27D-F187EBAC71BB}">
      <dgm:prSet/>
      <dgm:spPr/>
      <dgm:t>
        <a:bodyPr/>
        <a:lstStyle/>
        <a:p>
          <a:pPr>
            <a:lnSpc>
              <a:spcPct val="100000"/>
            </a:lnSpc>
          </a:pPr>
          <a:r>
            <a:rPr lang="en-US"/>
            <a:t>Feature engineering for job titles</a:t>
          </a:r>
        </a:p>
      </dgm:t>
    </dgm:pt>
    <dgm:pt modelId="{22B65DC6-50F3-4566-895F-6650761AC4A6}" type="parTrans" cxnId="{9B1A7210-EC4F-4DDA-A995-B47AF7FC0F50}">
      <dgm:prSet/>
      <dgm:spPr/>
      <dgm:t>
        <a:bodyPr/>
        <a:lstStyle/>
        <a:p>
          <a:endParaRPr lang="en-US" sz="1400"/>
        </a:p>
      </dgm:t>
    </dgm:pt>
    <dgm:pt modelId="{4C3C2C9D-E201-4FD3-A5DB-156D47614ECC}" type="sibTrans" cxnId="{9B1A7210-EC4F-4DDA-A995-B47AF7FC0F50}">
      <dgm:prSet/>
      <dgm:spPr/>
      <dgm:t>
        <a:bodyPr/>
        <a:lstStyle/>
        <a:p>
          <a:pPr>
            <a:lnSpc>
              <a:spcPct val="100000"/>
            </a:lnSpc>
          </a:pPr>
          <a:endParaRPr lang="en-US"/>
        </a:p>
      </dgm:t>
    </dgm:pt>
    <dgm:pt modelId="{C66645FC-E0BB-41BE-AEC9-13393F4D6711}">
      <dgm:prSet/>
      <dgm:spPr/>
      <dgm:t>
        <a:bodyPr/>
        <a:lstStyle/>
        <a:p>
          <a:pPr>
            <a:lnSpc>
              <a:spcPct val="100000"/>
            </a:lnSpc>
          </a:pPr>
          <a:r>
            <a:rPr lang="en-US"/>
            <a:t>Building a foundation for a job recommendation system.</a:t>
          </a:r>
        </a:p>
      </dgm:t>
    </dgm:pt>
    <dgm:pt modelId="{C472B578-3496-4BCB-9DBD-87FFD316BEC0}" type="parTrans" cxnId="{9691AA15-FDA0-493C-8C7C-DEFE0EF34DCF}">
      <dgm:prSet/>
      <dgm:spPr/>
      <dgm:t>
        <a:bodyPr/>
        <a:lstStyle/>
        <a:p>
          <a:endParaRPr lang="en-US" sz="1400"/>
        </a:p>
      </dgm:t>
    </dgm:pt>
    <dgm:pt modelId="{A59222BF-2A31-4615-85C0-ADD845EA6B1C}" type="sibTrans" cxnId="{9691AA15-FDA0-493C-8C7C-DEFE0EF34DCF}">
      <dgm:prSet/>
      <dgm:spPr/>
      <dgm:t>
        <a:bodyPr/>
        <a:lstStyle/>
        <a:p>
          <a:endParaRPr lang="en-US"/>
        </a:p>
      </dgm:t>
    </dgm:pt>
    <dgm:pt modelId="{8F66FAA2-3531-4A07-A939-7111B7E34022}" type="pres">
      <dgm:prSet presAssocID="{93824CD2-0BFA-4E00-9567-10E554ED9AA4}" presName="vert0" presStyleCnt="0">
        <dgm:presLayoutVars>
          <dgm:dir/>
          <dgm:animOne val="branch"/>
          <dgm:animLvl val="lvl"/>
        </dgm:presLayoutVars>
      </dgm:prSet>
      <dgm:spPr/>
    </dgm:pt>
    <dgm:pt modelId="{F97707C8-81F2-4A9F-930C-CEC61945C0EF}" type="pres">
      <dgm:prSet presAssocID="{3C5AF4C0-46BF-44D3-ABF5-A87AB877DFD1}" presName="thickLine" presStyleLbl="alignNode1" presStyleIdx="0" presStyleCnt="8"/>
      <dgm:spPr/>
    </dgm:pt>
    <dgm:pt modelId="{A649BEBF-EA80-40EC-B976-B2FE6C368836}" type="pres">
      <dgm:prSet presAssocID="{3C5AF4C0-46BF-44D3-ABF5-A87AB877DFD1}" presName="horz1" presStyleCnt="0"/>
      <dgm:spPr/>
    </dgm:pt>
    <dgm:pt modelId="{BC830B28-4F1C-4199-B4B4-205C7D58AB32}" type="pres">
      <dgm:prSet presAssocID="{3C5AF4C0-46BF-44D3-ABF5-A87AB877DFD1}" presName="tx1" presStyleLbl="revTx" presStyleIdx="0" presStyleCnt="8"/>
      <dgm:spPr/>
    </dgm:pt>
    <dgm:pt modelId="{F8A3CAB9-B5B1-41CF-A3CA-BA51951A3916}" type="pres">
      <dgm:prSet presAssocID="{3C5AF4C0-46BF-44D3-ABF5-A87AB877DFD1}" presName="vert1" presStyleCnt="0"/>
      <dgm:spPr/>
    </dgm:pt>
    <dgm:pt modelId="{7EC24A50-BB10-46CF-BA61-0EB0C41868E1}" type="pres">
      <dgm:prSet presAssocID="{0083C8CF-C693-4769-BF15-2A7C8ABA396F}" presName="thickLine" presStyleLbl="alignNode1" presStyleIdx="1" presStyleCnt="8"/>
      <dgm:spPr/>
    </dgm:pt>
    <dgm:pt modelId="{6D9AF1C5-95E0-45E0-A0B0-C37759AA5261}" type="pres">
      <dgm:prSet presAssocID="{0083C8CF-C693-4769-BF15-2A7C8ABA396F}" presName="horz1" presStyleCnt="0"/>
      <dgm:spPr/>
    </dgm:pt>
    <dgm:pt modelId="{B9955362-DD7E-426A-91E1-80EF18AA4FCA}" type="pres">
      <dgm:prSet presAssocID="{0083C8CF-C693-4769-BF15-2A7C8ABA396F}" presName="tx1" presStyleLbl="revTx" presStyleIdx="1" presStyleCnt="8"/>
      <dgm:spPr/>
    </dgm:pt>
    <dgm:pt modelId="{16AFFF7C-5857-461F-82CA-53B71D420E32}" type="pres">
      <dgm:prSet presAssocID="{0083C8CF-C693-4769-BF15-2A7C8ABA396F}" presName="vert1" presStyleCnt="0"/>
      <dgm:spPr/>
    </dgm:pt>
    <dgm:pt modelId="{6F975BB1-2128-4C45-B9C7-09093175FE69}" type="pres">
      <dgm:prSet presAssocID="{E1727B1B-71A1-496F-933F-9AB33D9043EE}" presName="thickLine" presStyleLbl="alignNode1" presStyleIdx="2" presStyleCnt="8"/>
      <dgm:spPr/>
    </dgm:pt>
    <dgm:pt modelId="{3CF6F0E3-86AC-42C2-BD93-6BA57219E72D}" type="pres">
      <dgm:prSet presAssocID="{E1727B1B-71A1-496F-933F-9AB33D9043EE}" presName="horz1" presStyleCnt="0"/>
      <dgm:spPr/>
    </dgm:pt>
    <dgm:pt modelId="{064B0966-69A9-439C-93FA-93E7C4979299}" type="pres">
      <dgm:prSet presAssocID="{E1727B1B-71A1-496F-933F-9AB33D9043EE}" presName="tx1" presStyleLbl="revTx" presStyleIdx="2" presStyleCnt="8"/>
      <dgm:spPr/>
    </dgm:pt>
    <dgm:pt modelId="{593846CF-55CF-445A-BE68-F47F8E8E97FF}" type="pres">
      <dgm:prSet presAssocID="{E1727B1B-71A1-496F-933F-9AB33D9043EE}" presName="vert1" presStyleCnt="0"/>
      <dgm:spPr/>
    </dgm:pt>
    <dgm:pt modelId="{3361601E-E1A9-4D12-90B4-62E2304505CC}" type="pres">
      <dgm:prSet presAssocID="{B1A96F46-1E2D-44F9-9EDB-5852B89597DF}" presName="thickLine" presStyleLbl="alignNode1" presStyleIdx="3" presStyleCnt="8"/>
      <dgm:spPr/>
    </dgm:pt>
    <dgm:pt modelId="{9728F9E3-005E-48F4-86AB-2332D69CA165}" type="pres">
      <dgm:prSet presAssocID="{B1A96F46-1E2D-44F9-9EDB-5852B89597DF}" presName="horz1" presStyleCnt="0"/>
      <dgm:spPr/>
    </dgm:pt>
    <dgm:pt modelId="{24D5F9D3-747D-4F91-B8F2-A93182A244FA}" type="pres">
      <dgm:prSet presAssocID="{B1A96F46-1E2D-44F9-9EDB-5852B89597DF}" presName="tx1" presStyleLbl="revTx" presStyleIdx="3" presStyleCnt="8"/>
      <dgm:spPr/>
    </dgm:pt>
    <dgm:pt modelId="{3F1D40F4-E2B8-4D0C-8C44-29395B44B68C}" type="pres">
      <dgm:prSet presAssocID="{B1A96F46-1E2D-44F9-9EDB-5852B89597DF}" presName="vert1" presStyleCnt="0"/>
      <dgm:spPr/>
    </dgm:pt>
    <dgm:pt modelId="{0ACD69A0-CBBF-4C07-8DB7-294DE6386009}" type="pres">
      <dgm:prSet presAssocID="{5BE7F906-5F8E-4B11-B6CD-C65C111A603B}" presName="thickLine" presStyleLbl="alignNode1" presStyleIdx="4" presStyleCnt="8"/>
      <dgm:spPr/>
    </dgm:pt>
    <dgm:pt modelId="{03A97747-0A9F-49C7-94EE-D4263FFA095E}" type="pres">
      <dgm:prSet presAssocID="{5BE7F906-5F8E-4B11-B6CD-C65C111A603B}" presName="horz1" presStyleCnt="0"/>
      <dgm:spPr/>
    </dgm:pt>
    <dgm:pt modelId="{7EA82249-DADB-4DD5-A6B7-E77C1A02F387}" type="pres">
      <dgm:prSet presAssocID="{5BE7F906-5F8E-4B11-B6CD-C65C111A603B}" presName="tx1" presStyleLbl="revTx" presStyleIdx="4" presStyleCnt="8"/>
      <dgm:spPr/>
    </dgm:pt>
    <dgm:pt modelId="{865A2EB5-C1BA-40A7-A613-F6C2FECFB6F8}" type="pres">
      <dgm:prSet presAssocID="{5BE7F906-5F8E-4B11-B6CD-C65C111A603B}" presName="vert1" presStyleCnt="0"/>
      <dgm:spPr/>
    </dgm:pt>
    <dgm:pt modelId="{321983C2-0F3D-476F-AA9D-9B27BA0F34D4}" type="pres">
      <dgm:prSet presAssocID="{FAC27F14-7A03-44C5-9AA4-CAA4DA574CB9}" presName="thickLine" presStyleLbl="alignNode1" presStyleIdx="5" presStyleCnt="8"/>
      <dgm:spPr/>
    </dgm:pt>
    <dgm:pt modelId="{5AE7D9FE-08D3-4A05-A01A-324F1AE6BB66}" type="pres">
      <dgm:prSet presAssocID="{FAC27F14-7A03-44C5-9AA4-CAA4DA574CB9}" presName="horz1" presStyleCnt="0"/>
      <dgm:spPr/>
    </dgm:pt>
    <dgm:pt modelId="{2E4CB793-0573-4E2B-8B7C-D5D9D5AEC515}" type="pres">
      <dgm:prSet presAssocID="{FAC27F14-7A03-44C5-9AA4-CAA4DA574CB9}" presName="tx1" presStyleLbl="revTx" presStyleIdx="5" presStyleCnt="8"/>
      <dgm:spPr/>
    </dgm:pt>
    <dgm:pt modelId="{770444B0-0B12-4B4B-B30A-EE97FE15C93F}" type="pres">
      <dgm:prSet presAssocID="{FAC27F14-7A03-44C5-9AA4-CAA4DA574CB9}" presName="vert1" presStyleCnt="0"/>
      <dgm:spPr/>
    </dgm:pt>
    <dgm:pt modelId="{A3657A2A-E3AF-402F-9CF5-9D77D322E713}" type="pres">
      <dgm:prSet presAssocID="{ACCAF78D-5C56-4890-B27D-F187EBAC71BB}" presName="thickLine" presStyleLbl="alignNode1" presStyleIdx="6" presStyleCnt="8"/>
      <dgm:spPr/>
    </dgm:pt>
    <dgm:pt modelId="{1F1FA6A4-F368-4326-97B7-55179258F4E9}" type="pres">
      <dgm:prSet presAssocID="{ACCAF78D-5C56-4890-B27D-F187EBAC71BB}" presName="horz1" presStyleCnt="0"/>
      <dgm:spPr/>
    </dgm:pt>
    <dgm:pt modelId="{48659FCE-F138-4B6C-8ADB-3EC40B8DD13F}" type="pres">
      <dgm:prSet presAssocID="{ACCAF78D-5C56-4890-B27D-F187EBAC71BB}" presName="tx1" presStyleLbl="revTx" presStyleIdx="6" presStyleCnt="8"/>
      <dgm:spPr/>
    </dgm:pt>
    <dgm:pt modelId="{772F65D3-B984-4085-82E0-BAD5BB18BCB2}" type="pres">
      <dgm:prSet presAssocID="{ACCAF78D-5C56-4890-B27D-F187EBAC71BB}" presName="vert1" presStyleCnt="0"/>
      <dgm:spPr/>
    </dgm:pt>
    <dgm:pt modelId="{E33ADBBF-D043-48CF-A53E-E490173FBAF1}" type="pres">
      <dgm:prSet presAssocID="{C66645FC-E0BB-41BE-AEC9-13393F4D6711}" presName="thickLine" presStyleLbl="alignNode1" presStyleIdx="7" presStyleCnt="8"/>
      <dgm:spPr/>
    </dgm:pt>
    <dgm:pt modelId="{F81ADD18-B572-402B-B554-1BA46C53EE16}" type="pres">
      <dgm:prSet presAssocID="{C66645FC-E0BB-41BE-AEC9-13393F4D6711}" presName="horz1" presStyleCnt="0"/>
      <dgm:spPr/>
    </dgm:pt>
    <dgm:pt modelId="{F7C4FD38-C356-4746-B864-ADAC2006D827}" type="pres">
      <dgm:prSet presAssocID="{C66645FC-E0BB-41BE-AEC9-13393F4D6711}" presName="tx1" presStyleLbl="revTx" presStyleIdx="7" presStyleCnt="8"/>
      <dgm:spPr/>
    </dgm:pt>
    <dgm:pt modelId="{1AF6598A-AAFB-4A1E-8AD0-BBAC18CB5C83}" type="pres">
      <dgm:prSet presAssocID="{C66645FC-E0BB-41BE-AEC9-13393F4D6711}" presName="vert1" presStyleCnt="0"/>
      <dgm:spPr/>
    </dgm:pt>
  </dgm:ptLst>
  <dgm:cxnLst>
    <dgm:cxn modelId="{9B1A7210-EC4F-4DDA-A995-B47AF7FC0F50}" srcId="{93824CD2-0BFA-4E00-9567-10E554ED9AA4}" destId="{ACCAF78D-5C56-4890-B27D-F187EBAC71BB}" srcOrd="6" destOrd="0" parTransId="{22B65DC6-50F3-4566-895F-6650761AC4A6}" sibTransId="{4C3C2C9D-E201-4FD3-A5DB-156D47614ECC}"/>
    <dgm:cxn modelId="{9691AA15-FDA0-493C-8C7C-DEFE0EF34DCF}" srcId="{93824CD2-0BFA-4E00-9567-10E554ED9AA4}" destId="{C66645FC-E0BB-41BE-AEC9-13393F4D6711}" srcOrd="7" destOrd="0" parTransId="{C472B578-3496-4BCB-9DBD-87FFD316BEC0}" sibTransId="{A59222BF-2A31-4615-85C0-ADD845EA6B1C}"/>
    <dgm:cxn modelId="{6DD68821-CD5B-432C-A604-A19979166866}" type="presOf" srcId="{5BE7F906-5F8E-4B11-B6CD-C65C111A603B}" destId="{7EA82249-DADB-4DD5-A6B7-E77C1A02F387}" srcOrd="0" destOrd="0" presId="urn:microsoft.com/office/officeart/2008/layout/LinedList"/>
    <dgm:cxn modelId="{47149A2B-C06F-44C2-8951-EEF9032906C7}" srcId="{93824CD2-0BFA-4E00-9567-10E554ED9AA4}" destId="{FAC27F14-7A03-44C5-9AA4-CAA4DA574CB9}" srcOrd="5" destOrd="0" parTransId="{C2DA0E17-A363-4C30-8032-07EEF0B63EFD}" sibTransId="{B09309C5-84B2-4663-A24B-3BA3963A880C}"/>
    <dgm:cxn modelId="{A8E33C3B-1B9A-4980-BBD3-4BB7E7999B1F}" type="presOf" srcId="{93824CD2-0BFA-4E00-9567-10E554ED9AA4}" destId="{8F66FAA2-3531-4A07-A939-7111B7E34022}" srcOrd="0" destOrd="0" presId="urn:microsoft.com/office/officeart/2008/layout/LinedList"/>
    <dgm:cxn modelId="{5601C23D-F55A-47D5-A16D-38136C079960}" type="presOf" srcId="{FAC27F14-7A03-44C5-9AA4-CAA4DA574CB9}" destId="{2E4CB793-0573-4E2B-8B7C-D5D9D5AEC515}" srcOrd="0" destOrd="0" presId="urn:microsoft.com/office/officeart/2008/layout/LinedList"/>
    <dgm:cxn modelId="{0B80D04D-5202-41BC-B382-73F185DF0A70}" type="presOf" srcId="{3C5AF4C0-46BF-44D3-ABF5-A87AB877DFD1}" destId="{BC830B28-4F1C-4199-B4B4-205C7D58AB32}" srcOrd="0" destOrd="0" presId="urn:microsoft.com/office/officeart/2008/layout/LinedList"/>
    <dgm:cxn modelId="{BC107471-C968-4B84-9098-4B70604ED96D}" srcId="{93824CD2-0BFA-4E00-9567-10E554ED9AA4}" destId="{0083C8CF-C693-4769-BF15-2A7C8ABA396F}" srcOrd="1" destOrd="0" parTransId="{A4F12AA8-1178-41E2-AB66-7352E97F1CDE}" sibTransId="{7EF06C9F-04E0-4DCD-9389-876859C5697D}"/>
    <dgm:cxn modelId="{2E129276-94BD-4B9E-8B81-EF846FF72B51}" type="presOf" srcId="{E1727B1B-71A1-496F-933F-9AB33D9043EE}" destId="{064B0966-69A9-439C-93FA-93E7C4979299}" srcOrd="0" destOrd="0" presId="urn:microsoft.com/office/officeart/2008/layout/LinedList"/>
    <dgm:cxn modelId="{4B97D957-5AA7-4FD6-BC6A-697AACE2FEF9}" type="presOf" srcId="{ACCAF78D-5C56-4890-B27D-F187EBAC71BB}" destId="{48659FCE-F138-4B6C-8ADB-3EC40B8DD13F}" srcOrd="0" destOrd="0" presId="urn:microsoft.com/office/officeart/2008/layout/LinedList"/>
    <dgm:cxn modelId="{89112D89-9416-43AB-A5C7-D68D4A4639B7}" type="presOf" srcId="{C66645FC-E0BB-41BE-AEC9-13393F4D6711}" destId="{F7C4FD38-C356-4746-B864-ADAC2006D827}" srcOrd="0" destOrd="0" presId="urn:microsoft.com/office/officeart/2008/layout/LinedList"/>
    <dgm:cxn modelId="{FF0D878B-2C08-4879-9785-8A10B88AB5E3}" srcId="{93824CD2-0BFA-4E00-9567-10E554ED9AA4}" destId="{B1A96F46-1E2D-44F9-9EDB-5852B89597DF}" srcOrd="3" destOrd="0" parTransId="{1AA4FF34-B3E0-4388-B674-7185C109230B}" sibTransId="{476543C7-F598-4252-8556-32F323BEC285}"/>
    <dgm:cxn modelId="{DD749895-2A95-4B71-9326-1E5899152C14}" srcId="{93824CD2-0BFA-4E00-9567-10E554ED9AA4}" destId="{3C5AF4C0-46BF-44D3-ABF5-A87AB877DFD1}" srcOrd="0" destOrd="0" parTransId="{1604621D-3C66-4D72-832D-B926967D7D56}" sibTransId="{11EA5018-D816-4BF0-A099-AB4DE7B34ED9}"/>
    <dgm:cxn modelId="{5BCBE6C1-6F03-42F5-A65A-C3810160AB2E}" srcId="{93824CD2-0BFA-4E00-9567-10E554ED9AA4}" destId="{5BE7F906-5F8E-4B11-B6CD-C65C111A603B}" srcOrd="4" destOrd="0" parTransId="{E0E82D6D-D731-4B2C-8287-09E536529C14}" sibTransId="{F3F8E50E-4232-43FC-A8C3-EED3AB973D63}"/>
    <dgm:cxn modelId="{E24316D3-608A-4EFD-B79E-58EBC1B7DC41}" type="presOf" srcId="{B1A96F46-1E2D-44F9-9EDB-5852B89597DF}" destId="{24D5F9D3-747D-4F91-B8F2-A93182A244FA}" srcOrd="0" destOrd="0" presId="urn:microsoft.com/office/officeart/2008/layout/LinedList"/>
    <dgm:cxn modelId="{C2858ED8-9361-4263-83DC-BDA7027EE472}" srcId="{93824CD2-0BFA-4E00-9567-10E554ED9AA4}" destId="{E1727B1B-71A1-496F-933F-9AB33D9043EE}" srcOrd="2" destOrd="0" parTransId="{A41B2855-D6FA-4881-A44D-4ECFC36F9CAB}" sibTransId="{02A7F7E0-F27B-4E02-B80A-16A57154534F}"/>
    <dgm:cxn modelId="{5B808EED-74BC-4FC0-9124-23EAD7C5C9CB}" type="presOf" srcId="{0083C8CF-C693-4769-BF15-2A7C8ABA396F}" destId="{B9955362-DD7E-426A-91E1-80EF18AA4FCA}" srcOrd="0" destOrd="0" presId="urn:microsoft.com/office/officeart/2008/layout/LinedList"/>
    <dgm:cxn modelId="{A976F1E7-8E86-4D9B-867E-FB7B3F455A3A}" type="presParOf" srcId="{8F66FAA2-3531-4A07-A939-7111B7E34022}" destId="{F97707C8-81F2-4A9F-930C-CEC61945C0EF}" srcOrd="0" destOrd="0" presId="urn:microsoft.com/office/officeart/2008/layout/LinedList"/>
    <dgm:cxn modelId="{4CB9C7BD-3758-48ED-8EC9-BDB3FA034C5F}" type="presParOf" srcId="{8F66FAA2-3531-4A07-A939-7111B7E34022}" destId="{A649BEBF-EA80-40EC-B976-B2FE6C368836}" srcOrd="1" destOrd="0" presId="urn:microsoft.com/office/officeart/2008/layout/LinedList"/>
    <dgm:cxn modelId="{D3C3521B-26C4-4336-8C32-40DA935C62E0}" type="presParOf" srcId="{A649BEBF-EA80-40EC-B976-B2FE6C368836}" destId="{BC830B28-4F1C-4199-B4B4-205C7D58AB32}" srcOrd="0" destOrd="0" presId="urn:microsoft.com/office/officeart/2008/layout/LinedList"/>
    <dgm:cxn modelId="{53BBE35A-A7D5-4151-BB0F-B5CD8C382EFA}" type="presParOf" srcId="{A649BEBF-EA80-40EC-B976-B2FE6C368836}" destId="{F8A3CAB9-B5B1-41CF-A3CA-BA51951A3916}" srcOrd="1" destOrd="0" presId="urn:microsoft.com/office/officeart/2008/layout/LinedList"/>
    <dgm:cxn modelId="{05AB8942-D6C9-409A-B3E4-86C42DCD91DB}" type="presParOf" srcId="{8F66FAA2-3531-4A07-A939-7111B7E34022}" destId="{7EC24A50-BB10-46CF-BA61-0EB0C41868E1}" srcOrd="2" destOrd="0" presId="urn:microsoft.com/office/officeart/2008/layout/LinedList"/>
    <dgm:cxn modelId="{357A943D-93D9-4473-B70E-DF9BCA52C701}" type="presParOf" srcId="{8F66FAA2-3531-4A07-A939-7111B7E34022}" destId="{6D9AF1C5-95E0-45E0-A0B0-C37759AA5261}" srcOrd="3" destOrd="0" presId="urn:microsoft.com/office/officeart/2008/layout/LinedList"/>
    <dgm:cxn modelId="{D2D70734-9020-40EF-A23E-7357DF6FE32C}" type="presParOf" srcId="{6D9AF1C5-95E0-45E0-A0B0-C37759AA5261}" destId="{B9955362-DD7E-426A-91E1-80EF18AA4FCA}" srcOrd="0" destOrd="0" presId="urn:microsoft.com/office/officeart/2008/layout/LinedList"/>
    <dgm:cxn modelId="{0DC79071-B022-4BB7-A8ED-A923D775C266}" type="presParOf" srcId="{6D9AF1C5-95E0-45E0-A0B0-C37759AA5261}" destId="{16AFFF7C-5857-461F-82CA-53B71D420E32}" srcOrd="1" destOrd="0" presId="urn:microsoft.com/office/officeart/2008/layout/LinedList"/>
    <dgm:cxn modelId="{7C55B7B7-178B-4812-AEA7-F55E994FAE89}" type="presParOf" srcId="{8F66FAA2-3531-4A07-A939-7111B7E34022}" destId="{6F975BB1-2128-4C45-B9C7-09093175FE69}" srcOrd="4" destOrd="0" presId="urn:microsoft.com/office/officeart/2008/layout/LinedList"/>
    <dgm:cxn modelId="{E7BABD5F-87B6-4CCA-8FB7-99A5ED9CACBC}" type="presParOf" srcId="{8F66FAA2-3531-4A07-A939-7111B7E34022}" destId="{3CF6F0E3-86AC-42C2-BD93-6BA57219E72D}" srcOrd="5" destOrd="0" presId="urn:microsoft.com/office/officeart/2008/layout/LinedList"/>
    <dgm:cxn modelId="{24B03F0E-B0FB-463C-AB77-363A5B4B7BC8}" type="presParOf" srcId="{3CF6F0E3-86AC-42C2-BD93-6BA57219E72D}" destId="{064B0966-69A9-439C-93FA-93E7C4979299}" srcOrd="0" destOrd="0" presId="urn:microsoft.com/office/officeart/2008/layout/LinedList"/>
    <dgm:cxn modelId="{A35D69DC-3305-49EE-9B4F-927C5C423765}" type="presParOf" srcId="{3CF6F0E3-86AC-42C2-BD93-6BA57219E72D}" destId="{593846CF-55CF-445A-BE68-F47F8E8E97FF}" srcOrd="1" destOrd="0" presId="urn:microsoft.com/office/officeart/2008/layout/LinedList"/>
    <dgm:cxn modelId="{2D3ED49B-87F2-408F-97E5-CD3E7C9028AD}" type="presParOf" srcId="{8F66FAA2-3531-4A07-A939-7111B7E34022}" destId="{3361601E-E1A9-4D12-90B4-62E2304505CC}" srcOrd="6" destOrd="0" presId="urn:microsoft.com/office/officeart/2008/layout/LinedList"/>
    <dgm:cxn modelId="{69F027EE-B5E0-498C-8B78-BC337853625F}" type="presParOf" srcId="{8F66FAA2-3531-4A07-A939-7111B7E34022}" destId="{9728F9E3-005E-48F4-86AB-2332D69CA165}" srcOrd="7" destOrd="0" presId="urn:microsoft.com/office/officeart/2008/layout/LinedList"/>
    <dgm:cxn modelId="{D0871635-E368-4DF6-8E7B-3E31F0980EA6}" type="presParOf" srcId="{9728F9E3-005E-48F4-86AB-2332D69CA165}" destId="{24D5F9D3-747D-4F91-B8F2-A93182A244FA}" srcOrd="0" destOrd="0" presId="urn:microsoft.com/office/officeart/2008/layout/LinedList"/>
    <dgm:cxn modelId="{4AFE8151-AF93-459D-950A-539A774E42CA}" type="presParOf" srcId="{9728F9E3-005E-48F4-86AB-2332D69CA165}" destId="{3F1D40F4-E2B8-4D0C-8C44-29395B44B68C}" srcOrd="1" destOrd="0" presId="urn:microsoft.com/office/officeart/2008/layout/LinedList"/>
    <dgm:cxn modelId="{D290E485-8B91-4B98-B1C1-6D969C99C5DF}" type="presParOf" srcId="{8F66FAA2-3531-4A07-A939-7111B7E34022}" destId="{0ACD69A0-CBBF-4C07-8DB7-294DE6386009}" srcOrd="8" destOrd="0" presId="urn:microsoft.com/office/officeart/2008/layout/LinedList"/>
    <dgm:cxn modelId="{9CFD73D7-9C38-4CB6-B139-382EFC54716C}" type="presParOf" srcId="{8F66FAA2-3531-4A07-A939-7111B7E34022}" destId="{03A97747-0A9F-49C7-94EE-D4263FFA095E}" srcOrd="9" destOrd="0" presId="urn:microsoft.com/office/officeart/2008/layout/LinedList"/>
    <dgm:cxn modelId="{290A474B-E008-4909-8C15-28557D5FBBDD}" type="presParOf" srcId="{03A97747-0A9F-49C7-94EE-D4263FFA095E}" destId="{7EA82249-DADB-4DD5-A6B7-E77C1A02F387}" srcOrd="0" destOrd="0" presId="urn:microsoft.com/office/officeart/2008/layout/LinedList"/>
    <dgm:cxn modelId="{2177D714-A416-4761-B298-D97277DA5C7E}" type="presParOf" srcId="{03A97747-0A9F-49C7-94EE-D4263FFA095E}" destId="{865A2EB5-C1BA-40A7-A613-F6C2FECFB6F8}" srcOrd="1" destOrd="0" presId="urn:microsoft.com/office/officeart/2008/layout/LinedList"/>
    <dgm:cxn modelId="{FAE802D6-2078-48A4-A011-38D0BAC69159}" type="presParOf" srcId="{8F66FAA2-3531-4A07-A939-7111B7E34022}" destId="{321983C2-0F3D-476F-AA9D-9B27BA0F34D4}" srcOrd="10" destOrd="0" presId="urn:microsoft.com/office/officeart/2008/layout/LinedList"/>
    <dgm:cxn modelId="{978D0AB3-9C2F-4762-89CE-C62FD3B52FDA}" type="presParOf" srcId="{8F66FAA2-3531-4A07-A939-7111B7E34022}" destId="{5AE7D9FE-08D3-4A05-A01A-324F1AE6BB66}" srcOrd="11" destOrd="0" presId="urn:microsoft.com/office/officeart/2008/layout/LinedList"/>
    <dgm:cxn modelId="{D509601B-DB3E-4BFC-B9E5-394FEA97029E}" type="presParOf" srcId="{5AE7D9FE-08D3-4A05-A01A-324F1AE6BB66}" destId="{2E4CB793-0573-4E2B-8B7C-D5D9D5AEC515}" srcOrd="0" destOrd="0" presId="urn:microsoft.com/office/officeart/2008/layout/LinedList"/>
    <dgm:cxn modelId="{1093F791-10C3-4F42-8BA0-42A2A9B967E0}" type="presParOf" srcId="{5AE7D9FE-08D3-4A05-A01A-324F1AE6BB66}" destId="{770444B0-0B12-4B4B-B30A-EE97FE15C93F}" srcOrd="1" destOrd="0" presId="urn:microsoft.com/office/officeart/2008/layout/LinedList"/>
    <dgm:cxn modelId="{F2B757D7-F2F2-4D49-A620-BC62773DEC52}" type="presParOf" srcId="{8F66FAA2-3531-4A07-A939-7111B7E34022}" destId="{A3657A2A-E3AF-402F-9CF5-9D77D322E713}" srcOrd="12" destOrd="0" presId="urn:microsoft.com/office/officeart/2008/layout/LinedList"/>
    <dgm:cxn modelId="{42878F66-184B-48F4-AE02-4507B61AE5F3}" type="presParOf" srcId="{8F66FAA2-3531-4A07-A939-7111B7E34022}" destId="{1F1FA6A4-F368-4326-97B7-55179258F4E9}" srcOrd="13" destOrd="0" presId="urn:microsoft.com/office/officeart/2008/layout/LinedList"/>
    <dgm:cxn modelId="{1D9F0356-1C0F-4F6D-823C-87E5A2594D59}" type="presParOf" srcId="{1F1FA6A4-F368-4326-97B7-55179258F4E9}" destId="{48659FCE-F138-4B6C-8ADB-3EC40B8DD13F}" srcOrd="0" destOrd="0" presId="urn:microsoft.com/office/officeart/2008/layout/LinedList"/>
    <dgm:cxn modelId="{BAE5063D-1EAC-4614-A60D-7B0B8795BD14}" type="presParOf" srcId="{1F1FA6A4-F368-4326-97B7-55179258F4E9}" destId="{772F65D3-B984-4085-82E0-BAD5BB18BCB2}" srcOrd="1" destOrd="0" presId="urn:microsoft.com/office/officeart/2008/layout/LinedList"/>
    <dgm:cxn modelId="{216C8783-D5CD-484F-BB89-F6424962DC0F}" type="presParOf" srcId="{8F66FAA2-3531-4A07-A939-7111B7E34022}" destId="{E33ADBBF-D043-48CF-A53E-E490173FBAF1}" srcOrd="14" destOrd="0" presId="urn:microsoft.com/office/officeart/2008/layout/LinedList"/>
    <dgm:cxn modelId="{024F63EF-0B74-43E6-8B64-886559F13BB8}" type="presParOf" srcId="{8F66FAA2-3531-4A07-A939-7111B7E34022}" destId="{F81ADD18-B572-402B-B554-1BA46C53EE16}" srcOrd="15" destOrd="0" presId="urn:microsoft.com/office/officeart/2008/layout/LinedList"/>
    <dgm:cxn modelId="{35C9E582-31D1-4D66-A3FA-B3D9603F59AB}" type="presParOf" srcId="{F81ADD18-B572-402B-B554-1BA46C53EE16}" destId="{F7C4FD38-C356-4746-B864-ADAC2006D827}" srcOrd="0" destOrd="0" presId="urn:microsoft.com/office/officeart/2008/layout/LinedList"/>
    <dgm:cxn modelId="{03321FC7-A8A7-4602-8F8B-646159B34350}" type="presParOf" srcId="{F81ADD18-B572-402B-B554-1BA46C53EE16}" destId="{1AF6598A-AAFB-4A1E-8AD0-BBAC18CB5C8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8AE906-293A-4195-A1C9-6BF87430687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2E1B6D97-3FE6-404E-BA3F-1C1D8D5592D9}">
      <dgm:prSet/>
      <dgm:spPr/>
      <dgm:t>
        <a:bodyPr/>
        <a:lstStyle/>
        <a:p>
          <a:r>
            <a:rPr lang="en-US" dirty="0"/>
            <a:t>Job market influenced by technology, economy, culture.</a:t>
          </a:r>
        </a:p>
      </dgm:t>
    </dgm:pt>
    <dgm:pt modelId="{0665C2F9-64D6-4780-BC03-7D4152DD0458}" type="parTrans" cxnId="{5BB10DFC-403A-4405-9B26-2CC9136066BE}">
      <dgm:prSet/>
      <dgm:spPr/>
      <dgm:t>
        <a:bodyPr/>
        <a:lstStyle/>
        <a:p>
          <a:endParaRPr lang="en-US"/>
        </a:p>
      </dgm:t>
    </dgm:pt>
    <dgm:pt modelId="{CBE0A3F2-B284-4644-AB4C-741F77DC9B67}" type="sibTrans" cxnId="{5BB10DFC-403A-4405-9B26-2CC9136066BE}">
      <dgm:prSet/>
      <dgm:spPr/>
      <dgm:t>
        <a:bodyPr/>
        <a:lstStyle/>
        <a:p>
          <a:endParaRPr lang="en-US"/>
        </a:p>
      </dgm:t>
    </dgm:pt>
    <dgm:pt modelId="{F36C650A-2BCA-4783-9E66-167B920FC1D1}">
      <dgm:prSet/>
      <dgm:spPr/>
      <dgm:t>
        <a:bodyPr/>
        <a:lstStyle/>
        <a:p>
          <a:r>
            <a:rPr lang="en-US" dirty="0"/>
            <a:t>Need for data-driven insights to navigate dynamics</a:t>
          </a:r>
          <a:r>
            <a:rPr lang="en-IN" dirty="0"/>
            <a:t>.</a:t>
          </a:r>
          <a:endParaRPr lang="en-US" dirty="0"/>
        </a:p>
      </dgm:t>
    </dgm:pt>
    <dgm:pt modelId="{2E43E9F9-159C-4EF1-838D-34659AB4F524}" type="parTrans" cxnId="{C032902A-982D-417A-9417-E05D7B6F0090}">
      <dgm:prSet/>
      <dgm:spPr/>
      <dgm:t>
        <a:bodyPr/>
        <a:lstStyle/>
        <a:p>
          <a:endParaRPr lang="en-US"/>
        </a:p>
      </dgm:t>
    </dgm:pt>
    <dgm:pt modelId="{01E32529-C0EB-4270-9BD1-32FDC46EDF68}" type="sibTrans" cxnId="{C032902A-982D-417A-9417-E05D7B6F0090}">
      <dgm:prSet/>
      <dgm:spPr/>
      <dgm:t>
        <a:bodyPr/>
        <a:lstStyle/>
        <a:p>
          <a:endParaRPr lang="en-US"/>
        </a:p>
      </dgm:t>
    </dgm:pt>
    <dgm:pt modelId="{6DE24024-A079-4ED5-847B-8067E442D713}">
      <dgm:prSet/>
      <dgm:spPr/>
      <dgm:t>
        <a:bodyPr/>
        <a:lstStyle/>
        <a:p>
          <a:r>
            <a:rPr lang="en-US"/>
            <a:t>Combine historical &amp; current data for predictions &amp; recommendations</a:t>
          </a:r>
        </a:p>
      </dgm:t>
    </dgm:pt>
    <dgm:pt modelId="{1103C6EC-44D5-4D96-81D3-4BB1A02FCCF1}" type="parTrans" cxnId="{91A72E84-3B22-46B2-BF8C-1E03F8105442}">
      <dgm:prSet/>
      <dgm:spPr/>
      <dgm:t>
        <a:bodyPr/>
        <a:lstStyle/>
        <a:p>
          <a:endParaRPr lang="en-US"/>
        </a:p>
      </dgm:t>
    </dgm:pt>
    <dgm:pt modelId="{B86CF3ED-8022-43B8-AC6E-B7ADA5D4A671}" type="sibTrans" cxnId="{91A72E84-3B22-46B2-BF8C-1E03F8105442}">
      <dgm:prSet/>
      <dgm:spPr/>
      <dgm:t>
        <a:bodyPr/>
        <a:lstStyle/>
        <a:p>
          <a:endParaRPr lang="en-US"/>
        </a:p>
      </dgm:t>
    </dgm:pt>
    <dgm:pt modelId="{8FFC1521-AF44-45F7-90EF-3BAA29EDA79D}">
      <dgm:prSet/>
      <dgm:spPr/>
      <dgm:t>
        <a:bodyPr/>
        <a:lstStyle/>
        <a:p>
          <a:r>
            <a:rPr lang="en-US" dirty="0"/>
            <a:t>Analyzing historical and current job posting data enables prediction of future market trends and emerging job categories.</a:t>
          </a:r>
        </a:p>
      </dgm:t>
    </dgm:pt>
    <dgm:pt modelId="{59A521C4-C005-47C0-ABA3-7EABCF9A7948}" type="parTrans" cxnId="{388A227E-10E7-4B3F-B25D-18EF81FBCB22}">
      <dgm:prSet/>
      <dgm:spPr/>
      <dgm:t>
        <a:bodyPr/>
        <a:lstStyle/>
        <a:p>
          <a:endParaRPr lang="en-US"/>
        </a:p>
      </dgm:t>
    </dgm:pt>
    <dgm:pt modelId="{1BBFBFCF-8F85-49E6-890B-0CF357AB8D55}" type="sibTrans" cxnId="{388A227E-10E7-4B3F-B25D-18EF81FBCB22}">
      <dgm:prSet/>
      <dgm:spPr/>
      <dgm:t>
        <a:bodyPr/>
        <a:lstStyle/>
        <a:p>
          <a:endParaRPr lang="en-US"/>
        </a:p>
      </dgm:t>
    </dgm:pt>
    <dgm:pt modelId="{CF5EBCAF-ABC7-41B7-B812-8710A01B12B2}">
      <dgm:prSet/>
      <dgm:spPr/>
      <dgm:t>
        <a:bodyPr/>
        <a:lstStyle/>
        <a:p>
          <a:r>
            <a:rPr lang="en-US"/>
            <a:t>Rapid changes in skills demand and job roles require real-time analysis to stay updated.</a:t>
          </a:r>
        </a:p>
      </dgm:t>
    </dgm:pt>
    <dgm:pt modelId="{FD38795D-190F-4BAF-8DBA-40B1775888C4}" type="parTrans" cxnId="{329F1C54-5719-4972-AE28-748E44FFE2A4}">
      <dgm:prSet/>
      <dgm:spPr/>
      <dgm:t>
        <a:bodyPr/>
        <a:lstStyle/>
        <a:p>
          <a:endParaRPr lang="en-US"/>
        </a:p>
      </dgm:t>
    </dgm:pt>
    <dgm:pt modelId="{91AAE683-B9AD-4DAD-912C-C90BAF8162E0}" type="sibTrans" cxnId="{329F1C54-5719-4972-AE28-748E44FFE2A4}">
      <dgm:prSet/>
      <dgm:spPr/>
      <dgm:t>
        <a:bodyPr/>
        <a:lstStyle/>
        <a:p>
          <a:endParaRPr lang="en-US"/>
        </a:p>
      </dgm:t>
    </dgm:pt>
    <dgm:pt modelId="{E86E8820-51DC-4493-A338-6929B68E2F19}">
      <dgm:prSet/>
      <dgm:spPr/>
      <dgm:t>
        <a:bodyPr/>
        <a:lstStyle/>
        <a:p>
          <a:r>
            <a:rPr lang="en-US"/>
            <a:t>Most jobs had undefined hourly rates (75% reported $0), indicating many fixed-price or negotiable contracts.</a:t>
          </a:r>
        </a:p>
      </dgm:t>
    </dgm:pt>
    <dgm:pt modelId="{916A9C2F-F1EA-4DE8-AF96-4F1D3B7CE9E7}" type="parTrans" cxnId="{58871740-7948-4895-84A6-85BBCBF90382}">
      <dgm:prSet/>
      <dgm:spPr/>
      <dgm:t>
        <a:bodyPr/>
        <a:lstStyle/>
        <a:p>
          <a:endParaRPr lang="en-US"/>
        </a:p>
      </dgm:t>
    </dgm:pt>
    <dgm:pt modelId="{740CA160-0DC8-4CFA-BD78-43AAD70709A4}" type="sibTrans" cxnId="{58871740-7948-4895-84A6-85BBCBF90382}">
      <dgm:prSet/>
      <dgm:spPr/>
      <dgm:t>
        <a:bodyPr/>
        <a:lstStyle/>
        <a:p>
          <a:endParaRPr lang="en-US"/>
        </a:p>
      </dgm:t>
    </dgm:pt>
    <dgm:pt modelId="{3CF61E9C-81AE-40D3-A8C7-71D8768C89BA}" type="pres">
      <dgm:prSet presAssocID="{728AE906-293A-4195-A1C9-6BF874306871}" presName="linear" presStyleCnt="0">
        <dgm:presLayoutVars>
          <dgm:animLvl val="lvl"/>
          <dgm:resizeHandles val="exact"/>
        </dgm:presLayoutVars>
      </dgm:prSet>
      <dgm:spPr/>
    </dgm:pt>
    <dgm:pt modelId="{6934E5CC-356F-4039-9514-61B05FA24EA2}" type="pres">
      <dgm:prSet presAssocID="{2E1B6D97-3FE6-404E-BA3F-1C1D8D5592D9}" presName="parentText" presStyleLbl="node1" presStyleIdx="0" presStyleCnt="6">
        <dgm:presLayoutVars>
          <dgm:chMax val="0"/>
          <dgm:bulletEnabled val="1"/>
        </dgm:presLayoutVars>
      </dgm:prSet>
      <dgm:spPr/>
    </dgm:pt>
    <dgm:pt modelId="{A5BE057C-6195-4353-9195-B68CFC3D7A16}" type="pres">
      <dgm:prSet presAssocID="{CBE0A3F2-B284-4644-AB4C-741F77DC9B67}" presName="spacer" presStyleCnt="0"/>
      <dgm:spPr/>
    </dgm:pt>
    <dgm:pt modelId="{FEEE3E33-E2FD-4681-9375-25CA16503A6D}" type="pres">
      <dgm:prSet presAssocID="{F36C650A-2BCA-4783-9E66-167B920FC1D1}" presName="parentText" presStyleLbl="node1" presStyleIdx="1" presStyleCnt="6">
        <dgm:presLayoutVars>
          <dgm:chMax val="0"/>
          <dgm:bulletEnabled val="1"/>
        </dgm:presLayoutVars>
      </dgm:prSet>
      <dgm:spPr/>
    </dgm:pt>
    <dgm:pt modelId="{1A85199C-29EE-4BAD-A801-8AFEC6C4C0A9}" type="pres">
      <dgm:prSet presAssocID="{01E32529-C0EB-4270-9BD1-32FDC46EDF68}" presName="spacer" presStyleCnt="0"/>
      <dgm:spPr/>
    </dgm:pt>
    <dgm:pt modelId="{F16E9DA1-9635-4D23-A773-86BC439268A4}" type="pres">
      <dgm:prSet presAssocID="{6DE24024-A079-4ED5-847B-8067E442D713}" presName="parentText" presStyleLbl="node1" presStyleIdx="2" presStyleCnt="6">
        <dgm:presLayoutVars>
          <dgm:chMax val="0"/>
          <dgm:bulletEnabled val="1"/>
        </dgm:presLayoutVars>
      </dgm:prSet>
      <dgm:spPr/>
    </dgm:pt>
    <dgm:pt modelId="{25220A5C-765C-4F6A-B3AE-674DFDF2A07F}" type="pres">
      <dgm:prSet presAssocID="{B86CF3ED-8022-43B8-AC6E-B7ADA5D4A671}" presName="spacer" presStyleCnt="0"/>
      <dgm:spPr/>
    </dgm:pt>
    <dgm:pt modelId="{1294068C-492F-4068-96DE-204DBA919264}" type="pres">
      <dgm:prSet presAssocID="{8FFC1521-AF44-45F7-90EF-3BAA29EDA79D}" presName="parentText" presStyleLbl="node1" presStyleIdx="3" presStyleCnt="6">
        <dgm:presLayoutVars>
          <dgm:chMax val="0"/>
          <dgm:bulletEnabled val="1"/>
        </dgm:presLayoutVars>
      </dgm:prSet>
      <dgm:spPr/>
    </dgm:pt>
    <dgm:pt modelId="{FE81D5FD-F360-4C69-A604-0DD982E822EF}" type="pres">
      <dgm:prSet presAssocID="{1BBFBFCF-8F85-49E6-890B-0CF357AB8D55}" presName="spacer" presStyleCnt="0"/>
      <dgm:spPr/>
    </dgm:pt>
    <dgm:pt modelId="{3493E2A9-178C-4A2E-8CC2-23A3C77889B1}" type="pres">
      <dgm:prSet presAssocID="{CF5EBCAF-ABC7-41B7-B812-8710A01B12B2}" presName="parentText" presStyleLbl="node1" presStyleIdx="4" presStyleCnt="6">
        <dgm:presLayoutVars>
          <dgm:chMax val="0"/>
          <dgm:bulletEnabled val="1"/>
        </dgm:presLayoutVars>
      </dgm:prSet>
      <dgm:spPr/>
    </dgm:pt>
    <dgm:pt modelId="{EDA87F73-EBE0-4BA3-8BD7-AE37D9A71289}" type="pres">
      <dgm:prSet presAssocID="{91AAE683-B9AD-4DAD-912C-C90BAF8162E0}" presName="spacer" presStyleCnt="0"/>
      <dgm:spPr/>
    </dgm:pt>
    <dgm:pt modelId="{C46BC559-8226-47C7-A9F8-5B997FEFA0FA}" type="pres">
      <dgm:prSet presAssocID="{E86E8820-51DC-4493-A338-6929B68E2F19}" presName="parentText" presStyleLbl="node1" presStyleIdx="5" presStyleCnt="6">
        <dgm:presLayoutVars>
          <dgm:chMax val="0"/>
          <dgm:bulletEnabled val="1"/>
        </dgm:presLayoutVars>
      </dgm:prSet>
      <dgm:spPr/>
    </dgm:pt>
  </dgm:ptLst>
  <dgm:cxnLst>
    <dgm:cxn modelId="{DCA14B05-6258-4859-BE37-C5DFA8156E5A}" type="presOf" srcId="{F36C650A-2BCA-4783-9E66-167B920FC1D1}" destId="{FEEE3E33-E2FD-4681-9375-25CA16503A6D}" srcOrd="0" destOrd="0" presId="urn:microsoft.com/office/officeart/2005/8/layout/vList2"/>
    <dgm:cxn modelId="{AE69CD21-41A9-4EEF-A489-AA248759E94D}" type="presOf" srcId="{CF5EBCAF-ABC7-41B7-B812-8710A01B12B2}" destId="{3493E2A9-178C-4A2E-8CC2-23A3C77889B1}" srcOrd="0" destOrd="0" presId="urn:microsoft.com/office/officeart/2005/8/layout/vList2"/>
    <dgm:cxn modelId="{C032902A-982D-417A-9417-E05D7B6F0090}" srcId="{728AE906-293A-4195-A1C9-6BF874306871}" destId="{F36C650A-2BCA-4783-9E66-167B920FC1D1}" srcOrd="1" destOrd="0" parTransId="{2E43E9F9-159C-4EF1-838D-34659AB4F524}" sibTransId="{01E32529-C0EB-4270-9BD1-32FDC46EDF68}"/>
    <dgm:cxn modelId="{58871740-7948-4895-84A6-85BBCBF90382}" srcId="{728AE906-293A-4195-A1C9-6BF874306871}" destId="{E86E8820-51DC-4493-A338-6929B68E2F19}" srcOrd="5" destOrd="0" parTransId="{916A9C2F-F1EA-4DE8-AF96-4F1D3B7CE9E7}" sibTransId="{740CA160-0DC8-4CFA-BD78-43AAD70709A4}"/>
    <dgm:cxn modelId="{CC5C0644-C7BA-4BE4-AC6F-32D6E4501004}" type="presOf" srcId="{2E1B6D97-3FE6-404E-BA3F-1C1D8D5592D9}" destId="{6934E5CC-356F-4039-9514-61B05FA24EA2}" srcOrd="0" destOrd="0" presId="urn:microsoft.com/office/officeart/2005/8/layout/vList2"/>
    <dgm:cxn modelId="{004FD16E-1402-44FA-839C-1D982D517EB6}" type="presOf" srcId="{8FFC1521-AF44-45F7-90EF-3BAA29EDA79D}" destId="{1294068C-492F-4068-96DE-204DBA919264}" srcOrd="0" destOrd="0" presId="urn:microsoft.com/office/officeart/2005/8/layout/vList2"/>
    <dgm:cxn modelId="{329F1C54-5719-4972-AE28-748E44FFE2A4}" srcId="{728AE906-293A-4195-A1C9-6BF874306871}" destId="{CF5EBCAF-ABC7-41B7-B812-8710A01B12B2}" srcOrd="4" destOrd="0" parTransId="{FD38795D-190F-4BAF-8DBA-40B1775888C4}" sibTransId="{91AAE683-B9AD-4DAD-912C-C90BAF8162E0}"/>
    <dgm:cxn modelId="{388A227E-10E7-4B3F-B25D-18EF81FBCB22}" srcId="{728AE906-293A-4195-A1C9-6BF874306871}" destId="{8FFC1521-AF44-45F7-90EF-3BAA29EDA79D}" srcOrd="3" destOrd="0" parTransId="{59A521C4-C005-47C0-ABA3-7EABCF9A7948}" sibTransId="{1BBFBFCF-8F85-49E6-890B-0CF357AB8D55}"/>
    <dgm:cxn modelId="{91A72E84-3B22-46B2-BF8C-1E03F8105442}" srcId="{728AE906-293A-4195-A1C9-6BF874306871}" destId="{6DE24024-A079-4ED5-847B-8067E442D713}" srcOrd="2" destOrd="0" parTransId="{1103C6EC-44D5-4D96-81D3-4BB1A02FCCF1}" sibTransId="{B86CF3ED-8022-43B8-AC6E-B7ADA5D4A671}"/>
    <dgm:cxn modelId="{ECA2BAC2-466C-4436-B0F7-8C34DE4F011C}" type="presOf" srcId="{6DE24024-A079-4ED5-847B-8067E442D713}" destId="{F16E9DA1-9635-4D23-A773-86BC439268A4}" srcOrd="0" destOrd="0" presId="urn:microsoft.com/office/officeart/2005/8/layout/vList2"/>
    <dgm:cxn modelId="{157B37E4-6B9E-4B20-BB17-F108F60584B3}" type="presOf" srcId="{E86E8820-51DC-4493-A338-6929B68E2F19}" destId="{C46BC559-8226-47C7-A9F8-5B997FEFA0FA}" srcOrd="0" destOrd="0" presId="urn:microsoft.com/office/officeart/2005/8/layout/vList2"/>
    <dgm:cxn modelId="{E0EC20FB-7E9D-4907-9EB6-7F90ED390891}" type="presOf" srcId="{728AE906-293A-4195-A1C9-6BF874306871}" destId="{3CF61E9C-81AE-40D3-A8C7-71D8768C89BA}" srcOrd="0" destOrd="0" presId="urn:microsoft.com/office/officeart/2005/8/layout/vList2"/>
    <dgm:cxn modelId="{5BB10DFC-403A-4405-9B26-2CC9136066BE}" srcId="{728AE906-293A-4195-A1C9-6BF874306871}" destId="{2E1B6D97-3FE6-404E-BA3F-1C1D8D5592D9}" srcOrd="0" destOrd="0" parTransId="{0665C2F9-64D6-4780-BC03-7D4152DD0458}" sibTransId="{CBE0A3F2-B284-4644-AB4C-741F77DC9B67}"/>
    <dgm:cxn modelId="{AF992EF9-7C8F-4A60-B377-538FA976C9E2}" type="presParOf" srcId="{3CF61E9C-81AE-40D3-A8C7-71D8768C89BA}" destId="{6934E5CC-356F-4039-9514-61B05FA24EA2}" srcOrd="0" destOrd="0" presId="urn:microsoft.com/office/officeart/2005/8/layout/vList2"/>
    <dgm:cxn modelId="{E7C1BAE6-B970-46BF-B368-2FE73E3B99AC}" type="presParOf" srcId="{3CF61E9C-81AE-40D3-A8C7-71D8768C89BA}" destId="{A5BE057C-6195-4353-9195-B68CFC3D7A16}" srcOrd="1" destOrd="0" presId="urn:microsoft.com/office/officeart/2005/8/layout/vList2"/>
    <dgm:cxn modelId="{DE2B935D-E816-4DCC-8251-E762B6051EBC}" type="presParOf" srcId="{3CF61E9C-81AE-40D3-A8C7-71D8768C89BA}" destId="{FEEE3E33-E2FD-4681-9375-25CA16503A6D}" srcOrd="2" destOrd="0" presId="urn:microsoft.com/office/officeart/2005/8/layout/vList2"/>
    <dgm:cxn modelId="{31501957-87F0-4A73-916D-53E995504D66}" type="presParOf" srcId="{3CF61E9C-81AE-40D3-A8C7-71D8768C89BA}" destId="{1A85199C-29EE-4BAD-A801-8AFEC6C4C0A9}" srcOrd="3" destOrd="0" presId="urn:microsoft.com/office/officeart/2005/8/layout/vList2"/>
    <dgm:cxn modelId="{1FA022AF-6A01-4942-9CF8-B08C6C23DBF5}" type="presParOf" srcId="{3CF61E9C-81AE-40D3-A8C7-71D8768C89BA}" destId="{F16E9DA1-9635-4D23-A773-86BC439268A4}" srcOrd="4" destOrd="0" presId="urn:microsoft.com/office/officeart/2005/8/layout/vList2"/>
    <dgm:cxn modelId="{DCF83AE9-9498-4932-BE40-FBBC18C99B5A}" type="presParOf" srcId="{3CF61E9C-81AE-40D3-A8C7-71D8768C89BA}" destId="{25220A5C-765C-4F6A-B3AE-674DFDF2A07F}" srcOrd="5" destOrd="0" presId="urn:microsoft.com/office/officeart/2005/8/layout/vList2"/>
    <dgm:cxn modelId="{565848DC-5A85-4AC6-80CB-5C952414CA74}" type="presParOf" srcId="{3CF61E9C-81AE-40D3-A8C7-71D8768C89BA}" destId="{1294068C-492F-4068-96DE-204DBA919264}" srcOrd="6" destOrd="0" presId="urn:microsoft.com/office/officeart/2005/8/layout/vList2"/>
    <dgm:cxn modelId="{6A9663F2-A344-4FC4-BF7E-1492603AC0A4}" type="presParOf" srcId="{3CF61E9C-81AE-40D3-A8C7-71D8768C89BA}" destId="{FE81D5FD-F360-4C69-A604-0DD982E822EF}" srcOrd="7" destOrd="0" presId="urn:microsoft.com/office/officeart/2005/8/layout/vList2"/>
    <dgm:cxn modelId="{3D569DD3-59FB-4FC1-80E5-0FCED8B05F7B}" type="presParOf" srcId="{3CF61E9C-81AE-40D3-A8C7-71D8768C89BA}" destId="{3493E2A9-178C-4A2E-8CC2-23A3C77889B1}" srcOrd="8" destOrd="0" presId="urn:microsoft.com/office/officeart/2005/8/layout/vList2"/>
    <dgm:cxn modelId="{7B6BEB99-D040-4370-B589-3308918682AC}" type="presParOf" srcId="{3CF61E9C-81AE-40D3-A8C7-71D8768C89BA}" destId="{EDA87F73-EBE0-4BA3-8BD7-AE37D9A71289}" srcOrd="9" destOrd="0" presId="urn:microsoft.com/office/officeart/2005/8/layout/vList2"/>
    <dgm:cxn modelId="{B8E95800-C13C-4538-ADE3-D408346F5823}" type="presParOf" srcId="{3CF61E9C-81AE-40D3-A8C7-71D8768C89BA}" destId="{C46BC559-8226-47C7-A9F8-5B997FEFA0F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833C5F-1534-440A-A6B3-2FD408DEC380}" type="doc">
      <dgm:prSet loTypeId="urn:microsoft.com/office/officeart/2005/8/layout/default" loCatId="list" qsTypeId="urn:microsoft.com/office/officeart/2005/8/quickstyle/simple5" qsCatId="simple" csTypeId="urn:microsoft.com/office/officeart/2005/8/colors/accent2_2" csCatId="accent2"/>
      <dgm:spPr/>
      <dgm:t>
        <a:bodyPr/>
        <a:lstStyle/>
        <a:p>
          <a:endParaRPr lang="en-US"/>
        </a:p>
      </dgm:t>
    </dgm:pt>
    <dgm:pt modelId="{E543EA3F-F2FC-4B39-A203-0518802FD14C}">
      <dgm:prSet/>
      <dgm:spPr/>
      <dgm:t>
        <a:bodyPr/>
        <a:lstStyle/>
        <a:p>
          <a:r>
            <a:rPr lang="en-US"/>
            <a:t>Columns: title: Job title (e.g., "Full Stack Developer").</a:t>
          </a:r>
        </a:p>
      </dgm:t>
    </dgm:pt>
    <dgm:pt modelId="{C4723E7A-F507-4DDD-8A28-863F5E2723DB}" type="parTrans" cxnId="{AF0BED47-3768-433A-8BBA-3305FCEEACA9}">
      <dgm:prSet/>
      <dgm:spPr/>
      <dgm:t>
        <a:bodyPr/>
        <a:lstStyle/>
        <a:p>
          <a:endParaRPr lang="en-US"/>
        </a:p>
      </dgm:t>
    </dgm:pt>
    <dgm:pt modelId="{09FD5408-5CAD-4BD4-8F41-4A355C95D7FE}" type="sibTrans" cxnId="{AF0BED47-3768-433A-8BBA-3305FCEEACA9}">
      <dgm:prSet/>
      <dgm:spPr/>
      <dgm:t>
        <a:bodyPr/>
        <a:lstStyle/>
        <a:p>
          <a:endParaRPr lang="en-US"/>
        </a:p>
      </dgm:t>
    </dgm:pt>
    <dgm:pt modelId="{9E307D9C-DF95-4308-89FB-3636DDB01820}">
      <dgm:prSet/>
      <dgm:spPr/>
      <dgm:t>
        <a:bodyPr/>
        <a:lstStyle/>
        <a:p>
          <a:r>
            <a:rPr lang="en-US"/>
            <a:t>link: URL to the job posting.</a:t>
          </a:r>
        </a:p>
      </dgm:t>
    </dgm:pt>
    <dgm:pt modelId="{A074CE9C-3E22-4D5B-B7FD-6E63A2F6CE5E}" type="parTrans" cxnId="{DCFF7833-3F47-4E27-9454-EA8D23B99F76}">
      <dgm:prSet/>
      <dgm:spPr/>
      <dgm:t>
        <a:bodyPr/>
        <a:lstStyle/>
        <a:p>
          <a:endParaRPr lang="en-US"/>
        </a:p>
      </dgm:t>
    </dgm:pt>
    <dgm:pt modelId="{99ECA511-5CD7-40F0-AE26-C88DF546823C}" type="sibTrans" cxnId="{DCFF7833-3F47-4E27-9454-EA8D23B99F76}">
      <dgm:prSet/>
      <dgm:spPr/>
      <dgm:t>
        <a:bodyPr/>
        <a:lstStyle/>
        <a:p>
          <a:endParaRPr lang="en-US"/>
        </a:p>
      </dgm:t>
    </dgm:pt>
    <dgm:pt modelId="{C8C84AEB-4A4E-47AD-8801-FAE87DE8301C}">
      <dgm:prSet/>
      <dgm:spPr/>
      <dgm:t>
        <a:bodyPr/>
        <a:lstStyle/>
        <a:p>
          <a:r>
            <a:rPr lang="en-US"/>
            <a:t>published_date: Date the job was posted.</a:t>
          </a:r>
        </a:p>
      </dgm:t>
    </dgm:pt>
    <dgm:pt modelId="{277250A7-5518-4895-8A2E-20C0A6F034BB}" type="parTrans" cxnId="{27FF4E2E-A54B-4389-A519-E90A849F4BAF}">
      <dgm:prSet/>
      <dgm:spPr/>
      <dgm:t>
        <a:bodyPr/>
        <a:lstStyle/>
        <a:p>
          <a:endParaRPr lang="en-US"/>
        </a:p>
      </dgm:t>
    </dgm:pt>
    <dgm:pt modelId="{FF489BA3-65A1-456C-80F9-45B980C0832E}" type="sibTrans" cxnId="{27FF4E2E-A54B-4389-A519-E90A849F4BAF}">
      <dgm:prSet/>
      <dgm:spPr/>
      <dgm:t>
        <a:bodyPr/>
        <a:lstStyle/>
        <a:p>
          <a:endParaRPr lang="en-US"/>
        </a:p>
      </dgm:t>
    </dgm:pt>
    <dgm:pt modelId="{9AB15E9B-43EE-47E3-9CAE-4B897BD6CD46}">
      <dgm:prSet/>
      <dgm:spPr/>
      <dgm:t>
        <a:bodyPr/>
        <a:lstStyle/>
        <a:p>
          <a:r>
            <a:rPr lang="en-US"/>
            <a:t>is_hourly: Boolean indicating hourly or fixed-price jobs.</a:t>
          </a:r>
        </a:p>
      </dgm:t>
    </dgm:pt>
    <dgm:pt modelId="{D025C986-5778-4409-952C-DA6CC0343C81}" type="parTrans" cxnId="{EC727AC0-5AD6-467A-8DB2-7790D9246C54}">
      <dgm:prSet/>
      <dgm:spPr/>
      <dgm:t>
        <a:bodyPr/>
        <a:lstStyle/>
        <a:p>
          <a:endParaRPr lang="en-US"/>
        </a:p>
      </dgm:t>
    </dgm:pt>
    <dgm:pt modelId="{DF4D7224-0595-4408-B910-7E7DC6BFB821}" type="sibTrans" cxnId="{EC727AC0-5AD6-467A-8DB2-7790D9246C54}">
      <dgm:prSet/>
      <dgm:spPr/>
      <dgm:t>
        <a:bodyPr/>
        <a:lstStyle/>
        <a:p>
          <a:endParaRPr lang="en-US"/>
        </a:p>
      </dgm:t>
    </dgm:pt>
    <dgm:pt modelId="{FA2B0B98-3F3F-41CF-B3F3-1FDF5B9DA09B}">
      <dgm:prSet/>
      <dgm:spPr/>
      <dgm:t>
        <a:bodyPr/>
        <a:lstStyle/>
        <a:p>
          <a:r>
            <a:rPr lang="en-US"/>
            <a:t>hourly_low, hourly_high: Hourly rate range.</a:t>
          </a:r>
        </a:p>
      </dgm:t>
    </dgm:pt>
    <dgm:pt modelId="{4894988E-3781-4FB3-8CCE-3971531B1C5A}" type="parTrans" cxnId="{52FE6A54-8C05-414C-8A24-DA044C699DCB}">
      <dgm:prSet/>
      <dgm:spPr/>
      <dgm:t>
        <a:bodyPr/>
        <a:lstStyle/>
        <a:p>
          <a:endParaRPr lang="en-US"/>
        </a:p>
      </dgm:t>
    </dgm:pt>
    <dgm:pt modelId="{76C3CC96-8D3D-4F15-9B5D-9269BEF72192}" type="sibTrans" cxnId="{52FE6A54-8C05-414C-8A24-DA044C699DCB}">
      <dgm:prSet/>
      <dgm:spPr/>
      <dgm:t>
        <a:bodyPr/>
        <a:lstStyle/>
        <a:p>
          <a:endParaRPr lang="en-US"/>
        </a:p>
      </dgm:t>
    </dgm:pt>
    <dgm:pt modelId="{ED22B519-9A7D-4751-8179-7293E8EFA0D4}">
      <dgm:prSet/>
      <dgm:spPr/>
      <dgm:t>
        <a:bodyPr/>
        <a:lstStyle/>
        <a:p>
          <a:r>
            <a:rPr lang="en-US"/>
            <a:t>budget: Fixed-price budget.</a:t>
          </a:r>
        </a:p>
      </dgm:t>
    </dgm:pt>
    <dgm:pt modelId="{CE6996C4-9C0E-4B10-BEEE-0C46A3E87B77}" type="parTrans" cxnId="{5C6B15AA-7696-4D2A-9A2A-7F5D64D19C8A}">
      <dgm:prSet/>
      <dgm:spPr/>
      <dgm:t>
        <a:bodyPr/>
        <a:lstStyle/>
        <a:p>
          <a:endParaRPr lang="en-US"/>
        </a:p>
      </dgm:t>
    </dgm:pt>
    <dgm:pt modelId="{66506098-49B8-4AA3-92D9-B3AC6EEE8401}" type="sibTrans" cxnId="{5C6B15AA-7696-4D2A-9A2A-7F5D64D19C8A}">
      <dgm:prSet/>
      <dgm:spPr/>
      <dgm:t>
        <a:bodyPr/>
        <a:lstStyle/>
        <a:p>
          <a:endParaRPr lang="en-US"/>
        </a:p>
      </dgm:t>
    </dgm:pt>
    <dgm:pt modelId="{A9E1EAA9-1762-4D0C-ACB2-FCDE00753509}">
      <dgm:prSet/>
      <dgm:spPr/>
      <dgm:t>
        <a:bodyPr/>
        <a:lstStyle/>
        <a:p>
          <a:r>
            <a:rPr lang="en-US"/>
            <a:t>country: Client’s country.</a:t>
          </a:r>
        </a:p>
      </dgm:t>
    </dgm:pt>
    <dgm:pt modelId="{6B0652CE-8613-49A4-8EA0-5473EDF6A752}" type="parTrans" cxnId="{40B1D3B4-9021-4C7E-805A-36D07A87EA88}">
      <dgm:prSet/>
      <dgm:spPr/>
      <dgm:t>
        <a:bodyPr/>
        <a:lstStyle/>
        <a:p>
          <a:endParaRPr lang="en-US"/>
        </a:p>
      </dgm:t>
    </dgm:pt>
    <dgm:pt modelId="{909EE4F6-270D-4A30-96F6-DB82F913118A}" type="sibTrans" cxnId="{40B1D3B4-9021-4C7E-805A-36D07A87EA88}">
      <dgm:prSet/>
      <dgm:spPr/>
      <dgm:t>
        <a:bodyPr/>
        <a:lstStyle/>
        <a:p>
          <a:endParaRPr lang="en-US"/>
        </a:p>
      </dgm:t>
    </dgm:pt>
    <dgm:pt modelId="{D66B8622-F595-448F-AE16-3250DB81582E}">
      <dgm:prSet/>
      <dgm:spPr/>
      <dgm:t>
        <a:bodyPr/>
        <a:lstStyle/>
        <a:p>
          <a:r>
            <a:rPr lang="en-US"/>
            <a:t>Total entries: 244,828.</a:t>
          </a:r>
        </a:p>
      </dgm:t>
    </dgm:pt>
    <dgm:pt modelId="{A4F1A088-2C13-491E-8C79-E518406DE03A}" type="parTrans" cxnId="{06927F8E-A0AC-4904-9B66-D9405963B335}">
      <dgm:prSet/>
      <dgm:spPr/>
      <dgm:t>
        <a:bodyPr/>
        <a:lstStyle/>
        <a:p>
          <a:endParaRPr lang="en-US"/>
        </a:p>
      </dgm:t>
    </dgm:pt>
    <dgm:pt modelId="{2C1BDB80-6421-44D6-AD56-279CECCD4DC3}" type="sibTrans" cxnId="{06927F8E-A0AC-4904-9B66-D9405963B335}">
      <dgm:prSet/>
      <dgm:spPr/>
      <dgm:t>
        <a:bodyPr/>
        <a:lstStyle/>
        <a:p>
          <a:endParaRPr lang="en-US"/>
        </a:p>
      </dgm:t>
    </dgm:pt>
    <dgm:pt modelId="{C6455EB0-D84E-488A-8152-F38ECC00B422}" type="pres">
      <dgm:prSet presAssocID="{6A833C5F-1534-440A-A6B3-2FD408DEC380}" presName="diagram" presStyleCnt="0">
        <dgm:presLayoutVars>
          <dgm:dir/>
          <dgm:resizeHandles val="exact"/>
        </dgm:presLayoutVars>
      </dgm:prSet>
      <dgm:spPr/>
    </dgm:pt>
    <dgm:pt modelId="{F7A18755-A8B0-49BF-B3B4-4A0897C20D9D}" type="pres">
      <dgm:prSet presAssocID="{E543EA3F-F2FC-4B39-A203-0518802FD14C}" presName="node" presStyleLbl="node1" presStyleIdx="0" presStyleCnt="8">
        <dgm:presLayoutVars>
          <dgm:bulletEnabled val="1"/>
        </dgm:presLayoutVars>
      </dgm:prSet>
      <dgm:spPr/>
    </dgm:pt>
    <dgm:pt modelId="{37997881-FE70-461F-BBE8-211D84F1DD03}" type="pres">
      <dgm:prSet presAssocID="{09FD5408-5CAD-4BD4-8F41-4A355C95D7FE}" presName="sibTrans" presStyleCnt="0"/>
      <dgm:spPr/>
    </dgm:pt>
    <dgm:pt modelId="{F9E5794D-3E2F-463D-9152-BC2E8A99C6DB}" type="pres">
      <dgm:prSet presAssocID="{9E307D9C-DF95-4308-89FB-3636DDB01820}" presName="node" presStyleLbl="node1" presStyleIdx="1" presStyleCnt="8">
        <dgm:presLayoutVars>
          <dgm:bulletEnabled val="1"/>
        </dgm:presLayoutVars>
      </dgm:prSet>
      <dgm:spPr/>
    </dgm:pt>
    <dgm:pt modelId="{23910CFA-2403-49F5-9B09-14E2C6592F86}" type="pres">
      <dgm:prSet presAssocID="{99ECA511-5CD7-40F0-AE26-C88DF546823C}" presName="sibTrans" presStyleCnt="0"/>
      <dgm:spPr/>
    </dgm:pt>
    <dgm:pt modelId="{46210BB7-5138-410B-89E3-EC56AF97C831}" type="pres">
      <dgm:prSet presAssocID="{C8C84AEB-4A4E-47AD-8801-FAE87DE8301C}" presName="node" presStyleLbl="node1" presStyleIdx="2" presStyleCnt="8">
        <dgm:presLayoutVars>
          <dgm:bulletEnabled val="1"/>
        </dgm:presLayoutVars>
      </dgm:prSet>
      <dgm:spPr/>
    </dgm:pt>
    <dgm:pt modelId="{1269AD9B-F5F1-44E4-8E50-78DE17220917}" type="pres">
      <dgm:prSet presAssocID="{FF489BA3-65A1-456C-80F9-45B980C0832E}" presName="sibTrans" presStyleCnt="0"/>
      <dgm:spPr/>
    </dgm:pt>
    <dgm:pt modelId="{A66665EC-88EB-4EF6-9AF3-461ED2260E74}" type="pres">
      <dgm:prSet presAssocID="{9AB15E9B-43EE-47E3-9CAE-4B897BD6CD46}" presName="node" presStyleLbl="node1" presStyleIdx="3" presStyleCnt="8">
        <dgm:presLayoutVars>
          <dgm:bulletEnabled val="1"/>
        </dgm:presLayoutVars>
      </dgm:prSet>
      <dgm:spPr/>
    </dgm:pt>
    <dgm:pt modelId="{7AB9B2BF-5D99-48A4-A9C7-85B70BBA8672}" type="pres">
      <dgm:prSet presAssocID="{DF4D7224-0595-4408-B910-7E7DC6BFB821}" presName="sibTrans" presStyleCnt="0"/>
      <dgm:spPr/>
    </dgm:pt>
    <dgm:pt modelId="{B3E13431-2198-42BF-98DF-080BA0C1F478}" type="pres">
      <dgm:prSet presAssocID="{FA2B0B98-3F3F-41CF-B3F3-1FDF5B9DA09B}" presName="node" presStyleLbl="node1" presStyleIdx="4" presStyleCnt="8">
        <dgm:presLayoutVars>
          <dgm:bulletEnabled val="1"/>
        </dgm:presLayoutVars>
      </dgm:prSet>
      <dgm:spPr/>
    </dgm:pt>
    <dgm:pt modelId="{5D982CCE-D47D-4FFE-9084-44D2D4B46CED}" type="pres">
      <dgm:prSet presAssocID="{76C3CC96-8D3D-4F15-9B5D-9269BEF72192}" presName="sibTrans" presStyleCnt="0"/>
      <dgm:spPr/>
    </dgm:pt>
    <dgm:pt modelId="{BE56BE9E-D680-46F6-A196-8E01E487C624}" type="pres">
      <dgm:prSet presAssocID="{ED22B519-9A7D-4751-8179-7293E8EFA0D4}" presName="node" presStyleLbl="node1" presStyleIdx="5" presStyleCnt="8">
        <dgm:presLayoutVars>
          <dgm:bulletEnabled val="1"/>
        </dgm:presLayoutVars>
      </dgm:prSet>
      <dgm:spPr/>
    </dgm:pt>
    <dgm:pt modelId="{2D4CC6B5-8A90-46F3-A08C-C0C877188857}" type="pres">
      <dgm:prSet presAssocID="{66506098-49B8-4AA3-92D9-B3AC6EEE8401}" presName="sibTrans" presStyleCnt="0"/>
      <dgm:spPr/>
    </dgm:pt>
    <dgm:pt modelId="{4302D9B8-897E-4F90-9950-AFA2BD0DE5B1}" type="pres">
      <dgm:prSet presAssocID="{A9E1EAA9-1762-4D0C-ACB2-FCDE00753509}" presName="node" presStyleLbl="node1" presStyleIdx="6" presStyleCnt="8">
        <dgm:presLayoutVars>
          <dgm:bulletEnabled val="1"/>
        </dgm:presLayoutVars>
      </dgm:prSet>
      <dgm:spPr/>
    </dgm:pt>
    <dgm:pt modelId="{67C307A2-CB17-4C20-B5BA-B38DD05FFEBF}" type="pres">
      <dgm:prSet presAssocID="{909EE4F6-270D-4A30-96F6-DB82F913118A}" presName="sibTrans" presStyleCnt="0"/>
      <dgm:spPr/>
    </dgm:pt>
    <dgm:pt modelId="{AB50329F-C480-40CD-98D9-837FFB8E7E05}" type="pres">
      <dgm:prSet presAssocID="{D66B8622-F595-448F-AE16-3250DB81582E}" presName="node" presStyleLbl="node1" presStyleIdx="7" presStyleCnt="8">
        <dgm:presLayoutVars>
          <dgm:bulletEnabled val="1"/>
        </dgm:presLayoutVars>
      </dgm:prSet>
      <dgm:spPr/>
    </dgm:pt>
  </dgm:ptLst>
  <dgm:cxnLst>
    <dgm:cxn modelId="{44992711-63FF-4C7F-83BB-033D4BC6AB08}" type="presOf" srcId="{FA2B0B98-3F3F-41CF-B3F3-1FDF5B9DA09B}" destId="{B3E13431-2198-42BF-98DF-080BA0C1F478}" srcOrd="0" destOrd="0" presId="urn:microsoft.com/office/officeart/2005/8/layout/default"/>
    <dgm:cxn modelId="{1DEA862D-E86C-4E63-97CC-79F8EC320374}" type="presOf" srcId="{A9E1EAA9-1762-4D0C-ACB2-FCDE00753509}" destId="{4302D9B8-897E-4F90-9950-AFA2BD0DE5B1}" srcOrd="0" destOrd="0" presId="urn:microsoft.com/office/officeart/2005/8/layout/default"/>
    <dgm:cxn modelId="{27FF4E2E-A54B-4389-A519-E90A849F4BAF}" srcId="{6A833C5F-1534-440A-A6B3-2FD408DEC380}" destId="{C8C84AEB-4A4E-47AD-8801-FAE87DE8301C}" srcOrd="2" destOrd="0" parTransId="{277250A7-5518-4895-8A2E-20C0A6F034BB}" sibTransId="{FF489BA3-65A1-456C-80F9-45B980C0832E}"/>
    <dgm:cxn modelId="{DCFF7833-3F47-4E27-9454-EA8D23B99F76}" srcId="{6A833C5F-1534-440A-A6B3-2FD408DEC380}" destId="{9E307D9C-DF95-4308-89FB-3636DDB01820}" srcOrd="1" destOrd="0" parTransId="{A074CE9C-3E22-4D5B-B7FD-6E63A2F6CE5E}" sibTransId="{99ECA511-5CD7-40F0-AE26-C88DF546823C}"/>
    <dgm:cxn modelId="{369EC934-A7BC-42C0-B727-124E2511C59F}" type="presOf" srcId="{9E307D9C-DF95-4308-89FB-3636DDB01820}" destId="{F9E5794D-3E2F-463D-9152-BC2E8A99C6DB}" srcOrd="0" destOrd="0" presId="urn:microsoft.com/office/officeart/2005/8/layout/default"/>
    <dgm:cxn modelId="{FED46F3F-5E2F-422D-8C9B-D4B02670A2D0}" type="presOf" srcId="{D66B8622-F595-448F-AE16-3250DB81582E}" destId="{AB50329F-C480-40CD-98D9-837FFB8E7E05}" srcOrd="0" destOrd="0" presId="urn:microsoft.com/office/officeart/2005/8/layout/default"/>
    <dgm:cxn modelId="{AF0BED47-3768-433A-8BBA-3305FCEEACA9}" srcId="{6A833C5F-1534-440A-A6B3-2FD408DEC380}" destId="{E543EA3F-F2FC-4B39-A203-0518802FD14C}" srcOrd="0" destOrd="0" parTransId="{C4723E7A-F507-4DDD-8A28-863F5E2723DB}" sibTransId="{09FD5408-5CAD-4BD4-8F41-4A355C95D7FE}"/>
    <dgm:cxn modelId="{8B6C2F52-BB47-4C91-A4FB-88712167B4BA}" type="presOf" srcId="{E543EA3F-F2FC-4B39-A203-0518802FD14C}" destId="{F7A18755-A8B0-49BF-B3B4-4A0897C20D9D}" srcOrd="0" destOrd="0" presId="urn:microsoft.com/office/officeart/2005/8/layout/default"/>
    <dgm:cxn modelId="{52FE6A54-8C05-414C-8A24-DA044C699DCB}" srcId="{6A833C5F-1534-440A-A6B3-2FD408DEC380}" destId="{FA2B0B98-3F3F-41CF-B3F3-1FDF5B9DA09B}" srcOrd="4" destOrd="0" parTransId="{4894988E-3781-4FB3-8CCE-3971531B1C5A}" sibTransId="{76C3CC96-8D3D-4F15-9B5D-9269BEF72192}"/>
    <dgm:cxn modelId="{F1878B86-E9DA-4ECE-892D-01CB4876F8D0}" type="presOf" srcId="{6A833C5F-1534-440A-A6B3-2FD408DEC380}" destId="{C6455EB0-D84E-488A-8152-F38ECC00B422}" srcOrd="0" destOrd="0" presId="urn:microsoft.com/office/officeart/2005/8/layout/default"/>
    <dgm:cxn modelId="{06927F8E-A0AC-4904-9B66-D9405963B335}" srcId="{6A833C5F-1534-440A-A6B3-2FD408DEC380}" destId="{D66B8622-F595-448F-AE16-3250DB81582E}" srcOrd="7" destOrd="0" parTransId="{A4F1A088-2C13-491E-8C79-E518406DE03A}" sibTransId="{2C1BDB80-6421-44D6-AD56-279CECCD4DC3}"/>
    <dgm:cxn modelId="{079366A2-1F0B-4304-A16C-604FB59E9B9C}" type="presOf" srcId="{C8C84AEB-4A4E-47AD-8801-FAE87DE8301C}" destId="{46210BB7-5138-410B-89E3-EC56AF97C831}" srcOrd="0" destOrd="0" presId="urn:microsoft.com/office/officeart/2005/8/layout/default"/>
    <dgm:cxn modelId="{5C6B15AA-7696-4D2A-9A2A-7F5D64D19C8A}" srcId="{6A833C5F-1534-440A-A6B3-2FD408DEC380}" destId="{ED22B519-9A7D-4751-8179-7293E8EFA0D4}" srcOrd="5" destOrd="0" parTransId="{CE6996C4-9C0E-4B10-BEEE-0C46A3E87B77}" sibTransId="{66506098-49B8-4AA3-92D9-B3AC6EEE8401}"/>
    <dgm:cxn modelId="{40B1D3B4-9021-4C7E-805A-36D07A87EA88}" srcId="{6A833C5F-1534-440A-A6B3-2FD408DEC380}" destId="{A9E1EAA9-1762-4D0C-ACB2-FCDE00753509}" srcOrd="6" destOrd="0" parTransId="{6B0652CE-8613-49A4-8EA0-5473EDF6A752}" sibTransId="{909EE4F6-270D-4A30-96F6-DB82F913118A}"/>
    <dgm:cxn modelId="{EC727AC0-5AD6-467A-8DB2-7790D9246C54}" srcId="{6A833C5F-1534-440A-A6B3-2FD408DEC380}" destId="{9AB15E9B-43EE-47E3-9CAE-4B897BD6CD46}" srcOrd="3" destOrd="0" parTransId="{D025C986-5778-4409-952C-DA6CC0343C81}" sibTransId="{DF4D7224-0595-4408-B910-7E7DC6BFB821}"/>
    <dgm:cxn modelId="{9D34B7E5-DE71-4F70-8977-D1C5765812D0}" type="presOf" srcId="{9AB15E9B-43EE-47E3-9CAE-4B897BD6CD46}" destId="{A66665EC-88EB-4EF6-9AF3-461ED2260E74}" srcOrd="0" destOrd="0" presId="urn:microsoft.com/office/officeart/2005/8/layout/default"/>
    <dgm:cxn modelId="{F730D6E8-B107-4F14-AAF3-94D557774E7D}" type="presOf" srcId="{ED22B519-9A7D-4751-8179-7293E8EFA0D4}" destId="{BE56BE9E-D680-46F6-A196-8E01E487C624}" srcOrd="0" destOrd="0" presId="urn:microsoft.com/office/officeart/2005/8/layout/default"/>
    <dgm:cxn modelId="{3602EB44-D3BA-4EE2-84E6-1A4D10E9D83F}" type="presParOf" srcId="{C6455EB0-D84E-488A-8152-F38ECC00B422}" destId="{F7A18755-A8B0-49BF-B3B4-4A0897C20D9D}" srcOrd="0" destOrd="0" presId="urn:microsoft.com/office/officeart/2005/8/layout/default"/>
    <dgm:cxn modelId="{3DC07AA5-291A-4288-98CE-37DF218253E8}" type="presParOf" srcId="{C6455EB0-D84E-488A-8152-F38ECC00B422}" destId="{37997881-FE70-461F-BBE8-211D84F1DD03}" srcOrd="1" destOrd="0" presId="urn:microsoft.com/office/officeart/2005/8/layout/default"/>
    <dgm:cxn modelId="{4C85730A-C20F-4974-88D4-5418D4FBBF57}" type="presParOf" srcId="{C6455EB0-D84E-488A-8152-F38ECC00B422}" destId="{F9E5794D-3E2F-463D-9152-BC2E8A99C6DB}" srcOrd="2" destOrd="0" presId="urn:microsoft.com/office/officeart/2005/8/layout/default"/>
    <dgm:cxn modelId="{EE198212-BCDC-4396-98C7-32F9B61E2E00}" type="presParOf" srcId="{C6455EB0-D84E-488A-8152-F38ECC00B422}" destId="{23910CFA-2403-49F5-9B09-14E2C6592F86}" srcOrd="3" destOrd="0" presId="urn:microsoft.com/office/officeart/2005/8/layout/default"/>
    <dgm:cxn modelId="{4D9F1AD7-A32A-4180-AFB2-88B0DF2C3C03}" type="presParOf" srcId="{C6455EB0-D84E-488A-8152-F38ECC00B422}" destId="{46210BB7-5138-410B-89E3-EC56AF97C831}" srcOrd="4" destOrd="0" presId="urn:microsoft.com/office/officeart/2005/8/layout/default"/>
    <dgm:cxn modelId="{E5AE5979-EE1C-4CD0-A38B-5395BE9B0BD1}" type="presParOf" srcId="{C6455EB0-D84E-488A-8152-F38ECC00B422}" destId="{1269AD9B-F5F1-44E4-8E50-78DE17220917}" srcOrd="5" destOrd="0" presId="urn:microsoft.com/office/officeart/2005/8/layout/default"/>
    <dgm:cxn modelId="{73E0D9F3-4D97-47D3-8549-7652B8494575}" type="presParOf" srcId="{C6455EB0-D84E-488A-8152-F38ECC00B422}" destId="{A66665EC-88EB-4EF6-9AF3-461ED2260E74}" srcOrd="6" destOrd="0" presId="urn:microsoft.com/office/officeart/2005/8/layout/default"/>
    <dgm:cxn modelId="{48A3BB94-165D-43BB-848F-75F28DF7CB19}" type="presParOf" srcId="{C6455EB0-D84E-488A-8152-F38ECC00B422}" destId="{7AB9B2BF-5D99-48A4-A9C7-85B70BBA8672}" srcOrd="7" destOrd="0" presId="urn:microsoft.com/office/officeart/2005/8/layout/default"/>
    <dgm:cxn modelId="{BBE21D2D-D0E5-4F15-B2E0-2ABE6F13751B}" type="presParOf" srcId="{C6455EB0-D84E-488A-8152-F38ECC00B422}" destId="{B3E13431-2198-42BF-98DF-080BA0C1F478}" srcOrd="8" destOrd="0" presId="urn:microsoft.com/office/officeart/2005/8/layout/default"/>
    <dgm:cxn modelId="{1B0C1060-6C3E-457C-800B-F3AB35B80329}" type="presParOf" srcId="{C6455EB0-D84E-488A-8152-F38ECC00B422}" destId="{5D982CCE-D47D-4FFE-9084-44D2D4B46CED}" srcOrd="9" destOrd="0" presId="urn:microsoft.com/office/officeart/2005/8/layout/default"/>
    <dgm:cxn modelId="{E7E8DE2A-F514-4D9E-B744-4DBC3B72468F}" type="presParOf" srcId="{C6455EB0-D84E-488A-8152-F38ECC00B422}" destId="{BE56BE9E-D680-46F6-A196-8E01E487C624}" srcOrd="10" destOrd="0" presId="urn:microsoft.com/office/officeart/2005/8/layout/default"/>
    <dgm:cxn modelId="{C05CBE33-6B86-4672-8BB3-4AC89BF1C128}" type="presParOf" srcId="{C6455EB0-D84E-488A-8152-F38ECC00B422}" destId="{2D4CC6B5-8A90-46F3-A08C-C0C877188857}" srcOrd="11" destOrd="0" presId="urn:microsoft.com/office/officeart/2005/8/layout/default"/>
    <dgm:cxn modelId="{0CD5D138-0CF0-400B-9062-A8C9F9E06245}" type="presParOf" srcId="{C6455EB0-D84E-488A-8152-F38ECC00B422}" destId="{4302D9B8-897E-4F90-9950-AFA2BD0DE5B1}" srcOrd="12" destOrd="0" presId="urn:microsoft.com/office/officeart/2005/8/layout/default"/>
    <dgm:cxn modelId="{C08A7BC9-8319-45A9-9D74-3A47DAA4BD73}" type="presParOf" srcId="{C6455EB0-D84E-488A-8152-F38ECC00B422}" destId="{67C307A2-CB17-4C20-B5BA-B38DD05FFEBF}" srcOrd="13" destOrd="0" presId="urn:microsoft.com/office/officeart/2005/8/layout/default"/>
    <dgm:cxn modelId="{258B8F9D-BAA6-4831-BBD5-D1C5D7629615}" type="presParOf" srcId="{C6455EB0-D84E-488A-8152-F38ECC00B422}" destId="{AB50329F-C480-40CD-98D9-837FFB8E7E05}"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233138-F6FC-4EBF-9B83-925329AF5DD0}"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D0E4633F-340B-41F2-B76D-5C4D535F26BB}">
      <dgm:prSet/>
      <dgm:spPr/>
      <dgm:t>
        <a:bodyPr/>
        <a:lstStyle/>
        <a:p>
          <a:r>
            <a:rPr lang="en-US"/>
            <a:t>Identified several fields with missing data, especially the </a:t>
          </a:r>
          <a:r>
            <a:rPr lang="en-US" i="1"/>
            <a:t>hourly rate(low and high)</a:t>
          </a:r>
          <a:r>
            <a:rPr lang="en-US"/>
            <a:t> column.</a:t>
          </a:r>
        </a:p>
      </dgm:t>
    </dgm:pt>
    <dgm:pt modelId="{D94D6C6C-456F-4E94-89FB-9C977794E2A0}" type="parTrans" cxnId="{0B15AE53-9D1E-4869-80A8-7813E6621574}">
      <dgm:prSet/>
      <dgm:spPr/>
      <dgm:t>
        <a:bodyPr/>
        <a:lstStyle/>
        <a:p>
          <a:endParaRPr lang="en-US"/>
        </a:p>
      </dgm:t>
    </dgm:pt>
    <dgm:pt modelId="{AA218256-324F-413D-A961-96EED45AD008}" type="sibTrans" cxnId="{0B15AE53-9D1E-4869-80A8-7813E6621574}">
      <dgm:prSet/>
      <dgm:spPr/>
      <dgm:t>
        <a:bodyPr/>
        <a:lstStyle/>
        <a:p>
          <a:endParaRPr lang="en-US"/>
        </a:p>
      </dgm:t>
    </dgm:pt>
    <dgm:pt modelId="{21955A50-CE66-4662-AAF5-5451B1FFF59E}">
      <dgm:prSet/>
      <dgm:spPr/>
      <dgm:t>
        <a:bodyPr/>
        <a:lstStyle/>
        <a:p>
          <a:r>
            <a:rPr lang="en-US"/>
            <a:t>Significant number of rows with missing hourly rate data, which required preprocessing.</a:t>
          </a:r>
        </a:p>
      </dgm:t>
    </dgm:pt>
    <dgm:pt modelId="{1FDC076D-BBE7-41AC-872A-0719B79B984F}" type="parTrans" cxnId="{93AC7F31-20F7-406C-84F8-F9617F0A0E73}">
      <dgm:prSet/>
      <dgm:spPr/>
      <dgm:t>
        <a:bodyPr/>
        <a:lstStyle/>
        <a:p>
          <a:endParaRPr lang="en-US"/>
        </a:p>
      </dgm:t>
    </dgm:pt>
    <dgm:pt modelId="{3D3E38FF-1770-4062-A7E7-532F4961066E}" type="sibTrans" cxnId="{93AC7F31-20F7-406C-84F8-F9617F0A0E73}">
      <dgm:prSet/>
      <dgm:spPr/>
      <dgm:t>
        <a:bodyPr/>
        <a:lstStyle/>
        <a:p>
          <a:endParaRPr lang="en-US"/>
        </a:p>
      </dgm:t>
    </dgm:pt>
    <dgm:pt modelId="{24827CB4-DDFA-48A0-9BAC-287FD03550F5}">
      <dgm:prSet/>
      <dgm:spPr/>
      <dgm:t>
        <a:bodyPr/>
        <a:lstStyle/>
        <a:p>
          <a:r>
            <a:rPr lang="en-US"/>
            <a:t>Applied preprocessing techniques such as imputation or row removal to handle these null values and ensure data integrity.</a:t>
          </a:r>
        </a:p>
      </dgm:t>
    </dgm:pt>
    <dgm:pt modelId="{C46FF683-5769-44CA-BAF9-9566B40488CC}" type="parTrans" cxnId="{0E6F881D-6D46-4BAF-9A10-76677D178F47}">
      <dgm:prSet/>
      <dgm:spPr/>
      <dgm:t>
        <a:bodyPr/>
        <a:lstStyle/>
        <a:p>
          <a:endParaRPr lang="en-US"/>
        </a:p>
      </dgm:t>
    </dgm:pt>
    <dgm:pt modelId="{70B0FB26-988D-4644-B381-1263CF6E79C3}" type="sibTrans" cxnId="{0E6F881D-6D46-4BAF-9A10-76677D178F47}">
      <dgm:prSet/>
      <dgm:spPr/>
      <dgm:t>
        <a:bodyPr/>
        <a:lstStyle/>
        <a:p>
          <a:endParaRPr lang="en-US"/>
        </a:p>
      </dgm:t>
    </dgm:pt>
    <dgm:pt modelId="{F0AA8C6C-6576-4413-B77B-50A8F1C205CB}">
      <dgm:prSet/>
      <dgm:spPr/>
      <dgm:t>
        <a:bodyPr/>
        <a:lstStyle/>
        <a:p>
          <a:r>
            <a:rPr lang="en-US"/>
            <a:t>Identified top job types with the help of job titles.</a:t>
          </a:r>
        </a:p>
      </dgm:t>
    </dgm:pt>
    <dgm:pt modelId="{76E998F8-91B3-4341-BD66-8E2BF370F2AA}" type="parTrans" cxnId="{4F6F871D-431C-4369-ACD9-6729C04FAAFF}">
      <dgm:prSet/>
      <dgm:spPr/>
      <dgm:t>
        <a:bodyPr/>
        <a:lstStyle/>
        <a:p>
          <a:endParaRPr lang="en-US"/>
        </a:p>
      </dgm:t>
    </dgm:pt>
    <dgm:pt modelId="{BF8F3A64-78D9-4B23-A7D0-7566C97DE0A5}" type="sibTrans" cxnId="{4F6F871D-431C-4369-ACD9-6729C04FAAFF}">
      <dgm:prSet/>
      <dgm:spPr/>
      <dgm:t>
        <a:bodyPr/>
        <a:lstStyle/>
        <a:p>
          <a:endParaRPr lang="en-US"/>
        </a:p>
      </dgm:t>
    </dgm:pt>
    <dgm:pt modelId="{290B07FD-D507-49B0-8259-23FF5C0A2291}">
      <dgm:prSet/>
      <dgm:spPr/>
      <dgm:t>
        <a:bodyPr/>
        <a:lstStyle/>
        <a:p>
          <a:r>
            <a:rPr lang="en-US"/>
            <a:t>Checked correlation between features (e.g., budget vs. hourly rate)</a:t>
          </a:r>
        </a:p>
      </dgm:t>
    </dgm:pt>
    <dgm:pt modelId="{10F8840B-F982-4FCA-BDA3-49F1C6FED606}" type="parTrans" cxnId="{CD513EF1-0E00-40AB-A559-ADDC51DB9C8A}">
      <dgm:prSet/>
      <dgm:spPr/>
      <dgm:t>
        <a:bodyPr/>
        <a:lstStyle/>
        <a:p>
          <a:endParaRPr lang="en-US"/>
        </a:p>
      </dgm:t>
    </dgm:pt>
    <dgm:pt modelId="{FC0141BC-81CB-4401-A6F7-CA2DE7F890FC}" type="sibTrans" cxnId="{CD513EF1-0E00-40AB-A559-ADDC51DB9C8A}">
      <dgm:prSet/>
      <dgm:spPr/>
      <dgm:t>
        <a:bodyPr/>
        <a:lstStyle/>
        <a:p>
          <a:endParaRPr lang="en-US"/>
        </a:p>
      </dgm:t>
    </dgm:pt>
    <dgm:pt modelId="{1634ECFF-F96F-4441-B14F-66126D13570C}">
      <dgm:prSet/>
      <dgm:spPr/>
      <dgm:t>
        <a:bodyPr/>
        <a:lstStyle/>
        <a:p>
          <a:r>
            <a:rPr lang="en-US"/>
            <a:t>Detected and addressed outliers in budget  columns.</a:t>
          </a:r>
        </a:p>
      </dgm:t>
    </dgm:pt>
    <dgm:pt modelId="{65FE22D0-6529-441C-B593-9FB3FCD32EEB}" type="parTrans" cxnId="{794DECE4-FA6D-4653-9C94-7262415A2D54}">
      <dgm:prSet/>
      <dgm:spPr/>
      <dgm:t>
        <a:bodyPr/>
        <a:lstStyle/>
        <a:p>
          <a:endParaRPr lang="en-US"/>
        </a:p>
      </dgm:t>
    </dgm:pt>
    <dgm:pt modelId="{B63E1046-7965-4FCB-A610-15BC618BF17C}" type="sibTrans" cxnId="{794DECE4-FA6D-4653-9C94-7262415A2D54}">
      <dgm:prSet/>
      <dgm:spPr/>
      <dgm:t>
        <a:bodyPr/>
        <a:lstStyle/>
        <a:p>
          <a:endParaRPr lang="en-US"/>
        </a:p>
      </dgm:t>
    </dgm:pt>
    <dgm:pt modelId="{DA28FA3B-240B-4082-AB54-ECB62D424C34}" type="pres">
      <dgm:prSet presAssocID="{6A233138-F6FC-4EBF-9B83-925329AF5DD0}" presName="diagram" presStyleCnt="0">
        <dgm:presLayoutVars>
          <dgm:dir/>
          <dgm:resizeHandles val="exact"/>
        </dgm:presLayoutVars>
      </dgm:prSet>
      <dgm:spPr/>
    </dgm:pt>
    <dgm:pt modelId="{5F346DEA-9E0B-43E5-9683-8C033D69A836}" type="pres">
      <dgm:prSet presAssocID="{D0E4633F-340B-41F2-B76D-5C4D535F26BB}" presName="node" presStyleLbl="node1" presStyleIdx="0" presStyleCnt="6">
        <dgm:presLayoutVars>
          <dgm:bulletEnabled val="1"/>
        </dgm:presLayoutVars>
      </dgm:prSet>
      <dgm:spPr/>
    </dgm:pt>
    <dgm:pt modelId="{F5A6FDF8-7D40-4306-9BD1-1FDE22BFB82A}" type="pres">
      <dgm:prSet presAssocID="{AA218256-324F-413D-A961-96EED45AD008}" presName="sibTrans" presStyleCnt="0"/>
      <dgm:spPr/>
    </dgm:pt>
    <dgm:pt modelId="{118197F4-0845-4735-9C5D-7EB23128DE7D}" type="pres">
      <dgm:prSet presAssocID="{21955A50-CE66-4662-AAF5-5451B1FFF59E}" presName="node" presStyleLbl="node1" presStyleIdx="1" presStyleCnt="6">
        <dgm:presLayoutVars>
          <dgm:bulletEnabled val="1"/>
        </dgm:presLayoutVars>
      </dgm:prSet>
      <dgm:spPr/>
    </dgm:pt>
    <dgm:pt modelId="{B0B3CEAA-1CCB-4B38-A4DF-936E6974695A}" type="pres">
      <dgm:prSet presAssocID="{3D3E38FF-1770-4062-A7E7-532F4961066E}" presName="sibTrans" presStyleCnt="0"/>
      <dgm:spPr/>
    </dgm:pt>
    <dgm:pt modelId="{6B291777-C451-4960-AEAF-C1B3EA0C816F}" type="pres">
      <dgm:prSet presAssocID="{24827CB4-DDFA-48A0-9BAC-287FD03550F5}" presName="node" presStyleLbl="node1" presStyleIdx="2" presStyleCnt="6">
        <dgm:presLayoutVars>
          <dgm:bulletEnabled val="1"/>
        </dgm:presLayoutVars>
      </dgm:prSet>
      <dgm:spPr/>
    </dgm:pt>
    <dgm:pt modelId="{B2F9CC62-AD68-4147-9368-0EEC2D758CA3}" type="pres">
      <dgm:prSet presAssocID="{70B0FB26-988D-4644-B381-1263CF6E79C3}" presName="sibTrans" presStyleCnt="0"/>
      <dgm:spPr/>
    </dgm:pt>
    <dgm:pt modelId="{D097192D-684E-4ABC-AD53-D7DB0EDE465C}" type="pres">
      <dgm:prSet presAssocID="{F0AA8C6C-6576-4413-B77B-50A8F1C205CB}" presName="node" presStyleLbl="node1" presStyleIdx="3" presStyleCnt="6">
        <dgm:presLayoutVars>
          <dgm:bulletEnabled val="1"/>
        </dgm:presLayoutVars>
      </dgm:prSet>
      <dgm:spPr/>
    </dgm:pt>
    <dgm:pt modelId="{EA31D2F7-4829-4443-9E5D-7710C45FECDE}" type="pres">
      <dgm:prSet presAssocID="{BF8F3A64-78D9-4B23-A7D0-7566C97DE0A5}" presName="sibTrans" presStyleCnt="0"/>
      <dgm:spPr/>
    </dgm:pt>
    <dgm:pt modelId="{B279F176-52C6-406C-8001-5715F8ED0C70}" type="pres">
      <dgm:prSet presAssocID="{290B07FD-D507-49B0-8259-23FF5C0A2291}" presName="node" presStyleLbl="node1" presStyleIdx="4" presStyleCnt="6">
        <dgm:presLayoutVars>
          <dgm:bulletEnabled val="1"/>
        </dgm:presLayoutVars>
      </dgm:prSet>
      <dgm:spPr/>
    </dgm:pt>
    <dgm:pt modelId="{A16700E5-AC9B-4DCF-BCD9-11756600E2FF}" type="pres">
      <dgm:prSet presAssocID="{FC0141BC-81CB-4401-A6F7-CA2DE7F890FC}" presName="sibTrans" presStyleCnt="0"/>
      <dgm:spPr/>
    </dgm:pt>
    <dgm:pt modelId="{0E410729-1B71-4974-A718-011F3F947DB7}" type="pres">
      <dgm:prSet presAssocID="{1634ECFF-F96F-4441-B14F-66126D13570C}" presName="node" presStyleLbl="node1" presStyleIdx="5" presStyleCnt="6">
        <dgm:presLayoutVars>
          <dgm:bulletEnabled val="1"/>
        </dgm:presLayoutVars>
      </dgm:prSet>
      <dgm:spPr/>
    </dgm:pt>
  </dgm:ptLst>
  <dgm:cxnLst>
    <dgm:cxn modelId="{4F6F871D-431C-4369-ACD9-6729C04FAAFF}" srcId="{6A233138-F6FC-4EBF-9B83-925329AF5DD0}" destId="{F0AA8C6C-6576-4413-B77B-50A8F1C205CB}" srcOrd="3" destOrd="0" parTransId="{76E998F8-91B3-4341-BD66-8E2BF370F2AA}" sibTransId="{BF8F3A64-78D9-4B23-A7D0-7566C97DE0A5}"/>
    <dgm:cxn modelId="{0E6F881D-6D46-4BAF-9A10-76677D178F47}" srcId="{6A233138-F6FC-4EBF-9B83-925329AF5DD0}" destId="{24827CB4-DDFA-48A0-9BAC-287FD03550F5}" srcOrd="2" destOrd="0" parTransId="{C46FF683-5769-44CA-BAF9-9566B40488CC}" sibTransId="{70B0FB26-988D-4644-B381-1263CF6E79C3}"/>
    <dgm:cxn modelId="{15942130-FB5F-4054-8899-5FD42751CD12}" type="presOf" srcId="{D0E4633F-340B-41F2-B76D-5C4D535F26BB}" destId="{5F346DEA-9E0B-43E5-9683-8C033D69A836}" srcOrd="0" destOrd="0" presId="urn:microsoft.com/office/officeart/2005/8/layout/default"/>
    <dgm:cxn modelId="{93AC7F31-20F7-406C-84F8-F9617F0A0E73}" srcId="{6A233138-F6FC-4EBF-9B83-925329AF5DD0}" destId="{21955A50-CE66-4662-AAF5-5451B1FFF59E}" srcOrd="1" destOrd="0" parTransId="{1FDC076D-BBE7-41AC-872A-0719B79B984F}" sibTransId="{3D3E38FF-1770-4062-A7E7-532F4961066E}"/>
    <dgm:cxn modelId="{7ABE4E3C-8211-44E2-9605-D98334E632C8}" type="presOf" srcId="{290B07FD-D507-49B0-8259-23FF5C0A2291}" destId="{B279F176-52C6-406C-8001-5715F8ED0C70}" srcOrd="0" destOrd="0" presId="urn:microsoft.com/office/officeart/2005/8/layout/default"/>
    <dgm:cxn modelId="{EB4C7E5B-997F-4B66-862B-70F0BC80FF82}" type="presOf" srcId="{1634ECFF-F96F-4441-B14F-66126D13570C}" destId="{0E410729-1B71-4974-A718-011F3F947DB7}" srcOrd="0" destOrd="0" presId="urn:microsoft.com/office/officeart/2005/8/layout/default"/>
    <dgm:cxn modelId="{0B15AE53-9D1E-4869-80A8-7813E6621574}" srcId="{6A233138-F6FC-4EBF-9B83-925329AF5DD0}" destId="{D0E4633F-340B-41F2-B76D-5C4D535F26BB}" srcOrd="0" destOrd="0" parTransId="{D94D6C6C-456F-4E94-89FB-9C977794E2A0}" sibTransId="{AA218256-324F-413D-A961-96EED45AD008}"/>
    <dgm:cxn modelId="{CFA581A4-714E-43B8-B130-F9642939C331}" type="presOf" srcId="{F0AA8C6C-6576-4413-B77B-50A8F1C205CB}" destId="{D097192D-684E-4ABC-AD53-D7DB0EDE465C}" srcOrd="0" destOrd="0" presId="urn:microsoft.com/office/officeart/2005/8/layout/default"/>
    <dgm:cxn modelId="{A096C0C8-059E-44E6-9847-2159C8AD9E54}" type="presOf" srcId="{21955A50-CE66-4662-AAF5-5451B1FFF59E}" destId="{118197F4-0845-4735-9C5D-7EB23128DE7D}" srcOrd="0" destOrd="0" presId="urn:microsoft.com/office/officeart/2005/8/layout/default"/>
    <dgm:cxn modelId="{794DECE4-FA6D-4653-9C94-7262415A2D54}" srcId="{6A233138-F6FC-4EBF-9B83-925329AF5DD0}" destId="{1634ECFF-F96F-4441-B14F-66126D13570C}" srcOrd="5" destOrd="0" parTransId="{65FE22D0-6529-441C-B593-9FB3FCD32EEB}" sibTransId="{B63E1046-7965-4FCB-A610-15BC618BF17C}"/>
    <dgm:cxn modelId="{054E6EEC-EB12-454B-89A0-34B953EFD60E}" type="presOf" srcId="{6A233138-F6FC-4EBF-9B83-925329AF5DD0}" destId="{DA28FA3B-240B-4082-AB54-ECB62D424C34}" srcOrd="0" destOrd="0" presId="urn:microsoft.com/office/officeart/2005/8/layout/default"/>
    <dgm:cxn modelId="{CD513EF1-0E00-40AB-A559-ADDC51DB9C8A}" srcId="{6A233138-F6FC-4EBF-9B83-925329AF5DD0}" destId="{290B07FD-D507-49B0-8259-23FF5C0A2291}" srcOrd="4" destOrd="0" parTransId="{10F8840B-F982-4FCA-BDA3-49F1C6FED606}" sibTransId="{FC0141BC-81CB-4401-A6F7-CA2DE7F890FC}"/>
    <dgm:cxn modelId="{131CCEF3-FDF3-4F25-A7D3-6401B08F2B91}" type="presOf" srcId="{24827CB4-DDFA-48A0-9BAC-287FD03550F5}" destId="{6B291777-C451-4960-AEAF-C1B3EA0C816F}" srcOrd="0" destOrd="0" presId="urn:microsoft.com/office/officeart/2005/8/layout/default"/>
    <dgm:cxn modelId="{0E5D8BB7-276B-4B51-BA8D-294125B7D020}" type="presParOf" srcId="{DA28FA3B-240B-4082-AB54-ECB62D424C34}" destId="{5F346DEA-9E0B-43E5-9683-8C033D69A836}" srcOrd="0" destOrd="0" presId="urn:microsoft.com/office/officeart/2005/8/layout/default"/>
    <dgm:cxn modelId="{CDA536ED-9454-4BA3-AA8D-1B6FC3BDD635}" type="presParOf" srcId="{DA28FA3B-240B-4082-AB54-ECB62D424C34}" destId="{F5A6FDF8-7D40-4306-9BD1-1FDE22BFB82A}" srcOrd="1" destOrd="0" presId="urn:microsoft.com/office/officeart/2005/8/layout/default"/>
    <dgm:cxn modelId="{5023F6DD-A240-4D54-A228-DB1BED0E12F6}" type="presParOf" srcId="{DA28FA3B-240B-4082-AB54-ECB62D424C34}" destId="{118197F4-0845-4735-9C5D-7EB23128DE7D}" srcOrd="2" destOrd="0" presId="urn:microsoft.com/office/officeart/2005/8/layout/default"/>
    <dgm:cxn modelId="{42882E4C-312B-4B84-969C-439E5C45DCD2}" type="presParOf" srcId="{DA28FA3B-240B-4082-AB54-ECB62D424C34}" destId="{B0B3CEAA-1CCB-4B38-A4DF-936E6974695A}" srcOrd="3" destOrd="0" presId="urn:microsoft.com/office/officeart/2005/8/layout/default"/>
    <dgm:cxn modelId="{751C405E-1B9C-4BBC-B999-B7EC36FE651E}" type="presParOf" srcId="{DA28FA3B-240B-4082-AB54-ECB62D424C34}" destId="{6B291777-C451-4960-AEAF-C1B3EA0C816F}" srcOrd="4" destOrd="0" presId="urn:microsoft.com/office/officeart/2005/8/layout/default"/>
    <dgm:cxn modelId="{87781FDC-038F-489B-A816-81CEA831630E}" type="presParOf" srcId="{DA28FA3B-240B-4082-AB54-ECB62D424C34}" destId="{B2F9CC62-AD68-4147-9368-0EEC2D758CA3}" srcOrd="5" destOrd="0" presId="urn:microsoft.com/office/officeart/2005/8/layout/default"/>
    <dgm:cxn modelId="{31ABF27B-3125-4138-9993-A9289660FEDE}" type="presParOf" srcId="{DA28FA3B-240B-4082-AB54-ECB62D424C34}" destId="{D097192D-684E-4ABC-AD53-D7DB0EDE465C}" srcOrd="6" destOrd="0" presId="urn:microsoft.com/office/officeart/2005/8/layout/default"/>
    <dgm:cxn modelId="{24C8A0AE-A38E-4706-ADF3-DD1BA1BE4FA9}" type="presParOf" srcId="{DA28FA3B-240B-4082-AB54-ECB62D424C34}" destId="{EA31D2F7-4829-4443-9E5D-7710C45FECDE}" srcOrd="7" destOrd="0" presId="urn:microsoft.com/office/officeart/2005/8/layout/default"/>
    <dgm:cxn modelId="{46001494-D151-4F19-A06A-A20B9BC08B78}" type="presParOf" srcId="{DA28FA3B-240B-4082-AB54-ECB62D424C34}" destId="{B279F176-52C6-406C-8001-5715F8ED0C70}" srcOrd="8" destOrd="0" presId="urn:microsoft.com/office/officeart/2005/8/layout/default"/>
    <dgm:cxn modelId="{F980E9FA-CB7A-40BD-91C3-03DDADE7AC80}" type="presParOf" srcId="{DA28FA3B-240B-4082-AB54-ECB62D424C34}" destId="{A16700E5-AC9B-4DCF-BCD9-11756600E2FF}" srcOrd="9" destOrd="0" presId="urn:microsoft.com/office/officeart/2005/8/layout/default"/>
    <dgm:cxn modelId="{B32973ED-5CFF-4AAD-A5B2-829B1A42098B}" type="presParOf" srcId="{DA28FA3B-240B-4082-AB54-ECB62D424C34}" destId="{0E410729-1B71-4974-A718-011F3F947DB7}"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FC48A4-549D-4C2A-9CC5-9B87BA2ED81A}" type="doc">
      <dgm:prSet loTypeId="urn:microsoft.com/office/officeart/2005/8/layout/default" loCatId="list" qsTypeId="urn:microsoft.com/office/officeart/2005/8/quickstyle/simple2" qsCatId="simple" csTypeId="urn:microsoft.com/office/officeart/2005/8/colors/accent2_2" csCatId="accent2"/>
      <dgm:spPr/>
      <dgm:t>
        <a:bodyPr/>
        <a:lstStyle/>
        <a:p>
          <a:endParaRPr lang="en-US"/>
        </a:p>
      </dgm:t>
    </dgm:pt>
    <dgm:pt modelId="{5D762E22-EA21-4B9E-AF74-EE6736A14CFD}">
      <dgm:prSet/>
      <dgm:spPr/>
      <dgm:t>
        <a:bodyPr/>
        <a:lstStyle/>
        <a:p>
          <a:pPr marL="0" lvl="0" indent="0" defTabSz="711200">
            <a:spcBef>
              <a:spcPct val="0"/>
            </a:spcBef>
            <a:spcAft>
              <a:spcPct val="35000"/>
            </a:spcAft>
            <a:buNone/>
          </a:pPr>
          <a:r>
            <a:rPr lang="en-IN" kern="1200">
              <a:latin typeface="Calibri"/>
              <a:ea typeface="+mn-ea"/>
              <a:cs typeface="+mn-cs"/>
            </a:rPr>
            <a:t>Salary Distribution Analysis-</a:t>
          </a:r>
          <a:r>
            <a:rPr lang="en-US" kern="1200">
              <a:latin typeface="Calibri"/>
              <a:ea typeface="+mn-ea"/>
              <a:cs typeface="+mn-cs"/>
            </a:rPr>
            <a:t>Majority of entries had $0, indicating non-hourly jobs.</a:t>
          </a:r>
        </a:p>
      </dgm:t>
    </dgm:pt>
    <dgm:pt modelId="{A2D2E08E-2E9E-4B13-B916-053D382F15D5}" type="parTrans" cxnId="{0578A77D-EC30-4AEA-8857-ED39716EDD44}">
      <dgm:prSet/>
      <dgm:spPr/>
      <dgm:t>
        <a:bodyPr/>
        <a:lstStyle/>
        <a:p>
          <a:endParaRPr lang="en-US"/>
        </a:p>
      </dgm:t>
    </dgm:pt>
    <dgm:pt modelId="{0EB25C61-C0A8-4F24-BA36-35CBA249F060}" type="sibTrans" cxnId="{0578A77D-EC30-4AEA-8857-ED39716EDD44}">
      <dgm:prSet/>
      <dgm:spPr/>
      <dgm:t>
        <a:bodyPr/>
        <a:lstStyle/>
        <a:p>
          <a:endParaRPr lang="en-US"/>
        </a:p>
      </dgm:t>
    </dgm:pt>
    <dgm:pt modelId="{0BF5A03E-57D2-4251-99C9-B5B30957D073}">
      <dgm:prSet/>
      <dgm:spPr/>
      <dgm:t>
        <a:bodyPr/>
        <a:lstStyle/>
        <a:p>
          <a:r>
            <a:rPr lang="en-IN" kern="1200">
              <a:latin typeface="Calibri"/>
              <a:ea typeface="+mn-ea"/>
              <a:cs typeface="+mn-cs"/>
            </a:rPr>
            <a:t>Keyword Correlation with Salary--</a:t>
          </a:r>
          <a:r>
            <a:rPr lang="en-US" kern="1200">
              <a:latin typeface="Calibri"/>
              <a:ea typeface="+mn-ea"/>
              <a:cs typeface="+mn-cs"/>
            </a:rPr>
            <a:t> Tech-related terms like "Python", "AI", "ML" had higher salary associations</a:t>
          </a:r>
          <a:r>
            <a:rPr lang="en-US" kern="1200"/>
            <a:t>.</a:t>
          </a:r>
        </a:p>
      </dgm:t>
    </dgm:pt>
    <dgm:pt modelId="{41857A2C-171B-4FDE-9FB9-8E5BFFEF8C8B}" type="parTrans" cxnId="{782A4A64-3CAF-4BD6-9710-13CF69023E8B}">
      <dgm:prSet/>
      <dgm:spPr/>
      <dgm:t>
        <a:bodyPr/>
        <a:lstStyle/>
        <a:p>
          <a:endParaRPr lang="en-US"/>
        </a:p>
      </dgm:t>
    </dgm:pt>
    <dgm:pt modelId="{A1AF4169-CACA-499A-94F9-0D00037803E2}" type="sibTrans" cxnId="{782A4A64-3CAF-4BD6-9710-13CF69023E8B}">
      <dgm:prSet/>
      <dgm:spPr/>
      <dgm:t>
        <a:bodyPr/>
        <a:lstStyle/>
        <a:p>
          <a:endParaRPr lang="en-US"/>
        </a:p>
      </dgm:t>
    </dgm:pt>
    <dgm:pt modelId="{EB871BA8-12E6-48EC-B480-946A3888BF65}">
      <dgm:prSet/>
      <dgm:spPr/>
      <dgm:t>
        <a:bodyPr/>
        <a:lstStyle/>
        <a:p>
          <a:r>
            <a:rPr lang="en-US" kern="1200">
              <a:latin typeface="Calibri"/>
              <a:ea typeface="+mn-ea"/>
              <a:cs typeface="+mn-cs"/>
            </a:rPr>
            <a:t>Used NLP process to clean the title like stop words removal and lower case etc.</a:t>
          </a:r>
        </a:p>
      </dgm:t>
    </dgm:pt>
    <dgm:pt modelId="{326C08D0-7B92-420B-BDF2-48CCD934AC4F}" type="parTrans" cxnId="{27AD8E8E-CDB2-4959-8A5F-7F383CA465E6}">
      <dgm:prSet/>
      <dgm:spPr/>
      <dgm:t>
        <a:bodyPr/>
        <a:lstStyle/>
        <a:p>
          <a:endParaRPr lang="en-US"/>
        </a:p>
      </dgm:t>
    </dgm:pt>
    <dgm:pt modelId="{949C2180-4BAD-4B80-AF49-8A4C75F6F44A}" type="sibTrans" cxnId="{27AD8E8E-CDB2-4959-8A5F-7F383CA465E6}">
      <dgm:prSet/>
      <dgm:spPr/>
      <dgm:t>
        <a:bodyPr/>
        <a:lstStyle/>
        <a:p>
          <a:endParaRPr lang="en-US"/>
        </a:p>
      </dgm:t>
    </dgm:pt>
    <dgm:pt modelId="{46E30CBF-5E1D-4E9C-A424-F5B7193FB1AE}">
      <dgm:prSet/>
      <dgm:spPr/>
      <dgm:t>
        <a:bodyPr/>
        <a:lstStyle/>
        <a:p>
          <a:pPr marL="0" lvl="0" indent="0" defTabSz="711200">
            <a:spcBef>
              <a:spcPct val="0"/>
            </a:spcBef>
            <a:spcAft>
              <a:spcPct val="35000"/>
            </a:spcAft>
            <a:buNone/>
          </a:pPr>
          <a:r>
            <a:rPr lang="en-US" kern="1200">
              <a:latin typeface="Calibri"/>
              <a:ea typeface="+mn-ea"/>
              <a:cs typeface="+mn-cs"/>
            </a:rPr>
            <a:t>High demand for tech roles like web developers and data engineers.</a:t>
          </a:r>
        </a:p>
      </dgm:t>
    </dgm:pt>
    <dgm:pt modelId="{7F6ACF49-6C5A-4C48-9C0A-46D3ABE0207F}" type="parTrans" cxnId="{27F391C4-8BC4-4231-8E15-D1BF865CA7E1}">
      <dgm:prSet/>
      <dgm:spPr/>
      <dgm:t>
        <a:bodyPr/>
        <a:lstStyle/>
        <a:p>
          <a:endParaRPr lang="en-US"/>
        </a:p>
      </dgm:t>
    </dgm:pt>
    <dgm:pt modelId="{84DCEE6B-4C5D-4AAB-8E52-B8FEB4AA880B}" type="sibTrans" cxnId="{27F391C4-8BC4-4231-8E15-D1BF865CA7E1}">
      <dgm:prSet/>
      <dgm:spPr/>
      <dgm:t>
        <a:bodyPr/>
        <a:lstStyle/>
        <a:p>
          <a:endParaRPr lang="en-US"/>
        </a:p>
      </dgm:t>
    </dgm:pt>
    <dgm:pt modelId="{C38D1AB8-EE06-45E4-93B1-CD0BD9347B83}">
      <dgm:prSet/>
      <dgm:spPr/>
      <dgm:t>
        <a:bodyPr/>
        <a:lstStyle/>
        <a:p>
          <a:r>
            <a:rPr lang="en-US"/>
            <a:t>Significant missing data in budget and hourly rates, impacting analysis.</a:t>
          </a:r>
        </a:p>
      </dgm:t>
    </dgm:pt>
    <dgm:pt modelId="{65E127C4-0042-4FAF-892F-F0D17A6E5CF0}" type="parTrans" cxnId="{1D07D255-81E0-4915-B6C1-23FD4C3E24F2}">
      <dgm:prSet/>
      <dgm:spPr/>
      <dgm:t>
        <a:bodyPr/>
        <a:lstStyle/>
        <a:p>
          <a:endParaRPr lang="en-US"/>
        </a:p>
      </dgm:t>
    </dgm:pt>
    <dgm:pt modelId="{069C5C4D-D661-4918-8CF6-D01E14D23A85}" type="sibTrans" cxnId="{1D07D255-81E0-4915-B6C1-23FD4C3E24F2}">
      <dgm:prSet/>
      <dgm:spPr/>
      <dgm:t>
        <a:bodyPr/>
        <a:lstStyle/>
        <a:p>
          <a:endParaRPr lang="en-US"/>
        </a:p>
      </dgm:t>
    </dgm:pt>
    <dgm:pt modelId="{70C90285-36C8-4555-A9BC-9C9F6CDE88D0}" type="pres">
      <dgm:prSet presAssocID="{01FC48A4-549D-4C2A-9CC5-9B87BA2ED81A}" presName="diagram" presStyleCnt="0">
        <dgm:presLayoutVars>
          <dgm:dir/>
          <dgm:resizeHandles val="exact"/>
        </dgm:presLayoutVars>
      </dgm:prSet>
      <dgm:spPr/>
    </dgm:pt>
    <dgm:pt modelId="{C553DF09-36DB-4952-8AB0-5D4DA80CC342}" type="pres">
      <dgm:prSet presAssocID="{5D762E22-EA21-4B9E-AF74-EE6736A14CFD}" presName="node" presStyleLbl="node1" presStyleIdx="0" presStyleCnt="5">
        <dgm:presLayoutVars>
          <dgm:bulletEnabled val="1"/>
        </dgm:presLayoutVars>
      </dgm:prSet>
      <dgm:spPr/>
    </dgm:pt>
    <dgm:pt modelId="{7E387B14-3B4B-4D46-B092-CDF6E96FDB31}" type="pres">
      <dgm:prSet presAssocID="{0EB25C61-C0A8-4F24-BA36-35CBA249F060}" presName="sibTrans" presStyleCnt="0"/>
      <dgm:spPr/>
    </dgm:pt>
    <dgm:pt modelId="{44709EED-BFFD-43D3-9665-D278CD96A560}" type="pres">
      <dgm:prSet presAssocID="{0BF5A03E-57D2-4251-99C9-B5B30957D073}" presName="node" presStyleLbl="node1" presStyleIdx="1" presStyleCnt="5">
        <dgm:presLayoutVars>
          <dgm:bulletEnabled val="1"/>
        </dgm:presLayoutVars>
      </dgm:prSet>
      <dgm:spPr/>
    </dgm:pt>
    <dgm:pt modelId="{FFC4BD45-FC0A-48F5-AF5B-6E6E66E6EE17}" type="pres">
      <dgm:prSet presAssocID="{A1AF4169-CACA-499A-94F9-0D00037803E2}" presName="sibTrans" presStyleCnt="0"/>
      <dgm:spPr/>
    </dgm:pt>
    <dgm:pt modelId="{54254846-2F53-45C9-8DD1-7ABC1526CE6A}" type="pres">
      <dgm:prSet presAssocID="{EB871BA8-12E6-48EC-B480-946A3888BF65}" presName="node" presStyleLbl="node1" presStyleIdx="2" presStyleCnt="5">
        <dgm:presLayoutVars>
          <dgm:bulletEnabled val="1"/>
        </dgm:presLayoutVars>
      </dgm:prSet>
      <dgm:spPr/>
    </dgm:pt>
    <dgm:pt modelId="{D2631615-1D3A-4E11-924A-D465C185269B}" type="pres">
      <dgm:prSet presAssocID="{949C2180-4BAD-4B80-AF49-8A4C75F6F44A}" presName="sibTrans" presStyleCnt="0"/>
      <dgm:spPr/>
    </dgm:pt>
    <dgm:pt modelId="{7C42430A-F1A6-423B-AE58-238350F1FCC2}" type="pres">
      <dgm:prSet presAssocID="{46E30CBF-5E1D-4E9C-A424-F5B7193FB1AE}" presName="node" presStyleLbl="node1" presStyleIdx="3" presStyleCnt="5">
        <dgm:presLayoutVars>
          <dgm:bulletEnabled val="1"/>
        </dgm:presLayoutVars>
      </dgm:prSet>
      <dgm:spPr/>
    </dgm:pt>
    <dgm:pt modelId="{7BF048A3-133A-4155-BA89-8AB47077FE40}" type="pres">
      <dgm:prSet presAssocID="{84DCEE6B-4C5D-4AAB-8E52-B8FEB4AA880B}" presName="sibTrans" presStyleCnt="0"/>
      <dgm:spPr/>
    </dgm:pt>
    <dgm:pt modelId="{016DBF01-89B7-444F-BA11-27B6F6CD3232}" type="pres">
      <dgm:prSet presAssocID="{C38D1AB8-EE06-45E4-93B1-CD0BD9347B83}" presName="node" presStyleLbl="node1" presStyleIdx="4" presStyleCnt="5">
        <dgm:presLayoutVars>
          <dgm:bulletEnabled val="1"/>
        </dgm:presLayoutVars>
      </dgm:prSet>
      <dgm:spPr/>
    </dgm:pt>
  </dgm:ptLst>
  <dgm:cxnLst>
    <dgm:cxn modelId="{0E44A00F-C294-4437-ADDE-31EADD0B60A1}" type="presOf" srcId="{C38D1AB8-EE06-45E4-93B1-CD0BD9347B83}" destId="{016DBF01-89B7-444F-BA11-27B6F6CD3232}" srcOrd="0" destOrd="0" presId="urn:microsoft.com/office/officeart/2005/8/layout/default"/>
    <dgm:cxn modelId="{E73B9821-0391-4D8B-BA53-12F1B57E2DCA}" type="presOf" srcId="{46E30CBF-5E1D-4E9C-A424-F5B7193FB1AE}" destId="{7C42430A-F1A6-423B-AE58-238350F1FCC2}" srcOrd="0" destOrd="0" presId="urn:microsoft.com/office/officeart/2005/8/layout/default"/>
    <dgm:cxn modelId="{80324E25-3A53-415A-9554-9352798AF838}" type="presOf" srcId="{01FC48A4-549D-4C2A-9CC5-9B87BA2ED81A}" destId="{70C90285-36C8-4555-A9BC-9C9F6CDE88D0}" srcOrd="0" destOrd="0" presId="urn:microsoft.com/office/officeart/2005/8/layout/default"/>
    <dgm:cxn modelId="{29307739-772E-4BC8-8C56-3004A08EC4E4}" type="presOf" srcId="{0BF5A03E-57D2-4251-99C9-B5B30957D073}" destId="{44709EED-BFFD-43D3-9665-D278CD96A560}" srcOrd="0" destOrd="0" presId="urn:microsoft.com/office/officeart/2005/8/layout/default"/>
    <dgm:cxn modelId="{782A4A64-3CAF-4BD6-9710-13CF69023E8B}" srcId="{01FC48A4-549D-4C2A-9CC5-9B87BA2ED81A}" destId="{0BF5A03E-57D2-4251-99C9-B5B30957D073}" srcOrd="1" destOrd="0" parTransId="{41857A2C-171B-4FDE-9FB9-8E5BFFEF8C8B}" sibTransId="{A1AF4169-CACA-499A-94F9-0D00037803E2}"/>
    <dgm:cxn modelId="{F94CB66F-937B-49BF-9938-ABD386745906}" type="presOf" srcId="{5D762E22-EA21-4B9E-AF74-EE6736A14CFD}" destId="{C553DF09-36DB-4952-8AB0-5D4DA80CC342}" srcOrd="0" destOrd="0" presId="urn:microsoft.com/office/officeart/2005/8/layout/default"/>
    <dgm:cxn modelId="{1D07D255-81E0-4915-B6C1-23FD4C3E24F2}" srcId="{01FC48A4-549D-4C2A-9CC5-9B87BA2ED81A}" destId="{C38D1AB8-EE06-45E4-93B1-CD0BD9347B83}" srcOrd="4" destOrd="0" parTransId="{65E127C4-0042-4FAF-892F-F0D17A6E5CF0}" sibTransId="{069C5C4D-D661-4918-8CF6-D01E14D23A85}"/>
    <dgm:cxn modelId="{0578A77D-EC30-4AEA-8857-ED39716EDD44}" srcId="{01FC48A4-549D-4C2A-9CC5-9B87BA2ED81A}" destId="{5D762E22-EA21-4B9E-AF74-EE6736A14CFD}" srcOrd="0" destOrd="0" parTransId="{A2D2E08E-2E9E-4B13-B916-053D382F15D5}" sibTransId="{0EB25C61-C0A8-4F24-BA36-35CBA249F060}"/>
    <dgm:cxn modelId="{27AD8E8E-CDB2-4959-8A5F-7F383CA465E6}" srcId="{01FC48A4-549D-4C2A-9CC5-9B87BA2ED81A}" destId="{EB871BA8-12E6-48EC-B480-946A3888BF65}" srcOrd="2" destOrd="0" parTransId="{326C08D0-7B92-420B-BDF2-48CCD934AC4F}" sibTransId="{949C2180-4BAD-4B80-AF49-8A4C75F6F44A}"/>
    <dgm:cxn modelId="{3633B4AF-AF74-451A-9766-03632A26E570}" type="presOf" srcId="{EB871BA8-12E6-48EC-B480-946A3888BF65}" destId="{54254846-2F53-45C9-8DD1-7ABC1526CE6A}" srcOrd="0" destOrd="0" presId="urn:microsoft.com/office/officeart/2005/8/layout/default"/>
    <dgm:cxn modelId="{27F391C4-8BC4-4231-8E15-D1BF865CA7E1}" srcId="{01FC48A4-549D-4C2A-9CC5-9B87BA2ED81A}" destId="{46E30CBF-5E1D-4E9C-A424-F5B7193FB1AE}" srcOrd="3" destOrd="0" parTransId="{7F6ACF49-6C5A-4C48-9C0A-46D3ABE0207F}" sibTransId="{84DCEE6B-4C5D-4AAB-8E52-B8FEB4AA880B}"/>
    <dgm:cxn modelId="{28C174F7-85AB-4E6F-9221-CB1D458DDDFF}" type="presParOf" srcId="{70C90285-36C8-4555-A9BC-9C9F6CDE88D0}" destId="{C553DF09-36DB-4952-8AB0-5D4DA80CC342}" srcOrd="0" destOrd="0" presId="urn:microsoft.com/office/officeart/2005/8/layout/default"/>
    <dgm:cxn modelId="{E91F51D8-76C3-4C6E-A0EC-AC1626CB47A4}" type="presParOf" srcId="{70C90285-36C8-4555-A9BC-9C9F6CDE88D0}" destId="{7E387B14-3B4B-4D46-B092-CDF6E96FDB31}" srcOrd="1" destOrd="0" presId="urn:microsoft.com/office/officeart/2005/8/layout/default"/>
    <dgm:cxn modelId="{CD1C3512-ED3C-4459-BDB2-98DCC94E7DC5}" type="presParOf" srcId="{70C90285-36C8-4555-A9BC-9C9F6CDE88D0}" destId="{44709EED-BFFD-43D3-9665-D278CD96A560}" srcOrd="2" destOrd="0" presId="urn:microsoft.com/office/officeart/2005/8/layout/default"/>
    <dgm:cxn modelId="{442FE0D5-8481-447D-8617-9E3FC6A10C83}" type="presParOf" srcId="{70C90285-36C8-4555-A9BC-9C9F6CDE88D0}" destId="{FFC4BD45-FC0A-48F5-AF5B-6E6E66E6EE17}" srcOrd="3" destOrd="0" presId="urn:microsoft.com/office/officeart/2005/8/layout/default"/>
    <dgm:cxn modelId="{99DA37A7-34A3-44CC-8E50-27210179E934}" type="presParOf" srcId="{70C90285-36C8-4555-A9BC-9C9F6CDE88D0}" destId="{54254846-2F53-45C9-8DD1-7ABC1526CE6A}" srcOrd="4" destOrd="0" presId="urn:microsoft.com/office/officeart/2005/8/layout/default"/>
    <dgm:cxn modelId="{E30F20F3-6308-460F-BB61-DB06FC88B3DA}" type="presParOf" srcId="{70C90285-36C8-4555-A9BC-9C9F6CDE88D0}" destId="{D2631615-1D3A-4E11-924A-D465C185269B}" srcOrd="5" destOrd="0" presId="urn:microsoft.com/office/officeart/2005/8/layout/default"/>
    <dgm:cxn modelId="{9A9369F0-8453-41B0-B315-3C102B3821F8}" type="presParOf" srcId="{70C90285-36C8-4555-A9BC-9C9F6CDE88D0}" destId="{7C42430A-F1A6-423B-AE58-238350F1FCC2}" srcOrd="6" destOrd="0" presId="urn:microsoft.com/office/officeart/2005/8/layout/default"/>
    <dgm:cxn modelId="{3D499E66-7729-453D-9042-EDA4C28E36E0}" type="presParOf" srcId="{70C90285-36C8-4555-A9BC-9C9F6CDE88D0}" destId="{7BF048A3-133A-4155-BA89-8AB47077FE40}" srcOrd="7" destOrd="0" presId="urn:microsoft.com/office/officeart/2005/8/layout/default"/>
    <dgm:cxn modelId="{9CD51882-BAE9-4BD0-8662-8F9D85C1C92C}" type="presParOf" srcId="{70C90285-36C8-4555-A9BC-9C9F6CDE88D0}" destId="{016DBF01-89B7-444F-BA11-27B6F6CD3232}"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CC646C8-B67F-4E65-8182-00FABE374F5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90FDD8D-7FCE-471A-AB43-F925E0F69B05}">
      <dgm:prSet/>
      <dgm:spPr/>
      <dgm:t>
        <a:bodyPr/>
        <a:lstStyle/>
        <a:p>
          <a:pPr>
            <a:lnSpc>
              <a:spcPct val="100000"/>
            </a:lnSpc>
          </a:pPr>
          <a:r>
            <a:rPr lang="en-IN"/>
            <a:t>Find out the </a:t>
          </a:r>
          <a:r>
            <a:rPr lang="en-US"/>
            <a:t> budget according to job type</a:t>
          </a:r>
        </a:p>
      </dgm:t>
    </dgm:pt>
    <dgm:pt modelId="{6761BB1D-25EB-40EA-B790-A27EAEFF4E82}" type="parTrans" cxnId="{54026E1F-E4EB-4505-8F6F-3200D02AE7D4}">
      <dgm:prSet/>
      <dgm:spPr/>
      <dgm:t>
        <a:bodyPr/>
        <a:lstStyle/>
        <a:p>
          <a:endParaRPr lang="en-US"/>
        </a:p>
      </dgm:t>
    </dgm:pt>
    <dgm:pt modelId="{EBEEB838-DA87-47AF-9EB1-DA0A0919D6DF}" type="sibTrans" cxnId="{54026E1F-E4EB-4505-8F6F-3200D02AE7D4}">
      <dgm:prSet/>
      <dgm:spPr/>
      <dgm:t>
        <a:bodyPr/>
        <a:lstStyle/>
        <a:p>
          <a:pPr>
            <a:lnSpc>
              <a:spcPct val="100000"/>
            </a:lnSpc>
          </a:pPr>
          <a:endParaRPr lang="en-US"/>
        </a:p>
      </dgm:t>
    </dgm:pt>
    <dgm:pt modelId="{F8722F18-4D0F-498A-88D1-8B0B3FE0ED46}">
      <dgm:prSet/>
      <dgm:spPr/>
      <dgm:t>
        <a:bodyPr/>
        <a:lstStyle/>
        <a:p>
          <a:pPr>
            <a:lnSpc>
              <a:spcPct val="100000"/>
            </a:lnSpc>
          </a:pPr>
          <a:r>
            <a:rPr lang="en-US"/>
            <a:t>Roles like Sales, Project Manager, and Finance/Legal show competitive salaries, suggesting that non-technical skills (e.g., negotiation, management, legal expertise) are also highly valued.</a:t>
          </a:r>
        </a:p>
      </dgm:t>
    </dgm:pt>
    <dgm:pt modelId="{F78A0AC8-C6E9-48F7-A3B9-064BAEB9AAAF}" type="parTrans" cxnId="{0D02C75C-5798-4A77-9D9B-BCB907016317}">
      <dgm:prSet/>
      <dgm:spPr/>
      <dgm:t>
        <a:bodyPr/>
        <a:lstStyle/>
        <a:p>
          <a:endParaRPr lang="en-US"/>
        </a:p>
      </dgm:t>
    </dgm:pt>
    <dgm:pt modelId="{201498F8-C298-42D6-AEEA-1B17E289316F}" type="sibTrans" cxnId="{0D02C75C-5798-4A77-9D9B-BCB907016317}">
      <dgm:prSet/>
      <dgm:spPr/>
      <dgm:t>
        <a:bodyPr/>
        <a:lstStyle/>
        <a:p>
          <a:pPr>
            <a:lnSpc>
              <a:spcPct val="100000"/>
            </a:lnSpc>
          </a:pPr>
          <a:endParaRPr lang="en-US"/>
        </a:p>
      </dgm:t>
    </dgm:pt>
    <dgm:pt modelId="{DAFDFD2A-92B6-4187-BD66-2F8B7F28A066}">
      <dgm:prSet/>
      <dgm:spPr/>
      <dgm:t>
        <a:bodyPr/>
        <a:lstStyle/>
        <a:p>
          <a:pPr>
            <a:lnSpc>
              <a:spcPct val="100000"/>
            </a:lnSpc>
          </a:pPr>
          <a:r>
            <a:rPr lang="en-US"/>
            <a:t>There is a significant disparity in average salaries across job types, with Sales roles earning nearly four times more than roles like Data/AI ML or Marketing.</a:t>
          </a:r>
        </a:p>
      </dgm:t>
    </dgm:pt>
    <dgm:pt modelId="{4E43C9FD-AC80-41A0-A3D1-8C77498CB9AC}" type="parTrans" cxnId="{D9DF8543-ADA8-441A-972C-EFCC1E018966}">
      <dgm:prSet/>
      <dgm:spPr/>
      <dgm:t>
        <a:bodyPr/>
        <a:lstStyle/>
        <a:p>
          <a:endParaRPr lang="en-US"/>
        </a:p>
      </dgm:t>
    </dgm:pt>
    <dgm:pt modelId="{2658292E-5055-4916-9F54-4C77371A9A62}" type="sibTrans" cxnId="{D9DF8543-ADA8-441A-972C-EFCC1E018966}">
      <dgm:prSet/>
      <dgm:spPr/>
      <dgm:t>
        <a:bodyPr/>
        <a:lstStyle/>
        <a:p>
          <a:pPr>
            <a:lnSpc>
              <a:spcPct val="100000"/>
            </a:lnSpc>
          </a:pPr>
          <a:endParaRPr lang="en-US"/>
        </a:p>
      </dgm:t>
    </dgm:pt>
    <dgm:pt modelId="{C27DB63A-2C0E-405D-9FB3-F042A2F86CBA}">
      <dgm:prSet/>
      <dgm:spPr/>
      <dgm:t>
        <a:bodyPr/>
        <a:lstStyle/>
        <a:p>
          <a:pPr>
            <a:lnSpc>
              <a:spcPct val="100000"/>
            </a:lnSpc>
          </a:pPr>
          <a:r>
            <a:rPr lang="en-US"/>
            <a:t>tech-related roles like Blockchain/Crypto Developer and Mobile Developer are among the higher-paying jobs, reflecting the demand for specialized tech skills.</a:t>
          </a:r>
        </a:p>
      </dgm:t>
    </dgm:pt>
    <dgm:pt modelId="{A74FF3FF-6BBB-4435-85C6-29B4CB0B6645}" type="parTrans" cxnId="{A5A8CB5F-2EEA-472A-8D8E-C25ACEF6118C}">
      <dgm:prSet/>
      <dgm:spPr/>
      <dgm:t>
        <a:bodyPr/>
        <a:lstStyle/>
        <a:p>
          <a:endParaRPr lang="en-US"/>
        </a:p>
      </dgm:t>
    </dgm:pt>
    <dgm:pt modelId="{A69D8AA3-8BD6-4398-AB0C-F7007CDCACB9}" type="sibTrans" cxnId="{A5A8CB5F-2EEA-472A-8D8E-C25ACEF6118C}">
      <dgm:prSet/>
      <dgm:spPr/>
      <dgm:t>
        <a:bodyPr/>
        <a:lstStyle/>
        <a:p>
          <a:endParaRPr lang="en-US"/>
        </a:p>
      </dgm:t>
    </dgm:pt>
    <dgm:pt modelId="{BF915FFD-7385-488A-9397-7F5F0A8FAC83}" type="pres">
      <dgm:prSet presAssocID="{CCC646C8-B67F-4E65-8182-00FABE374F56}" presName="root" presStyleCnt="0">
        <dgm:presLayoutVars>
          <dgm:dir/>
          <dgm:resizeHandles val="exact"/>
        </dgm:presLayoutVars>
      </dgm:prSet>
      <dgm:spPr/>
    </dgm:pt>
    <dgm:pt modelId="{18E76E80-4785-48CB-838E-26C95B75105F}" type="pres">
      <dgm:prSet presAssocID="{A90FDD8D-7FCE-471A-AB43-F925E0F69B05}" presName="compNode" presStyleCnt="0"/>
      <dgm:spPr/>
    </dgm:pt>
    <dgm:pt modelId="{83E3737A-0090-4E75-B052-75255352B2B5}" type="pres">
      <dgm:prSet presAssocID="{A90FDD8D-7FCE-471A-AB43-F925E0F69B05}" presName="bgRect" presStyleLbl="bgShp" presStyleIdx="0" presStyleCnt="4"/>
      <dgm:spPr/>
    </dgm:pt>
    <dgm:pt modelId="{0782BE32-2FCC-4885-AF73-EB5072E316DE}" type="pres">
      <dgm:prSet presAssocID="{A90FDD8D-7FCE-471A-AB43-F925E0F69B0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C1B0CB55-B003-41F1-8A50-1B1F85966C66}" type="pres">
      <dgm:prSet presAssocID="{A90FDD8D-7FCE-471A-AB43-F925E0F69B05}" presName="spaceRect" presStyleCnt="0"/>
      <dgm:spPr/>
    </dgm:pt>
    <dgm:pt modelId="{0F7F4A6A-7FFD-44CB-BDE5-E8FDBD37D386}" type="pres">
      <dgm:prSet presAssocID="{A90FDD8D-7FCE-471A-AB43-F925E0F69B05}" presName="parTx" presStyleLbl="revTx" presStyleIdx="0" presStyleCnt="4">
        <dgm:presLayoutVars>
          <dgm:chMax val="0"/>
          <dgm:chPref val="0"/>
        </dgm:presLayoutVars>
      </dgm:prSet>
      <dgm:spPr/>
    </dgm:pt>
    <dgm:pt modelId="{E8C14A2C-51E2-4031-B4AE-01D37AE7DB90}" type="pres">
      <dgm:prSet presAssocID="{EBEEB838-DA87-47AF-9EB1-DA0A0919D6DF}" presName="sibTrans" presStyleCnt="0"/>
      <dgm:spPr/>
    </dgm:pt>
    <dgm:pt modelId="{307C1506-E2DF-4438-BF39-C5DF02E2A8B8}" type="pres">
      <dgm:prSet presAssocID="{F8722F18-4D0F-498A-88D1-8B0B3FE0ED46}" presName="compNode" presStyleCnt="0"/>
      <dgm:spPr/>
    </dgm:pt>
    <dgm:pt modelId="{3725A8A1-174D-4B4A-809D-B96E63C62700}" type="pres">
      <dgm:prSet presAssocID="{F8722F18-4D0F-498A-88D1-8B0B3FE0ED46}" presName="bgRect" presStyleLbl="bgShp" presStyleIdx="1" presStyleCnt="4"/>
      <dgm:spPr/>
    </dgm:pt>
    <dgm:pt modelId="{1543A0E8-2F5F-4312-BDE8-8ABEC5FDA166}" type="pres">
      <dgm:prSet presAssocID="{F8722F18-4D0F-498A-88D1-8B0B3FE0ED4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ffice Worker"/>
        </a:ext>
      </dgm:extLst>
    </dgm:pt>
    <dgm:pt modelId="{D6F3494B-F0E2-4578-AE31-65ADCCA4CC27}" type="pres">
      <dgm:prSet presAssocID="{F8722F18-4D0F-498A-88D1-8B0B3FE0ED46}" presName="spaceRect" presStyleCnt="0"/>
      <dgm:spPr/>
    </dgm:pt>
    <dgm:pt modelId="{4B9A80BA-3C59-4C0C-9952-C5E66B625406}" type="pres">
      <dgm:prSet presAssocID="{F8722F18-4D0F-498A-88D1-8B0B3FE0ED46}" presName="parTx" presStyleLbl="revTx" presStyleIdx="1" presStyleCnt="4">
        <dgm:presLayoutVars>
          <dgm:chMax val="0"/>
          <dgm:chPref val="0"/>
        </dgm:presLayoutVars>
      </dgm:prSet>
      <dgm:spPr/>
    </dgm:pt>
    <dgm:pt modelId="{D236F657-5B51-4824-87A1-644334DB7B31}" type="pres">
      <dgm:prSet presAssocID="{201498F8-C298-42D6-AEEA-1B17E289316F}" presName="sibTrans" presStyleCnt="0"/>
      <dgm:spPr/>
    </dgm:pt>
    <dgm:pt modelId="{97D542A9-739C-4FF6-A889-39BBCC903EA9}" type="pres">
      <dgm:prSet presAssocID="{DAFDFD2A-92B6-4187-BD66-2F8B7F28A066}" presName="compNode" presStyleCnt="0"/>
      <dgm:spPr/>
    </dgm:pt>
    <dgm:pt modelId="{0EF08D55-C167-4E4B-8F23-6398FF1F8806}" type="pres">
      <dgm:prSet presAssocID="{DAFDFD2A-92B6-4187-BD66-2F8B7F28A066}" presName="bgRect" presStyleLbl="bgShp" presStyleIdx="2" presStyleCnt="4"/>
      <dgm:spPr/>
    </dgm:pt>
    <dgm:pt modelId="{C2EA35AC-9D3B-4EAC-AF56-1B7B37E616D5}" type="pres">
      <dgm:prSet presAssocID="{DAFDFD2A-92B6-4187-BD66-2F8B7F28A06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53B678FA-07AC-4C68-8D5D-E6AB3D4DC52B}" type="pres">
      <dgm:prSet presAssocID="{DAFDFD2A-92B6-4187-BD66-2F8B7F28A066}" presName="spaceRect" presStyleCnt="0"/>
      <dgm:spPr/>
    </dgm:pt>
    <dgm:pt modelId="{7B5AED5B-DBC9-4D42-B6CC-39CD24820220}" type="pres">
      <dgm:prSet presAssocID="{DAFDFD2A-92B6-4187-BD66-2F8B7F28A066}" presName="parTx" presStyleLbl="revTx" presStyleIdx="2" presStyleCnt="4">
        <dgm:presLayoutVars>
          <dgm:chMax val="0"/>
          <dgm:chPref val="0"/>
        </dgm:presLayoutVars>
      </dgm:prSet>
      <dgm:spPr/>
    </dgm:pt>
    <dgm:pt modelId="{A680FFAE-B5FB-4E75-B68C-A4E2370C9C20}" type="pres">
      <dgm:prSet presAssocID="{2658292E-5055-4916-9F54-4C77371A9A62}" presName="sibTrans" presStyleCnt="0"/>
      <dgm:spPr/>
    </dgm:pt>
    <dgm:pt modelId="{9CBCD8E5-E70B-4859-A59F-A95E4A3850EB}" type="pres">
      <dgm:prSet presAssocID="{C27DB63A-2C0E-405D-9FB3-F042A2F86CBA}" presName="compNode" presStyleCnt="0"/>
      <dgm:spPr/>
    </dgm:pt>
    <dgm:pt modelId="{327979FE-86C3-4496-8D42-A7138D8186F4}" type="pres">
      <dgm:prSet presAssocID="{C27DB63A-2C0E-405D-9FB3-F042A2F86CBA}" presName="bgRect" presStyleLbl="bgShp" presStyleIdx="3" presStyleCnt="4"/>
      <dgm:spPr/>
    </dgm:pt>
    <dgm:pt modelId="{1FB9BA34-787F-4BAF-A624-10E4BFEF3673}" type="pres">
      <dgm:prSet presAssocID="{C27DB63A-2C0E-405D-9FB3-F042A2F86CB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itcoin"/>
        </a:ext>
      </dgm:extLst>
    </dgm:pt>
    <dgm:pt modelId="{F92FCDD4-50D4-44CD-90FC-E39B332B2FF0}" type="pres">
      <dgm:prSet presAssocID="{C27DB63A-2C0E-405D-9FB3-F042A2F86CBA}" presName="spaceRect" presStyleCnt="0"/>
      <dgm:spPr/>
    </dgm:pt>
    <dgm:pt modelId="{D2357E07-5444-4430-97D2-076E05E71C42}" type="pres">
      <dgm:prSet presAssocID="{C27DB63A-2C0E-405D-9FB3-F042A2F86CBA}" presName="parTx" presStyleLbl="revTx" presStyleIdx="3" presStyleCnt="4">
        <dgm:presLayoutVars>
          <dgm:chMax val="0"/>
          <dgm:chPref val="0"/>
        </dgm:presLayoutVars>
      </dgm:prSet>
      <dgm:spPr/>
    </dgm:pt>
  </dgm:ptLst>
  <dgm:cxnLst>
    <dgm:cxn modelId="{54026E1F-E4EB-4505-8F6F-3200D02AE7D4}" srcId="{CCC646C8-B67F-4E65-8182-00FABE374F56}" destId="{A90FDD8D-7FCE-471A-AB43-F925E0F69B05}" srcOrd="0" destOrd="0" parTransId="{6761BB1D-25EB-40EA-B790-A27EAEFF4E82}" sibTransId="{EBEEB838-DA87-47AF-9EB1-DA0A0919D6DF}"/>
    <dgm:cxn modelId="{F2F75B20-5775-4435-B46E-AD955FD7F898}" type="presOf" srcId="{DAFDFD2A-92B6-4187-BD66-2F8B7F28A066}" destId="{7B5AED5B-DBC9-4D42-B6CC-39CD24820220}" srcOrd="0" destOrd="0" presId="urn:microsoft.com/office/officeart/2018/2/layout/IconVerticalSolidList"/>
    <dgm:cxn modelId="{B13A1727-2120-4F1F-9818-FA58AC2BCFBC}" type="presOf" srcId="{A90FDD8D-7FCE-471A-AB43-F925E0F69B05}" destId="{0F7F4A6A-7FFD-44CB-BDE5-E8FDBD37D386}" srcOrd="0" destOrd="0" presId="urn:microsoft.com/office/officeart/2018/2/layout/IconVerticalSolidList"/>
    <dgm:cxn modelId="{59A4AF38-CEB8-484A-B73E-4D35866C303B}" type="presOf" srcId="{C27DB63A-2C0E-405D-9FB3-F042A2F86CBA}" destId="{D2357E07-5444-4430-97D2-076E05E71C42}" srcOrd="0" destOrd="0" presId="urn:microsoft.com/office/officeart/2018/2/layout/IconVerticalSolidList"/>
    <dgm:cxn modelId="{0D02C75C-5798-4A77-9D9B-BCB907016317}" srcId="{CCC646C8-B67F-4E65-8182-00FABE374F56}" destId="{F8722F18-4D0F-498A-88D1-8B0B3FE0ED46}" srcOrd="1" destOrd="0" parTransId="{F78A0AC8-C6E9-48F7-A3B9-064BAEB9AAAF}" sibTransId="{201498F8-C298-42D6-AEEA-1B17E289316F}"/>
    <dgm:cxn modelId="{A5A8CB5F-2EEA-472A-8D8E-C25ACEF6118C}" srcId="{CCC646C8-B67F-4E65-8182-00FABE374F56}" destId="{C27DB63A-2C0E-405D-9FB3-F042A2F86CBA}" srcOrd="3" destOrd="0" parTransId="{A74FF3FF-6BBB-4435-85C6-29B4CB0B6645}" sibTransId="{A69D8AA3-8BD6-4398-AB0C-F7007CDCACB9}"/>
    <dgm:cxn modelId="{D9DF8543-ADA8-441A-972C-EFCC1E018966}" srcId="{CCC646C8-B67F-4E65-8182-00FABE374F56}" destId="{DAFDFD2A-92B6-4187-BD66-2F8B7F28A066}" srcOrd="2" destOrd="0" parTransId="{4E43C9FD-AC80-41A0-A3D1-8C77498CB9AC}" sibTransId="{2658292E-5055-4916-9F54-4C77371A9A62}"/>
    <dgm:cxn modelId="{829D324F-DA92-4258-B031-4D7C8F22AC58}" type="presOf" srcId="{CCC646C8-B67F-4E65-8182-00FABE374F56}" destId="{BF915FFD-7385-488A-9397-7F5F0A8FAC83}" srcOrd="0" destOrd="0" presId="urn:microsoft.com/office/officeart/2018/2/layout/IconVerticalSolidList"/>
    <dgm:cxn modelId="{E0EDE5C8-FE12-43D3-9088-A6318CFFB317}" type="presOf" srcId="{F8722F18-4D0F-498A-88D1-8B0B3FE0ED46}" destId="{4B9A80BA-3C59-4C0C-9952-C5E66B625406}" srcOrd="0" destOrd="0" presId="urn:microsoft.com/office/officeart/2018/2/layout/IconVerticalSolidList"/>
    <dgm:cxn modelId="{2C360F9E-2112-4109-B606-39465411CBD6}" type="presParOf" srcId="{BF915FFD-7385-488A-9397-7F5F0A8FAC83}" destId="{18E76E80-4785-48CB-838E-26C95B75105F}" srcOrd="0" destOrd="0" presId="urn:microsoft.com/office/officeart/2018/2/layout/IconVerticalSolidList"/>
    <dgm:cxn modelId="{67A79F5C-C1B3-4F4B-A2F4-67FE2A76A733}" type="presParOf" srcId="{18E76E80-4785-48CB-838E-26C95B75105F}" destId="{83E3737A-0090-4E75-B052-75255352B2B5}" srcOrd="0" destOrd="0" presId="urn:microsoft.com/office/officeart/2018/2/layout/IconVerticalSolidList"/>
    <dgm:cxn modelId="{3D332216-1AC1-408F-8F0D-5D966238E291}" type="presParOf" srcId="{18E76E80-4785-48CB-838E-26C95B75105F}" destId="{0782BE32-2FCC-4885-AF73-EB5072E316DE}" srcOrd="1" destOrd="0" presId="urn:microsoft.com/office/officeart/2018/2/layout/IconVerticalSolidList"/>
    <dgm:cxn modelId="{AEF44E9F-0779-4410-8430-05D7FFBA6FA3}" type="presParOf" srcId="{18E76E80-4785-48CB-838E-26C95B75105F}" destId="{C1B0CB55-B003-41F1-8A50-1B1F85966C66}" srcOrd="2" destOrd="0" presId="urn:microsoft.com/office/officeart/2018/2/layout/IconVerticalSolidList"/>
    <dgm:cxn modelId="{93DF2718-42E6-4212-A14D-E8860213FE44}" type="presParOf" srcId="{18E76E80-4785-48CB-838E-26C95B75105F}" destId="{0F7F4A6A-7FFD-44CB-BDE5-E8FDBD37D386}" srcOrd="3" destOrd="0" presId="urn:microsoft.com/office/officeart/2018/2/layout/IconVerticalSolidList"/>
    <dgm:cxn modelId="{2A3980CB-6735-47C2-9D90-32424B196AF0}" type="presParOf" srcId="{BF915FFD-7385-488A-9397-7F5F0A8FAC83}" destId="{E8C14A2C-51E2-4031-B4AE-01D37AE7DB90}" srcOrd="1" destOrd="0" presId="urn:microsoft.com/office/officeart/2018/2/layout/IconVerticalSolidList"/>
    <dgm:cxn modelId="{613B3A58-A4D1-4850-91A9-5DC2723B0DA4}" type="presParOf" srcId="{BF915FFD-7385-488A-9397-7F5F0A8FAC83}" destId="{307C1506-E2DF-4438-BF39-C5DF02E2A8B8}" srcOrd="2" destOrd="0" presId="urn:microsoft.com/office/officeart/2018/2/layout/IconVerticalSolidList"/>
    <dgm:cxn modelId="{806BB5E8-62EC-41AC-A5E1-409205024F52}" type="presParOf" srcId="{307C1506-E2DF-4438-BF39-C5DF02E2A8B8}" destId="{3725A8A1-174D-4B4A-809D-B96E63C62700}" srcOrd="0" destOrd="0" presId="urn:microsoft.com/office/officeart/2018/2/layout/IconVerticalSolidList"/>
    <dgm:cxn modelId="{7625EED8-E04B-463B-9410-1996E039B72A}" type="presParOf" srcId="{307C1506-E2DF-4438-BF39-C5DF02E2A8B8}" destId="{1543A0E8-2F5F-4312-BDE8-8ABEC5FDA166}" srcOrd="1" destOrd="0" presId="urn:microsoft.com/office/officeart/2018/2/layout/IconVerticalSolidList"/>
    <dgm:cxn modelId="{92FC01CE-A602-4A7B-AA01-CE43BBDFB022}" type="presParOf" srcId="{307C1506-E2DF-4438-BF39-C5DF02E2A8B8}" destId="{D6F3494B-F0E2-4578-AE31-65ADCCA4CC27}" srcOrd="2" destOrd="0" presId="urn:microsoft.com/office/officeart/2018/2/layout/IconVerticalSolidList"/>
    <dgm:cxn modelId="{732C920F-11CF-431E-92B3-7FC3F9EF6304}" type="presParOf" srcId="{307C1506-E2DF-4438-BF39-C5DF02E2A8B8}" destId="{4B9A80BA-3C59-4C0C-9952-C5E66B625406}" srcOrd="3" destOrd="0" presId="urn:microsoft.com/office/officeart/2018/2/layout/IconVerticalSolidList"/>
    <dgm:cxn modelId="{6FED8536-8595-4682-B5C2-B17CAE432D1C}" type="presParOf" srcId="{BF915FFD-7385-488A-9397-7F5F0A8FAC83}" destId="{D236F657-5B51-4824-87A1-644334DB7B31}" srcOrd="3" destOrd="0" presId="urn:microsoft.com/office/officeart/2018/2/layout/IconVerticalSolidList"/>
    <dgm:cxn modelId="{44632E9A-B785-45E4-A67D-9B1ACD13B06A}" type="presParOf" srcId="{BF915FFD-7385-488A-9397-7F5F0A8FAC83}" destId="{97D542A9-739C-4FF6-A889-39BBCC903EA9}" srcOrd="4" destOrd="0" presId="urn:microsoft.com/office/officeart/2018/2/layout/IconVerticalSolidList"/>
    <dgm:cxn modelId="{2C5153C9-739B-4853-A14A-3247F68DC0B0}" type="presParOf" srcId="{97D542A9-739C-4FF6-A889-39BBCC903EA9}" destId="{0EF08D55-C167-4E4B-8F23-6398FF1F8806}" srcOrd="0" destOrd="0" presId="urn:microsoft.com/office/officeart/2018/2/layout/IconVerticalSolidList"/>
    <dgm:cxn modelId="{4355FF29-F361-4057-84D5-C0C7B9E5B3C4}" type="presParOf" srcId="{97D542A9-739C-4FF6-A889-39BBCC903EA9}" destId="{C2EA35AC-9D3B-4EAC-AF56-1B7B37E616D5}" srcOrd="1" destOrd="0" presId="urn:microsoft.com/office/officeart/2018/2/layout/IconVerticalSolidList"/>
    <dgm:cxn modelId="{B8056BBD-C4E4-4857-B3D9-81DC44D9E592}" type="presParOf" srcId="{97D542A9-739C-4FF6-A889-39BBCC903EA9}" destId="{53B678FA-07AC-4C68-8D5D-E6AB3D4DC52B}" srcOrd="2" destOrd="0" presId="urn:microsoft.com/office/officeart/2018/2/layout/IconVerticalSolidList"/>
    <dgm:cxn modelId="{79207DA7-79CF-4B32-B084-D65DD3D31D38}" type="presParOf" srcId="{97D542A9-739C-4FF6-A889-39BBCC903EA9}" destId="{7B5AED5B-DBC9-4D42-B6CC-39CD24820220}" srcOrd="3" destOrd="0" presId="urn:microsoft.com/office/officeart/2018/2/layout/IconVerticalSolidList"/>
    <dgm:cxn modelId="{DBC36738-1D3A-4C69-8497-50194E8F1A5D}" type="presParOf" srcId="{BF915FFD-7385-488A-9397-7F5F0A8FAC83}" destId="{A680FFAE-B5FB-4E75-B68C-A4E2370C9C20}" srcOrd="5" destOrd="0" presId="urn:microsoft.com/office/officeart/2018/2/layout/IconVerticalSolidList"/>
    <dgm:cxn modelId="{85D68A23-1556-4D3A-A742-FD23143E0946}" type="presParOf" srcId="{BF915FFD-7385-488A-9397-7F5F0A8FAC83}" destId="{9CBCD8E5-E70B-4859-A59F-A95E4A3850EB}" srcOrd="6" destOrd="0" presId="urn:microsoft.com/office/officeart/2018/2/layout/IconVerticalSolidList"/>
    <dgm:cxn modelId="{9009FB66-3497-4BE6-9F6C-80D6E9B0748B}" type="presParOf" srcId="{9CBCD8E5-E70B-4859-A59F-A95E4A3850EB}" destId="{327979FE-86C3-4496-8D42-A7138D8186F4}" srcOrd="0" destOrd="0" presId="urn:microsoft.com/office/officeart/2018/2/layout/IconVerticalSolidList"/>
    <dgm:cxn modelId="{FB404E16-1D9D-4AA4-ABD1-B6002E17047A}" type="presParOf" srcId="{9CBCD8E5-E70B-4859-A59F-A95E4A3850EB}" destId="{1FB9BA34-787F-4BAF-A624-10E4BFEF3673}" srcOrd="1" destOrd="0" presId="urn:microsoft.com/office/officeart/2018/2/layout/IconVerticalSolidList"/>
    <dgm:cxn modelId="{C6B1A3DC-8DF4-48BF-98E5-09612FD99652}" type="presParOf" srcId="{9CBCD8E5-E70B-4859-A59F-A95E4A3850EB}" destId="{F92FCDD4-50D4-44CD-90FC-E39B332B2FF0}" srcOrd="2" destOrd="0" presId="urn:microsoft.com/office/officeart/2018/2/layout/IconVerticalSolidList"/>
    <dgm:cxn modelId="{34219D3F-422C-4945-8355-884851FADFD4}" type="presParOf" srcId="{9CBCD8E5-E70B-4859-A59F-A95E4A3850EB}" destId="{D2357E07-5444-4430-97D2-076E05E71C4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7707C8-81F2-4A9F-930C-CEC61945C0EF}">
      <dsp:nvSpPr>
        <dsp:cNvPr id="0" name=""/>
        <dsp:cNvSpPr/>
      </dsp:nvSpPr>
      <dsp:spPr>
        <a:xfrm>
          <a:off x="0" y="0"/>
          <a:ext cx="3419569"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830B28-4F1C-4199-B4B4-205C7D58AB32}">
      <dsp:nvSpPr>
        <dsp:cNvPr id="0" name=""/>
        <dsp:cNvSpPr/>
      </dsp:nvSpPr>
      <dsp:spPr>
        <a:xfrm>
          <a:off x="0" y="0"/>
          <a:ext cx="3419569" cy="497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100000"/>
            </a:lnSpc>
            <a:spcBef>
              <a:spcPct val="0"/>
            </a:spcBef>
            <a:spcAft>
              <a:spcPct val="35000"/>
            </a:spcAft>
            <a:buNone/>
          </a:pPr>
          <a:r>
            <a:rPr lang="en-US" sz="1200" kern="1200"/>
            <a:t>Analyze job market trends using given dataset.</a:t>
          </a:r>
        </a:p>
      </dsp:txBody>
      <dsp:txXfrm>
        <a:off x="0" y="0"/>
        <a:ext cx="3419569" cy="497448"/>
      </dsp:txXfrm>
    </dsp:sp>
    <dsp:sp modelId="{7EC24A50-BB10-46CF-BA61-0EB0C41868E1}">
      <dsp:nvSpPr>
        <dsp:cNvPr id="0" name=""/>
        <dsp:cNvSpPr/>
      </dsp:nvSpPr>
      <dsp:spPr>
        <a:xfrm>
          <a:off x="0" y="497448"/>
          <a:ext cx="3419569" cy="0"/>
        </a:xfrm>
        <a:prstGeom prst="line">
          <a:avLst/>
        </a:prstGeom>
        <a:solidFill>
          <a:schemeClr val="accent2">
            <a:hueOff val="668788"/>
            <a:satOff val="-834"/>
            <a:lumOff val="196"/>
            <a:alphaOff val="0"/>
          </a:schemeClr>
        </a:solidFill>
        <a:ln w="25400" cap="flat" cmpd="sng" algn="ctr">
          <a:solidFill>
            <a:schemeClr val="accent2">
              <a:hueOff val="668788"/>
              <a:satOff val="-834"/>
              <a:lumOff val="19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955362-DD7E-426A-91E1-80EF18AA4FCA}">
      <dsp:nvSpPr>
        <dsp:cNvPr id="0" name=""/>
        <dsp:cNvSpPr/>
      </dsp:nvSpPr>
      <dsp:spPr>
        <a:xfrm>
          <a:off x="0" y="497448"/>
          <a:ext cx="3419569" cy="497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100000"/>
            </a:lnSpc>
            <a:spcBef>
              <a:spcPct val="0"/>
            </a:spcBef>
            <a:spcAft>
              <a:spcPct val="35000"/>
            </a:spcAft>
            <a:buNone/>
          </a:pPr>
          <a:r>
            <a:rPr lang="en-US" sz="1200" kern="1200"/>
            <a:t>Identify high-demand roles, salary trends, emerging categories.</a:t>
          </a:r>
        </a:p>
      </dsp:txBody>
      <dsp:txXfrm>
        <a:off x="0" y="497448"/>
        <a:ext cx="3419569" cy="497448"/>
      </dsp:txXfrm>
    </dsp:sp>
    <dsp:sp modelId="{6F975BB1-2128-4C45-B9C7-09093175FE69}">
      <dsp:nvSpPr>
        <dsp:cNvPr id="0" name=""/>
        <dsp:cNvSpPr/>
      </dsp:nvSpPr>
      <dsp:spPr>
        <a:xfrm>
          <a:off x="0" y="994896"/>
          <a:ext cx="3419569" cy="0"/>
        </a:xfrm>
        <a:prstGeom prst="line">
          <a:avLst/>
        </a:prstGeom>
        <a:solidFill>
          <a:schemeClr val="accent2">
            <a:hueOff val="1337577"/>
            <a:satOff val="-1668"/>
            <a:lumOff val="392"/>
            <a:alphaOff val="0"/>
          </a:schemeClr>
        </a:solidFill>
        <a:ln w="25400" cap="flat" cmpd="sng" algn="ctr">
          <a:solidFill>
            <a:schemeClr val="accent2">
              <a:hueOff val="1337577"/>
              <a:satOff val="-1668"/>
              <a:lumOff val="39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4B0966-69A9-439C-93FA-93E7C4979299}">
      <dsp:nvSpPr>
        <dsp:cNvPr id="0" name=""/>
        <dsp:cNvSpPr/>
      </dsp:nvSpPr>
      <dsp:spPr>
        <a:xfrm>
          <a:off x="0" y="994896"/>
          <a:ext cx="3419569" cy="497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100000"/>
            </a:lnSpc>
            <a:spcBef>
              <a:spcPct val="0"/>
            </a:spcBef>
            <a:spcAft>
              <a:spcPct val="35000"/>
            </a:spcAft>
            <a:buNone/>
          </a:pPr>
          <a:r>
            <a:rPr lang="en-US" sz="1200" kern="1200"/>
            <a:t>Provide personalized job recommendations for seekers.</a:t>
          </a:r>
        </a:p>
      </dsp:txBody>
      <dsp:txXfrm>
        <a:off x="0" y="994896"/>
        <a:ext cx="3419569" cy="497448"/>
      </dsp:txXfrm>
    </dsp:sp>
    <dsp:sp modelId="{3361601E-E1A9-4D12-90B4-62E2304505CC}">
      <dsp:nvSpPr>
        <dsp:cNvPr id="0" name=""/>
        <dsp:cNvSpPr/>
      </dsp:nvSpPr>
      <dsp:spPr>
        <a:xfrm>
          <a:off x="0" y="1492344"/>
          <a:ext cx="3419569" cy="0"/>
        </a:xfrm>
        <a:prstGeom prst="line">
          <a:avLst/>
        </a:prstGeom>
        <a:solidFill>
          <a:schemeClr val="accent2">
            <a:hueOff val="2006365"/>
            <a:satOff val="-2502"/>
            <a:lumOff val="588"/>
            <a:alphaOff val="0"/>
          </a:schemeClr>
        </a:solidFill>
        <a:ln w="25400" cap="flat" cmpd="sng" algn="ctr">
          <a:solidFill>
            <a:schemeClr val="accent2">
              <a:hueOff val="2006365"/>
              <a:satOff val="-2502"/>
              <a:lumOff val="5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D5F9D3-747D-4F91-B8F2-A93182A244FA}">
      <dsp:nvSpPr>
        <dsp:cNvPr id="0" name=""/>
        <dsp:cNvSpPr/>
      </dsp:nvSpPr>
      <dsp:spPr>
        <a:xfrm>
          <a:off x="0" y="1492344"/>
          <a:ext cx="3419569" cy="497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100000"/>
            </a:lnSpc>
            <a:spcBef>
              <a:spcPct val="0"/>
            </a:spcBef>
            <a:spcAft>
              <a:spcPct val="35000"/>
            </a:spcAft>
            <a:buNone/>
          </a:pPr>
          <a:r>
            <a:rPr lang="en-US" sz="1200" kern="1200"/>
            <a:t>Build an interactive dashboard for real-time visualization of job market analytics.</a:t>
          </a:r>
        </a:p>
      </dsp:txBody>
      <dsp:txXfrm>
        <a:off x="0" y="1492344"/>
        <a:ext cx="3419569" cy="497448"/>
      </dsp:txXfrm>
    </dsp:sp>
    <dsp:sp modelId="{0ACD69A0-CBBF-4C07-8DB7-294DE6386009}">
      <dsp:nvSpPr>
        <dsp:cNvPr id="0" name=""/>
        <dsp:cNvSpPr/>
      </dsp:nvSpPr>
      <dsp:spPr>
        <a:xfrm>
          <a:off x="0" y="1989792"/>
          <a:ext cx="3419569" cy="0"/>
        </a:xfrm>
        <a:prstGeom prst="line">
          <a:avLst/>
        </a:prstGeom>
        <a:solidFill>
          <a:schemeClr val="accent2">
            <a:hueOff val="2675154"/>
            <a:satOff val="-3337"/>
            <a:lumOff val="785"/>
            <a:alphaOff val="0"/>
          </a:schemeClr>
        </a:solidFill>
        <a:ln w="25400" cap="flat" cmpd="sng" algn="ctr">
          <a:solidFill>
            <a:schemeClr val="accent2">
              <a:hueOff val="2675154"/>
              <a:satOff val="-3337"/>
              <a:lumOff val="78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A82249-DADB-4DD5-A6B7-E77C1A02F387}">
      <dsp:nvSpPr>
        <dsp:cNvPr id="0" name=""/>
        <dsp:cNvSpPr/>
      </dsp:nvSpPr>
      <dsp:spPr>
        <a:xfrm>
          <a:off x="0" y="1989792"/>
          <a:ext cx="3419569" cy="497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100000"/>
            </a:lnSpc>
            <a:spcBef>
              <a:spcPct val="0"/>
            </a:spcBef>
            <a:spcAft>
              <a:spcPct val="35000"/>
            </a:spcAft>
            <a:buNone/>
          </a:pPr>
          <a:r>
            <a:rPr lang="en-US" sz="1200" kern="1200"/>
            <a:t>Understand the impact of remote work trends on job demand and location preferences.</a:t>
          </a:r>
        </a:p>
      </dsp:txBody>
      <dsp:txXfrm>
        <a:off x="0" y="1989792"/>
        <a:ext cx="3419569" cy="497448"/>
      </dsp:txXfrm>
    </dsp:sp>
    <dsp:sp modelId="{321983C2-0F3D-476F-AA9D-9B27BA0F34D4}">
      <dsp:nvSpPr>
        <dsp:cNvPr id="0" name=""/>
        <dsp:cNvSpPr/>
      </dsp:nvSpPr>
      <dsp:spPr>
        <a:xfrm>
          <a:off x="0" y="2487240"/>
          <a:ext cx="3419569" cy="0"/>
        </a:xfrm>
        <a:prstGeom prst="line">
          <a:avLst/>
        </a:prstGeom>
        <a:solidFill>
          <a:schemeClr val="accent2">
            <a:hueOff val="3343942"/>
            <a:satOff val="-4171"/>
            <a:lumOff val="981"/>
            <a:alphaOff val="0"/>
          </a:schemeClr>
        </a:solidFill>
        <a:ln w="25400" cap="flat" cmpd="sng" algn="ctr">
          <a:solidFill>
            <a:schemeClr val="accent2">
              <a:hueOff val="3343942"/>
              <a:satOff val="-4171"/>
              <a:lumOff val="98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4CB793-0573-4E2B-8B7C-D5D9D5AEC515}">
      <dsp:nvSpPr>
        <dsp:cNvPr id="0" name=""/>
        <dsp:cNvSpPr/>
      </dsp:nvSpPr>
      <dsp:spPr>
        <a:xfrm>
          <a:off x="0" y="2487240"/>
          <a:ext cx="3419569" cy="497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100000"/>
            </a:lnSpc>
            <a:spcBef>
              <a:spcPct val="0"/>
            </a:spcBef>
            <a:spcAft>
              <a:spcPct val="35000"/>
            </a:spcAft>
            <a:buNone/>
          </a:pPr>
          <a:r>
            <a:rPr lang="en-US" sz="1200" kern="1200"/>
            <a:t>Technologies used: Python, Pandas, Sklearn, Streamlit, Docker.</a:t>
          </a:r>
        </a:p>
      </dsp:txBody>
      <dsp:txXfrm>
        <a:off x="0" y="2487240"/>
        <a:ext cx="3419569" cy="497448"/>
      </dsp:txXfrm>
    </dsp:sp>
    <dsp:sp modelId="{A3657A2A-E3AF-402F-9CF5-9D77D322E713}">
      <dsp:nvSpPr>
        <dsp:cNvPr id="0" name=""/>
        <dsp:cNvSpPr/>
      </dsp:nvSpPr>
      <dsp:spPr>
        <a:xfrm>
          <a:off x="0" y="2984688"/>
          <a:ext cx="3419569" cy="0"/>
        </a:xfrm>
        <a:prstGeom prst="line">
          <a:avLst/>
        </a:prstGeom>
        <a:solidFill>
          <a:schemeClr val="accent2">
            <a:hueOff val="4012731"/>
            <a:satOff val="-5005"/>
            <a:lumOff val="1177"/>
            <a:alphaOff val="0"/>
          </a:schemeClr>
        </a:solidFill>
        <a:ln w="25400" cap="flat" cmpd="sng" algn="ctr">
          <a:solidFill>
            <a:schemeClr val="accent2">
              <a:hueOff val="4012731"/>
              <a:satOff val="-5005"/>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659FCE-F138-4B6C-8ADB-3EC40B8DD13F}">
      <dsp:nvSpPr>
        <dsp:cNvPr id="0" name=""/>
        <dsp:cNvSpPr/>
      </dsp:nvSpPr>
      <dsp:spPr>
        <a:xfrm>
          <a:off x="0" y="2984688"/>
          <a:ext cx="3419569" cy="497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100000"/>
            </a:lnSpc>
            <a:spcBef>
              <a:spcPct val="0"/>
            </a:spcBef>
            <a:spcAft>
              <a:spcPct val="35000"/>
            </a:spcAft>
            <a:buNone/>
          </a:pPr>
          <a:r>
            <a:rPr lang="en-US" sz="1200" kern="1200"/>
            <a:t>Feature engineering for job titles</a:t>
          </a:r>
        </a:p>
      </dsp:txBody>
      <dsp:txXfrm>
        <a:off x="0" y="2984688"/>
        <a:ext cx="3419569" cy="497448"/>
      </dsp:txXfrm>
    </dsp:sp>
    <dsp:sp modelId="{E33ADBBF-D043-48CF-A53E-E490173FBAF1}">
      <dsp:nvSpPr>
        <dsp:cNvPr id="0" name=""/>
        <dsp:cNvSpPr/>
      </dsp:nvSpPr>
      <dsp:spPr>
        <a:xfrm>
          <a:off x="0" y="3482136"/>
          <a:ext cx="3419569" cy="0"/>
        </a:xfrm>
        <a:prstGeom prst="line">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C4FD38-C356-4746-B864-ADAC2006D827}">
      <dsp:nvSpPr>
        <dsp:cNvPr id="0" name=""/>
        <dsp:cNvSpPr/>
      </dsp:nvSpPr>
      <dsp:spPr>
        <a:xfrm>
          <a:off x="0" y="3482136"/>
          <a:ext cx="3419569" cy="4974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100000"/>
            </a:lnSpc>
            <a:spcBef>
              <a:spcPct val="0"/>
            </a:spcBef>
            <a:spcAft>
              <a:spcPct val="35000"/>
            </a:spcAft>
            <a:buNone/>
          </a:pPr>
          <a:r>
            <a:rPr lang="en-US" sz="1200" kern="1200"/>
            <a:t>Building a foundation for a job recommendation system.</a:t>
          </a:r>
        </a:p>
      </dsp:txBody>
      <dsp:txXfrm>
        <a:off x="0" y="3482136"/>
        <a:ext cx="3419569" cy="4974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34E5CC-356F-4039-9514-61B05FA24EA2}">
      <dsp:nvSpPr>
        <dsp:cNvPr id="0" name=""/>
        <dsp:cNvSpPr/>
      </dsp:nvSpPr>
      <dsp:spPr>
        <a:xfrm>
          <a:off x="0" y="143545"/>
          <a:ext cx="3398174" cy="534726"/>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Job market influenced by technology, economy, culture.</a:t>
          </a:r>
        </a:p>
      </dsp:txBody>
      <dsp:txXfrm>
        <a:off x="26103" y="169648"/>
        <a:ext cx="3345968" cy="482520"/>
      </dsp:txXfrm>
    </dsp:sp>
    <dsp:sp modelId="{FEEE3E33-E2FD-4681-9375-25CA16503A6D}">
      <dsp:nvSpPr>
        <dsp:cNvPr id="0" name=""/>
        <dsp:cNvSpPr/>
      </dsp:nvSpPr>
      <dsp:spPr>
        <a:xfrm>
          <a:off x="0" y="707071"/>
          <a:ext cx="3398174" cy="534726"/>
        </a:xfrm>
        <a:prstGeom prst="roundRect">
          <a:avLst/>
        </a:prstGeom>
        <a:solidFill>
          <a:schemeClr val="accent5">
            <a:hueOff val="-336926"/>
            <a:satOff val="-1589"/>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Need for data-driven insights to navigate dynamics</a:t>
          </a:r>
          <a:r>
            <a:rPr lang="en-IN" sz="1000" kern="1200" dirty="0"/>
            <a:t>.</a:t>
          </a:r>
          <a:endParaRPr lang="en-US" sz="1000" kern="1200" dirty="0"/>
        </a:p>
      </dsp:txBody>
      <dsp:txXfrm>
        <a:off x="26103" y="733174"/>
        <a:ext cx="3345968" cy="482520"/>
      </dsp:txXfrm>
    </dsp:sp>
    <dsp:sp modelId="{F16E9DA1-9635-4D23-A773-86BC439268A4}">
      <dsp:nvSpPr>
        <dsp:cNvPr id="0" name=""/>
        <dsp:cNvSpPr/>
      </dsp:nvSpPr>
      <dsp:spPr>
        <a:xfrm>
          <a:off x="0" y="1270598"/>
          <a:ext cx="3398174" cy="534726"/>
        </a:xfrm>
        <a:prstGeom prst="roundRect">
          <a:avLst/>
        </a:prstGeom>
        <a:solidFill>
          <a:schemeClr val="accent5">
            <a:hueOff val="-673852"/>
            <a:satOff val="-3178"/>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Combine historical &amp; current data for predictions &amp; recommendations</a:t>
          </a:r>
        </a:p>
      </dsp:txBody>
      <dsp:txXfrm>
        <a:off x="26103" y="1296701"/>
        <a:ext cx="3345968" cy="482520"/>
      </dsp:txXfrm>
    </dsp:sp>
    <dsp:sp modelId="{1294068C-492F-4068-96DE-204DBA919264}">
      <dsp:nvSpPr>
        <dsp:cNvPr id="0" name=""/>
        <dsp:cNvSpPr/>
      </dsp:nvSpPr>
      <dsp:spPr>
        <a:xfrm>
          <a:off x="0" y="1834125"/>
          <a:ext cx="3398174" cy="534726"/>
        </a:xfrm>
        <a:prstGeom prst="roundRect">
          <a:avLst/>
        </a:prstGeom>
        <a:solidFill>
          <a:schemeClr val="accent5">
            <a:hueOff val="-1010778"/>
            <a:satOff val="-4766"/>
            <a:lumOff val="117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dirty="0"/>
            <a:t>Analyzing historical and current job posting data enables prediction of future market trends and emerging job categories.</a:t>
          </a:r>
        </a:p>
      </dsp:txBody>
      <dsp:txXfrm>
        <a:off x="26103" y="1860228"/>
        <a:ext cx="3345968" cy="482520"/>
      </dsp:txXfrm>
    </dsp:sp>
    <dsp:sp modelId="{3493E2A9-178C-4A2E-8CC2-23A3C77889B1}">
      <dsp:nvSpPr>
        <dsp:cNvPr id="0" name=""/>
        <dsp:cNvSpPr/>
      </dsp:nvSpPr>
      <dsp:spPr>
        <a:xfrm>
          <a:off x="0" y="2397651"/>
          <a:ext cx="3398174" cy="534726"/>
        </a:xfrm>
        <a:prstGeom prst="roundRect">
          <a:avLst/>
        </a:prstGeom>
        <a:solidFill>
          <a:schemeClr val="accent5">
            <a:hueOff val="-1347705"/>
            <a:satOff val="-6355"/>
            <a:lumOff val="156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Rapid changes in skills demand and job roles require real-time analysis to stay updated.</a:t>
          </a:r>
        </a:p>
      </dsp:txBody>
      <dsp:txXfrm>
        <a:off x="26103" y="2423754"/>
        <a:ext cx="3345968" cy="482520"/>
      </dsp:txXfrm>
    </dsp:sp>
    <dsp:sp modelId="{C46BC559-8226-47C7-A9F8-5B997FEFA0FA}">
      <dsp:nvSpPr>
        <dsp:cNvPr id="0" name=""/>
        <dsp:cNvSpPr/>
      </dsp:nvSpPr>
      <dsp:spPr>
        <a:xfrm>
          <a:off x="0" y="2961178"/>
          <a:ext cx="3398174" cy="534726"/>
        </a:xfrm>
        <a:prstGeom prst="roundRect">
          <a:avLst/>
        </a:prstGeom>
        <a:solidFill>
          <a:schemeClr val="accent5">
            <a:hueOff val="-1684631"/>
            <a:satOff val="-7944"/>
            <a:lumOff val="196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Most jobs had undefined hourly rates (75% reported $0), indicating many fixed-price or negotiable contracts.</a:t>
          </a:r>
        </a:p>
      </dsp:txBody>
      <dsp:txXfrm>
        <a:off x="26103" y="2987281"/>
        <a:ext cx="3345968" cy="4825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A18755-A8B0-49BF-B3B4-4A0897C20D9D}">
      <dsp:nvSpPr>
        <dsp:cNvPr id="0" name=""/>
        <dsp:cNvSpPr/>
      </dsp:nvSpPr>
      <dsp:spPr>
        <a:xfrm>
          <a:off x="163464" y="1667"/>
          <a:ext cx="1472685" cy="883611"/>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Columns: title: Job title (e.g., "Full Stack Developer").</a:t>
          </a:r>
        </a:p>
      </dsp:txBody>
      <dsp:txXfrm>
        <a:off x="163464" y="1667"/>
        <a:ext cx="1472685" cy="883611"/>
      </dsp:txXfrm>
    </dsp:sp>
    <dsp:sp modelId="{F9E5794D-3E2F-463D-9152-BC2E8A99C6DB}">
      <dsp:nvSpPr>
        <dsp:cNvPr id="0" name=""/>
        <dsp:cNvSpPr/>
      </dsp:nvSpPr>
      <dsp:spPr>
        <a:xfrm>
          <a:off x="1783418" y="1667"/>
          <a:ext cx="1472685" cy="883611"/>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link: URL to the job posting.</a:t>
          </a:r>
        </a:p>
      </dsp:txBody>
      <dsp:txXfrm>
        <a:off x="1783418" y="1667"/>
        <a:ext cx="1472685" cy="883611"/>
      </dsp:txXfrm>
    </dsp:sp>
    <dsp:sp modelId="{46210BB7-5138-410B-89E3-EC56AF97C831}">
      <dsp:nvSpPr>
        <dsp:cNvPr id="0" name=""/>
        <dsp:cNvSpPr/>
      </dsp:nvSpPr>
      <dsp:spPr>
        <a:xfrm>
          <a:off x="163464" y="1032546"/>
          <a:ext cx="1472685" cy="883611"/>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published_date: Date the job was posted.</a:t>
          </a:r>
        </a:p>
      </dsp:txBody>
      <dsp:txXfrm>
        <a:off x="163464" y="1032546"/>
        <a:ext cx="1472685" cy="883611"/>
      </dsp:txXfrm>
    </dsp:sp>
    <dsp:sp modelId="{A66665EC-88EB-4EF6-9AF3-461ED2260E74}">
      <dsp:nvSpPr>
        <dsp:cNvPr id="0" name=""/>
        <dsp:cNvSpPr/>
      </dsp:nvSpPr>
      <dsp:spPr>
        <a:xfrm>
          <a:off x="1783418" y="1032546"/>
          <a:ext cx="1472685" cy="883611"/>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is_hourly: Boolean indicating hourly or fixed-price jobs.</a:t>
          </a:r>
        </a:p>
      </dsp:txBody>
      <dsp:txXfrm>
        <a:off x="1783418" y="1032546"/>
        <a:ext cx="1472685" cy="883611"/>
      </dsp:txXfrm>
    </dsp:sp>
    <dsp:sp modelId="{B3E13431-2198-42BF-98DF-080BA0C1F478}">
      <dsp:nvSpPr>
        <dsp:cNvPr id="0" name=""/>
        <dsp:cNvSpPr/>
      </dsp:nvSpPr>
      <dsp:spPr>
        <a:xfrm>
          <a:off x="163464" y="2063426"/>
          <a:ext cx="1472685" cy="883611"/>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hourly_low, hourly_high: Hourly rate range.</a:t>
          </a:r>
        </a:p>
      </dsp:txBody>
      <dsp:txXfrm>
        <a:off x="163464" y="2063426"/>
        <a:ext cx="1472685" cy="883611"/>
      </dsp:txXfrm>
    </dsp:sp>
    <dsp:sp modelId="{BE56BE9E-D680-46F6-A196-8E01E487C624}">
      <dsp:nvSpPr>
        <dsp:cNvPr id="0" name=""/>
        <dsp:cNvSpPr/>
      </dsp:nvSpPr>
      <dsp:spPr>
        <a:xfrm>
          <a:off x="1783418" y="2063426"/>
          <a:ext cx="1472685" cy="883611"/>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budget: Fixed-price budget.</a:t>
          </a:r>
        </a:p>
      </dsp:txBody>
      <dsp:txXfrm>
        <a:off x="1783418" y="2063426"/>
        <a:ext cx="1472685" cy="883611"/>
      </dsp:txXfrm>
    </dsp:sp>
    <dsp:sp modelId="{4302D9B8-897E-4F90-9950-AFA2BD0DE5B1}">
      <dsp:nvSpPr>
        <dsp:cNvPr id="0" name=""/>
        <dsp:cNvSpPr/>
      </dsp:nvSpPr>
      <dsp:spPr>
        <a:xfrm>
          <a:off x="163464" y="3094306"/>
          <a:ext cx="1472685" cy="883611"/>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country: Client’s country.</a:t>
          </a:r>
        </a:p>
      </dsp:txBody>
      <dsp:txXfrm>
        <a:off x="163464" y="3094306"/>
        <a:ext cx="1472685" cy="883611"/>
      </dsp:txXfrm>
    </dsp:sp>
    <dsp:sp modelId="{AB50329F-C480-40CD-98D9-837FFB8E7E05}">
      <dsp:nvSpPr>
        <dsp:cNvPr id="0" name=""/>
        <dsp:cNvSpPr/>
      </dsp:nvSpPr>
      <dsp:spPr>
        <a:xfrm>
          <a:off x="1783418" y="3094306"/>
          <a:ext cx="1472685" cy="883611"/>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Total entries: 244,828.</a:t>
          </a:r>
        </a:p>
      </dsp:txBody>
      <dsp:txXfrm>
        <a:off x="1783418" y="3094306"/>
        <a:ext cx="1472685" cy="8836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46DEA-9E0B-43E5-9683-8C033D69A836}">
      <dsp:nvSpPr>
        <dsp:cNvPr id="0" name=""/>
        <dsp:cNvSpPr/>
      </dsp:nvSpPr>
      <dsp:spPr>
        <a:xfrm>
          <a:off x="417" y="361823"/>
          <a:ext cx="1627968" cy="97678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Identified several fields with missing data, especially the </a:t>
          </a:r>
          <a:r>
            <a:rPr lang="en-US" sz="1100" i="1" kern="1200"/>
            <a:t>hourly rate(low and high)</a:t>
          </a:r>
          <a:r>
            <a:rPr lang="en-US" sz="1100" kern="1200"/>
            <a:t> column.</a:t>
          </a:r>
        </a:p>
      </dsp:txBody>
      <dsp:txXfrm>
        <a:off x="417" y="361823"/>
        <a:ext cx="1627968" cy="976781"/>
      </dsp:txXfrm>
    </dsp:sp>
    <dsp:sp modelId="{118197F4-0845-4735-9C5D-7EB23128DE7D}">
      <dsp:nvSpPr>
        <dsp:cNvPr id="0" name=""/>
        <dsp:cNvSpPr/>
      </dsp:nvSpPr>
      <dsp:spPr>
        <a:xfrm>
          <a:off x="1791182" y="361823"/>
          <a:ext cx="1627968" cy="976781"/>
        </a:xfrm>
        <a:prstGeom prst="rect">
          <a:avLst/>
        </a:prstGeom>
        <a:solidFill>
          <a:schemeClr val="accent2">
            <a:hueOff val="936304"/>
            <a:satOff val="-1168"/>
            <a:lumOff val="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Significant number of rows with missing hourly rate data, which required preprocessing.</a:t>
          </a:r>
        </a:p>
      </dsp:txBody>
      <dsp:txXfrm>
        <a:off x="1791182" y="361823"/>
        <a:ext cx="1627968" cy="976781"/>
      </dsp:txXfrm>
    </dsp:sp>
    <dsp:sp modelId="{6B291777-C451-4960-AEAF-C1B3EA0C816F}">
      <dsp:nvSpPr>
        <dsp:cNvPr id="0" name=""/>
        <dsp:cNvSpPr/>
      </dsp:nvSpPr>
      <dsp:spPr>
        <a:xfrm>
          <a:off x="417" y="1501401"/>
          <a:ext cx="1627968" cy="976781"/>
        </a:xfrm>
        <a:prstGeom prst="rect">
          <a:avLst/>
        </a:prstGeom>
        <a:solidFill>
          <a:schemeClr val="accent2">
            <a:hueOff val="1872608"/>
            <a:satOff val="-2336"/>
            <a:lumOff val="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Applied preprocessing techniques such as imputation or row removal to handle these null values and ensure data integrity.</a:t>
          </a:r>
        </a:p>
      </dsp:txBody>
      <dsp:txXfrm>
        <a:off x="417" y="1501401"/>
        <a:ext cx="1627968" cy="976781"/>
      </dsp:txXfrm>
    </dsp:sp>
    <dsp:sp modelId="{D097192D-684E-4ABC-AD53-D7DB0EDE465C}">
      <dsp:nvSpPr>
        <dsp:cNvPr id="0" name=""/>
        <dsp:cNvSpPr/>
      </dsp:nvSpPr>
      <dsp:spPr>
        <a:xfrm>
          <a:off x="1791182" y="1501401"/>
          <a:ext cx="1627968" cy="976781"/>
        </a:xfrm>
        <a:prstGeom prst="rect">
          <a:avLst/>
        </a:prstGeom>
        <a:solidFill>
          <a:schemeClr val="accent2">
            <a:hueOff val="2808911"/>
            <a:satOff val="-3503"/>
            <a:lumOff val="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Identified top job types with the help of job titles.</a:t>
          </a:r>
        </a:p>
      </dsp:txBody>
      <dsp:txXfrm>
        <a:off x="1791182" y="1501401"/>
        <a:ext cx="1627968" cy="976781"/>
      </dsp:txXfrm>
    </dsp:sp>
    <dsp:sp modelId="{B279F176-52C6-406C-8001-5715F8ED0C70}">
      <dsp:nvSpPr>
        <dsp:cNvPr id="0" name=""/>
        <dsp:cNvSpPr/>
      </dsp:nvSpPr>
      <dsp:spPr>
        <a:xfrm>
          <a:off x="417" y="2640979"/>
          <a:ext cx="1627968" cy="976781"/>
        </a:xfrm>
        <a:prstGeom prst="rect">
          <a:avLst/>
        </a:prstGeom>
        <a:solidFill>
          <a:schemeClr val="accent2">
            <a:hueOff val="3745215"/>
            <a:satOff val="-4671"/>
            <a:lumOff val="1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Checked correlation between features (e.g., budget vs. hourly rate)</a:t>
          </a:r>
        </a:p>
      </dsp:txBody>
      <dsp:txXfrm>
        <a:off x="417" y="2640979"/>
        <a:ext cx="1627968" cy="976781"/>
      </dsp:txXfrm>
    </dsp:sp>
    <dsp:sp modelId="{0E410729-1B71-4974-A718-011F3F947DB7}">
      <dsp:nvSpPr>
        <dsp:cNvPr id="0" name=""/>
        <dsp:cNvSpPr/>
      </dsp:nvSpPr>
      <dsp:spPr>
        <a:xfrm>
          <a:off x="1791182" y="2640979"/>
          <a:ext cx="1627968" cy="976781"/>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Detected and addressed outliers in budget  columns.</a:t>
          </a:r>
        </a:p>
      </dsp:txBody>
      <dsp:txXfrm>
        <a:off x="1791182" y="2640979"/>
        <a:ext cx="1627968" cy="9767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53DF09-36DB-4952-8AB0-5D4DA80CC342}">
      <dsp:nvSpPr>
        <dsp:cNvPr id="0" name=""/>
        <dsp:cNvSpPr/>
      </dsp:nvSpPr>
      <dsp:spPr>
        <a:xfrm>
          <a:off x="417" y="361823"/>
          <a:ext cx="1627968" cy="976781"/>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711200">
            <a:lnSpc>
              <a:spcPct val="90000"/>
            </a:lnSpc>
            <a:spcBef>
              <a:spcPct val="0"/>
            </a:spcBef>
            <a:spcAft>
              <a:spcPct val="35000"/>
            </a:spcAft>
            <a:buNone/>
          </a:pPr>
          <a:r>
            <a:rPr lang="en-IN" sz="1100" kern="1200">
              <a:latin typeface="Calibri"/>
              <a:ea typeface="+mn-ea"/>
              <a:cs typeface="+mn-cs"/>
            </a:rPr>
            <a:t>Salary Distribution Analysis-</a:t>
          </a:r>
          <a:r>
            <a:rPr lang="en-US" sz="1100" kern="1200">
              <a:latin typeface="Calibri"/>
              <a:ea typeface="+mn-ea"/>
              <a:cs typeface="+mn-cs"/>
            </a:rPr>
            <a:t>Majority of entries had $0, indicating non-hourly jobs.</a:t>
          </a:r>
        </a:p>
      </dsp:txBody>
      <dsp:txXfrm>
        <a:off x="417" y="361823"/>
        <a:ext cx="1627968" cy="976781"/>
      </dsp:txXfrm>
    </dsp:sp>
    <dsp:sp modelId="{44709EED-BFFD-43D3-9665-D278CD96A560}">
      <dsp:nvSpPr>
        <dsp:cNvPr id="0" name=""/>
        <dsp:cNvSpPr/>
      </dsp:nvSpPr>
      <dsp:spPr>
        <a:xfrm>
          <a:off x="1791182" y="361823"/>
          <a:ext cx="1627968" cy="976781"/>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latin typeface="Calibri"/>
              <a:ea typeface="+mn-ea"/>
              <a:cs typeface="+mn-cs"/>
            </a:rPr>
            <a:t>Keyword Correlation with Salary--</a:t>
          </a:r>
          <a:r>
            <a:rPr lang="en-US" sz="1100" kern="1200">
              <a:latin typeface="Calibri"/>
              <a:ea typeface="+mn-ea"/>
              <a:cs typeface="+mn-cs"/>
            </a:rPr>
            <a:t> Tech-related terms like "Python", "AI", "ML" had higher salary associations</a:t>
          </a:r>
          <a:r>
            <a:rPr lang="en-US" sz="1100" kern="1200"/>
            <a:t>.</a:t>
          </a:r>
        </a:p>
      </dsp:txBody>
      <dsp:txXfrm>
        <a:off x="1791182" y="361823"/>
        <a:ext cx="1627968" cy="976781"/>
      </dsp:txXfrm>
    </dsp:sp>
    <dsp:sp modelId="{54254846-2F53-45C9-8DD1-7ABC1526CE6A}">
      <dsp:nvSpPr>
        <dsp:cNvPr id="0" name=""/>
        <dsp:cNvSpPr/>
      </dsp:nvSpPr>
      <dsp:spPr>
        <a:xfrm>
          <a:off x="417" y="1501401"/>
          <a:ext cx="1627968" cy="976781"/>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latin typeface="Calibri"/>
              <a:ea typeface="+mn-ea"/>
              <a:cs typeface="+mn-cs"/>
            </a:rPr>
            <a:t>Used NLP process to clean the title like stop words removal and lower case etc.</a:t>
          </a:r>
        </a:p>
      </dsp:txBody>
      <dsp:txXfrm>
        <a:off x="417" y="1501401"/>
        <a:ext cx="1627968" cy="976781"/>
      </dsp:txXfrm>
    </dsp:sp>
    <dsp:sp modelId="{7C42430A-F1A6-423B-AE58-238350F1FCC2}">
      <dsp:nvSpPr>
        <dsp:cNvPr id="0" name=""/>
        <dsp:cNvSpPr/>
      </dsp:nvSpPr>
      <dsp:spPr>
        <a:xfrm>
          <a:off x="1791182" y="1501401"/>
          <a:ext cx="1627968" cy="976781"/>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711200">
            <a:lnSpc>
              <a:spcPct val="90000"/>
            </a:lnSpc>
            <a:spcBef>
              <a:spcPct val="0"/>
            </a:spcBef>
            <a:spcAft>
              <a:spcPct val="35000"/>
            </a:spcAft>
            <a:buNone/>
          </a:pPr>
          <a:r>
            <a:rPr lang="en-US" sz="1100" kern="1200">
              <a:latin typeface="Calibri"/>
              <a:ea typeface="+mn-ea"/>
              <a:cs typeface="+mn-cs"/>
            </a:rPr>
            <a:t>High demand for tech roles like web developers and data engineers.</a:t>
          </a:r>
        </a:p>
      </dsp:txBody>
      <dsp:txXfrm>
        <a:off x="1791182" y="1501401"/>
        <a:ext cx="1627968" cy="976781"/>
      </dsp:txXfrm>
    </dsp:sp>
    <dsp:sp modelId="{016DBF01-89B7-444F-BA11-27B6F6CD3232}">
      <dsp:nvSpPr>
        <dsp:cNvPr id="0" name=""/>
        <dsp:cNvSpPr/>
      </dsp:nvSpPr>
      <dsp:spPr>
        <a:xfrm>
          <a:off x="895800" y="2640979"/>
          <a:ext cx="1627968" cy="976781"/>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Significant missing data in budget and hourly rates, impacting analysis.</a:t>
          </a:r>
        </a:p>
      </dsp:txBody>
      <dsp:txXfrm>
        <a:off x="895800" y="2640979"/>
        <a:ext cx="1627968" cy="97678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E3737A-0090-4E75-B052-75255352B2B5}">
      <dsp:nvSpPr>
        <dsp:cNvPr id="0" name=""/>
        <dsp:cNvSpPr/>
      </dsp:nvSpPr>
      <dsp:spPr>
        <a:xfrm>
          <a:off x="0" y="2777"/>
          <a:ext cx="5450452" cy="9605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82BE32-2FCC-4885-AF73-EB5072E316DE}">
      <dsp:nvSpPr>
        <dsp:cNvPr id="0" name=""/>
        <dsp:cNvSpPr/>
      </dsp:nvSpPr>
      <dsp:spPr>
        <a:xfrm>
          <a:off x="290576" y="218908"/>
          <a:ext cx="528836" cy="5283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7F4A6A-7FFD-44CB-BDE5-E8FDBD37D386}">
      <dsp:nvSpPr>
        <dsp:cNvPr id="0" name=""/>
        <dsp:cNvSpPr/>
      </dsp:nvSpPr>
      <dsp:spPr>
        <a:xfrm>
          <a:off x="1109988" y="2777"/>
          <a:ext cx="4093794" cy="961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61" tIns="101761" rIns="101761" bIns="101761" numCol="1" spcCol="1270" anchor="ctr" anchorCtr="0">
          <a:noAutofit/>
        </a:bodyPr>
        <a:lstStyle/>
        <a:p>
          <a:pPr marL="0" lvl="0" indent="0" algn="l" defTabSz="622300">
            <a:lnSpc>
              <a:spcPct val="100000"/>
            </a:lnSpc>
            <a:spcBef>
              <a:spcPct val="0"/>
            </a:spcBef>
            <a:spcAft>
              <a:spcPct val="35000"/>
            </a:spcAft>
            <a:buNone/>
          </a:pPr>
          <a:r>
            <a:rPr lang="en-IN" sz="1400" kern="1200"/>
            <a:t>Find out the </a:t>
          </a:r>
          <a:r>
            <a:rPr lang="en-US" sz="1400" kern="1200"/>
            <a:t> budget according to job type</a:t>
          </a:r>
        </a:p>
      </dsp:txBody>
      <dsp:txXfrm>
        <a:off x="1109988" y="2777"/>
        <a:ext cx="4093794" cy="961521"/>
      </dsp:txXfrm>
    </dsp:sp>
    <dsp:sp modelId="{3725A8A1-174D-4B4A-809D-B96E63C62700}">
      <dsp:nvSpPr>
        <dsp:cNvPr id="0" name=""/>
        <dsp:cNvSpPr/>
      </dsp:nvSpPr>
      <dsp:spPr>
        <a:xfrm>
          <a:off x="0" y="1197394"/>
          <a:ext cx="5450452" cy="9605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43A0E8-2F5F-4312-BDE8-8ABEC5FDA166}">
      <dsp:nvSpPr>
        <dsp:cNvPr id="0" name=""/>
        <dsp:cNvSpPr/>
      </dsp:nvSpPr>
      <dsp:spPr>
        <a:xfrm>
          <a:off x="290576" y="1413525"/>
          <a:ext cx="528836" cy="5283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9A80BA-3C59-4C0C-9952-C5E66B625406}">
      <dsp:nvSpPr>
        <dsp:cNvPr id="0" name=""/>
        <dsp:cNvSpPr/>
      </dsp:nvSpPr>
      <dsp:spPr>
        <a:xfrm>
          <a:off x="1109988" y="1197394"/>
          <a:ext cx="4093794" cy="961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61" tIns="101761" rIns="101761" bIns="101761" numCol="1" spcCol="1270" anchor="ctr" anchorCtr="0">
          <a:noAutofit/>
        </a:bodyPr>
        <a:lstStyle/>
        <a:p>
          <a:pPr marL="0" lvl="0" indent="0" algn="l" defTabSz="622300">
            <a:lnSpc>
              <a:spcPct val="100000"/>
            </a:lnSpc>
            <a:spcBef>
              <a:spcPct val="0"/>
            </a:spcBef>
            <a:spcAft>
              <a:spcPct val="35000"/>
            </a:spcAft>
            <a:buNone/>
          </a:pPr>
          <a:r>
            <a:rPr lang="en-US" sz="1400" kern="1200"/>
            <a:t>Roles like Sales, Project Manager, and Finance/Legal show competitive salaries, suggesting that non-technical skills (e.g., negotiation, management, legal expertise) are also highly valued.</a:t>
          </a:r>
        </a:p>
      </dsp:txBody>
      <dsp:txXfrm>
        <a:off x="1109988" y="1197394"/>
        <a:ext cx="4093794" cy="961521"/>
      </dsp:txXfrm>
    </dsp:sp>
    <dsp:sp modelId="{0EF08D55-C167-4E4B-8F23-6398FF1F8806}">
      <dsp:nvSpPr>
        <dsp:cNvPr id="0" name=""/>
        <dsp:cNvSpPr/>
      </dsp:nvSpPr>
      <dsp:spPr>
        <a:xfrm>
          <a:off x="0" y="2392011"/>
          <a:ext cx="5450452" cy="9605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EA35AC-9D3B-4EAC-AF56-1B7B37E616D5}">
      <dsp:nvSpPr>
        <dsp:cNvPr id="0" name=""/>
        <dsp:cNvSpPr/>
      </dsp:nvSpPr>
      <dsp:spPr>
        <a:xfrm>
          <a:off x="290576" y="2608142"/>
          <a:ext cx="528836" cy="5283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5AED5B-DBC9-4D42-B6CC-39CD24820220}">
      <dsp:nvSpPr>
        <dsp:cNvPr id="0" name=""/>
        <dsp:cNvSpPr/>
      </dsp:nvSpPr>
      <dsp:spPr>
        <a:xfrm>
          <a:off x="1109988" y="2392011"/>
          <a:ext cx="4093794" cy="961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61" tIns="101761" rIns="101761" bIns="101761" numCol="1" spcCol="1270" anchor="ctr" anchorCtr="0">
          <a:noAutofit/>
        </a:bodyPr>
        <a:lstStyle/>
        <a:p>
          <a:pPr marL="0" lvl="0" indent="0" algn="l" defTabSz="622300">
            <a:lnSpc>
              <a:spcPct val="100000"/>
            </a:lnSpc>
            <a:spcBef>
              <a:spcPct val="0"/>
            </a:spcBef>
            <a:spcAft>
              <a:spcPct val="35000"/>
            </a:spcAft>
            <a:buNone/>
          </a:pPr>
          <a:r>
            <a:rPr lang="en-US" sz="1400" kern="1200"/>
            <a:t>There is a significant disparity in average salaries across job types, with Sales roles earning nearly four times more than roles like Data/AI ML or Marketing.</a:t>
          </a:r>
        </a:p>
      </dsp:txBody>
      <dsp:txXfrm>
        <a:off x="1109988" y="2392011"/>
        <a:ext cx="4093794" cy="961521"/>
      </dsp:txXfrm>
    </dsp:sp>
    <dsp:sp modelId="{327979FE-86C3-4496-8D42-A7138D8186F4}">
      <dsp:nvSpPr>
        <dsp:cNvPr id="0" name=""/>
        <dsp:cNvSpPr/>
      </dsp:nvSpPr>
      <dsp:spPr>
        <a:xfrm>
          <a:off x="0" y="3586628"/>
          <a:ext cx="5450452" cy="96058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B9BA34-787F-4BAF-A624-10E4BFEF3673}">
      <dsp:nvSpPr>
        <dsp:cNvPr id="0" name=""/>
        <dsp:cNvSpPr/>
      </dsp:nvSpPr>
      <dsp:spPr>
        <a:xfrm>
          <a:off x="290576" y="3802759"/>
          <a:ext cx="528836" cy="5283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357E07-5444-4430-97D2-076E05E71C42}">
      <dsp:nvSpPr>
        <dsp:cNvPr id="0" name=""/>
        <dsp:cNvSpPr/>
      </dsp:nvSpPr>
      <dsp:spPr>
        <a:xfrm>
          <a:off x="1109988" y="3586628"/>
          <a:ext cx="4093794" cy="9615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61" tIns="101761" rIns="101761" bIns="101761" numCol="1" spcCol="1270" anchor="ctr" anchorCtr="0">
          <a:noAutofit/>
        </a:bodyPr>
        <a:lstStyle/>
        <a:p>
          <a:pPr marL="0" lvl="0" indent="0" algn="l" defTabSz="622300">
            <a:lnSpc>
              <a:spcPct val="100000"/>
            </a:lnSpc>
            <a:spcBef>
              <a:spcPct val="0"/>
            </a:spcBef>
            <a:spcAft>
              <a:spcPct val="35000"/>
            </a:spcAft>
            <a:buNone/>
          </a:pPr>
          <a:r>
            <a:rPr lang="en-US" sz="1400" kern="1200"/>
            <a:t>tech-related roles like Blockchain/Crypto Developer and Mobile Developer are among the higher-paying jobs, reflecting the demand for specialized tech skills.</a:t>
          </a:r>
        </a:p>
      </dsp:txBody>
      <dsp:txXfrm>
        <a:off x="1109988" y="3586628"/>
        <a:ext cx="4093794" cy="96152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5/29/2025</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0668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2475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4889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7777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84024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02308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84354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4251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5/29/2025</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37179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821248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7065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5/29/2025</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156723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jpeg"/><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7.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7" name="Picture 6" descr="A person reaching for a paper on a table full of paper and sticky notes">
            <a:extLst>
              <a:ext uri="{FF2B5EF4-FFF2-40B4-BE49-F238E27FC236}">
                <a16:creationId xmlns:a16="http://schemas.microsoft.com/office/drawing/2014/main" id="{1BB530A2-1F71-38B5-DF56-D132D2A20E24}"/>
              </a:ext>
            </a:extLst>
          </p:cNvPr>
          <p:cNvPicPr>
            <a:picLocks noChangeAspect="1"/>
          </p:cNvPicPr>
          <p:nvPr/>
        </p:nvPicPr>
        <p:blipFill>
          <a:blip r:embed="rId2"/>
          <a:srcRect l="5418" r="5603" b="-1"/>
          <a:stretch>
            <a:fillRect/>
          </a:stretch>
        </p:blipFill>
        <p:spPr>
          <a:xfrm>
            <a:off x="1143" y="10"/>
            <a:ext cx="9141714" cy="6857990"/>
          </a:xfrm>
          <a:prstGeom prst="rect">
            <a:avLst/>
          </a:prstGeom>
        </p:spPr>
      </p:pic>
      <p:sp>
        <p:nvSpPr>
          <p:cNvPr id="16" name="Freeform: Shape 15">
            <a:extLst>
              <a:ext uri="{FF2B5EF4-FFF2-40B4-BE49-F238E27FC236}">
                <a16:creationId xmlns:a16="http://schemas.microsoft.com/office/drawing/2014/main" id="{F6DD4703-FD80-4610-ACE9-01DCD86D8C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5889" y="0"/>
            <a:ext cx="7692221"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9CEFCBC2-6F82-4011-8D8D-90F43DCB1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31428" y="0"/>
            <a:ext cx="7469212"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2E9DED9E-DE30-402A-B9D1-AC3C24025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1504" y="-35602"/>
            <a:ext cx="186474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5CCB7C65-BA06-49C5-8D3C-51F97B409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1426" y="-35602"/>
            <a:ext cx="186474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p:cNvSpPr>
            <a:spLocks noGrp="1"/>
          </p:cNvSpPr>
          <p:nvPr>
            <p:ph type="ctrTitle"/>
          </p:nvPr>
        </p:nvSpPr>
        <p:spPr>
          <a:xfrm>
            <a:off x="1643062" y="1346268"/>
            <a:ext cx="5857875" cy="2661189"/>
          </a:xfrm>
        </p:spPr>
        <p:txBody>
          <a:bodyPr anchor="b">
            <a:normAutofit/>
          </a:bodyPr>
          <a:lstStyle/>
          <a:p>
            <a:pPr>
              <a:lnSpc>
                <a:spcPct val="90000"/>
              </a:lnSpc>
            </a:pPr>
            <a:r>
              <a:rPr lang="en-US" b="1" u="sng" dirty="0"/>
              <a:t>Upwork Job Postings Analysis And Recommendation System</a:t>
            </a:r>
            <a:endParaRPr lang="en-US" b="1" u="sng" dirty="0">
              <a:effectLst/>
            </a:endParaRPr>
          </a:p>
        </p:txBody>
      </p:sp>
      <p:sp>
        <p:nvSpPr>
          <p:cNvPr id="3" name="Subtitle 2"/>
          <p:cNvSpPr>
            <a:spLocks noGrp="1"/>
          </p:cNvSpPr>
          <p:nvPr>
            <p:ph type="subTitle" idx="1"/>
          </p:nvPr>
        </p:nvSpPr>
        <p:spPr>
          <a:xfrm>
            <a:off x="1964531" y="4214191"/>
            <a:ext cx="5214937" cy="1360919"/>
          </a:xfrm>
        </p:spPr>
        <p:txBody>
          <a:bodyPr anchor="t">
            <a:normAutofit/>
          </a:bodyPr>
          <a:lstStyle/>
          <a:p>
            <a:pPr>
              <a:lnSpc>
                <a:spcPct val="90000"/>
              </a:lnSpc>
            </a:pPr>
            <a:endParaRPr lang="en-US" sz="1500" b="1" dirty="0"/>
          </a:p>
          <a:p>
            <a:pPr>
              <a:lnSpc>
                <a:spcPct val="90000"/>
              </a:lnSpc>
            </a:pPr>
            <a:r>
              <a:rPr lang="en-US" sz="1500" b="1" dirty="0"/>
              <a:t>Leveraging Data Science for Job Market Insights and Forecasting</a:t>
            </a:r>
            <a:endParaRPr lang="en-US" sz="1500" dirty="0"/>
          </a:p>
          <a:p>
            <a:pPr>
              <a:lnSpc>
                <a:spcPct val="90000"/>
              </a:lnSpc>
            </a:pPr>
            <a:endParaRPr lang="en-US" sz="1500" dirty="0"/>
          </a:p>
          <a:p>
            <a:pPr>
              <a:lnSpc>
                <a:spcPct val="90000"/>
              </a:lnSpc>
            </a:pPr>
            <a:r>
              <a:rPr lang="en-US" sz="1500" b="1" dirty="0"/>
              <a:t>Upasna Agrawal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70" y="856180"/>
            <a:ext cx="3959556" cy="1128068"/>
          </a:xfrm>
        </p:spPr>
        <p:txBody>
          <a:bodyPr anchor="ctr">
            <a:normAutofit/>
          </a:bodyPr>
          <a:lstStyle/>
          <a:p>
            <a:pPr>
              <a:lnSpc>
                <a:spcPct val="90000"/>
              </a:lnSpc>
            </a:pPr>
            <a:r>
              <a:rPr lang="en-US" sz="3500" dirty="0"/>
              <a:t> </a:t>
            </a:r>
            <a:r>
              <a:rPr lang="en-US" sz="3500" b="1" u="sng" dirty="0"/>
              <a:t>PREDICT HIGH-DEMAND ROLES</a:t>
            </a:r>
          </a:p>
        </p:txBody>
      </p:sp>
      <p:grpSp>
        <p:nvGrpSpPr>
          <p:cNvPr id="74" name="Group 7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75" name="Rectangle 7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123821"/>
            <a:ext cx="373130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3039" y="2330505"/>
            <a:ext cx="3958549" cy="3979585"/>
          </a:xfrm>
        </p:spPr>
        <p:txBody>
          <a:bodyPr anchor="ctr">
            <a:normAutofit/>
          </a:bodyPr>
          <a:lstStyle/>
          <a:p>
            <a:pPr marL="0" indent="0">
              <a:buNone/>
              <a:defRPr sz="1800"/>
            </a:pPr>
            <a:endParaRPr lang="en-US" sz="1700"/>
          </a:p>
          <a:p>
            <a:r>
              <a:rPr lang="en-US" sz="1700"/>
              <a:t>Bar chart of total postings by month</a:t>
            </a:r>
          </a:p>
          <a:p>
            <a:pPr marL="0" indent="0">
              <a:buNone/>
            </a:pPr>
            <a:endParaRPr lang="en-US" sz="1700"/>
          </a:p>
          <a:p>
            <a:r>
              <a:rPr lang="en-US" sz="1700"/>
              <a:t>Observation: Peaks and troughs in job market activity</a:t>
            </a:r>
          </a:p>
          <a:p>
            <a:r>
              <a:rPr lang="en-US" sz="1700"/>
              <a:t>Use: Forecasting and planning for talent acquisition</a:t>
            </a:r>
          </a:p>
          <a:p>
            <a:pPr>
              <a:defRPr sz="1800"/>
            </a:pPr>
            <a:endParaRPr lang="en-US" sz="1700" dirty="0"/>
          </a:p>
        </p:txBody>
      </p:sp>
      <p:sp>
        <p:nvSpPr>
          <p:cNvPr id="80" name="Rectangle 7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7447"/>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3EA3B72-84B3-858A-9A82-63DC07B4194E}"/>
              </a:ext>
            </a:extLst>
          </p:cNvPr>
          <p:cNvPicPr>
            <a:picLocks noChangeAspect="1"/>
          </p:cNvPicPr>
          <p:nvPr/>
        </p:nvPicPr>
        <p:blipFill>
          <a:blip r:embed="rId2"/>
          <a:srcRect r="21798" b="3"/>
          <a:stretch>
            <a:fillRect/>
          </a:stretch>
        </p:blipFill>
        <p:spPr>
          <a:xfrm>
            <a:off x="5286929" y="631889"/>
            <a:ext cx="3296697" cy="2518756"/>
          </a:xfrm>
          <a:prstGeom prst="rect">
            <a:avLst/>
          </a:prstGeom>
        </p:spPr>
      </p:pic>
      <p:sp>
        <p:nvSpPr>
          <p:cNvPr id="84" name="Rectangle 8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05479"/>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C54E0E0-5B03-6AD6-1ECC-11F0A421268F}"/>
              </a:ext>
            </a:extLst>
          </p:cNvPr>
          <p:cNvPicPr>
            <a:picLocks noChangeAspect="1"/>
          </p:cNvPicPr>
          <p:nvPr/>
        </p:nvPicPr>
        <p:blipFill>
          <a:blip r:embed="rId3"/>
          <a:srcRect t="11264" r="4" b="12698"/>
          <a:stretch>
            <a:fillRect/>
          </a:stretch>
        </p:blipFill>
        <p:spPr>
          <a:xfrm>
            <a:off x="5312567" y="3708432"/>
            <a:ext cx="3296677" cy="251767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70" y="856180"/>
            <a:ext cx="3959556" cy="1128068"/>
          </a:xfrm>
        </p:spPr>
        <p:txBody>
          <a:bodyPr anchor="ctr">
            <a:normAutofit/>
          </a:bodyPr>
          <a:lstStyle/>
          <a:p>
            <a:pPr>
              <a:lnSpc>
                <a:spcPct val="90000"/>
              </a:lnSpc>
            </a:pPr>
            <a:r>
              <a:rPr lang="en-US" sz="3500" b="1" u="sng" dirty="0"/>
              <a:t>HOURLY RATE COMPARISON</a:t>
            </a:r>
          </a:p>
        </p:txBody>
      </p:sp>
      <p:grpSp>
        <p:nvGrpSpPr>
          <p:cNvPr id="47" name="Group 4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48" name="Rectangle 4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123821"/>
            <a:ext cx="373130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3039" y="2330505"/>
            <a:ext cx="3958549" cy="3979585"/>
          </a:xfrm>
        </p:spPr>
        <p:txBody>
          <a:bodyPr anchor="ctr">
            <a:normAutofit fontScale="92500" lnSpcReduction="10000"/>
          </a:bodyPr>
          <a:lstStyle/>
          <a:p>
            <a:endParaRPr lang="en-US" sz="1700" dirty="0"/>
          </a:p>
          <a:p>
            <a:pPr>
              <a:defRPr sz="1800"/>
            </a:pPr>
            <a:r>
              <a:rPr lang="en-US" sz="1700" dirty="0"/>
              <a:t>Eritrea and Malawi stand out with notably higher rates, while countries like Bhutan and Guyana offer much lower rates.</a:t>
            </a:r>
          </a:p>
          <a:p>
            <a:pPr>
              <a:defRPr sz="1800"/>
            </a:pPr>
            <a:r>
              <a:rPr lang="en-US" sz="1700" dirty="0"/>
              <a:t>This disparity could reflect differences in economic conditions, cost of living, or the types of jobs posted from these regions</a:t>
            </a:r>
          </a:p>
          <a:p>
            <a:pPr>
              <a:defRPr sz="1800"/>
            </a:pPr>
            <a:r>
              <a:rPr lang="en-US" sz="1700" dirty="0"/>
              <a:t>Several smaller or less economically prominent countries (e.g., Turks and Caicos Islands, Federated States of Micronesia, Netherlands Antilles) appear in the top 10, which might indicate that clients from these regions are posting high-value, specialized jobs on Upwork.</a:t>
            </a:r>
          </a:p>
          <a:p>
            <a:pPr marL="0" indent="0">
              <a:buNone/>
              <a:defRPr sz="1800"/>
            </a:pPr>
            <a:endParaRPr lang="en-US" sz="1700" dirty="0"/>
          </a:p>
          <a:p>
            <a:pPr>
              <a:defRPr sz="1800"/>
            </a:pPr>
            <a:endParaRPr lang="en-US" sz="1700" dirty="0"/>
          </a:p>
        </p:txBody>
      </p:sp>
      <p:sp>
        <p:nvSpPr>
          <p:cNvPr id="53" name="Rectangle 5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7447"/>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063BE34-404A-51ED-C510-725523E035D8}"/>
              </a:ext>
            </a:extLst>
          </p:cNvPr>
          <p:cNvPicPr>
            <a:picLocks noChangeAspect="1"/>
          </p:cNvPicPr>
          <p:nvPr/>
        </p:nvPicPr>
        <p:blipFill>
          <a:blip r:embed="rId2"/>
          <a:srcRect l="1737" r="6282" b="5"/>
          <a:stretch>
            <a:fillRect/>
          </a:stretch>
        </p:blipFill>
        <p:spPr>
          <a:xfrm>
            <a:off x="5312570" y="581892"/>
            <a:ext cx="3298068" cy="2518756"/>
          </a:xfrm>
          <a:prstGeom prst="rect">
            <a:avLst/>
          </a:prstGeom>
        </p:spPr>
      </p:pic>
      <p:sp>
        <p:nvSpPr>
          <p:cNvPr id="57" name="Rectangle 56">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05479"/>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C14F62E-A98D-B70F-B524-8CCAA7E27016}"/>
              </a:ext>
            </a:extLst>
          </p:cNvPr>
          <p:cNvPicPr>
            <a:picLocks noChangeAspect="1"/>
          </p:cNvPicPr>
          <p:nvPr/>
        </p:nvPicPr>
        <p:blipFill>
          <a:blip r:embed="rId3"/>
          <a:srcRect r="7073" b="2"/>
          <a:stretch>
            <a:fillRect/>
          </a:stretch>
        </p:blipFill>
        <p:spPr>
          <a:xfrm>
            <a:off x="5312567" y="3707900"/>
            <a:ext cx="3296677" cy="25187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E3E037-805D-6070-F2BF-F630CEEFA6A8}"/>
              </a:ext>
            </a:extLst>
          </p:cNvPr>
          <p:cNvSpPr>
            <a:spLocks noGrp="1"/>
          </p:cNvSpPr>
          <p:nvPr>
            <p:ph type="title"/>
          </p:nvPr>
        </p:nvSpPr>
        <p:spPr>
          <a:xfrm>
            <a:off x="606478" y="386930"/>
            <a:ext cx="6927525" cy="1611438"/>
          </a:xfrm>
        </p:spPr>
        <p:txBody>
          <a:bodyPr anchor="b">
            <a:normAutofit/>
          </a:bodyPr>
          <a:lstStyle/>
          <a:p>
            <a:pPr>
              <a:lnSpc>
                <a:spcPct val="90000"/>
              </a:lnSpc>
            </a:pPr>
            <a:r>
              <a:rPr lang="en-IN" sz="3200" b="1" u="sng" dirty="0"/>
              <a:t>RECOMMENDATION SYSTEM POTENTIAL</a:t>
            </a:r>
            <a:br>
              <a:rPr lang="en-IN" sz="3200" b="1" u="sng" dirty="0"/>
            </a:br>
            <a:endParaRPr lang="en-IN" sz="3200" b="1" u="sng" dirty="0"/>
          </a:p>
        </p:txBody>
      </p:sp>
      <p:grpSp>
        <p:nvGrpSpPr>
          <p:cNvPr id="68" name="Group 67">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69" name="Rectangle 68">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Rectangle 7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FFDE6A72-FACC-6568-740C-29DE7340DAEC}"/>
              </a:ext>
            </a:extLst>
          </p:cNvPr>
          <p:cNvSpPr>
            <a:spLocks noGrp="1" noChangeArrowheads="1"/>
          </p:cNvSpPr>
          <p:nvPr>
            <p:ph idx="1"/>
          </p:nvPr>
        </p:nvSpPr>
        <p:spPr bwMode="auto">
          <a:xfrm>
            <a:off x="595245" y="2599509"/>
            <a:ext cx="7607751" cy="34355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600" b="0" i="0" u="none" strike="noStrike" cap="none" normalizeH="0" baseline="0" dirty="0">
                <a:ln>
                  <a:noFill/>
                </a:ln>
                <a:effectLst/>
                <a:latin typeface="Arial" panose="020B0604020202020204" pitchFamily="34" charset="0"/>
              </a:rPr>
              <a:t>Use NLP to process cleaned title for job categorization. </a:t>
            </a:r>
          </a:p>
          <a:p>
            <a:pPr marL="0" marR="0" lvl="0" indent="0" defTabSz="914400" rtl="0" eaLnBrk="0" fontAlgn="base" latinLnBrk="0" hangingPunct="0">
              <a:lnSpc>
                <a:spcPct val="90000"/>
              </a:lnSpc>
              <a:spcBef>
                <a:spcPct val="0"/>
              </a:spcBef>
              <a:spcAft>
                <a:spcPts val="600"/>
              </a:spcAft>
              <a:buClrTx/>
              <a:buSzTx/>
              <a:buFontTx/>
              <a:buChar char="•"/>
              <a:tabLst/>
            </a:pPr>
            <a:endParaRPr kumimoji="0" lang="en-US" altLang="en-US"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600" b="0" i="0" u="none" strike="noStrike" cap="none" normalizeH="0" baseline="0" dirty="0">
                <a:ln>
                  <a:noFill/>
                </a:ln>
                <a:effectLst/>
                <a:latin typeface="Arial" panose="020B0604020202020204" pitchFamily="34" charset="0"/>
              </a:rPr>
              <a:t>Match user skills to job titles using techniques like </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600" b="0" i="0" u="none" strike="noStrike" cap="none" normalizeH="0" baseline="0" dirty="0">
                <a:ln>
                  <a:noFill/>
                </a:ln>
                <a:effectLst/>
                <a:latin typeface="Arial" panose="020B0604020202020204" pitchFamily="34" charset="0"/>
              </a:rPr>
              <a:t>cosine similarity or clustering. </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600" b="0" i="0" u="none" strike="noStrike" cap="none" normalizeH="0" baseline="0" dirty="0">
                <a:ln>
                  <a:noFill/>
                </a:ln>
                <a:effectLst/>
                <a:latin typeface="Arial" panose="020B0604020202020204" pitchFamily="34" charset="0"/>
              </a:rPr>
              <a:t>Incorporate features like country, budget, and </a:t>
            </a:r>
            <a:r>
              <a:rPr kumimoji="0" lang="en-US" altLang="en-US" sz="1600" b="0" i="0" u="none" strike="noStrike" cap="none" normalizeH="0" baseline="0" dirty="0" err="1">
                <a:ln>
                  <a:noFill/>
                </a:ln>
                <a:effectLst/>
                <a:latin typeface="Arial" panose="020B0604020202020204" pitchFamily="34" charset="0"/>
              </a:rPr>
              <a:t>is_hourly</a:t>
            </a:r>
            <a:r>
              <a:rPr kumimoji="0" lang="en-US" altLang="en-US" sz="1600" b="0" i="0" u="none" strike="noStrike" cap="none" normalizeH="0" baseline="0" dirty="0">
                <a:ln>
                  <a:noFill/>
                </a:ln>
                <a:effectLst/>
                <a:latin typeface="Arial" panose="020B0604020202020204" pitchFamily="34" charset="0"/>
              </a:rPr>
              <a:t> for</a:t>
            </a:r>
            <a:r>
              <a:rPr lang="en-US" altLang="en-US" sz="1600" dirty="0">
                <a:latin typeface="Arial" panose="020B0604020202020204" pitchFamily="34" charset="0"/>
              </a:rPr>
              <a:t> </a:t>
            </a:r>
            <a:r>
              <a:rPr kumimoji="0" lang="en-US" altLang="en-US" sz="1600" b="0" i="0" u="none" strike="noStrike" cap="none" normalizeH="0" baseline="0" dirty="0">
                <a:ln>
                  <a:noFill/>
                </a:ln>
                <a:effectLst/>
                <a:latin typeface="Arial" panose="020B0604020202020204" pitchFamily="34" charset="0"/>
              </a:rPr>
              <a:t>personalized recommendations. </a:t>
            </a:r>
            <a:endParaRPr lang="en-US" altLang="en-US" sz="1600" dirty="0">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FontTx/>
              <a:buChar char="•"/>
              <a:tabLst/>
            </a:pPr>
            <a:endParaRPr kumimoji="0" lang="en-US" altLang="en-US"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FontTx/>
              <a:buChar char="•"/>
              <a:tabLst/>
            </a:pPr>
            <a:r>
              <a:rPr lang="en-US" altLang="en-US" sz="1600" dirty="0">
                <a:latin typeface="Arial" panose="020B0604020202020204" pitchFamily="34" charset="0"/>
              </a:rPr>
              <a:t>Flowchart of recommendation system pipeline: Input: User skills → NLP Processing → Job Matching → Output: Recommended Job. Example: "User with 'Python, Web Development' skills matched to 'Full Stack Developer' jobs."</a:t>
            </a:r>
          </a:p>
          <a:p>
            <a:pPr marL="0" marR="0" lvl="0" indent="0" defTabSz="914400" rtl="0" eaLnBrk="0" fontAlgn="base" latinLnBrk="0" hangingPunct="0">
              <a:lnSpc>
                <a:spcPct val="90000"/>
              </a:lnSpc>
              <a:spcBef>
                <a:spcPct val="0"/>
              </a:spcBef>
              <a:spcAft>
                <a:spcPts val="600"/>
              </a:spcAft>
              <a:buClrTx/>
              <a:buSzTx/>
              <a:buFontTx/>
              <a:buChar char="•"/>
              <a:tabLst/>
            </a:pPr>
            <a:endParaRPr kumimoji="0" lang="en-US" altLang="en-US" sz="1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905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6646" y="386930"/>
            <a:ext cx="7606349" cy="1300554"/>
          </a:xfrm>
        </p:spPr>
        <p:txBody>
          <a:bodyPr anchor="b">
            <a:normAutofit/>
          </a:bodyPr>
          <a:lstStyle/>
          <a:p>
            <a:pPr>
              <a:lnSpc>
                <a:spcPct val="90000"/>
              </a:lnSpc>
            </a:pPr>
            <a:r>
              <a:rPr lang="en-US" sz="4200" b="1" u="sng" dirty="0"/>
              <a:t>JOB MARKET DYNAMICS DASHBOARD</a:t>
            </a:r>
            <a:endParaRPr lang="en-US" sz="4200" u="sng" dirty="0"/>
          </a:p>
        </p:txBody>
      </p:sp>
      <p:sp>
        <p:nvSpPr>
          <p:cNvPr id="60" name="Rectangle 59">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998845"/>
            <a:ext cx="859094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20C622D-B6F4-A4B1-A1C7-4ED44ACB859F}"/>
              </a:ext>
            </a:extLst>
          </p:cNvPr>
          <p:cNvPicPr>
            <a:picLocks noChangeAspect="1"/>
          </p:cNvPicPr>
          <p:nvPr/>
        </p:nvPicPr>
        <p:blipFill>
          <a:blip r:embed="rId2"/>
          <a:stretch>
            <a:fillRect/>
          </a:stretch>
        </p:blipFill>
        <p:spPr>
          <a:xfrm>
            <a:off x="476471" y="3401675"/>
            <a:ext cx="3862708" cy="1960324"/>
          </a:xfrm>
          <a:prstGeom prst="rect">
            <a:avLst/>
          </a:prstGeom>
        </p:spPr>
      </p:pic>
      <p:sp>
        <p:nvSpPr>
          <p:cNvPr id="3" name="Content Placeholder 2"/>
          <p:cNvSpPr>
            <a:spLocks noGrp="1"/>
          </p:cNvSpPr>
          <p:nvPr>
            <p:ph idx="1"/>
          </p:nvPr>
        </p:nvSpPr>
        <p:spPr>
          <a:xfrm>
            <a:off x="4804821" y="2599509"/>
            <a:ext cx="3398174" cy="3639450"/>
          </a:xfrm>
        </p:spPr>
        <p:txBody>
          <a:bodyPr anchor="ctr">
            <a:normAutofit/>
          </a:bodyPr>
          <a:lstStyle/>
          <a:p>
            <a:pPr>
              <a:lnSpc>
                <a:spcPct val="90000"/>
              </a:lnSpc>
              <a:defRPr sz="1800"/>
            </a:pPr>
            <a:endParaRPr lang="en-US" sz="1400"/>
          </a:p>
          <a:p>
            <a:pPr marL="0" indent="0">
              <a:lnSpc>
                <a:spcPct val="90000"/>
              </a:lnSpc>
              <a:buNone/>
            </a:pPr>
            <a:r>
              <a:rPr lang="en-US" sz="1400"/>
              <a:t>The number of job postings starts low in January (around 10,000), peaks sharply in March (around 110,000–120,000), and then steadily declines throughout the rest of the year, reaching a low of around 5,000–10,000 by December.</a:t>
            </a:r>
          </a:p>
          <a:p>
            <a:pPr marL="0" indent="0">
              <a:lnSpc>
                <a:spcPct val="90000"/>
              </a:lnSpc>
              <a:buNone/>
            </a:pPr>
            <a:endParaRPr lang="en-US" sz="1400"/>
          </a:p>
          <a:p>
            <a:pPr marL="0" indent="0">
              <a:lnSpc>
                <a:spcPct val="90000"/>
              </a:lnSpc>
              <a:buNone/>
            </a:pPr>
            <a:endParaRPr lang="en-US" sz="1400"/>
          </a:p>
          <a:p>
            <a:pPr marL="0" indent="0">
              <a:lnSpc>
                <a:spcPct val="90000"/>
              </a:lnSpc>
              <a:buNone/>
            </a:pPr>
            <a:r>
              <a:rPr lang="en-US" sz="1400"/>
              <a:t>The steady decline from April to December indicates decreasing demand for freelancers over the year. This could be due to project completions, budget exhaustion, or a shift in focus towards in-house hiring as the year progresses.</a:t>
            </a:r>
          </a:p>
          <a:p>
            <a:pPr marL="0" indent="0">
              <a:lnSpc>
                <a:spcPct val="90000"/>
              </a:lnSpc>
              <a:buNone/>
            </a:pPr>
            <a:endParaRPr lang="en-US" sz="1400"/>
          </a:p>
          <a:p>
            <a:pPr>
              <a:lnSpc>
                <a:spcPct val="90000"/>
              </a:lnSpc>
            </a:pPr>
            <a:endParaRPr lang="en-US" sz="1400"/>
          </a:p>
          <a:p>
            <a:pPr>
              <a:lnSpc>
                <a:spcPct val="90000"/>
              </a:lnSpc>
              <a:defRPr sz="1800"/>
            </a:pPr>
            <a:endParaRPr lang="en-US" sz="1400"/>
          </a:p>
        </p:txBody>
      </p:sp>
      <p:sp>
        <p:nvSpPr>
          <p:cNvPr id="62" name="Rectangle 61">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23318" y="2332075"/>
            <a:ext cx="7817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BDF1A630-2A9B-41A0-92F9-FDA261070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487837" y="2732147"/>
            <a:ext cx="5860051" cy="395784"/>
            <a:chOff x="6081624" y="1998368"/>
            <a:chExt cx="5613457" cy="782175"/>
          </a:xfrm>
          <a:solidFill>
            <a:schemeClr val="accent4"/>
          </a:solidFill>
        </p:grpSpPr>
        <p:sp>
          <p:nvSpPr>
            <p:cNvPr id="66" name="Rectangle 65">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646" y="517897"/>
            <a:ext cx="8333796"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2768" y="922644"/>
            <a:ext cx="3780214" cy="1169585"/>
          </a:xfrm>
        </p:spPr>
        <p:txBody>
          <a:bodyPr anchor="b">
            <a:normAutofit/>
          </a:bodyPr>
          <a:lstStyle/>
          <a:p>
            <a:r>
              <a:rPr lang="en-US" sz="3500" b="1" u="sng" dirty="0"/>
              <a:t>DEPLOYMENT SCREENSHOTS</a:t>
            </a:r>
          </a:p>
        </p:txBody>
      </p:sp>
      <p:sp>
        <p:nvSpPr>
          <p:cNvPr id="59" name="Rectangle 58">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1785" y="2263365"/>
            <a:ext cx="37033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91786" y="2508105"/>
            <a:ext cx="3780214" cy="3632493"/>
          </a:xfrm>
        </p:spPr>
        <p:txBody>
          <a:bodyPr anchor="ctr">
            <a:normAutofit/>
          </a:bodyPr>
          <a:lstStyle/>
          <a:p>
            <a:pPr marL="0" indent="0">
              <a:buNone/>
              <a:defRPr sz="1800"/>
            </a:pPr>
            <a:r>
              <a:rPr lang="en-US" sz="1700"/>
              <a:t>Few screenshot related successfully deployment  with uploaded details . </a:t>
            </a:r>
          </a:p>
          <a:p>
            <a:pPr>
              <a:defRPr sz="1800"/>
            </a:pPr>
            <a:endParaRPr lang="en-US" sz="1700"/>
          </a:p>
        </p:txBody>
      </p:sp>
      <p:pic>
        <p:nvPicPr>
          <p:cNvPr id="11" name="Picture 10">
            <a:extLst>
              <a:ext uri="{FF2B5EF4-FFF2-40B4-BE49-F238E27FC236}">
                <a16:creationId xmlns:a16="http://schemas.microsoft.com/office/drawing/2014/main" id="{A7C60EE1-754C-F68D-2492-6B98C52AE353}"/>
              </a:ext>
            </a:extLst>
          </p:cNvPr>
          <p:cNvPicPr>
            <a:picLocks noChangeAspect="1"/>
          </p:cNvPicPr>
          <p:nvPr/>
        </p:nvPicPr>
        <p:blipFill>
          <a:blip r:embed="rId2"/>
          <a:stretch>
            <a:fillRect/>
          </a:stretch>
        </p:blipFill>
        <p:spPr>
          <a:xfrm>
            <a:off x="5209999" y="987963"/>
            <a:ext cx="1584198" cy="1572316"/>
          </a:xfrm>
          <a:prstGeom prst="rect">
            <a:avLst/>
          </a:prstGeom>
        </p:spPr>
      </p:pic>
      <p:pic>
        <p:nvPicPr>
          <p:cNvPr id="9" name="Picture 8">
            <a:extLst>
              <a:ext uri="{FF2B5EF4-FFF2-40B4-BE49-F238E27FC236}">
                <a16:creationId xmlns:a16="http://schemas.microsoft.com/office/drawing/2014/main" id="{71F32478-F5EC-343F-549E-376C322CDCA6}"/>
              </a:ext>
            </a:extLst>
          </p:cNvPr>
          <p:cNvPicPr>
            <a:picLocks noChangeAspect="1"/>
          </p:cNvPicPr>
          <p:nvPr/>
        </p:nvPicPr>
        <p:blipFill>
          <a:blip r:embed="rId3"/>
          <a:stretch>
            <a:fillRect/>
          </a:stretch>
        </p:blipFill>
        <p:spPr>
          <a:xfrm>
            <a:off x="6917642" y="1334507"/>
            <a:ext cx="1584198" cy="879229"/>
          </a:xfrm>
          <a:prstGeom prst="rect">
            <a:avLst/>
          </a:prstGeom>
        </p:spPr>
      </p:pic>
      <p:pic>
        <p:nvPicPr>
          <p:cNvPr id="7" name="Picture 6">
            <a:extLst>
              <a:ext uri="{FF2B5EF4-FFF2-40B4-BE49-F238E27FC236}">
                <a16:creationId xmlns:a16="http://schemas.microsoft.com/office/drawing/2014/main" id="{71C83F61-D1DA-5B87-A855-9D80E3142779}"/>
              </a:ext>
            </a:extLst>
          </p:cNvPr>
          <p:cNvPicPr>
            <a:picLocks noChangeAspect="1"/>
          </p:cNvPicPr>
          <p:nvPr/>
        </p:nvPicPr>
        <p:blipFill>
          <a:blip r:embed="rId4"/>
          <a:stretch>
            <a:fillRect/>
          </a:stretch>
        </p:blipFill>
        <p:spPr>
          <a:xfrm>
            <a:off x="5210000" y="3677138"/>
            <a:ext cx="3291840" cy="1744675"/>
          </a:xfrm>
          <a:prstGeom prst="rect">
            <a:avLst/>
          </a:prstGeom>
        </p:spPr>
      </p:pic>
      <p:sp>
        <p:nvSpPr>
          <p:cNvPr id="4" name="AutoShape 2">
            <a:extLst>
              <a:ext uri="{FF2B5EF4-FFF2-40B4-BE49-F238E27FC236}">
                <a16:creationId xmlns:a16="http://schemas.microsoft.com/office/drawing/2014/main" id="{8DE0B566-C830-58ED-352E-5C43A6A67E9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6646" y="386930"/>
            <a:ext cx="7606349" cy="1300554"/>
          </a:xfrm>
        </p:spPr>
        <p:txBody>
          <a:bodyPr anchor="b">
            <a:normAutofit/>
          </a:bodyPr>
          <a:lstStyle/>
          <a:p>
            <a:pPr>
              <a:lnSpc>
                <a:spcPct val="90000"/>
              </a:lnSpc>
            </a:pPr>
            <a:r>
              <a:rPr lang="en-IN" sz="4200" b="1" u="sng"/>
              <a:t>FUTURE JOB MARKET PREDICTION</a:t>
            </a:r>
          </a:p>
        </p:txBody>
      </p:sp>
      <p:sp>
        <p:nvSpPr>
          <p:cNvPr id="48" name="Rectangle 47">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998845"/>
            <a:ext cx="859094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aph with a line and numbers&#10;&#10;AI-generated content may be incorrect.">
            <a:extLst>
              <a:ext uri="{FF2B5EF4-FFF2-40B4-BE49-F238E27FC236}">
                <a16:creationId xmlns:a16="http://schemas.microsoft.com/office/drawing/2014/main" id="{11DBA227-E4E3-7C05-EAFE-950382C2FAB7}"/>
              </a:ext>
            </a:extLst>
          </p:cNvPr>
          <p:cNvPicPr>
            <a:picLocks noChangeAspect="1"/>
          </p:cNvPicPr>
          <p:nvPr/>
        </p:nvPicPr>
        <p:blipFill>
          <a:blip r:embed="rId2"/>
          <a:stretch>
            <a:fillRect/>
          </a:stretch>
        </p:blipFill>
        <p:spPr>
          <a:xfrm>
            <a:off x="476471" y="2962292"/>
            <a:ext cx="3862708" cy="2839090"/>
          </a:xfrm>
          <a:prstGeom prst="rect">
            <a:avLst/>
          </a:prstGeom>
        </p:spPr>
      </p:pic>
      <p:sp>
        <p:nvSpPr>
          <p:cNvPr id="3" name="Content Placeholder 2"/>
          <p:cNvSpPr>
            <a:spLocks noGrp="1"/>
          </p:cNvSpPr>
          <p:nvPr>
            <p:ph idx="1"/>
          </p:nvPr>
        </p:nvSpPr>
        <p:spPr>
          <a:xfrm>
            <a:off x="4804821" y="2599509"/>
            <a:ext cx="3398174" cy="3639450"/>
          </a:xfrm>
        </p:spPr>
        <p:txBody>
          <a:bodyPr anchor="ctr">
            <a:normAutofit/>
          </a:bodyPr>
          <a:lstStyle/>
          <a:p>
            <a:pPr>
              <a:defRPr sz="1800"/>
            </a:pPr>
            <a:endParaRPr lang="en-US" sz="1700"/>
          </a:p>
          <a:p>
            <a:pPr>
              <a:defRPr sz="1800"/>
            </a:pPr>
            <a:endParaRPr lang="en-US" sz="1700"/>
          </a:p>
          <a:p>
            <a:pPr>
              <a:defRPr sz="1800"/>
            </a:pPr>
            <a:r>
              <a:rPr lang="en-US" sz="1700"/>
              <a:t>The percentage of remote jobs starts at approximately 0.035 (3.5%) in Month 2 (February) and remains relatively high initially.</a:t>
            </a:r>
          </a:p>
          <a:p>
            <a:pPr>
              <a:defRPr sz="1800"/>
            </a:pPr>
            <a:r>
              <a:rPr lang="en-US" sz="1700"/>
              <a:t>the actual data shows a consistent decline in the percentage of remote jobs from Month 2 to around Month 5–6, dropping to approximately 0.005–0.010 (0.5%–1.0%)</a:t>
            </a:r>
          </a:p>
          <a:p>
            <a:pPr>
              <a:defRPr sz="1800"/>
            </a:pPr>
            <a:endParaRPr lang="en-US" sz="1700"/>
          </a:p>
          <a:p>
            <a:pPr>
              <a:defRPr sz="1800"/>
            </a:pPr>
            <a:endParaRPr lang="en-US" sz="1700"/>
          </a:p>
        </p:txBody>
      </p:sp>
      <p:sp>
        <p:nvSpPr>
          <p:cNvPr id="52" name="Rectangle 51">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23318" y="2332075"/>
            <a:ext cx="7817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725" y="2385102"/>
            <a:ext cx="430568" cy="2087796"/>
            <a:chOff x="209668" y="2857422"/>
            <a:chExt cx="463662" cy="2087796"/>
          </a:xfrm>
        </p:grpSpPr>
        <p:sp>
          <p:nvSpPr>
            <p:cNvPr id="30" name="Rectangle 29">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3" name="Rectangle 32">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646" y="631767"/>
            <a:ext cx="8333796"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5213" y="1239927"/>
            <a:ext cx="3006440" cy="4680583"/>
          </a:xfrm>
        </p:spPr>
        <p:txBody>
          <a:bodyPr anchor="ctr">
            <a:normAutofit/>
          </a:bodyPr>
          <a:lstStyle/>
          <a:p>
            <a:r>
              <a:rPr lang="en-IN" sz="3200" b="1" u="sng" dirty="0"/>
              <a:t>TECHNOLOGY &amp; TOOLS</a:t>
            </a:r>
          </a:p>
        </p:txBody>
      </p:sp>
      <p:sp>
        <p:nvSpPr>
          <p:cNvPr id="3" name="Content Placeholder 2"/>
          <p:cNvSpPr>
            <a:spLocks noGrp="1"/>
          </p:cNvSpPr>
          <p:nvPr>
            <p:ph idx="1"/>
          </p:nvPr>
        </p:nvSpPr>
        <p:spPr>
          <a:xfrm>
            <a:off x="4718942" y="1239927"/>
            <a:ext cx="3728868" cy="4680583"/>
          </a:xfrm>
        </p:spPr>
        <p:txBody>
          <a:bodyPr anchor="ctr">
            <a:normAutofit/>
          </a:bodyPr>
          <a:lstStyle/>
          <a:p>
            <a:endParaRPr lang="en-IN" sz="1700"/>
          </a:p>
          <a:p>
            <a:pPr>
              <a:defRPr sz="1800"/>
            </a:pPr>
            <a:r>
              <a:rPr lang="en-IN" sz="1700"/>
              <a:t>Data: Job postings dataset</a:t>
            </a:r>
          </a:p>
          <a:p>
            <a:pPr>
              <a:defRPr sz="1800"/>
            </a:pPr>
            <a:r>
              <a:rPr lang="en-IN" sz="1700"/>
              <a:t>Analytics: Python, SQL, Pandas, Scikit-Learn, TensorFlow</a:t>
            </a:r>
          </a:p>
          <a:p>
            <a:pPr>
              <a:defRPr sz="1800"/>
            </a:pPr>
            <a:r>
              <a:rPr lang="en-IN" sz="1700"/>
              <a:t>Visualization: Matplotlib, Seaborn, Plot</a:t>
            </a:r>
          </a:p>
          <a:p>
            <a:pPr>
              <a:defRPr sz="1800"/>
            </a:pPr>
            <a:r>
              <a:rPr lang="en-IN" sz="1700"/>
              <a:t>Containerization: Docker for deployment &amp; scalability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5246" y="386930"/>
            <a:ext cx="7549592" cy="1298448"/>
          </a:xfrm>
        </p:spPr>
        <p:txBody>
          <a:bodyPr anchor="b">
            <a:normAutofit/>
          </a:bodyPr>
          <a:lstStyle/>
          <a:p>
            <a:r>
              <a:rPr lang="en-IN" sz="3200" b="1" u="sng" dirty="0"/>
              <a:t>DOCKER INTEGRATION</a:t>
            </a:r>
          </a:p>
        </p:txBody>
      </p:sp>
      <p:sp>
        <p:nvSpPr>
          <p:cNvPr id="44" name="Rectangle 4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998845"/>
            <a:ext cx="859094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5245" y="2599509"/>
            <a:ext cx="3398174" cy="3639450"/>
          </a:xfrm>
        </p:spPr>
        <p:txBody>
          <a:bodyPr anchor="ctr">
            <a:normAutofit/>
          </a:bodyPr>
          <a:lstStyle/>
          <a:p>
            <a:r>
              <a:rPr lang="en-US" sz="1700"/>
              <a:t>This organization facilitates easier maintenance and updates, as all relevant files (e.g., requirements.txt, app.py) are copied into /app, streamlining the development and deployment process.</a:t>
            </a:r>
          </a:p>
          <a:p>
            <a:pPr>
              <a:defRPr sz="1800"/>
            </a:pPr>
            <a:r>
              <a:rPr lang="en-US" sz="1700"/>
              <a:t>The Dockerize setup with Streamlit provides a foundation for scalability</a:t>
            </a:r>
          </a:p>
          <a:p>
            <a:pPr>
              <a:defRPr sz="1800"/>
            </a:pPr>
            <a:endParaRPr lang="en-US" sz="1700"/>
          </a:p>
        </p:txBody>
      </p:sp>
      <p:pic>
        <p:nvPicPr>
          <p:cNvPr id="7" name="Picture 6" descr="A screenshot of a computer program&#10;&#10;AI-generated content may be incorrect.">
            <a:extLst>
              <a:ext uri="{FF2B5EF4-FFF2-40B4-BE49-F238E27FC236}">
                <a16:creationId xmlns:a16="http://schemas.microsoft.com/office/drawing/2014/main" id="{F871DD3B-E650-F425-6E6B-56A71BE77F4D}"/>
              </a:ext>
            </a:extLst>
          </p:cNvPr>
          <p:cNvPicPr>
            <a:picLocks noChangeAspect="1"/>
          </p:cNvPicPr>
          <p:nvPr/>
        </p:nvPicPr>
        <p:blipFill>
          <a:blip r:embed="rId2"/>
          <a:srcRect b="418"/>
          <a:stretch>
            <a:fillRect/>
          </a:stretch>
        </p:blipFill>
        <p:spPr>
          <a:xfrm>
            <a:off x="4433649" y="3557640"/>
            <a:ext cx="3862707" cy="1567473"/>
          </a:xfrm>
          <a:prstGeom prst="rect">
            <a:avLst/>
          </a:prstGeom>
        </p:spPr>
      </p:pic>
      <p:sp>
        <p:nvSpPr>
          <p:cNvPr id="59" name="Rectangle 5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23318" y="2332075"/>
            <a:ext cx="7817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B2C065-FAC2-8755-6A12-E5ECF6304FD5}"/>
              </a:ext>
            </a:extLst>
          </p:cNvPr>
          <p:cNvSpPr>
            <a:spLocks noGrp="1"/>
          </p:cNvSpPr>
          <p:nvPr>
            <p:ph type="title"/>
          </p:nvPr>
        </p:nvSpPr>
        <p:spPr>
          <a:xfrm>
            <a:off x="606478" y="386930"/>
            <a:ext cx="6927525" cy="1188950"/>
          </a:xfrm>
        </p:spPr>
        <p:txBody>
          <a:bodyPr anchor="b">
            <a:normAutofit/>
          </a:bodyPr>
          <a:lstStyle/>
          <a:p>
            <a:r>
              <a:rPr lang="en-IN" sz="3200" b="1" u="sng" dirty="0"/>
              <a:t>INSIGHTS AND TRENDS</a:t>
            </a:r>
          </a:p>
        </p:txBody>
      </p:sp>
      <p:grpSp>
        <p:nvGrpSpPr>
          <p:cNvPr id="50" name="Group 4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51" name="Rectangle 5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Rectangle 5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24E8D57-CC3A-4C49-27F5-DA87CBBE78B2}"/>
              </a:ext>
            </a:extLst>
          </p:cNvPr>
          <p:cNvSpPr>
            <a:spLocks noGrp="1"/>
          </p:cNvSpPr>
          <p:nvPr>
            <p:ph idx="1"/>
          </p:nvPr>
        </p:nvSpPr>
        <p:spPr>
          <a:xfrm>
            <a:off x="595245" y="2599509"/>
            <a:ext cx="7607751" cy="3435531"/>
          </a:xfrm>
        </p:spPr>
        <p:txBody>
          <a:bodyPr anchor="ctr">
            <a:normAutofit/>
          </a:bodyPr>
          <a:lstStyle/>
          <a:p>
            <a:r>
              <a:rPr lang="en-US" sz="2100"/>
              <a:t>High demand for tech roles, especially web developers and data engineers.</a:t>
            </a:r>
          </a:p>
          <a:p>
            <a:r>
              <a:rPr lang="en-US" sz="2100"/>
              <a:t>United States and India are key markets for job postings.</a:t>
            </a:r>
          </a:p>
          <a:p>
            <a:r>
              <a:rPr lang="en-US" sz="2100"/>
              <a:t>Forecast indicates rising demand for web developers (712 in April, 882 in May 2024).</a:t>
            </a:r>
          </a:p>
          <a:p>
            <a:r>
              <a:rPr lang="en-US" sz="2100"/>
              <a:t>Missing data in budgets and hourly rates requires careful handling for accurate analysis.</a:t>
            </a:r>
          </a:p>
          <a:p>
            <a:endParaRPr lang="en-IN" sz="2100"/>
          </a:p>
        </p:txBody>
      </p:sp>
    </p:spTree>
    <p:extLst>
      <p:ext uri="{BB962C8B-B14F-4D97-AF65-F5344CB8AC3E}">
        <p14:creationId xmlns:p14="http://schemas.microsoft.com/office/powerpoint/2010/main" val="402481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6478" y="386930"/>
            <a:ext cx="6927525" cy="1188950"/>
          </a:xfrm>
        </p:spPr>
        <p:txBody>
          <a:bodyPr anchor="b">
            <a:normAutofit/>
          </a:bodyPr>
          <a:lstStyle/>
          <a:p>
            <a:r>
              <a:rPr lang="en-IN" sz="3200" b="1" u="sng" dirty="0"/>
              <a:t>CONCLUSION</a:t>
            </a:r>
          </a:p>
        </p:txBody>
      </p:sp>
      <p:grpSp>
        <p:nvGrpSpPr>
          <p:cNvPr id="43" name="Group 4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44" name="Rectangle 4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5245" y="2599509"/>
            <a:ext cx="7607751" cy="3435531"/>
          </a:xfrm>
        </p:spPr>
        <p:txBody>
          <a:bodyPr anchor="ctr">
            <a:normAutofit/>
          </a:bodyPr>
          <a:lstStyle/>
          <a:p>
            <a:pPr marL="0" indent="0">
              <a:buNone/>
            </a:pPr>
            <a:r>
              <a:rPr lang="en-US" sz="2100"/>
              <a:t>Job salaries strongly depend on job type and country</a:t>
            </a:r>
          </a:p>
          <a:p>
            <a:r>
              <a:rPr lang="en-US" sz="2100"/>
              <a:t>Emerging categories reflect evolving industry needs</a:t>
            </a:r>
          </a:p>
          <a:p>
            <a:r>
              <a:rPr lang="en-US" sz="2100"/>
              <a:t>Interactive maps enhance geographic salary insights</a:t>
            </a:r>
          </a:p>
          <a:p>
            <a:pPr>
              <a:defRPr sz="1800"/>
            </a:pPr>
            <a:r>
              <a:rPr lang="en-US" sz="2100"/>
              <a:t>. Successfully analyzed Upwork job postings and forecasted web developer demand.</a:t>
            </a:r>
          </a:p>
          <a:p>
            <a:pPr>
              <a:defRPr sz="1800"/>
            </a:pPr>
            <a:r>
              <a:rPr lang="en-US" sz="2100"/>
              <a:t>Laid foundation for a job recommendation system using NLP and feature engineering.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70" y="856180"/>
            <a:ext cx="3420438" cy="1128068"/>
          </a:xfrm>
        </p:spPr>
        <p:txBody>
          <a:bodyPr anchor="ctr">
            <a:normAutofit/>
          </a:bodyPr>
          <a:lstStyle/>
          <a:p>
            <a:pPr>
              <a:lnSpc>
                <a:spcPct val="90000"/>
              </a:lnSpc>
            </a:pPr>
            <a:r>
              <a:rPr lang="en-US" sz="3500" b="1" u="sng"/>
              <a:t>OBJECTIVE SUMMARY</a:t>
            </a:r>
          </a:p>
        </p:txBody>
      </p:sp>
      <p:grpSp>
        <p:nvGrpSpPr>
          <p:cNvPr id="52" name="Group 5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53" name="Rectangle 5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ectangle 5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lose up of a blue surface&#10;&#10;AI-generated content may be incorrect.">
            <a:extLst>
              <a:ext uri="{FF2B5EF4-FFF2-40B4-BE49-F238E27FC236}">
                <a16:creationId xmlns:a16="http://schemas.microsoft.com/office/drawing/2014/main" id="{CE68E955-62BE-DE20-08A2-AB7627125F4C}"/>
              </a:ext>
            </a:extLst>
          </p:cNvPr>
          <p:cNvPicPr>
            <a:picLocks noChangeAspect="1"/>
          </p:cNvPicPr>
          <p:nvPr/>
        </p:nvPicPr>
        <p:blipFill>
          <a:blip r:embed="rId2"/>
          <a:srcRect l="14631" r="33726" b="1"/>
          <a:stretch>
            <a:fillRect/>
          </a:stretch>
        </p:blipFill>
        <p:spPr>
          <a:xfrm>
            <a:off x="4483341" y="799352"/>
            <a:ext cx="4069057" cy="5259296"/>
          </a:xfrm>
          <a:prstGeom prst="rect">
            <a:avLst/>
          </a:prstGeom>
        </p:spPr>
      </p:pic>
      <p:graphicFrame>
        <p:nvGraphicFramePr>
          <p:cNvPr id="5" name="Content Placeholder 2">
            <a:extLst>
              <a:ext uri="{FF2B5EF4-FFF2-40B4-BE49-F238E27FC236}">
                <a16:creationId xmlns:a16="http://schemas.microsoft.com/office/drawing/2014/main" id="{5D8ECF36-D378-F2D3-8612-3A5CCC401352}"/>
              </a:ext>
            </a:extLst>
          </p:cNvPr>
          <p:cNvGraphicFramePr>
            <a:graphicFrameLocks noGrp="1"/>
          </p:cNvGraphicFramePr>
          <p:nvPr>
            <p:ph idx="1"/>
            <p:extLst>
              <p:ext uri="{D42A27DB-BD31-4B8C-83A1-F6EECF244321}">
                <p14:modId xmlns:p14="http://schemas.microsoft.com/office/powerpoint/2010/main" val="2155119517"/>
              </p:ext>
            </p:extLst>
          </p:nvPr>
        </p:nvGraphicFramePr>
        <p:xfrm>
          <a:off x="443039" y="2330505"/>
          <a:ext cx="3419569" cy="3979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9144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348" y="551962"/>
            <a:ext cx="8249304"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D7BCA35-E139-B113-8B36-C000AB2F1923}"/>
              </a:ext>
            </a:extLst>
          </p:cNvPr>
          <p:cNvSpPr txBox="1"/>
          <p:nvPr/>
        </p:nvSpPr>
        <p:spPr>
          <a:xfrm>
            <a:off x="1143000" y="1293338"/>
            <a:ext cx="6858000" cy="3274592"/>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6300" kern="1200">
                <a:solidFill>
                  <a:schemeClr val="tx1"/>
                </a:solidFill>
                <a:latin typeface="+mj-lt"/>
                <a:ea typeface="+mj-ea"/>
                <a:cs typeface="+mj-cs"/>
              </a:rPr>
              <a:t>Thank You</a:t>
            </a:r>
          </a:p>
        </p:txBody>
      </p:sp>
      <p:cxnSp>
        <p:nvCxnSpPr>
          <p:cNvPr id="53" name="Straight Connector 5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348" y="6354708"/>
            <a:ext cx="8250174"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830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6646" y="386930"/>
            <a:ext cx="7606349" cy="1300554"/>
          </a:xfrm>
        </p:spPr>
        <p:txBody>
          <a:bodyPr anchor="b">
            <a:normAutofit/>
          </a:bodyPr>
          <a:lstStyle/>
          <a:p>
            <a:r>
              <a:rPr lang="en-IN" sz="4200" b="1" u="sng"/>
              <a:t>SITUATIONAL OVERVIEW</a:t>
            </a:r>
          </a:p>
        </p:txBody>
      </p:sp>
      <p:graphicFrame>
        <p:nvGraphicFramePr>
          <p:cNvPr id="11" name="Content Placeholder 2">
            <a:extLst>
              <a:ext uri="{FF2B5EF4-FFF2-40B4-BE49-F238E27FC236}">
                <a16:creationId xmlns:a16="http://schemas.microsoft.com/office/drawing/2014/main" id="{A6D15EA4-D04F-C158-8EB8-F3F3228430E0}"/>
              </a:ext>
            </a:extLst>
          </p:cNvPr>
          <p:cNvGraphicFramePr>
            <a:graphicFrameLocks noGrp="1"/>
          </p:cNvGraphicFramePr>
          <p:nvPr>
            <p:ph idx="1"/>
            <p:extLst>
              <p:ext uri="{D42A27DB-BD31-4B8C-83A1-F6EECF244321}">
                <p14:modId xmlns:p14="http://schemas.microsoft.com/office/powerpoint/2010/main" val="2278456595"/>
              </p:ext>
            </p:extLst>
          </p:nvPr>
        </p:nvGraphicFramePr>
        <p:xfrm>
          <a:off x="4804821" y="2599509"/>
          <a:ext cx="3398174" cy="363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5" name="Picture 34">
            <a:extLst>
              <a:ext uri="{FF2B5EF4-FFF2-40B4-BE49-F238E27FC236}">
                <a16:creationId xmlns:a16="http://schemas.microsoft.com/office/drawing/2014/main" id="{F7AC7883-3360-4882-D17D-F4CCB5201763}"/>
              </a:ext>
            </a:extLst>
          </p:cNvPr>
          <p:cNvPicPr>
            <a:picLocks noChangeAspect="1"/>
          </p:cNvPicPr>
          <p:nvPr/>
        </p:nvPicPr>
        <p:blipFill>
          <a:blip r:embed="rId7"/>
          <a:srcRect l="27646" r="28835" b="2"/>
          <a:stretch>
            <a:fillRect/>
          </a:stretch>
        </p:blipFill>
        <p:spPr>
          <a:xfrm>
            <a:off x="970995" y="2524715"/>
            <a:ext cx="2873661" cy="37142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70" y="856180"/>
            <a:ext cx="3420438" cy="1128068"/>
          </a:xfrm>
        </p:spPr>
        <p:txBody>
          <a:bodyPr anchor="ctr">
            <a:normAutofit/>
          </a:bodyPr>
          <a:lstStyle/>
          <a:p>
            <a:pPr>
              <a:lnSpc>
                <a:spcPct val="90000"/>
              </a:lnSpc>
            </a:pPr>
            <a:r>
              <a:rPr lang="en-IN" sz="2500" b="1" u="sng"/>
              <a:t>PROJECT TASKS &amp; DELIVERABLES OVERVIEW</a:t>
            </a:r>
          </a:p>
        </p:txBody>
      </p:sp>
      <p:grpSp>
        <p:nvGrpSpPr>
          <p:cNvPr id="35" name="Group 3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36" name="Rectangle 3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3039" y="2330505"/>
            <a:ext cx="3419569" cy="3979585"/>
          </a:xfrm>
        </p:spPr>
        <p:txBody>
          <a:bodyPr anchor="ctr">
            <a:normAutofit/>
          </a:bodyPr>
          <a:lstStyle/>
          <a:p>
            <a:endParaRPr lang="en-US" sz="1700"/>
          </a:p>
          <a:p>
            <a:pPr>
              <a:defRPr sz="1800"/>
            </a:pPr>
            <a:r>
              <a:rPr lang="en-US" sz="1700"/>
              <a:t>Correlation analysis between job titles &amp; salaries</a:t>
            </a:r>
          </a:p>
          <a:p>
            <a:pPr>
              <a:defRPr sz="1800"/>
            </a:pPr>
            <a:r>
              <a:rPr lang="en-US" sz="1700"/>
              <a:t>Identify emerging job categories</a:t>
            </a:r>
          </a:p>
          <a:p>
            <a:pPr>
              <a:defRPr sz="1800"/>
            </a:pPr>
            <a:r>
              <a:rPr lang="en-US" sz="1700"/>
              <a:t>Predict high-demand roles</a:t>
            </a:r>
          </a:p>
          <a:p>
            <a:pPr>
              <a:defRPr sz="1800"/>
            </a:pPr>
            <a:r>
              <a:rPr lang="en-US" sz="1700"/>
              <a:t>Compare hourly rates across countries</a:t>
            </a:r>
          </a:p>
          <a:p>
            <a:pPr>
              <a:defRPr sz="1800"/>
            </a:pPr>
            <a:r>
              <a:rPr lang="en-US" sz="1700"/>
              <a:t>Build personalized recommendation engine</a:t>
            </a:r>
          </a:p>
          <a:p>
            <a:pPr>
              <a:defRPr sz="1800"/>
            </a:pPr>
            <a:r>
              <a:rPr lang="en-US" sz="1700"/>
              <a:t>Track market changes monthly</a:t>
            </a:r>
          </a:p>
          <a:p>
            <a:pPr>
              <a:defRPr sz="1800"/>
            </a:pPr>
            <a:r>
              <a:rPr lang="en-US" sz="1700"/>
              <a:t>Analyze remote work trends</a:t>
            </a:r>
          </a:p>
          <a:p>
            <a:pPr>
              <a:defRPr sz="1800"/>
            </a:pPr>
            <a:r>
              <a:rPr lang="en-US" sz="1700"/>
              <a:t>Predict future job market trends</a:t>
            </a:r>
          </a:p>
        </p:txBody>
      </p:sp>
      <p:sp>
        <p:nvSpPr>
          <p:cNvPr id="41" name="Rectangle 4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esk with productivity items">
            <a:extLst>
              <a:ext uri="{FF2B5EF4-FFF2-40B4-BE49-F238E27FC236}">
                <a16:creationId xmlns:a16="http://schemas.microsoft.com/office/drawing/2014/main" id="{60E1179B-F82D-004F-77CD-768DAEF63DDF}"/>
              </a:ext>
            </a:extLst>
          </p:cNvPr>
          <p:cNvPicPr>
            <a:picLocks noChangeAspect="1"/>
          </p:cNvPicPr>
          <p:nvPr/>
        </p:nvPicPr>
        <p:blipFill>
          <a:blip r:embed="rId2"/>
          <a:srcRect l="25857" r="22500" b="1"/>
          <a:stretch>
            <a:fillRect/>
          </a:stretch>
        </p:blipFill>
        <p:spPr>
          <a:xfrm>
            <a:off x="4483341" y="799352"/>
            <a:ext cx="4069057" cy="525929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3" name="Rectangle 109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876A81-40C7-BAC5-8815-42988457A298}"/>
              </a:ext>
            </a:extLst>
          </p:cNvPr>
          <p:cNvSpPr>
            <a:spLocks noGrp="1"/>
          </p:cNvSpPr>
          <p:nvPr>
            <p:ph type="title"/>
          </p:nvPr>
        </p:nvSpPr>
        <p:spPr>
          <a:xfrm>
            <a:off x="442170" y="856180"/>
            <a:ext cx="3420438" cy="1128068"/>
          </a:xfrm>
        </p:spPr>
        <p:txBody>
          <a:bodyPr anchor="ctr">
            <a:normAutofit/>
          </a:bodyPr>
          <a:lstStyle/>
          <a:p>
            <a:pPr>
              <a:lnSpc>
                <a:spcPct val="90000"/>
              </a:lnSpc>
            </a:pPr>
            <a:r>
              <a:rPr lang="en-IN" sz="3000" b="1" u="sng"/>
              <a:t>DATASET OVERVIEW</a:t>
            </a:r>
            <a:br>
              <a:rPr lang="en-IN" sz="3000" u="sng"/>
            </a:br>
            <a:endParaRPr lang="en-IN" sz="3000" u="sng"/>
          </a:p>
        </p:txBody>
      </p:sp>
      <p:grpSp>
        <p:nvGrpSpPr>
          <p:cNvPr id="1095" name="Group 109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1096" name="Rectangle 109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7" name="Rectangle 109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9" name="Rectangle 109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1" name="Rectangle 110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3" name="Rectangle 110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A screenshot of a graph&#10;&#10;AI-generated content may be incorrect.">
            <a:extLst>
              <a:ext uri="{FF2B5EF4-FFF2-40B4-BE49-F238E27FC236}">
                <a16:creationId xmlns:a16="http://schemas.microsoft.com/office/drawing/2014/main" id="{5C817E76-8E61-D660-9A9C-56E632AE6A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9864" r="6229" b="1"/>
          <a:stretch>
            <a:fillRect/>
          </a:stretch>
        </p:blipFill>
        <p:spPr bwMode="auto">
          <a:xfrm>
            <a:off x="4483341" y="799352"/>
            <a:ext cx="4069057" cy="52592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81" name="Content Placeholder 2">
            <a:extLst>
              <a:ext uri="{FF2B5EF4-FFF2-40B4-BE49-F238E27FC236}">
                <a16:creationId xmlns:a16="http://schemas.microsoft.com/office/drawing/2014/main" id="{7F4EA464-4470-ADAC-CC5E-F73DDB1EAA8E}"/>
              </a:ext>
            </a:extLst>
          </p:cNvPr>
          <p:cNvGraphicFramePr>
            <a:graphicFrameLocks noGrp="1"/>
          </p:cNvGraphicFramePr>
          <p:nvPr>
            <p:ph idx="1"/>
            <p:extLst>
              <p:ext uri="{D42A27DB-BD31-4B8C-83A1-F6EECF244321}">
                <p14:modId xmlns:p14="http://schemas.microsoft.com/office/powerpoint/2010/main" val="3376401731"/>
              </p:ext>
            </p:extLst>
          </p:nvPr>
        </p:nvGraphicFramePr>
        <p:xfrm>
          <a:off x="443039" y="2330505"/>
          <a:ext cx="3419569" cy="3979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5336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C7716A-7806-E8F8-89AD-0FEEF4DECECA}"/>
              </a:ext>
            </a:extLst>
          </p:cNvPr>
          <p:cNvSpPr>
            <a:spLocks noGrp="1"/>
          </p:cNvSpPr>
          <p:nvPr>
            <p:ph type="title"/>
          </p:nvPr>
        </p:nvSpPr>
        <p:spPr>
          <a:xfrm>
            <a:off x="442170" y="856180"/>
            <a:ext cx="3420438" cy="1128068"/>
          </a:xfrm>
        </p:spPr>
        <p:txBody>
          <a:bodyPr anchor="ctr">
            <a:normAutofit/>
          </a:bodyPr>
          <a:lstStyle/>
          <a:p>
            <a:pPr>
              <a:lnSpc>
                <a:spcPct val="90000"/>
              </a:lnSpc>
            </a:pPr>
            <a:r>
              <a:rPr lang="en-IN" sz="3500" b="1" u="sng" dirty="0"/>
              <a:t>DATA EXPLORATION</a:t>
            </a:r>
          </a:p>
        </p:txBody>
      </p:sp>
      <p:grpSp>
        <p:nvGrpSpPr>
          <p:cNvPr id="57" name="Group 5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58" name="Rectangle 5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Rectangle 6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8F77E526-78E3-6EDC-25C5-0E9365394612}"/>
              </a:ext>
            </a:extLst>
          </p:cNvPr>
          <p:cNvPicPr>
            <a:picLocks noChangeAspect="1"/>
          </p:cNvPicPr>
          <p:nvPr/>
        </p:nvPicPr>
        <p:blipFill>
          <a:blip r:embed="rId2"/>
          <a:srcRect l="17910" r="30641" b="1"/>
          <a:stretch>
            <a:fillRect/>
          </a:stretch>
        </p:blipFill>
        <p:spPr>
          <a:xfrm>
            <a:off x="4483341" y="799352"/>
            <a:ext cx="4069057" cy="5259296"/>
          </a:xfrm>
          <a:prstGeom prst="rect">
            <a:avLst/>
          </a:prstGeom>
        </p:spPr>
      </p:pic>
      <p:graphicFrame>
        <p:nvGraphicFramePr>
          <p:cNvPr id="5" name="Content Placeholder 2">
            <a:extLst>
              <a:ext uri="{FF2B5EF4-FFF2-40B4-BE49-F238E27FC236}">
                <a16:creationId xmlns:a16="http://schemas.microsoft.com/office/drawing/2014/main" id="{68925B54-D43A-6BA6-C568-28561EB27F6C}"/>
              </a:ext>
            </a:extLst>
          </p:cNvPr>
          <p:cNvGraphicFramePr>
            <a:graphicFrameLocks noGrp="1"/>
          </p:cNvGraphicFramePr>
          <p:nvPr>
            <p:ph idx="1"/>
            <p:extLst>
              <p:ext uri="{D42A27DB-BD31-4B8C-83A1-F6EECF244321}">
                <p14:modId xmlns:p14="http://schemas.microsoft.com/office/powerpoint/2010/main" val="3196778126"/>
              </p:ext>
            </p:extLst>
          </p:nvPr>
        </p:nvGraphicFramePr>
        <p:xfrm>
          <a:off x="443039" y="2330505"/>
          <a:ext cx="3419569" cy="3979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0236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3374C-4EC1-D795-2D39-E09B7D501265}"/>
              </a:ext>
            </a:extLst>
          </p:cNvPr>
          <p:cNvSpPr>
            <a:spLocks noGrp="1"/>
          </p:cNvSpPr>
          <p:nvPr>
            <p:ph type="title"/>
          </p:nvPr>
        </p:nvSpPr>
        <p:spPr>
          <a:xfrm>
            <a:off x="442170" y="856180"/>
            <a:ext cx="3420438" cy="1128068"/>
          </a:xfrm>
        </p:spPr>
        <p:txBody>
          <a:bodyPr anchor="ctr">
            <a:normAutofit fontScale="90000"/>
          </a:bodyPr>
          <a:lstStyle/>
          <a:p>
            <a:r>
              <a:rPr lang="en-IN" sz="3500" b="1" u="sng" dirty="0"/>
              <a:t>DATA EXPLORATION</a:t>
            </a:r>
          </a:p>
        </p:txBody>
      </p:sp>
      <p:grpSp>
        <p:nvGrpSpPr>
          <p:cNvPr id="68" name="Group 6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69" name="Rectangle 6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Rectangle 7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090569"/>
            <a:ext cx="32232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513853"/>
            <a:ext cx="4507025"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58B41877-EAF3-657D-3576-A063AF1CD469}"/>
              </a:ext>
            </a:extLst>
          </p:cNvPr>
          <p:cNvPicPr>
            <a:picLocks noChangeAspect="1"/>
          </p:cNvPicPr>
          <p:nvPr/>
        </p:nvPicPr>
        <p:blipFill>
          <a:blip r:embed="rId2"/>
          <a:srcRect l="15740" r="40741" b="2"/>
          <a:stretch>
            <a:fillRect/>
          </a:stretch>
        </p:blipFill>
        <p:spPr>
          <a:xfrm>
            <a:off x="4483341" y="799352"/>
            <a:ext cx="4069057" cy="5259296"/>
          </a:xfrm>
          <a:prstGeom prst="rect">
            <a:avLst/>
          </a:prstGeom>
        </p:spPr>
      </p:pic>
      <p:graphicFrame>
        <p:nvGraphicFramePr>
          <p:cNvPr id="5" name="Content Placeholder 2">
            <a:extLst>
              <a:ext uri="{FF2B5EF4-FFF2-40B4-BE49-F238E27FC236}">
                <a16:creationId xmlns:a16="http://schemas.microsoft.com/office/drawing/2014/main" id="{932B78CD-7627-CA3B-478D-47165EF11139}"/>
              </a:ext>
            </a:extLst>
          </p:cNvPr>
          <p:cNvGraphicFramePr>
            <a:graphicFrameLocks noGrp="1"/>
          </p:cNvGraphicFramePr>
          <p:nvPr>
            <p:ph idx="1"/>
            <p:extLst>
              <p:ext uri="{D42A27DB-BD31-4B8C-83A1-F6EECF244321}">
                <p14:modId xmlns:p14="http://schemas.microsoft.com/office/powerpoint/2010/main" val="1324561752"/>
              </p:ext>
            </p:extLst>
          </p:nvPr>
        </p:nvGraphicFramePr>
        <p:xfrm>
          <a:off x="443039" y="2330505"/>
          <a:ext cx="3419569" cy="3979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88199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0699" y="687480"/>
            <a:ext cx="5605629" cy="994172"/>
          </a:xfrm>
        </p:spPr>
        <p:txBody>
          <a:bodyPr>
            <a:normAutofit fontScale="90000"/>
          </a:bodyPr>
          <a:lstStyle/>
          <a:p>
            <a:r>
              <a:rPr lang="en-IN" sz="3600" b="1" u="sng" dirty="0"/>
              <a:t>TASK  - CORRELATION ANALYSIS</a:t>
            </a:r>
          </a:p>
        </p:txBody>
      </p:sp>
      <p:graphicFrame>
        <p:nvGraphicFramePr>
          <p:cNvPr id="19" name="Content Placeholder 2">
            <a:extLst>
              <a:ext uri="{FF2B5EF4-FFF2-40B4-BE49-F238E27FC236}">
                <a16:creationId xmlns:a16="http://schemas.microsoft.com/office/drawing/2014/main" id="{A90ACC8C-7C45-C8F2-5735-9404A84ECC59}"/>
              </a:ext>
            </a:extLst>
          </p:cNvPr>
          <p:cNvGraphicFramePr>
            <a:graphicFrameLocks noGrp="1"/>
          </p:cNvGraphicFramePr>
          <p:nvPr>
            <p:ph idx="1"/>
            <p:extLst>
              <p:ext uri="{D42A27DB-BD31-4B8C-83A1-F6EECF244321}">
                <p14:modId xmlns:p14="http://schemas.microsoft.com/office/powerpoint/2010/main" val="1441013663"/>
              </p:ext>
            </p:extLst>
          </p:nvPr>
        </p:nvGraphicFramePr>
        <p:xfrm>
          <a:off x="519425" y="1465243"/>
          <a:ext cx="5450452" cy="45509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Rectangle 15">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Oval 1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a:extLst>
              <a:ext uri="{FF2B5EF4-FFF2-40B4-BE49-F238E27FC236}">
                <a16:creationId xmlns:a16="http://schemas.microsoft.com/office/drawing/2014/main" id="{FFD121F4-E4F9-8C7F-FA83-66365B0A8051}"/>
              </a:ext>
            </a:extLst>
          </p:cNvPr>
          <p:cNvPicPr>
            <a:picLocks noChangeAspect="1"/>
          </p:cNvPicPr>
          <p:nvPr/>
        </p:nvPicPr>
        <p:blipFill>
          <a:blip r:embed="rId7"/>
          <a:stretch>
            <a:fillRect/>
          </a:stretch>
        </p:blipFill>
        <p:spPr>
          <a:xfrm>
            <a:off x="6465356" y="2937732"/>
            <a:ext cx="1462672" cy="99827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6646" y="386930"/>
            <a:ext cx="7606349" cy="1300554"/>
          </a:xfrm>
        </p:spPr>
        <p:txBody>
          <a:bodyPr anchor="b">
            <a:normAutofit/>
          </a:bodyPr>
          <a:lstStyle/>
          <a:p>
            <a:r>
              <a:rPr lang="en-IN" sz="4200" b="1" u="sng"/>
              <a:t>EMERGING JOB CATEGORIES</a:t>
            </a:r>
          </a:p>
        </p:txBody>
      </p:sp>
      <p:sp>
        <p:nvSpPr>
          <p:cNvPr id="52" name="Rectangle 51">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998845"/>
            <a:ext cx="859094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graph&#10;&#10;AI-generated content may be incorrect.">
            <a:extLst>
              <a:ext uri="{FF2B5EF4-FFF2-40B4-BE49-F238E27FC236}">
                <a16:creationId xmlns:a16="http://schemas.microsoft.com/office/drawing/2014/main" id="{5A3D744D-AC98-4303-E416-6ABB94FEEFC0}"/>
              </a:ext>
            </a:extLst>
          </p:cNvPr>
          <p:cNvPicPr>
            <a:picLocks noChangeAspect="1"/>
          </p:cNvPicPr>
          <p:nvPr/>
        </p:nvPicPr>
        <p:blipFill>
          <a:blip r:embed="rId2"/>
          <a:stretch>
            <a:fillRect/>
          </a:stretch>
        </p:blipFill>
        <p:spPr>
          <a:xfrm>
            <a:off x="476471" y="2947807"/>
            <a:ext cx="3862708" cy="2868060"/>
          </a:xfrm>
          <a:prstGeom prst="rect">
            <a:avLst/>
          </a:prstGeom>
        </p:spPr>
      </p:pic>
      <p:sp>
        <p:nvSpPr>
          <p:cNvPr id="3" name="Content Placeholder 2"/>
          <p:cNvSpPr>
            <a:spLocks noGrp="1"/>
          </p:cNvSpPr>
          <p:nvPr>
            <p:ph idx="1"/>
          </p:nvPr>
        </p:nvSpPr>
        <p:spPr>
          <a:xfrm>
            <a:off x="4804821" y="2599509"/>
            <a:ext cx="3398174" cy="3639450"/>
          </a:xfrm>
        </p:spPr>
        <p:txBody>
          <a:bodyPr anchor="ctr">
            <a:normAutofit/>
          </a:bodyPr>
          <a:lstStyle/>
          <a:p>
            <a:r>
              <a:rPr lang="en-US" sz="1700" dirty="0"/>
              <a:t>Analyze postings by month and job type.</a:t>
            </a:r>
          </a:p>
          <a:p>
            <a:r>
              <a:rPr lang="en-US" sz="1700" dirty="0"/>
              <a:t> chart showing posting frequency trend based on months.</a:t>
            </a:r>
          </a:p>
          <a:p>
            <a:r>
              <a:rPr lang="en-US" sz="1700" dirty="0"/>
              <a:t> Identify rapidly growing job roles indicating market demand shifts according to month.</a:t>
            </a:r>
          </a:p>
          <a:p>
            <a:pPr>
              <a:defRPr sz="1800"/>
            </a:pPr>
            <a:endParaRPr lang="en-US" sz="1700" dirty="0"/>
          </a:p>
        </p:txBody>
      </p:sp>
      <p:sp>
        <p:nvSpPr>
          <p:cNvPr id="56" name="Rectangle 55">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23318" y="2332075"/>
            <a:ext cx="7817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141</TotalTime>
  <Words>1148</Words>
  <Application>Microsoft Office PowerPoint</Application>
  <PresentationFormat>On-screen Show (4:3)</PresentationFormat>
  <Paragraphs>117</Paragraphs>
  <Slides>20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Meiryo</vt:lpstr>
      <vt:lpstr>Arial</vt:lpstr>
      <vt:lpstr>Calibri</vt:lpstr>
      <vt:lpstr>Gill Sans MT</vt:lpstr>
      <vt:lpstr>Office Theme</vt:lpstr>
      <vt:lpstr>Gallery</vt:lpstr>
      <vt:lpstr>Upwork Job Postings Analysis And Recommendation System</vt:lpstr>
      <vt:lpstr>OBJECTIVE SUMMARY</vt:lpstr>
      <vt:lpstr>SITUATIONAL OVERVIEW</vt:lpstr>
      <vt:lpstr>PROJECT TASKS &amp; DELIVERABLES OVERVIEW</vt:lpstr>
      <vt:lpstr>DATASET OVERVIEW </vt:lpstr>
      <vt:lpstr>DATA EXPLORATION</vt:lpstr>
      <vt:lpstr>DATA EXPLORATION</vt:lpstr>
      <vt:lpstr>TASK  - CORRELATION ANALYSIS</vt:lpstr>
      <vt:lpstr>EMERGING JOB CATEGORIES</vt:lpstr>
      <vt:lpstr> PREDICT HIGH-DEMAND ROLES</vt:lpstr>
      <vt:lpstr>HOURLY RATE COMPARISON</vt:lpstr>
      <vt:lpstr>RECOMMENDATION SYSTEM POTENTIAL </vt:lpstr>
      <vt:lpstr>JOB MARKET DYNAMICS DASHBOARD</vt:lpstr>
      <vt:lpstr>DEPLOYMENT SCREENSHOTS</vt:lpstr>
      <vt:lpstr>FUTURE JOB MARKET PREDICTION</vt:lpstr>
      <vt:lpstr>TECHNOLOGY &amp; TOOLS</vt:lpstr>
      <vt:lpstr>DOCKER INTEGRATION</vt:lpstr>
      <vt:lpstr>INSIGHTS AND TRENDS</vt:lpstr>
      <vt:lpstr>CONCLUSION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Upasna Agrawal</cp:lastModifiedBy>
  <cp:revision>36</cp:revision>
  <dcterms:created xsi:type="dcterms:W3CDTF">2013-01-27T09:14:16Z</dcterms:created>
  <dcterms:modified xsi:type="dcterms:W3CDTF">2025-05-29T21:17:05Z</dcterms:modified>
  <cp:category/>
</cp:coreProperties>
</file>