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7" r:id="rId1"/>
  </p:sldMasterIdLst>
  <p:sldIdLst>
    <p:sldId id="260" r:id="rId2"/>
    <p:sldId id="256" r:id="rId3"/>
    <p:sldId id="257" r:id="rId4"/>
    <p:sldId id="258" r:id="rId5"/>
    <p:sldId id="266" r:id="rId6"/>
    <p:sldId id="268" r:id="rId7"/>
    <p:sldId id="261" r:id="rId8"/>
    <p:sldId id="267" r:id="rId9"/>
    <p:sldId id="269" r:id="rId10"/>
    <p:sldId id="270" r:id="rId11"/>
    <p:sldId id="271" r:id="rId12"/>
    <p:sldId id="272" r:id="rId13"/>
    <p:sldId id="263" r:id="rId14"/>
    <p:sldId id="273" r:id="rId15"/>
    <p:sldId id="274" r:id="rId16"/>
    <p:sldId id="264" r:id="rId17"/>
    <p:sldId id="265"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37078-761E-4F58-B00B-E90C395F947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1F8605F-58AE-46C8-96F9-5BB803102CE6}">
      <dgm:prSet/>
      <dgm:spPr/>
      <dgm:t>
        <a:bodyPr/>
        <a:lstStyle/>
        <a:p>
          <a:pPr>
            <a:lnSpc>
              <a:spcPct val="100000"/>
            </a:lnSpc>
          </a:pPr>
          <a:r>
            <a:rPr lang="en-US" b="0" i="0"/>
            <a:t>The dataset contains extensive records of telecom usage, including metrics such as duration of calls, data usage across various applications (e.g., YouTube, Netflix, gaming), and user device information.</a:t>
          </a:r>
          <a:endParaRPr lang="en-US"/>
        </a:p>
      </dgm:t>
    </dgm:pt>
    <dgm:pt modelId="{1527089C-3F46-43B4-AF63-7474BFF077B6}" type="parTrans" cxnId="{1946217E-FDDB-4E25-B986-61E3DE505EDA}">
      <dgm:prSet/>
      <dgm:spPr/>
      <dgm:t>
        <a:bodyPr/>
        <a:lstStyle/>
        <a:p>
          <a:endParaRPr lang="en-US"/>
        </a:p>
      </dgm:t>
    </dgm:pt>
    <dgm:pt modelId="{D61DEE60-6936-4AA3-9AFD-8F1A6D23CC81}" type="sibTrans" cxnId="{1946217E-FDDB-4E25-B986-61E3DE505EDA}">
      <dgm:prSet/>
      <dgm:spPr/>
      <dgm:t>
        <a:bodyPr/>
        <a:lstStyle/>
        <a:p>
          <a:endParaRPr lang="en-US"/>
        </a:p>
      </dgm:t>
    </dgm:pt>
    <dgm:pt modelId="{D4F831D8-1624-432E-87D7-63C95D4966AC}">
      <dgm:prSet/>
      <dgm:spPr/>
      <dgm:t>
        <a:bodyPr/>
        <a:lstStyle/>
        <a:p>
          <a:pPr>
            <a:lnSpc>
              <a:spcPct val="100000"/>
            </a:lnSpc>
          </a:pPr>
          <a:r>
            <a:rPr lang="en-US" b="0" i="0"/>
            <a:t>It comprises 150,000 entries with 55 columns detailing user interactions over a specified period.</a:t>
          </a:r>
          <a:endParaRPr lang="en-US"/>
        </a:p>
      </dgm:t>
    </dgm:pt>
    <dgm:pt modelId="{E2FE9818-E775-473F-BBA3-09A9C83CDF7A}" type="parTrans" cxnId="{A437E085-9A33-4947-8A7E-2BFE2BA0FCA0}">
      <dgm:prSet/>
      <dgm:spPr/>
      <dgm:t>
        <a:bodyPr/>
        <a:lstStyle/>
        <a:p>
          <a:endParaRPr lang="en-US"/>
        </a:p>
      </dgm:t>
    </dgm:pt>
    <dgm:pt modelId="{D68B3E65-5989-440C-9614-B20B09204E26}" type="sibTrans" cxnId="{A437E085-9A33-4947-8A7E-2BFE2BA0FCA0}">
      <dgm:prSet/>
      <dgm:spPr/>
      <dgm:t>
        <a:bodyPr/>
        <a:lstStyle/>
        <a:p>
          <a:endParaRPr lang="en-US"/>
        </a:p>
      </dgm:t>
    </dgm:pt>
    <dgm:pt modelId="{9E2C2333-39B5-42B9-AD2B-D0A91932C24D}">
      <dgm:prSet/>
      <dgm:spPr/>
      <dgm:t>
        <a:bodyPr/>
        <a:lstStyle/>
        <a:p>
          <a:pPr>
            <a:lnSpc>
              <a:spcPct val="100000"/>
            </a:lnSpc>
          </a:pPr>
          <a:r>
            <a:rPr lang="en-US" b="0" i="0" dirty="0"/>
            <a:t>User Behavior Insights: The analysis also sheds light on user behavior concerning data limits and application usage.</a:t>
          </a:r>
          <a:endParaRPr lang="en-US" dirty="0"/>
        </a:p>
      </dgm:t>
    </dgm:pt>
    <dgm:pt modelId="{E5B8C2EC-7E96-4FC4-B5BA-90996AA668A6}" type="parTrans" cxnId="{25E98C57-107E-4B0F-83D0-D28B777C6903}">
      <dgm:prSet/>
      <dgm:spPr/>
      <dgm:t>
        <a:bodyPr/>
        <a:lstStyle/>
        <a:p>
          <a:endParaRPr lang="en-US"/>
        </a:p>
      </dgm:t>
    </dgm:pt>
    <dgm:pt modelId="{B34FF387-BB01-46D6-9F7C-FE1FF3194846}" type="sibTrans" cxnId="{25E98C57-107E-4B0F-83D0-D28B777C6903}">
      <dgm:prSet/>
      <dgm:spPr/>
      <dgm:t>
        <a:bodyPr/>
        <a:lstStyle/>
        <a:p>
          <a:endParaRPr lang="en-US"/>
        </a:p>
      </dgm:t>
    </dgm:pt>
    <dgm:pt modelId="{A0295ABB-EA7C-41FF-B86A-64586ABBB0EC}">
      <dgm:prSet/>
      <dgm:spPr/>
      <dgm:t>
        <a:bodyPr/>
        <a:lstStyle/>
        <a:p>
          <a:pPr>
            <a:lnSpc>
              <a:spcPct val="100000"/>
            </a:lnSpc>
          </a:pPr>
          <a:r>
            <a:rPr lang="en-US" b="0" i="0"/>
            <a:t>Average Throughput: The average throughput for downloads and uploads was calculated, showing variations based on time of day and user activity.</a:t>
          </a:r>
          <a:endParaRPr lang="en-US"/>
        </a:p>
      </dgm:t>
    </dgm:pt>
    <dgm:pt modelId="{C7782172-9702-4A02-906B-7FC74194023C}" type="parTrans" cxnId="{93BECA17-5BA0-438E-A2A9-B359049F7D28}">
      <dgm:prSet/>
      <dgm:spPr/>
      <dgm:t>
        <a:bodyPr/>
        <a:lstStyle/>
        <a:p>
          <a:endParaRPr lang="en-US"/>
        </a:p>
      </dgm:t>
    </dgm:pt>
    <dgm:pt modelId="{03169425-B5FA-46BC-B5BE-DBF4D32E5335}" type="sibTrans" cxnId="{93BECA17-5BA0-438E-A2A9-B359049F7D28}">
      <dgm:prSet/>
      <dgm:spPr/>
      <dgm:t>
        <a:bodyPr/>
        <a:lstStyle/>
        <a:p>
          <a:endParaRPr lang="en-US"/>
        </a:p>
      </dgm:t>
    </dgm:pt>
    <dgm:pt modelId="{2DAEDA93-531E-407B-AA5E-D7F013DF4970}">
      <dgm:prSet/>
      <dgm:spPr/>
      <dgm:t>
        <a:bodyPr/>
        <a:lstStyle/>
        <a:p>
          <a:pPr>
            <a:lnSpc>
              <a:spcPct val="100000"/>
            </a:lnSpc>
          </a:pPr>
          <a:r>
            <a:rPr lang="en-US" b="0" i="0"/>
            <a:t>The analysis of the telecom dataset provides valuable insights into user behavior, device preferences, and performance metrics that can inform strategic decisions for telecom service providers to enhance customer satisfaction and optimize service delivery.</a:t>
          </a:r>
          <a:endParaRPr lang="en-US"/>
        </a:p>
      </dgm:t>
    </dgm:pt>
    <dgm:pt modelId="{B4727D23-E94E-451B-97CE-AEA5D51C8674}" type="parTrans" cxnId="{2612574E-55C0-453F-821B-DC4F63A71863}">
      <dgm:prSet/>
      <dgm:spPr/>
      <dgm:t>
        <a:bodyPr/>
        <a:lstStyle/>
        <a:p>
          <a:endParaRPr lang="en-US"/>
        </a:p>
      </dgm:t>
    </dgm:pt>
    <dgm:pt modelId="{7E4B5657-E236-407D-9577-91105FA3FD41}" type="sibTrans" cxnId="{2612574E-55C0-453F-821B-DC4F63A71863}">
      <dgm:prSet/>
      <dgm:spPr/>
      <dgm:t>
        <a:bodyPr/>
        <a:lstStyle/>
        <a:p>
          <a:endParaRPr lang="en-US"/>
        </a:p>
      </dgm:t>
    </dgm:pt>
    <dgm:pt modelId="{9DBE909E-87DC-4659-96D0-EF907F9F1DF9}" type="pres">
      <dgm:prSet presAssocID="{16037078-761E-4F58-B00B-E90C395F9475}" presName="root" presStyleCnt="0">
        <dgm:presLayoutVars>
          <dgm:dir/>
          <dgm:resizeHandles val="exact"/>
        </dgm:presLayoutVars>
      </dgm:prSet>
      <dgm:spPr/>
    </dgm:pt>
    <dgm:pt modelId="{3E45E5B2-7849-4C0B-9081-00F6FFD33941}" type="pres">
      <dgm:prSet presAssocID="{F1F8605F-58AE-46C8-96F9-5BB803102CE6}" presName="compNode" presStyleCnt="0"/>
      <dgm:spPr/>
    </dgm:pt>
    <dgm:pt modelId="{6CC9C15E-5E4B-492E-B0E6-5165901AAC97}" type="pres">
      <dgm:prSet presAssocID="{F1F8605F-58AE-46C8-96F9-5BB803102C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A407892-5D0B-409D-8A99-7AB238ED6CBB}" type="pres">
      <dgm:prSet presAssocID="{F1F8605F-58AE-46C8-96F9-5BB803102CE6}" presName="spaceRect" presStyleCnt="0"/>
      <dgm:spPr/>
    </dgm:pt>
    <dgm:pt modelId="{D2005118-4CFB-4364-8052-15CAEC21C179}" type="pres">
      <dgm:prSet presAssocID="{F1F8605F-58AE-46C8-96F9-5BB803102CE6}" presName="textRect" presStyleLbl="revTx" presStyleIdx="0" presStyleCnt="5">
        <dgm:presLayoutVars>
          <dgm:chMax val="1"/>
          <dgm:chPref val="1"/>
        </dgm:presLayoutVars>
      </dgm:prSet>
      <dgm:spPr/>
    </dgm:pt>
    <dgm:pt modelId="{ABFE867F-276A-4216-8735-428EB4CE917E}" type="pres">
      <dgm:prSet presAssocID="{D61DEE60-6936-4AA3-9AFD-8F1A6D23CC81}" presName="sibTrans" presStyleCnt="0"/>
      <dgm:spPr/>
    </dgm:pt>
    <dgm:pt modelId="{5E0F7B01-52FD-449E-B6AB-919D011BC4C1}" type="pres">
      <dgm:prSet presAssocID="{D4F831D8-1624-432E-87D7-63C95D4966AC}" presName="compNode" presStyleCnt="0"/>
      <dgm:spPr/>
    </dgm:pt>
    <dgm:pt modelId="{695B3691-B9E5-429D-BAEA-AE809D3C1458}" type="pres">
      <dgm:prSet presAssocID="{D4F831D8-1624-432E-87D7-63C95D4966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4F1715FF-3C0C-48E0-B53B-B663B6D53C75}" type="pres">
      <dgm:prSet presAssocID="{D4F831D8-1624-432E-87D7-63C95D4966AC}" presName="spaceRect" presStyleCnt="0"/>
      <dgm:spPr/>
    </dgm:pt>
    <dgm:pt modelId="{937DFD02-2A4E-4DD6-8304-531EBA6A8257}" type="pres">
      <dgm:prSet presAssocID="{D4F831D8-1624-432E-87D7-63C95D4966AC}" presName="textRect" presStyleLbl="revTx" presStyleIdx="1" presStyleCnt="5">
        <dgm:presLayoutVars>
          <dgm:chMax val="1"/>
          <dgm:chPref val="1"/>
        </dgm:presLayoutVars>
      </dgm:prSet>
      <dgm:spPr/>
    </dgm:pt>
    <dgm:pt modelId="{9DF5CDCF-7761-4E54-8596-659E01F35403}" type="pres">
      <dgm:prSet presAssocID="{D68B3E65-5989-440C-9614-B20B09204E26}" presName="sibTrans" presStyleCnt="0"/>
      <dgm:spPr/>
    </dgm:pt>
    <dgm:pt modelId="{B163DD1C-E47D-4E55-9723-F20C7B640C95}" type="pres">
      <dgm:prSet presAssocID="{9E2C2333-39B5-42B9-AD2B-D0A91932C24D}" presName="compNode" presStyleCnt="0"/>
      <dgm:spPr/>
    </dgm:pt>
    <dgm:pt modelId="{D6EFFA6B-731D-47A9-833D-0A6757780FF8}" type="pres">
      <dgm:prSet presAssocID="{9E2C2333-39B5-42B9-AD2B-D0A91932C24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etlight"/>
        </a:ext>
      </dgm:extLst>
    </dgm:pt>
    <dgm:pt modelId="{297A5EB6-3578-4EA1-84A0-9A387A47CD58}" type="pres">
      <dgm:prSet presAssocID="{9E2C2333-39B5-42B9-AD2B-D0A91932C24D}" presName="spaceRect" presStyleCnt="0"/>
      <dgm:spPr/>
    </dgm:pt>
    <dgm:pt modelId="{6C78C5A1-0C1F-4983-BC17-1FFD07D190D7}" type="pres">
      <dgm:prSet presAssocID="{9E2C2333-39B5-42B9-AD2B-D0A91932C24D}" presName="textRect" presStyleLbl="revTx" presStyleIdx="2" presStyleCnt="5">
        <dgm:presLayoutVars>
          <dgm:chMax val="1"/>
          <dgm:chPref val="1"/>
        </dgm:presLayoutVars>
      </dgm:prSet>
      <dgm:spPr/>
    </dgm:pt>
    <dgm:pt modelId="{BB04D61D-49CE-48D8-A6D3-25F6B8978CB5}" type="pres">
      <dgm:prSet presAssocID="{B34FF387-BB01-46D6-9F7C-FE1FF3194846}" presName="sibTrans" presStyleCnt="0"/>
      <dgm:spPr/>
    </dgm:pt>
    <dgm:pt modelId="{0B260B30-04CD-45CC-B4EF-AA8F125C4664}" type="pres">
      <dgm:prSet presAssocID="{A0295ABB-EA7C-41FF-B86A-64586ABBB0EC}" presName="compNode" presStyleCnt="0"/>
      <dgm:spPr/>
    </dgm:pt>
    <dgm:pt modelId="{B7B4E915-6EB5-491A-962F-F11463C05509}" type="pres">
      <dgm:prSet presAssocID="{A0295ABB-EA7C-41FF-B86A-64586ABBB0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02FA9C1F-4D3D-424F-BD65-239681F0007D}" type="pres">
      <dgm:prSet presAssocID="{A0295ABB-EA7C-41FF-B86A-64586ABBB0EC}" presName="spaceRect" presStyleCnt="0"/>
      <dgm:spPr/>
    </dgm:pt>
    <dgm:pt modelId="{11FDD4C5-77EA-4C07-8ED3-51A9250D614D}" type="pres">
      <dgm:prSet presAssocID="{A0295ABB-EA7C-41FF-B86A-64586ABBB0EC}" presName="textRect" presStyleLbl="revTx" presStyleIdx="3" presStyleCnt="5">
        <dgm:presLayoutVars>
          <dgm:chMax val="1"/>
          <dgm:chPref val="1"/>
        </dgm:presLayoutVars>
      </dgm:prSet>
      <dgm:spPr/>
    </dgm:pt>
    <dgm:pt modelId="{47087B1A-6559-412B-9AC4-8B8DD4EEDE84}" type="pres">
      <dgm:prSet presAssocID="{03169425-B5FA-46BC-B5BE-DBF4D32E5335}" presName="sibTrans" presStyleCnt="0"/>
      <dgm:spPr/>
    </dgm:pt>
    <dgm:pt modelId="{7F63EBED-1F2C-4710-8885-0F3F0703F2F7}" type="pres">
      <dgm:prSet presAssocID="{2DAEDA93-531E-407B-AA5E-D7F013DF4970}" presName="compNode" presStyleCnt="0"/>
      <dgm:spPr/>
    </dgm:pt>
    <dgm:pt modelId="{047551D5-46AA-4830-9555-A7728C43023F}" type="pres">
      <dgm:prSet presAssocID="{2DAEDA93-531E-407B-AA5E-D7F013DF49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BC383E7A-B031-4E35-96C8-1C5A28182951}" type="pres">
      <dgm:prSet presAssocID="{2DAEDA93-531E-407B-AA5E-D7F013DF4970}" presName="spaceRect" presStyleCnt="0"/>
      <dgm:spPr/>
    </dgm:pt>
    <dgm:pt modelId="{B6EDEB71-D1E4-4B3A-B721-6FDB90572B93}" type="pres">
      <dgm:prSet presAssocID="{2DAEDA93-531E-407B-AA5E-D7F013DF4970}" presName="textRect" presStyleLbl="revTx" presStyleIdx="4" presStyleCnt="5">
        <dgm:presLayoutVars>
          <dgm:chMax val="1"/>
          <dgm:chPref val="1"/>
        </dgm:presLayoutVars>
      </dgm:prSet>
      <dgm:spPr/>
    </dgm:pt>
  </dgm:ptLst>
  <dgm:cxnLst>
    <dgm:cxn modelId="{93BECA17-5BA0-438E-A2A9-B359049F7D28}" srcId="{16037078-761E-4F58-B00B-E90C395F9475}" destId="{A0295ABB-EA7C-41FF-B86A-64586ABBB0EC}" srcOrd="3" destOrd="0" parTransId="{C7782172-9702-4A02-906B-7FC74194023C}" sibTransId="{03169425-B5FA-46BC-B5BE-DBF4D32E5335}"/>
    <dgm:cxn modelId="{70928A21-70DB-4E6C-A5BF-C63830DBE7F9}" type="presOf" srcId="{A0295ABB-EA7C-41FF-B86A-64586ABBB0EC}" destId="{11FDD4C5-77EA-4C07-8ED3-51A9250D614D}" srcOrd="0" destOrd="0" presId="urn:microsoft.com/office/officeart/2018/2/layout/IconLabelList"/>
    <dgm:cxn modelId="{2612574E-55C0-453F-821B-DC4F63A71863}" srcId="{16037078-761E-4F58-B00B-E90C395F9475}" destId="{2DAEDA93-531E-407B-AA5E-D7F013DF4970}" srcOrd="4" destOrd="0" parTransId="{B4727D23-E94E-451B-97CE-AEA5D51C8674}" sibTransId="{7E4B5657-E236-407D-9577-91105FA3FD41}"/>
    <dgm:cxn modelId="{FFC1FB53-7543-4AD2-A8F4-E364CC50ADFB}" type="presOf" srcId="{9E2C2333-39B5-42B9-AD2B-D0A91932C24D}" destId="{6C78C5A1-0C1F-4983-BC17-1FFD07D190D7}" srcOrd="0" destOrd="0" presId="urn:microsoft.com/office/officeart/2018/2/layout/IconLabelList"/>
    <dgm:cxn modelId="{25E98C57-107E-4B0F-83D0-D28B777C6903}" srcId="{16037078-761E-4F58-B00B-E90C395F9475}" destId="{9E2C2333-39B5-42B9-AD2B-D0A91932C24D}" srcOrd="2" destOrd="0" parTransId="{E5B8C2EC-7E96-4FC4-B5BA-90996AA668A6}" sibTransId="{B34FF387-BB01-46D6-9F7C-FE1FF3194846}"/>
    <dgm:cxn modelId="{1946217E-FDDB-4E25-B986-61E3DE505EDA}" srcId="{16037078-761E-4F58-B00B-E90C395F9475}" destId="{F1F8605F-58AE-46C8-96F9-5BB803102CE6}" srcOrd="0" destOrd="0" parTransId="{1527089C-3F46-43B4-AF63-7474BFF077B6}" sibTransId="{D61DEE60-6936-4AA3-9AFD-8F1A6D23CC81}"/>
    <dgm:cxn modelId="{B2A9747F-C3B3-40AA-BA87-7A24D57D2267}" type="presOf" srcId="{D4F831D8-1624-432E-87D7-63C95D4966AC}" destId="{937DFD02-2A4E-4DD6-8304-531EBA6A8257}" srcOrd="0" destOrd="0" presId="urn:microsoft.com/office/officeart/2018/2/layout/IconLabelList"/>
    <dgm:cxn modelId="{A437E085-9A33-4947-8A7E-2BFE2BA0FCA0}" srcId="{16037078-761E-4F58-B00B-E90C395F9475}" destId="{D4F831D8-1624-432E-87D7-63C95D4966AC}" srcOrd="1" destOrd="0" parTransId="{E2FE9818-E775-473F-BBA3-09A9C83CDF7A}" sibTransId="{D68B3E65-5989-440C-9614-B20B09204E26}"/>
    <dgm:cxn modelId="{9733A597-6F46-48DC-9609-FC448FE70866}" type="presOf" srcId="{2DAEDA93-531E-407B-AA5E-D7F013DF4970}" destId="{B6EDEB71-D1E4-4B3A-B721-6FDB90572B93}" srcOrd="0" destOrd="0" presId="urn:microsoft.com/office/officeart/2018/2/layout/IconLabelList"/>
    <dgm:cxn modelId="{AA7D1EA7-CC3F-41B1-B393-324202994BE6}" type="presOf" srcId="{16037078-761E-4F58-B00B-E90C395F9475}" destId="{9DBE909E-87DC-4659-96D0-EF907F9F1DF9}" srcOrd="0" destOrd="0" presId="urn:microsoft.com/office/officeart/2018/2/layout/IconLabelList"/>
    <dgm:cxn modelId="{9F0BD5ED-573C-41E4-B12F-DF7DC33B5E26}" type="presOf" srcId="{F1F8605F-58AE-46C8-96F9-5BB803102CE6}" destId="{D2005118-4CFB-4364-8052-15CAEC21C179}" srcOrd="0" destOrd="0" presId="urn:microsoft.com/office/officeart/2018/2/layout/IconLabelList"/>
    <dgm:cxn modelId="{D8E7FB51-3697-4DD6-8A99-F027D965D60F}" type="presParOf" srcId="{9DBE909E-87DC-4659-96D0-EF907F9F1DF9}" destId="{3E45E5B2-7849-4C0B-9081-00F6FFD33941}" srcOrd="0" destOrd="0" presId="urn:microsoft.com/office/officeart/2018/2/layout/IconLabelList"/>
    <dgm:cxn modelId="{719DAA99-F7C4-45A1-9C97-77E7B6A2D5AA}" type="presParOf" srcId="{3E45E5B2-7849-4C0B-9081-00F6FFD33941}" destId="{6CC9C15E-5E4B-492E-B0E6-5165901AAC97}" srcOrd="0" destOrd="0" presId="urn:microsoft.com/office/officeart/2018/2/layout/IconLabelList"/>
    <dgm:cxn modelId="{9207D6B4-C319-40C3-B15F-5A6967DFA0F2}" type="presParOf" srcId="{3E45E5B2-7849-4C0B-9081-00F6FFD33941}" destId="{3A407892-5D0B-409D-8A99-7AB238ED6CBB}" srcOrd="1" destOrd="0" presId="urn:microsoft.com/office/officeart/2018/2/layout/IconLabelList"/>
    <dgm:cxn modelId="{5940CF41-8E9F-4770-B80C-EA3645DD418F}" type="presParOf" srcId="{3E45E5B2-7849-4C0B-9081-00F6FFD33941}" destId="{D2005118-4CFB-4364-8052-15CAEC21C179}" srcOrd="2" destOrd="0" presId="urn:microsoft.com/office/officeart/2018/2/layout/IconLabelList"/>
    <dgm:cxn modelId="{C664EF20-E278-4EAF-9436-574BED925001}" type="presParOf" srcId="{9DBE909E-87DC-4659-96D0-EF907F9F1DF9}" destId="{ABFE867F-276A-4216-8735-428EB4CE917E}" srcOrd="1" destOrd="0" presId="urn:microsoft.com/office/officeart/2018/2/layout/IconLabelList"/>
    <dgm:cxn modelId="{270CCE46-827C-4353-9801-7A6E3B002A3F}" type="presParOf" srcId="{9DBE909E-87DC-4659-96D0-EF907F9F1DF9}" destId="{5E0F7B01-52FD-449E-B6AB-919D011BC4C1}" srcOrd="2" destOrd="0" presId="urn:microsoft.com/office/officeart/2018/2/layout/IconLabelList"/>
    <dgm:cxn modelId="{CCF97379-E662-408A-9FFC-342CDE265BC7}" type="presParOf" srcId="{5E0F7B01-52FD-449E-B6AB-919D011BC4C1}" destId="{695B3691-B9E5-429D-BAEA-AE809D3C1458}" srcOrd="0" destOrd="0" presId="urn:microsoft.com/office/officeart/2018/2/layout/IconLabelList"/>
    <dgm:cxn modelId="{C523AF10-058C-4453-9D3D-99E25022984E}" type="presParOf" srcId="{5E0F7B01-52FD-449E-B6AB-919D011BC4C1}" destId="{4F1715FF-3C0C-48E0-B53B-B663B6D53C75}" srcOrd="1" destOrd="0" presId="urn:microsoft.com/office/officeart/2018/2/layout/IconLabelList"/>
    <dgm:cxn modelId="{6C40A9E7-DF64-4550-9111-4E8FE18B6C30}" type="presParOf" srcId="{5E0F7B01-52FD-449E-B6AB-919D011BC4C1}" destId="{937DFD02-2A4E-4DD6-8304-531EBA6A8257}" srcOrd="2" destOrd="0" presId="urn:microsoft.com/office/officeart/2018/2/layout/IconLabelList"/>
    <dgm:cxn modelId="{1C2C38B1-B4B0-4FA1-8D6A-CF9DB2817E5A}" type="presParOf" srcId="{9DBE909E-87DC-4659-96D0-EF907F9F1DF9}" destId="{9DF5CDCF-7761-4E54-8596-659E01F35403}" srcOrd="3" destOrd="0" presId="urn:microsoft.com/office/officeart/2018/2/layout/IconLabelList"/>
    <dgm:cxn modelId="{83C58AA8-E95D-4E35-A09C-29BED4F58531}" type="presParOf" srcId="{9DBE909E-87DC-4659-96D0-EF907F9F1DF9}" destId="{B163DD1C-E47D-4E55-9723-F20C7B640C95}" srcOrd="4" destOrd="0" presId="urn:microsoft.com/office/officeart/2018/2/layout/IconLabelList"/>
    <dgm:cxn modelId="{9E55EAB4-57C9-4801-A125-DC4B911ED2FC}" type="presParOf" srcId="{B163DD1C-E47D-4E55-9723-F20C7B640C95}" destId="{D6EFFA6B-731D-47A9-833D-0A6757780FF8}" srcOrd="0" destOrd="0" presId="urn:microsoft.com/office/officeart/2018/2/layout/IconLabelList"/>
    <dgm:cxn modelId="{34FC4275-085D-4B27-8262-A94162AA02C9}" type="presParOf" srcId="{B163DD1C-E47D-4E55-9723-F20C7B640C95}" destId="{297A5EB6-3578-4EA1-84A0-9A387A47CD58}" srcOrd="1" destOrd="0" presId="urn:microsoft.com/office/officeart/2018/2/layout/IconLabelList"/>
    <dgm:cxn modelId="{FE9F7BA7-CF88-4AE4-A1EB-E8A7388CBCF6}" type="presParOf" srcId="{B163DD1C-E47D-4E55-9723-F20C7B640C95}" destId="{6C78C5A1-0C1F-4983-BC17-1FFD07D190D7}" srcOrd="2" destOrd="0" presId="urn:microsoft.com/office/officeart/2018/2/layout/IconLabelList"/>
    <dgm:cxn modelId="{BD594332-BA5D-4790-9B86-D109EE3C2227}" type="presParOf" srcId="{9DBE909E-87DC-4659-96D0-EF907F9F1DF9}" destId="{BB04D61D-49CE-48D8-A6D3-25F6B8978CB5}" srcOrd="5" destOrd="0" presId="urn:microsoft.com/office/officeart/2018/2/layout/IconLabelList"/>
    <dgm:cxn modelId="{10E8932E-0678-4FBD-8322-8AEEC578681C}" type="presParOf" srcId="{9DBE909E-87DC-4659-96D0-EF907F9F1DF9}" destId="{0B260B30-04CD-45CC-B4EF-AA8F125C4664}" srcOrd="6" destOrd="0" presId="urn:microsoft.com/office/officeart/2018/2/layout/IconLabelList"/>
    <dgm:cxn modelId="{ECFFA292-2174-4955-BBA1-D856A209828E}" type="presParOf" srcId="{0B260B30-04CD-45CC-B4EF-AA8F125C4664}" destId="{B7B4E915-6EB5-491A-962F-F11463C05509}" srcOrd="0" destOrd="0" presId="urn:microsoft.com/office/officeart/2018/2/layout/IconLabelList"/>
    <dgm:cxn modelId="{AA4C5F15-FE19-43C6-A49D-C8FCDA9B3B7C}" type="presParOf" srcId="{0B260B30-04CD-45CC-B4EF-AA8F125C4664}" destId="{02FA9C1F-4D3D-424F-BD65-239681F0007D}" srcOrd="1" destOrd="0" presId="urn:microsoft.com/office/officeart/2018/2/layout/IconLabelList"/>
    <dgm:cxn modelId="{AC2C57C1-57AD-4309-8185-EB6747998936}" type="presParOf" srcId="{0B260B30-04CD-45CC-B4EF-AA8F125C4664}" destId="{11FDD4C5-77EA-4C07-8ED3-51A9250D614D}" srcOrd="2" destOrd="0" presId="urn:microsoft.com/office/officeart/2018/2/layout/IconLabelList"/>
    <dgm:cxn modelId="{D9E4C20B-DB58-4563-833C-75A4446A7767}" type="presParOf" srcId="{9DBE909E-87DC-4659-96D0-EF907F9F1DF9}" destId="{47087B1A-6559-412B-9AC4-8B8DD4EEDE84}" srcOrd="7" destOrd="0" presId="urn:microsoft.com/office/officeart/2018/2/layout/IconLabelList"/>
    <dgm:cxn modelId="{CBC59EF0-0A2B-433C-A519-3CFAB268DEF5}" type="presParOf" srcId="{9DBE909E-87DC-4659-96D0-EF907F9F1DF9}" destId="{7F63EBED-1F2C-4710-8885-0F3F0703F2F7}" srcOrd="8" destOrd="0" presId="urn:microsoft.com/office/officeart/2018/2/layout/IconLabelList"/>
    <dgm:cxn modelId="{FF09FCCC-1549-4710-9AE6-E78E802CD2E2}" type="presParOf" srcId="{7F63EBED-1F2C-4710-8885-0F3F0703F2F7}" destId="{047551D5-46AA-4830-9555-A7728C43023F}" srcOrd="0" destOrd="0" presId="urn:microsoft.com/office/officeart/2018/2/layout/IconLabelList"/>
    <dgm:cxn modelId="{AB2CE18E-E3C5-44E9-9BB4-F5A4EF961B23}" type="presParOf" srcId="{7F63EBED-1F2C-4710-8885-0F3F0703F2F7}" destId="{BC383E7A-B031-4E35-96C8-1C5A28182951}" srcOrd="1" destOrd="0" presId="urn:microsoft.com/office/officeart/2018/2/layout/IconLabelList"/>
    <dgm:cxn modelId="{EC1CB56E-AD51-46A4-A8F3-9ECAC074B465}" type="presParOf" srcId="{7F63EBED-1F2C-4710-8885-0F3F0703F2F7}" destId="{B6EDEB71-D1E4-4B3A-B721-6FDB90572B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9C15E-5E4B-492E-B0E6-5165901AAC97}">
      <dsp:nvSpPr>
        <dsp:cNvPr id="0" name=""/>
        <dsp:cNvSpPr/>
      </dsp:nvSpPr>
      <dsp:spPr>
        <a:xfrm>
          <a:off x="1022396" y="49163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005118-4CFB-4364-8052-15CAEC21C179}">
      <dsp:nvSpPr>
        <dsp:cNvPr id="0" name=""/>
        <dsp:cNvSpPr/>
      </dsp:nvSpPr>
      <dsp:spPr>
        <a:xfrm>
          <a:off x="527396" y="1747710"/>
          <a:ext cx="1800000" cy="171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dataset contains extensive records of telecom usage, including metrics such as duration of calls, data usage across various applications (e.g., YouTube, Netflix, gaming), and user device information.</a:t>
          </a:r>
          <a:endParaRPr lang="en-US" sz="1100" kern="1200"/>
        </a:p>
      </dsp:txBody>
      <dsp:txXfrm>
        <a:off x="527396" y="1747710"/>
        <a:ext cx="1800000" cy="1715625"/>
      </dsp:txXfrm>
    </dsp:sp>
    <dsp:sp modelId="{695B3691-B9E5-429D-BAEA-AE809D3C1458}">
      <dsp:nvSpPr>
        <dsp:cNvPr id="0" name=""/>
        <dsp:cNvSpPr/>
      </dsp:nvSpPr>
      <dsp:spPr>
        <a:xfrm>
          <a:off x="3137396" y="49163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7DFD02-2A4E-4DD6-8304-531EBA6A8257}">
      <dsp:nvSpPr>
        <dsp:cNvPr id="0" name=""/>
        <dsp:cNvSpPr/>
      </dsp:nvSpPr>
      <dsp:spPr>
        <a:xfrm>
          <a:off x="2642396" y="1747710"/>
          <a:ext cx="1800000" cy="171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It comprises 150,000 entries with 55 columns detailing user interactions over a specified period.</a:t>
          </a:r>
          <a:endParaRPr lang="en-US" sz="1100" kern="1200"/>
        </a:p>
      </dsp:txBody>
      <dsp:txXfrm>
        <a:off x="2642396" y="1747710"/>
        <a:ext cx="1800000" cy="1715625"/>
      </dsp:txXfrm>
    </dsp:sp>
    <dsp:sp modelId="{D6EFFA6B-731D-47A9-833D-0A6757780FF8}">
      <dsp:nvSpPr>
        <dsp:cNvPr id="0" name=""/>
        <dsp:cNvSpPr/>
      </dsp:nvSpPr>
      <dsp:spPr>
        <a:xfrm>
          <a:off x="5252396" y="49163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8C5A1-0C1F-4983-BC17-1FFD07D190D7}">
      <dsp:nvSpPr>
        <dsp:cNvPr id="0" name=""/>
        <dsp:cNvSpPr/>
      </dsp:nvSpPr>
      <dsp:spPr>
        <a:xfrm>
          <a:off x="4757396" y="1747710"/>
          <a:ext cx="1800000" cy="171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User Behavior Insights: The analysis also sheds light on user behavior concerning data limits and application usage.</a:t>
          </a:r>
          <a:endParaRPr lang="en-US" sz="1100" kern="1200" dirty="0"/>
        </a:p>
      </dsp:txBody>
      <dsp:txXfrm>
        <a:off x="4757396" y="1747710"/>
        <a:ext cx="1800000" cy="1715625"/>
      </dsp:txXfrm>
    </dsp:sp>
    <dsp:sp modelId="{B7B4E915-6EB5-491A-962F-F11463C05509}">
      <dsp:nvSpPr>
        <dsp:cNvPr id="0" name=""/>
        <dsp:cNvSpPr/>
      </dsp:nvSpPr>
      <dsp:spPr>
        <a:xfrm>
          <a:off x="7367397" y="49163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FDD4C5-77EA-4C07-8ED3-51A9250D614D}">
      <dsp:nvSpPr>
        <dsp:cNvPr id="0" name=""/>
        <dsp:cNvSpPr/>
      </dsp:nvSpPr>
      <dsp:spPr>
        <a:xfrm>
          <a:off x="6872397" y="1747710"/>
          <a:ext cx="1800000" cy="171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Average Throughput: The average throughput for downloads and uploads was calculated, showing variations based on time of day and user activity.</a:t>
          </a:r>
          <a:endParaRPr lang="en-US" sz="1100" kern="1200"/>
        </a:p>
      </dsp:txBody>
      <dsp:txXfrm>
        <a:off x="6872397" y="1747710"/>
        <a:ext cx="1800000" cy="1715625"/>
      </dsp:txXfrm>
    </dsp:sp>
    <dsp:sp modelId="{047551D5-46AA-4830-9555-A7728C43023F}">
      <dsp:nvSpPr>
        <dsp:cNvPr id="0" name=""/>
        <dsp:cNvSpPr/>
      </dsp:nvSpPr>
      <dsp:spPr>
        <a:xfrm>
          <a:off x="9482396" y="49163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EDEB71-D1E4-4B3A-B721-6FDB90572B93}">
      <dsp:nvSpPr>
        <dsp:cNvPr id="0" name=""/>
        <dsp:cNvSpPr/>
      </dsp:nvSpPr>
      <dsp:spPr>
        <a:xfrm>
          <a:off x="8987397" y="1747710"/>
          <a:ext cx="1800000" cy="171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The analysis of the telecom dataset provides valuable insights into user behavior, device preferences, and performance metrics that can inform strategic decisions for telecom service providers to enhance customer satisfaction and optimize service delivery.</a:t>
          </a:r>
          <a:endParaRPr lang="en-US" sz="1100" kern="1200"/>
        </a:p>
      </dsp:txBody>
      <dsp:txXfrm>
        <a:off x="8987397" y="1747710"/>
        <a:ext cx="1800000" cy="171562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78D86-DBDB-BB0D-05BC-69021DAADD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472C05-EF77-45F4-8F7A-88F4F580DF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35B6B-1822-923D-9149-03B42849D630}"/>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5" name="Footer Placeholder 4">
            <a:extLst>
              <a:ext uri="{FF2B5EF4-FFF2-40B4-BE49-F238E27FC236}">
                <a16:creationId xmlns:a16="http://schemas.microsoft.com/office/drawing/2014/main" id="{DCE3A36D-3BFF-A580-D5E9-B90A66702D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CA3E5-9067-D779-447B-DCB700B1A21B}"/>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5089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E637-FBE8-738C-23A5-6CE2AF0661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641631-7E38-0C00-2D2F-4AD30C38DD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D3F5F7-2BF5-87B4-8C41-F2BF284C2EF9}"/>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5" name="Footer Placeholder 4">
            <a:extLst>
              <a:ext uri="{FF2B5EF4-FFF2-40B4-BE49-F238E27FC236}">
                <a16:creationId xmlns:a16="http://schemas.microsoft.com/office/drawing/2014/main" id="{A8CCC689-5648-D4FF-736A-9D96EC3E5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422C3-A86D-95D9-3163-31F4FD2AC46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37490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33C25-3E28-7808-62A9-AD3B58E339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059009-7FFC-FEEC-D88C-3E28F6631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DAD5F7-B4FE-A101-6FC0-732CCD0E5786}"/>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5" name="Footer Placeholder 4">
            <a:extLst>
              <a:ext uri="{FF2B5EF4-FFF2-40B4-BE49-F238E27FC236}">
                <a16:creationId xmlns:a16="http://schemas.microsoft.com/office/drawing/2014/main" id="{FDE942E0-3F10-98EF-041C-8A166E03D4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37A05-686B-7C6D-65DF-FC664B82EF53}"/>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3348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CF7DF-0790-50C2-2631-F4DFE21445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97867C-FF11-6498-B988-5633D7600A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AFDE4B-350B-1291-6BEB-B5AFC1B49099}"/>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5" name="Footer Placeholder 4">
            <a:extLst>
              <a:ext uri="{FF2B5EF4-FFF2-40B4-BE49-F238E27FC236}">
                <a16:creationId xmlns:a16="http://schemas.microsoft.com/office/drawing/2014/main" id="{B9E0A4B8-84BF-4400-E304-4DC6EEB0B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E3096-05EF-BEE7-02DD-F71EFC3EF09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27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1E4BC-E9A5-7388-4FC2-6D00B4E1C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78CCAE-A21C-967F-6A67-E3B76F9BAC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02A3CB-CACD-90D3-EDAA-3A1BE2EA1A62}"/>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5" name="Footer Placeholder 4">
            <a:extLst>
              <a:ext uri="{FF2B5EF4-FFF2-40B4-BE49-F238E27FC236}">
                <a16:creationId xmlns:a16="http://schemas.microsoft.com/office/drawing/2014/main" id="{665C4B72-9DD4-DAAC-1A6E-722D9DCF2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377AB-F569-560F-A462-1C1186AF1A4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08396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F699-990D-C554-5321-F9BF9F493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E8E57A-0A20-29D4-D193-CD16BA3941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ECD171-923F-3DAD-9EE4-D78424B30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4B6110-26A2-5103-A531-05F739F7B1A3}"/>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6" name="Footer Placeholder 5">
            <a:extLst>
              <a:ext uri="{FF2B5EF4-FFF2-40B4-BE49-F238E27FC236}">
                <a16:creationId xmlns:a16="http://schemas.microsoft.com/office/drawing/2014/main" id="{32288E47-3E3F-C157-BD6E-38DA285FD6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F5033-F2B6-2B96-E6E3-C7AF0D210DB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700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77E-7728-C40A-9626-5A9A51E210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639084-598F-1F29-7F61-0B1CBD5D7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4D74F-E1C9-13C7-E470-4DE226D18D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A537CED-C7E7-69DC-DAC7-E03C08B7C9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E8BC11-0168-39BC-AA9C-DAC7139749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1BD09D-44BA-C9C1-BC97-3D94CF72EA79}"/>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8" name="Footer Placeholder 7">
            <a:extLst>
              <a:ext uri="{FF2B5EF4-FFF2-40B4-BE49-F238E27FC236}">
                <a16:creationId xmlns:a16="http://schemas.microsoft.com/office/drawing/2014/main" id="{27EE2AF8-3240-583D-7943-6579FE97DC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EF38B1-2914-5380-2E06-F2D7EB606D08}"/>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26464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F3F4-8870-FCE9-4493-79789D0B5A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B6600A-DA75-3760-AF5B-610EF104527B}"/>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4" name="Footer Placeholder 3">
            <a:extLst>
              <a:ext uri="{FF2B5EF4-FFF2-40B4-BE49-F238E27FC236}">
                <a16:creationId xmlns:a16="http://schemas.microsoft.com/office/drawing/2014/main" id="{5A3F15FC-895F-22CE-0BC5-C35712AB7B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0F3269-2D19-F344-5FA6-E6BEF118809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7741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3F4E5F-71AA-9170-66D2-879413C9FCC9}"/>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3" name="Footer Placeholder 2">
            <a:extLst>
              <a:ext uri="{FF2B5EF4-FFF2-40B4-BE49-F238E27FC236}">
                <a16:creationId xmlns:a16="http://schemas.microsoft.com/office/drawing/2014/main" id="{7050A949-FA9A-02F7-D81D-8C7AF3B661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A76774-2CEF-CB86-11E5-869C6B7E2BFF}"/>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392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C570-0182-BDAF-171C-9DAC48DE54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860301-93B3-E0F3-7D1E-B6AC0EBE9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83563E-D874-941A-EEFF-D93EB616F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049AA1-A95A-EDC8-BC0C-88FBD2D8E28C}"/>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6" name="Footer Placeholder 5">
            <a:extLst>
              <a:ext uri="{FF2B5EF4-FFF2-40B4-BE49-F238E27FC236}">
                <a16:creationId xmlns:a16="http://schemas.microsoft.com/office/drawing/2014/main" id="{028CB3AE-FF64-3A33-3A53-2A141BD85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35CC4-9434-9A22-D6A2-DFECAC15EC0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1849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E8D8-24F4-C78B-A7D2-D7DA0346F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6B6C3EB-7576-286B-25E2-DA28E3F21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C816B6-5813-089E-1817-AC7E598746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1C017-FFBE-3FBF-D30C-EAC8C5F8F3C7}"/>
              </a:ext>
            </a:extLst>
          </p:cNvPr>
          <p:cNvSpPr>
            <a:spLocks noGrp="1"/>
          </p:cNvSpPr>
          <p:nvPr>
            <p:ph type="dt" sz="half" idx="10"/>
          </p:nvPr>
        </p:nvSpPr>
        <p:spPr/>
        <p:txBody>
          <a:bodyPr/>
          <a:lstStyle/>
          <a:p>
            <a:fld id="{AA70F276-1833-4A75-9C1D-A56E2295A68D}" type="datetimeFigureOut">
              <a:rPr lang="en-US" smtClean="0"/>
              <a:t>1/27/2025</a:t>
            </a:fld>
            <a:endParaRPr lang="en-US"/>
          </a:p>
        </p:txBody>
      </p:sp>
      <p:sp>
        <p:nvSpPr>
          <p:cNvPr id="6" name="Footer Placeholder 5">
            <a:extLst>
              <a:ext uri="{FF2B5EF4-FFF2-40B4-BE49-F238E27FC236}">
                <a16:creationId xmlns:a16="http://schemas.microsoft.com/office/drawing/2014/main" id="{06541AF1-88C1-65C5-A7D8-AAF517C98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CD357-B79E-D26F-EFCD-03C2E542E06F}"/>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1073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AC78F-854A-C1E0-C4F9-2B2A0E2D6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71B9CE-5BDB-80D6-59E2-7F9529C1D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56670-A16F-54C8-5DCD-B9EABAFF03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70F276-1833-4A75-9C1D-A56E2295A68D}" type="datetimeFigureOut">
              <a:rPr lang="en-US" smtClean="0"/>
              <a:pPr/>
              <a:t>1/27/2025</a:t>
            </a:fld>
            <a:endParaRPr lang="en-US" dirty="0"/>
          </a:p>
        </p:txBody>
      </p:sp>
      <p:sp>
        <p:nvSpPr>
          <p:cNvPr id="5" name="Footer Placeholder 4">
            <a:extLst>
              <a:ext uri="{FF2B5EF4-FFF2-40B4-BE49-F238E27FC236}">
                <a16:creationId xmlns:a16="http://schemas.microsoft.com/office/drawing/2014/main" id="{05439264-9C43-F097-A49E-2616C0E81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74BC8F42-AB5C-8CE0-98A9-ADE2ED158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1550314810"/>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6D168D-85BC-B43F-04C2-8A923D1C3472}"/>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2E8AF-D981-8CF2-539C-67EB73767E3B}"/>
              </a:ext>
            </a:extLst>
          </p:cNvPr>
          <p:cNvSpPr>
            <a:spLocks noGrp="1"/>
          </p:cNvSpPr>
          <p:nvPr>
            <p:ph type="ctrTitle"/>
          </p:nvPr>
        </p:nvSpPr>
        <p:spPr>
          <a:xfrm>
            <a:off x="578651" y="1122363"/>
            <a:ext cx="11034695" cy="3174690"/>
          </a:xfrm>
        </p:spPr>
        <p:txBody>
          <a:bodyPr vert="horz" lIns="91440" tIns="45720" rIns="91440" bIns="45720" rtlCol="0">
            <a:normAutofit/>
          </a:bodyPr>
          <a:lstStyle/>
          <a:p>
            <a:pPr algn="l"/>
            <a:r>
              <a:rPr lang="en-US" sz="8000" b="1" i="0" u="sng" kern="1200" spc="600" dirty="0">
                <a:effectLst/>
                <a:latin typeface="+mj-lt"/>
                <a:ea typeface="+mj-ea"/>
                <a:cs typeface="+mj-cs"/>
              </a:rPr>
              <a:t>TELECOM DATA ANALYSIS</a:t>
            </a:r>
            <a:endParaRPr lang="en-US" sz="8000" b="1" u="sng" kern="1200" spc="600" dirty="0">
              <a:latin typeface="+mj-lt"/>
              <a:ea typeface="+mj-ea"/>
              <a:cs typeface="+mj-cs"/>
            </a:endParaRPr>
          </a:p>
        </p:txBody>
      </p:sp>
      <p:sp>
        <p:nvSpPr>
          <p:cNvPr id="3" name="Subtitle 2">
            <a:extLst>
              <a:ext uri="{FF2B5EF4-FFF2-40B4-BE49-F238E27FC236}">
                <a16:creationId xmlns:a16="http://schemas.microsoft.com/office/drawing/2014/main" id="{FFD4BADD-1311-4C51-F616-DF0EFFDABE60}"/>
              </a:ext>
            </a:extLst>
          </p:cNvPr>
          <p:cNvSpPr>
            <a:spLocks noGrp="1"/>
          </p:cNvSpPr>
          <p:nvPr>
            <p:ph type="subTitle" idx="1"/>
          </p:nvPr>
        </p:nvSpPr>
        <p:spPr>
          <a:xfrm>
            <a:off x="578652" y="4723637"/>
            <a:ext cx="7970438" cy="640915"/>
          </a:xfrm>
        </p:spPr>
        <p:txBody>
          <a:bodyPr vert="horz" lIns="91440" tIns="45720" rIns="91440" bIns="45720" rtlCol="0">
            <a:normAutofit/>
          </a:bodyPr>
          <a:lstStyle/>
          <a:p>
            <a:pPr indent="-228600" algn="l">
              <a:buFont typeface="Arial" panose="020B0604020202020204" pitchFamily="34" charset="0"/>
              <a:buChar char="•"/>
            </a:pPr>
            <a:r>
              <a:rPr lang="en-US" sz="2800" b="0" i="0" dirty="0">
                <a:effectLst/>
              </a:rPr>
              <a:t> Insights and Findings from Telecom Usage Data</a:t>
            </a:r>
          </a:p>
          <a:p>
            <a:pPr indent="-228600" algn="l">
              <a:buFont typeface="Arial" panose="020B0604020202020204" pitchFamily="34" charset="0"/>
              <a:buChar char="•"/>
            </a:pPr>
            <a:endParaRPr lang="en-US" sz="2800" dirty="0"/>
          </a:p>
        </p:txBody>
      </p:sp>
      <p:sp>
        <p:nvSpPr>
          <p:cNvPr id="46" name="Rectangle 45">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47">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Subtitle 2">
            <a:extLst>
              <a:ext uri="{FF2B5EF4-FFF2-40B4-BE49-F238E27FC236}">
                <a16:creationId xmlns:a16="http://schemas.microsoft.com/office/drawing/2014/main" id="{2DAB3014-9954-9C77-E2F7-AB7AAFB076AF}"/>
              </a:ext>
            </a:extLst>
          </p:cNvPr>
          <p:cNvSpPr txBox="1">
            <a:spLocks/>
          </p:cNvSpPr>
          <p:nvPr/>
        </p:nvSpPr>
        <p:spPr>
          <a:xfrm>
            <a:off x="8464894" y="6342412"/>
            <a:ext cx="3587560" cy="411775"/>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Prepared By:- Upasna Agrawal</a:t>
            </a:r>
          </a:p>
        </p:txBody>
      </p:sp>
    </p:spTree>
    <p:extLst>
      <p:ext uri="{BB962C8B-B14F-4D97-AF65-F5344CB8AC3E}">
        <p14:creationId xmlns:p14="http://schemas.microsoft.com/office/powerpoint/2010/main" val="412593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9BE7CF-18C7-8E1C-8F59-61F1F7B28C19}"/>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A0D78-5B34-0AE9-0C19-B7CE2A33CB82}"/>
              </a:ext>
            </a:extLst>
          </p:cNvPr>
          <p:cNvSpPr>
            <a:spLocks noGrp="1"/>
          </p:cNvSpPr>
          <p:nvPr>
            <p:ph type="ctrTitle"/>
          </p:nvPr>
        </p:nvSpPr>
        <p:spPr>
          <a:xfrm>
            <a:off x="2137144" y="991443"/>
            <a:ext cx="6018028" cy="524673"/>
          </a:xfrm>
        </p:spPr>
        <p:txBody>
          <a:bodyPr vert="horz" lIns="91440" tIns="45720" rIns="91440" bIns="45720" rtlCol="0" anchor="b">
            <a:noAutofit/>
          </a:bodyPr>
          <a:lstStyle/>
          <a:p>
            <a:pPr algn="l"/>
            <a:r>
              <a:rPr lang="en-US" sz="4000" b="1" u="sng" kern="1200" dirty="0">
                <a:solidFill>
                  <a:schemeClr val="tx1"/>
                </a:solidFill>
                <a:latin typeface="+mj-lt"/>
                <a:ea typeface="+mj-ea"/>
                <a:cs typeface="+mj-cs"/>
              </a:rPr>
              <a:t>EXPERIENCE ANALYTICS </a:t>
            </a:r>
          </a:p>
        </p:txBody>
      </p:sp>
      <p:sp>
        <p:nvSpPr>
          <p:cNvPr id="23" name="Rectangle 2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CD7C1C97-5953-983A-D074-A4AF480C7F55}"/>
              </a:ext>
            </a:extLst>
          </p:cNvPr>
          <p:cNvSpPr>
            <a:spLocks noGrp="1"/>
          </p:cNvSpPr>
          <p:nvPr>
            <p:ph type="subTitle" idx="1"/>
          </p:nvPr>
        </p:nvSpPr>
        <p:spPr>
          <a:xfrm>
            <a:off x="264405" y="2684095"/>
            <a:ext cx="4755651" cy="2908948"/>
          </a:xfrm>
        </p:spPr>
        <p:txBody>
          <a:bodyPr vert="horz" lIns="91440" tIns="45720" rIns="91440" bIns="45720" rtlCol="0">
            <a:normAutofit/>
          </a:bodyPr>
          <a:lstStyle/>
          <a:p>
            <a:pPr indent="-228600" algn="l">
              <a:buFont typeface="Arial" panose="020B0604020202020204" pitchFamily="34" charset="0"/>
              <a:buChar char="•"/>
            </a:pPr>
            <a:r>
              <a:rPr lang="en-US" sz="1500" b="1" dirty="0"/>
              <a:t>Network Parameters: TCP retransmission, Round Trip Time (RTT), Throughput.</a:t>
            </a:r>
          </a:p>
          <a:p>
            <a:pPr marL="342900" indent="-228600" algn="l">
              <a:buFont typeface="Arial" panose="020B0604020202020204" pitchFamily="34" charset="0"/>
              <a:buChar char="•"/>
            </a:pPr>
            <a:r>
              <a:rPr lang="en-US" sz="1500" dirty="0"/>
              <a:t>Total TCP Retransmission: Represents the total number of TCP retransmissions, suggesting network issue.</a:t>
            </a:r>
          </a:p>
          <a:p>
            <a:pPr marL="342900" indent="-228600" algn="l">
              <a:buFont typeface="Arial" panose="020B0604020202020204" pitchFamily="34" charset="0"/>
              <a:buChar char="•"/>
            </a:pPr>
            <a:r>
              <a:rPr lang="en-US" sz="1500" dirty="0"/>
              <a:t>RTT: Stands for "Round Trip Time," measuring latency or the time taken for a signal to travel to a server and back, expressed in milliseconds.</a:t>
            </a:r>
          </a:p>
          <a:p>
            <a:pPr marL="342900" indent="-228600" algn="l">
              <a:buFont typeface="Arial" panose="020B0604020202020204" pitchFamily="34" charset="0"/>
              <a:buChar char="•"/>
            </a:pPr>
            <a:r>
              <a:rPr lang="en-US" sz="1500" dirty="0"/>
              <a:t>Average_throughput: Indicates the average network throughput for the user, likely in Mbps or similar units.</a:t>
            </a:r>
          </a:p>
        </p:txBody>
      </p:sp>
      <p:pic>
        <p:nvPicPr>
          <p:cNvPr id="5" name="Picture 4">
            <a:extLst>
              <a:ext uri="{FF2B5EF4-FFF2-40B4-BE49-F238E27FC236}">
                <a16:creationId xmlns:a16="http://schemas.microsoft.com/office/drawing/2014/main" id="{A7A1CDE7-7F20-5B0D-B3F5-225017209825}"/>
              </a:ext>
            </a:extLst>
          </p:cNvPr>
          <p:cNvPicPr>
            <a:picLocks noChangeAspect="1"/>
          </p:cNvPicPr>
          <p:nvPr/>
        </p:nvPicPr>
        <p:blipFill>
          <a:blip r:embed="rId2"/>
          <a:stretch>
            <a:fillRect/>
          </a:stretch>
        </p:blipFill>
        <p:spPr>
          <a:xfrm>
            <a:off x="5385816" y="2079262"/>
            <a:ext cx="6440424" cy="3352274"/>
          </a:xfrm>
          <a:prstGeom prst="rect">
            <a:avLst/>
          </a:prstGeom>
        </p:spPr>
      </p:pic>
    </p:spTree>
    <p:extLst>
      <p:ext uri="{BB962C8B-B14F-4D97-AF65-F5344CB8AC3E}">
        <p14:creationId xmlns:p14="http://schemas.microsoft.com/office/powerpoint/2010/main" val="3656146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8EF4CC-AECF-F059-16E5-038076696A90}"/>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86668-9207-C625-798A-EC77D47EFA04}"/>
              </a:ext>
            </a:extLst>
          </p:cNvPr>
          <p:cNvSpPr>
            <a:spLocks noGrp="1"/>
          </p:cNvSpPr>
          <p:nvPr>
            <p:ph type="ctrTitle"/>
          </p:nvPr>
        </p:nvSpPr>
        <p:spPr>
          <a:xfrm>
            <a:off x="411479" y="454223"/>
            <a:ext cx="10391199" cy="870295"/>
          </a:xfrm>
        </p:spPr>
        <p:txBody>
          <a:bodyPr vert="horz" lIns="91440" tIns="45720" rIns="91440" bIns="45720" rtlCol="0" anchor="b">
            <a:normAutofit/>
          </a:bodyPr>
          <a:lstStyle/>
          <a:p>
            <a:r>
              <a:rPr lang="en-US" sz="4000" b="1" u="sng" kern="1200" dirty="0">
                <a:solidFill>
                  <a:schemeClr val="tx1"/>
                </a:solidFill>
                <a:latin typeface="+mj-lt"/>
                <a:ea typeface="+mj-ea"/>
                <a:cs typeface="+mj-cs"/>
              </a:rPr>
              <a:t>EXPERIENCE ANALYTICS </a:t>
            </a:r>
          </a:p>
        </p:txBody>
      </p:sp>
      <p:sp>
        <p:nvSpPr>
          <p:cNvPr id="37" name="Rectangle 36">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9" name="Rectangle 38">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AD0B3934-58F2-2DB4-22FE-8FE3D5733EA4}"/>
              </a:ext>
            </a:extLst>
          </p:cNvPr>
          <p:cNvSpPr>
            <a:spLocks noGrp="1"/>
          </p:cNvSpPr>
          <p:nvPr>
            <p:ph type="subTitle" idx="1"/>
          </p:nvPr>
        </p:nvSpPr>
        <p:spPr>
          <a:xfrm>
            <a:off x="73152" y="1600200"/>
            <a:ext cx="11929662" cy="2525739"/>
          </a:xfrm>
        </p:spPr>
        <p:txBody>
          <a:bodyPr vert="horz" lIns="91440" tIns="45720" rIns="91440" bIns="45720" rtlCol="0">
            <a:normAutofit/>
          </a:bodyPr>
          <a:lstStyle/>
          <a:p>
            <a:pPr algn="l"/>
            <a:r>
              <a:rPr lang="en-US" sz="1800" dirty="0"/>
              <a:t>      </a:t>
            </a:r>
          </a:p>
          <a:p>
            <a:pPr marL="342900" indent="-228600" algn="l">
              <a:buFont typeface="Arial" panose="020B0604020202020204" pitchFamily="34" charset="0"/>
              <a:buChar char="•"/>
            </a:pPr>
            <a:r>
              <a:rPr lang="en-US" sz="1800" dirty="0"/>
              <a:t>Take out the  top 10 largest RTT, total TCP Retransmission by using n largest .</a:t>
            </a:r>
          </a:p>
          <a:p>
            <a:pPr marL="342900" indent="-228600" algn="l">
              <a:buFont typeface="Arial" panose="020B0604020202020204" pitchFamily="34" charset="0"/>
              <a:buChar char="•"/>
            </a:pPr>
            <a:r>
              <a:rPr lang="en-US" sz="1800" dirty="0"/>
              <a:t>Find the  bottom10 smallest RTT, total TCP Retransmission by using n smallest method .</a:t>
            </a:r>
          </a:p>
          <a:p>
            <a:pPr marL="342900" indent="-228600" algn="l">
              <a:buFont typeface="Arial" panose="020B0604020202020204" pitchFamily="34" charset="0"/>
              <a:buChar char="•"/>
            </a:pPr>
            <a:r>
              <a:rPr lang="en-US" sz="1800" dirty="0"/>
              <a:t>We have checked the missing value by using </a:t>
            </a:r>
            <a:r>
              <a:rPr lang="en-US" sz="1800" dirty="0" err="1"/>
              <a:t>isnull</a:t>
            </a:r>
            <a:r>
              <a:rPr lang="en-US" sz="1800" dirty="0"/>
              <a:t>().sum()</a:t>
            </a:r>
          </a:p>
          <a:p>
            <a:pPr marL="342900" indent="-228600" algn="l">
              <a:buFont typeface="Arial" panose="020B0604020202020204" pitchFamily="34" charset="0"/>
              <a:buChar char="•"/>
            </a:pPr>
            <a:r>
              <a:rPr lang="en-US" sz="1800" dirty="0"/>
              <a:t>Average retransmissions per handset type data as below:</a:t>
            </a:r>
          </a:p>
          <a:p>
            <a:pPr marL="342900" indent="-228600" algn="l">
              <a:buFont typeface="Arial" panose="020B0604020202020204" pitchFamily="34" charset="0"/>
              <a:buChar char="•"/>
            </a:pPr>
            <a:endParaRPr lang="en-US" sz="1800" dirty="0"/>
          </a:p>
        </p:txBody>
      </p:sp>
      <p:pic>
        <p:nvPicPr>
          <p:cNvPr id="6" name="Picture 5">
            <a:extLst>
              <a:ext uri="{FF2B5EF4-FFF2-40B4-BE49-F238E27FC236}">
                <a16:creationId xmlns:a16="http://schemas.microsoft.com/office/drawing/2014/main" id="{6A930EC6-AB65-C595-DC67-7AEBA11F6BDD}"/>
              </a:ext>
            </a:extLst>
          </p:cNvPr>
          <p:cNvPicPr>
            <a:picLocks noChangeAspect="1"/>
          </p:cNvPicPr>
          <p:nvPr/>
        </p:nvPicPr>
        <p:blipFill>
          <a:blip r:embed="rId2"/>
          <a:stretch>
            <a:fillRect/>
          </a:stretch>
        </p:blipFill>
        <p:spPr>
          <a:xfrm>
            <a:off x="2395728" y="3782722"/>
            <a:ext cx="6674088" cy="2489163"/>
          </a:xfrm>
          <a:prstGeom prst="rect">
            <a:avLst/>
          </a:prstGeom>
        </p:spPr>
      </p:pic>
    </p:spTree>
    <p:extLst>
      <p:ext uri="{BB962C8B-B14F-4D97-AF65-F5344CB8AC3E}">
        <p14:creationId xmlns:p14="http://schemas.microsoft.com/office/powerpoint/2010/main" val="1224207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8FE93F-E6E4-FD72-88E2-D14B403A8B90}"/>
            </a:ext>
          </a:extLst>
        </p:cNvPr>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C809A6A-15E8-DCA7-DFE2-349FB60040FD}"/>
              </a:ext>
            </a:extLst>
          </p:cNvPr>
          <p:cNvSpPr>
            <a:spLocks noGrp="1"/>
          </p:cNvSpPr>
          <p:nvPr>
            <p:ph type="ctrTitle"/>
          </p:nvPr>
        </p:nvSpPr>
        <p:spPr>
          <a:xfrm>
            <a:off x="868680" y="405575"/>
            <a:ext cx="9040864" cy="1371600"/>
          </a:xfrm>
        </p:spPr>
        <p:txBody>
          <a:bodyPr vert="horz" lIns="91440" tIns="45720" rIns="91440" bIns="45720" rtlCol="0" anchor="ctr">
            <a:normAutofit/>
          </a:bodyPr>
          <a:lstStyle/>
          <a:p>
            <a:r>
              <a:rPr lang="en-US" sz="4000" b="1" u="sng" dirty="0"/>
              <a:t>EXPERIENCE ANALYTICS </a:t>
            </a:r>
          </a:p>
        </p:txBody>
      </p:sp>
      <p:sp>
        <p:nvSpPr>
          <p:cNvPr id="3" name="Subtitle 2">
            <a:extLst>
              <a:ext uri="{FF2B5EF4-FFF2-40B4-BE49-F238E27FC236}">
                <a16:creationId xmlns:a16="http://schemas.microsoft.com/office/drawing/2014/main" id="{2D858DD2-72AD-9784-C630-0834E0DB446F}"/>
              </a:ext>
            </a:extLst>
          </p:cNvPr>
          <p:cNvSpPr>
            <a:spLocks noGrp="1"/>
          </p:cNvSpPr>
          <p:nvPr>
            <p:ph type="subTitle" idx="1"/>
          </p:nvPr>
        </p:nvSpPr>
        <p:spPr>
          <a:xfrm>
            <a:off x="551553" y="2046758"/>
            <a:ext cx="11052317" cy="1594178"/>
          </a:xfrm>
        </p:spPr>
        <p:txBody>
          <a:bodyPr vert="horz" lIns="91440" tIns="45720" rIns="91440" bIns="45720" rtlCol="0" anchor="ctr">
            <a:normAutofit/>
          </a:bodyPr>
          <a:lstStyle/>
          <a:p>
            <a:pPr marL="342900" indent="-228600" algn="l">
              <a:buFont typeface="Arial" panose="020B0604020202020204" pitchFamily="34" charset="0"/>
              <a:buChar char="•"/>
            </a:pPr>
            <a:r>
              <a:rPr lang="en-US" sz="1400" dirty="0"/>
              <a:t>#Normalize each experience metric and run k-means clustering (k=3) to classify customers.</a:t>
            </a:r>
          </a:p>
          <a:p>
            <a:pPr marL="342900" indent="-228600" algn="l">
              <a:buFont typeface="Arial" panose="020B0604020202020204" pitchFamily="34" charset="0"/>
              <a:buChar char="•"/>
            </a:pPr>
            <a:r>
              <a:rPr lang="en-US" sz="1400" dirty="0"/>
              <a:t>After the normalized value come between 0 and 1 </a:t>
            </a:r>
          </a:p>
          <a:p>
            <a:pPr marL="342900" indent="-228600" algn="l">
              <a:buFont typeface="Arial" panose="020B0604020202020204" pitchFamily="34" charset="0"/>
              <a:buChar char="•"/>
            </a:pPr>
            <a:r>
              <a:rPr lang="en-US" sz="1400" dirty="0"/>
              <a:t>We Perform k-means clustering (k=3) based on experience metrics.</a:t>
            </a:r>
          </a:p>
        </p:txBody>
      </p:sp>
      <p:sp>
        <p:nvSpPr>
          <p:cNvPr id="61" name="Rectangle 6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5ECBCEE-6F95-98E0-9D23-7D322BD4C00F}"/>
              </a:ext>
            </a:extLst>
          </p:cNvPr>
          <p:cNvPicPr>
            <a:picLocks noChangeAspect="1"/>
          </p:cNvPicPr>
          <p:nvPr/>
        </p:nvPicPr>
        <p:blipFill>
          <a:blip r:embed="rId2"/>
          <a:stretch>
            <a:fillRect/>
          </a:stretch>
        </p:blipFill>
        <p:spPr>
          <a:xfrm>
            <a:off x="653796" y="3964771"/>
            <a:ext cx="5431536" cy="2362717"/>
          </a:xfrm>
          <a:prstGeom prst="rect">
            <a:avLst/>
          </a:prstGeom>
        </p:spPr>
      </p:pic>
      <p:pic>
        <p:nvPicPr>
          <p:cNvPr id="8" name="Picture 7">
            <a:extLst>
              <a:ext uri="{FF2B5EF4-FFF2-40B4-BE49-F238E27FC236}">
                <a16:creationId xmlns:a16="http://schemas.microsoft.com/office/drawing/2014/main" id="{29909AEF-5D66-EBF0-EBBD-C1BF7646C468}"/>
              </a:ext>
            </a:extLst>
          </p:cNvPr>
          <p:cNvPicPr>
            <a:picLocks noChangeAspect="1"/>
          </p:cNvPicPr>
          <p:nvPr/>
        </p:nvPicPr>
        <p:blipFill>
          <a:blip r:embed="rId3"/>
          <a:stretch>
            <a:fillRect/>
          </a:stretch>
        </p:blipFill>
        <p:spPr>
          <a:xfrm>
            <a:off x="6529652" y="4100560"/>
            <a:ext cx="5431536" cy="2091141"/>
          </a:xfrm>
          <a:prstGeom prst="rect">
            <a:avLst/>
          </a:prstGeom>
        </p:spPr>
      </p:pic>
    </p:spTree>
    <p:extLst>
      <p:ext uri="{BB962C8B-B14F-4D97-AF65-F5344CB8AC3E}">
        <p14:creationId xmlns:p14="http://schemas.microsoft.com/office/powerpoint/2010/main" val="997008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F1CE8C-91DD-67D0-B6A0-3E33CF1BC55F}"/>
              </a:ext>
            </a:extLst>
          </p:cNvPr>
          <p:cNvSpPr>
            <a:spLocks noGrp="1"/>
          </p:cNvSpPr>
          <p:nvPr>
            <p:ph type="title"/>
          </p:nvPr>
        </p:nvSpPr>
        <p:spPr>
          <a:xfrm>
            <a:off x="256033" y="255181"/>
            <a:ext cx="8154319" cy="1359267"/>
          </a:xfrm>
        </p:spPr>
        <p:txBody>
          <a:bodyPr anchor="ctr">
            <a:normAutofit/>
          </a:bodyPr>
          <a:lstStyle/>
          <a:p>
            <a:pPr algn="ctr"/>
            <a:r>
              <a:rPr lang="en-IN" sz="4000" b="1" u="sng" dirty="0"/>
              <a:t>SATISFACTION ANALYSIS</a:t>
            </a:r>
          </a:p>
        </p:txBody>
      </p:sp>
      <p:sp>
        <p:nvSpPr>
          <p:cNvPr id="38" name="Rectangle 3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D880E9F-0B6A-A1A8-0191-2CAF95B7E5D0}"/>
              </a:ext>
            </a:extLst>
          </p:cNvPr>
          <p:cNvSpPr>
            <a:spLocks noGrp="1"/>
          </p:cNvSpPr>
          <p:nvPr>
            <p:ph idx="1"/>
          </p:nvPr>
        </p:nvSpPr>
        <p:spPr>
          <a:xfrm>
            <a:off x="371094" y="1614448"/>
            <a:ext cx="11196916" cy="2330231"/>
          </a:xfrm>
        </p:spPr>
        <p:txBody>
          <a:bodyPr anchor="t">
            <a:normAutofit/>
          </a:bodyPr>
          <a:lstStyle/>
          <a:p>
            <a:r>
              <a:rPr lang="en-IN" sz="2000" dirty="0"/>
              <a:t>Euclidean distance-</a:t>
            </a:r>
            <a:r>
              <a:rPr lang="en-US" sz="2000" dirty="0"/>
              <a:t>Euclidean distance is a measure of the straight-line distance between two points in Euclidean space.</a:t>
            </a:r>
          </a:p>
          <a:p>
            <a:r>
              <a:rPr lang="en-US" sz="2000" dirty="0"/>
              <a:t>In clustering (e.g., K-means), Euclidean distance is often used to determine the similarity between data points.</a:t>
            </a:r>
          </a:p>
          <a:p>
            <a:r>
              <a:rPr lang="en-US" sz="2000" b="1" dirty="0"/>
              <a:t>Engagement score </a:t>
            </a:r>
            <a:r>
              <a:rPr lang="en-US" sz="2000" dirty="0"/>
              <a:t>to each user as the Euclidean distance.</a:t>
            </a:r>
          </a:p>
        </p:txBody>
      </p:sp>
      <p:pic>
        <p:nvPicPr>
          <p:cNvPr id="7" name="Picture 6">
            <a:extLst>
              <a:ext uri="{FF2B5EF4-FFF2-40B4-BE49-F238E27FC236}">
                <a16:creationId xmlns:a16="http://schemas.microsoft.com/office/drawing/2014/main" id="{B0BB7888-028E-63B5-789D-8EFDDDE0FF8E}"/>
              </a:ext>
            </a:extLst>
          </p:cNvPr>
          <p:cNvPicPr>
            <a:picLocks noChangeAspect="1"/>
          </p:cNvPicPr>
          <p:nvPr/>
        </p:nvPicPr>
        <p:blipFill>
          <a:blip r:embed="rId2"/>
          <a:stretch>
            <a:fillRect/>
          </a:stretch>
        </p:blipFill>
        <p:spPr>
          <a:xfrm>
            <a:off x="1214091" y="3944679"/>
            <a:ext cx="7321654" cy="2248455"/>
          </a:xfrm>
          <a:prstGeom prst="rect">
            <a:avLst/>
          </a:prstGeom>
        </p:spPr>
      </p:pic>
    </p:spTree>
    <p:extLst>
      <p:ext uri="{BB962C8B-B14F-4D97-AF65-F5344CB8AC3E}">
        <p14:creationId xmlns:p14="http://schemas.microsoft.com/office/powerpoint/2010/main" val="625676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D8DBCE-9F3C-F9D9-C8A0-8069A6680AD4}"/>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852526B-F1A3-40F7-1930-9D10F5961E7A}"/>
              </a:ext>
            </a:extLst>
          </p:cNvPr>
          <p:cNvSpPr>
            <a:spLocks noGrp="1"/>
          </p:cNvSpPr>
          <p:nvPr>
            <p:ph type="title"/>
          </p:nvPr>
        </p:nvSpPr>
        <p:spPr>
          <a:xfrm>
            <a:off x="371094" y="638615"/>
            <a:ext cx="11058906" cy="998800"/>
          </a:xfrm>
        </p:spPr>
        <p:txBody>
          <a:bodyPr anchor="ctr">
            <a:normAutofit/>
          </a:bodyPr>
          <a:lstStyle/>
          <a:p>
            <a:pPr algn="ctr"/>
            <a:r>
              <a:rPr lang="en-IN" sz="4000" b="1" u="sng" dirty="0"/>
              <a:t>SATISFACTION ANALYSIS</a:t>
            </a: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1B80DC1-EA72-28C4-C129-872A4FDFFBC9}"/>
              </a:ext>
            </a:extLst>
          </p:cNvPr>
          <p:cNvSpPr>
            <a:spLocks noGrp="1"/>
          </p:cNvSpPr>
          <p:nvPr>
            <p:ph idx="1"/>
          </p:nvPr>
        </p:nvSpPr>
        <p:spPr>
          <a:xfrm>
            <a:off x="371093" y="1754372"/>
            <a:ext cx="11590535" cy="998800"/>
          </a:xfrm>
        </p:spPr>
        <p:txBody>
          <a:bodyPr anchor="t">
            <a:normAutofit/>
          </a:bodyPr>
          <a:lstStyle/>
          <a:p>
            <a:r>
              <a:rPr lang="en-US" sz="1700" b="1" u="sng" dirty="0"/>
              <a:t>An experience </a:t>
            </a:r>
            <a:r>
              <a:rPr lang="en-US" sz="1700" dirty="0"/>
              <a:t>score to each user as the Euclidean distance.</a:t>
            </a:r>
          </a:p>
        </p:txBody>
      </p:sp>
      <p:pic>
        <p:nvPicPr>
          <p:cNvPr id="5" name="Picture 4" descr="A screenshot of a computer&#10;&#10;AI-generated content may be incorrect.">
            <a:extLst>
              <a:ext uri="{FF2B5EF4-FFF2-40B4-BE49-F238E27FC236}">
                <a16:creationId xmlns:a16="http://schemas.microsoft.com/office/drawing/2014/main" id="{1CEC52A1-A046-C5F5-57C4-434ADDA6BBAD}"/>
              </a:ext>
            </a:extLst>
          </p:cNvPr>
          <p:cNvPicPr>
            <a:picLocks noChangeAspect="1"/>
          </p:cNvPicPr>
          <p:nvPr/>
        </p:nvPicPr>
        <p:blipFill>
          <a:blip r:embed="rId2"/>
          <a:stretch>
            <a:fillRect/>
          </a:stretch>
        </p:blipFill>
        <p:spPr>
          <a:xfrm>
            <a:off x="1391058" y="3881120"/>
            <a:ext cx="6551778" cy="2695763"/>
          </a:xfrm>
          <a:prstGeom prst="rect">
            <a:avLst/>
          </a:prstGeom>
        </p:spPr>
      </p:pic>
    </p:spTree>
    <p:extLst>
      <p:ext uri="{BB962C8B-B14F-4D97-AF65-F5344CB8AC3E}">
        <p14:creationId xmlns:p14="http://schemas.microsoft.com/office/powerpoint/2010/main" val="1706249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EB92D6-EE7D-F496-434D-CC7E73D0683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B03C44-6AD2-50F2-9D8F-6FEDBC53372C}"/>
              </a:ext>
            </a:extLst>
          </p:cNvPr>
          <p:cNvSpPr>
            <a:spLocks noGrp="1"/>
          </p:cNvSpPr>
          <p:nvPr>
            <p:ph type="title"/>
          </p:nvPr>
        </p:nvSpPr>
        <p:spPr>
          <a:xfrm>
            <a:off x="1115568" y="548640"/>
            <a:ext cx="10168128" cy="1179576"/>
          </a:xfrm>
        </p:spPr>
        <p:txBody>
          <a:bodyPr>
            <a:normAutofit/>
          </a:bodyPr>
          <a:lstStyle/>
          <a:p>
            <a:r>
              <a:rPr lang="en-IN" sz="4000" b="1" u="sng" dirty="0"/>
              <a:t>                SATISFACTION ANALYSIS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0F05F24-D7AC-F249-23EA-DF83EE943A16}"/>
              </a:ext>
            </a:extLst>
          </p:cNvPr>
          <p:cNvSpPr>
            <a:spLocks noGrp="1"/>
          </p:cNvSpPr>
          <p:nvPr>
            <p:ph idx="1"/>
          </p:nvPr>
        </p:nvSpPr>
        <p:spPr>
          <a:xfrm>
            <a:off x="566928" y="2221992"/>
            <a:ext cx="10168128" cy="4377112"/>
          </a:xfrm>
        </p:spPr>
        <p:txBody>
          <a:bodyPr>
            <a:noAutofit/>
          </a:bodyPr>
          <a:lstStyle/>
          <a:p>
            <a:endParaRPr lang="en-US" sz="1600" dirty="0"/>
          </a:p>
          <a:p>
            <a:pPr marL="0" indent="0">
              <a:buNone/>
            </a:pPr>
            <a:r>
              <a:rPr lang="en-US" sz="1600" b="1" dirty="0"/>
              <a:t>top 10 satisfied customers on Engagement Metric</a:t>
            </a:r>
          </a:p>
          <a:p>
            <a:r>
              <a:rPr lang="en-US" sz="1600" dirty="0"/>
              <a:t>top_10_satisfied_customers=</a:t>
            </a:r>
            <a:r>
              <a:rPr lang="en-US" sz="1600" dirty="0" err="1"/>
              <a:t>engagement_metrics.nlargest</a:t>
            </a:r>
            <a:r>
              <a:rPr lang="en-US" sz="1600" dirty="0"/>
              <a:t>(10,'Engagement_Score')</a:t>
            </a:r>
          </a:p>
          <a:p>
            <a:r>
              <a:rPr lang="en-US" sz="1600" dirty="0"/>
              <a:t>top_10_satisfied_customers</a:t>
            </a:r>
          </a:p>
          <a:p>
            <a:endParaRPr lang="en-US" sz="1600" dirty="0">
              <a:latin typeface="Courier New" panose="02070309020205020404" pitchFamily="49" charset="0"/>
            </a:endParaRPr>
          </a:p>
          <a:p>
            <a:pPr marL="0" indent="0">
              <a:buNone/>
            </a:pPr>
            <a:r>
              <a:rPr lang="en-US" sz="1600" b="1" dirty="0"/>
              <a:t>top 10 satisfied customers based on Experience Score in experience metrics</a:t>
            </a:r>
          </a:p>
          <a:p>
            <a:pPr marL="0" indent="0">
              <a:buNone/>
            </a:pPr>
            <a:r>
              <a:rPr lang="en-US" sz="1600" dirty="0"/>
              <a:t>top_10_satisfied_customers=</a:t>
            </a:r>
            <a:r>
              <a:rPr lang="en-US" sz="1600" dirty="0" err="1"/>
              <a:t>experience_metrics.nlargest</a:t>
            </a:r>
            <a:r>
              <a:rPr lang="en-US" sz="1600" dirty="0"/>
              <a:t>(10,'Experience_Score')</a:t>
            </a:r>
          </a:p>
          <a:p>
            <a:r>
              <a:rPr lang="en-US" sz="1600" dirty="0"/>
              <a:t>top_10_satisfied_customers</a:t>
            </a:r>
          </a:p>
          <a:p>
            <a:endParaRPr lang="en-US" sz="1600" dirty="0"/>
          </a:p>
          <a:p>
            <a:pPr marL="0" indent="0">
              <a:buNone/>
            </a:pPr>
            <a:r>
              <a:rPr lang="en-US" sz="1600" b="1" u="sng" dirty="0"/>
              <a:t>Satisfaction score-</a:t>
            </a:r>
            <a:endParaRPr lang="en-US" sz="1600" dirty="0"/>
          </a:p>
          <a:p>
            <a:r>
              <a:rPr lang="fr-FR" sz="1600" dirty="0" err="1"/>
              <a:t>satisfaction_score</a:t>
            </a:r>
            <a:r>
              <a:rPr lang="fr-FR" sz="1600" dirty="0"/>
              <a:t>=(</a:t>
            </a:r>
            <a:r>
              <a:rPr lang="fr-FR" sz="1600" dirty="0" err="1"/>
              <a:t>engagement_metrics</a:t>
            </a:r>
            <a:r>
              <a:rPr lang="fr-FR" sz="1600" dirty="0"/>
              <a:t>['</a:t>
            </a:r>
            <a:r>
              <a:rPr lang="fr-FR" sz="1600" dirty="0" err="1"/>
              <a:t>Engagement_Score</a:t>
            </a:r>
            <a:r>
              <a:rPr lang="fr-FR" sz="1600" dirty="0"/>
              <a:t>']+</a:t>
            </a:r>
            <a:r>
              <a:rPr lang="fr-FR" sz="1600" dirty="0" err="1"/>
              <a:t>experience_metrics</a:t>
            </a:r>
            <a:r>
              <a:rPr lang="fr-FR" sz="1600" dirty="0"/>
              <a:t>['</a:t>
            </a:r>
            <a:r>
              <a:rPr lang="fr-FR" sz="1600" dirty="0" err="1"/>
              <a:t>Experience_Score</a:t>
            </a:r>
            <a:r>
              <a:rPr lang="fr-FR" sz="1600" dirty="0"/>
              <a:t>'])/2</a:t>
            </a:r>
          </a:p>
          <a:p>
            <a:r>
              <a:rPr lang="fr-FR" sz="1600" dirty="0" err="1"/>
              <a:t>satisfaction_score</a:t>
            </a:r>
            <a:endParaRPr lang="fr-FR" sz="1600" dirty="0"/>
          </a:p>
          <a:p>
            <a:endParaRPr lang="fr-FR" sz="1600" dirty="0"/>
          </a:p>
          <a:p>
            <a:endParaRPr lang="en-US" sz="1600" dirty="0"/>
          </a:p>
        </p:txBody>
      </p:sp>
    </p:spTree>
    <p:extLst>
      <p:ext uri="{BB962C8B-B14F-4D97-AF65-F5344CB8AC3E}">
        <p14:creationId xmlns:p14="http://schemas.microsoft.com/office/powerpoint/2010/main" val="321638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3F5594-E337-84BB-D03D-CAE7C62A68C2}"/>
              </a:ext>
            </a:extLst>
          </p:cNvPr>
          <p:cNvSpPr>
            <a:spLocks noGrp="1"/>
          </p:cNvSpPr>
          <p:nvPr>
            <p:ph type="title"/>
          </p:nvPr>
        </p:nvSpPr>
        <p:spPr>
          <a:xfrm>
            <a:off x="1046746" y="586822"/>
            <a:ext cx="8686534" cy="1645920"/>
          </a:xfrm>
        </p:spPr>
        <p:txBody>
          <a:bodyPr>
            <a:normAutofit/>
          </a:bodyPr>
          <a:lstStyle/>
          <a:p>
            <a:pPr algn="ctr"/>
            <a:r>
              <a:rPr lang="en-IN" sz="3200" b="1" dirty="0"/>
              <a:t> </a:t>
            </a:r>
            <a:r>
              <a:rPr lang="en-IN" sz="4000" b="1" u="sng" dirty="0"/>
              <a:t>SATISFACTION ANALYSIS</a:t>
            </a:r>
          </a:p>
        </p:txBody>
      </p:sp>
      <p:sp>
        <p:nvSpPr>
          <p:cNvPr id="34" name="Rectangle 3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B33C2C5-5250-6161-1BC7-310AAB4BA62F}"/>
              </a:ext>
            </a:extLst>
          </p:cNvPr>
          <p:cNvSpPr>
            <a:spLocks noGrp="1"/>
          </p:cNvSpPr>
          <p:nvPr>
            <p:ph idx="1"/>
          </p:nvPr>
        </p:nvSpPr>
        <p:spPr>
          <a:xfrm>
            <a:off x="0" y="2702560"/>
            <a:ext cx="5657088" cy="3406284"/>
          </a:xfrm>
        </p:spPr>
        <p:txBody>
          <a:bodyPr anchor="ctr">
            <a:normAutofit/>
          </a:bodyPr>
          <a:lstStyle/>
          <a:p>
            <a:r>
              <a:rPr lang="en-IN" sz="2000" dirty="0"/>
              <a:t> We had split the data in train and test  and used the Linear regression model .</a:t>
            </a:r>
          </a:p>
          <a:p>
            <a:r>
              <a:rPr lang="en-IN" sz="2000" dirty="0"/>
              <a:t>We have taken the parameter in X and y axis after the we have done y pred .</a:t>
            </a:r>
          </a:p>
          <a:p>
            <a:r>
              <a:rPr lang="en-IN" sz="2000" dirty="0"/>
              <a:t>We have calculated accuracy score .</a:t>
            </a:r>
          </a:p>
          <a:p>
            <a:endParaRPr lang="en-IN" sz="1400" dirty="0"/>
          </a:p>
        </p:txBody>
      </p:sp>
      <p:pic>
        <p:nvPicPr>
          <p:cNvPr id="5" name="Picture 4">
            <a:extLst>
              <a:ext uri="{FF2B5EF4-FFF2-40B4-BE49-F238E27FC236}">
                <a16:creationId xmlns:a16="http://schemas.microsoft.com/office/drawing/2014/main" id="{ABF5F70D-9080-79A2-AF06-402F2F321CDA}"/>
              </a:ext>
            </a:extLst>
          </p:cNvPr>
          <p:cNvPicPr>
            <a:picLocks noChangeAspect="1"/>
          </p:cNvPicPr>
          <p:nvPr/>
        </p:nvPicPr>
        <p:blipFill>
          <a:blip r:embed="rId2"/>
          <a:stretch>
            <a:fillRect/>
          </a:stretch>
        </p:blipFill>
        <p:spPr>
          <a:xfrm>
            <a:off x="6004560" y="2702560"/>
            <a:ext cx="5839968" cy="3030364"/>
          </a:xfrm>
          <a:prstGeom prst="rect">
            <a:avLst/>
          </a:prstGeom>
        </p:spPr>
      </p:pic>
    </p:spTree>
    <p:extLst>
      <p:ext uri="{BB962C8B-B14F-4D97-AF65-F5344CB8AC3E}">
        <p14:creationId xmlns:p14="http://schemas.microsoft.com/office/powerpoint/2010/main" val="2721390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B9B43DF-7046-E8B4-BC14-5A4E74A40B60}"/>
              </a:ext>
            </a:extLst>
          </p:cNvPr>
          <p:cNvSpPr>
            <a:spLocks noGrp="1"/>
          </p:cNvSpPr>
          <p:nvPr>
            <p:ph type="title"/>
          </p:nvPr>
        </p:nvSpPr>
        <p:spPr>
          <a:xfrm>
            <a:off x="1156138" y="633619"/>
            <a:ext cx="9664261" cy="808619"/>
          </a:xfrm>
        </p:spPr>
        <p:txBody>
          <a:bodyPr>
            <a:normAutofit/>
          </a:bodyPr>
          <a:lstStyle/>
          <a:p>
            <a:pPr algn="ctr"/>
            <a:r>
              <a:rPr lang="en-IN" sz="4000" b="1" u="sng" dirty="0"/>
              <a:t>SATISFACTION ANALYSIS</a:t>
            </a:r>
            <a:endParaRPr lang="en-IN" sz="4000" u="sng" dirty="0"/>
          </a:p>
        </p:txBody>
      </p:sp>
      <p:sp>
        <p:nvSpPr>
          <p:cNvPr id="38" name="Rectangle 3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AE688FB-D819-A4B9-E15D-1E02467F0178}"/>
              </a:ext>
            </a:extLst>
          </p:cNvPr>
          <p:cNvSpPr>
            <a:spLocks noGrp="1"/>
          </p:cNvSpPr>
          <p:nvPr>
            <p:ph idx="1"/>
          </p:nvPr>
        </p:nvSpPr>
        <p:spPr>
          <a:xfrm>
            <a:off x="665607" y="1628652"/>
            <a:ext cx="11590401" cy="1963314"/>
          </a:xfrm>
        </p:spPr>
        <p:txBody>
          <a:bodyPr>
            <a:normAutofit fontScale="92500" lnSpcReduction="10000"/>
          </a:bodyPr>
          <a:lstStyle/>
          <a:p>
            <a:pPr marL="0" indent="0">
              <a:buNone/>
            </a:pPr>
            <a:r>
              <a:rPr lang="en-IN" sz="1800" b="1" u="sng" dirty="0"/>
              <a:t>Display cluster assignment</a:t>
            </a:r>
            <a:r>
              <a:rPr lang="en-IN" sz="1800" dirty="0"/>
              <a:t>:</a:t>
            </a:r>
          </a:p>
          <a:p>
            <a:r>
              <a:rPr lang="en-US" sz="1800" dirty="0"/>
              <a:t> A computed score that represents the quality of user experience, likely based on network performance metrics such as throughput, RTT, or retransmissions.</a:t>
            </a:r>
          </a:p>
          <a:p>
            <a:r>
              <a:rPr lang="en-US" sz="1800" dirty="0"/>
              <a:t>A computed score that quantifies user engagement, possibly derived from metrics such as session frequency, session duration, or traffic.</a:t>
            </a:r>
            <a:endParaRPr lang="en-IN" sz="1800" dirty="0"/>
          </a:p>
          <a:p>
            <a:r>
              <a:rPr lang="en-US" sz="1800" dirty="0"/>
              <a:t>Cluster represents the cluster label assigned to each user after applying a clustering algorithm (e.g., K-means). The values (e.g., 0, 1) indicate the cluster to which each user belongs.</a:t>
            </a:r>
            <a:endParaRPr lang="en-IN" sz="1800" dirty="0"/>
          </a:p>
        </p:txBody>
      </p:sp>
      <p:pic>
        <p:nvPicPr>
          <p:cNvPr id="5" name="Picture 4">
            <a:extLst>
              <a:ext uri="{FF2B5EF4-FFF2-40B4-BE49-F238E27FC236}">
                <a16:creationId xmlns:a16="http://schemas.microsoft.com/office/drawing/2014/main" id="{778685F2-2FCE-0BA8-45CA-77F2EBF0CA7C}"/>
              </a:ext>
            </a:extLst>
          </p:cNvPr>
          <p:cNvPicPr>
            <a:picLocks noChangeAspect="1"/>
          </p:cNvPicPr>
          <p:nvPr/>
        </p:nvPicPr>
        <p:blipFill>
          <a:blip r:embed="rId2"/>
          <a:stretch>
            <a:fillRect/>
          </a:stretch>
        </p:blipFill>
        <p:spPr>
          <a:xfrm>
            <a:off x="1556802" y="3857297"/>
            <a:ext cx="8932522" cy="2816772"/>
          </a:xfrm>
          <a:prstGeom prst="rect">
            <a:avLst/>
          </a:prstGeom>
        </p:spPr>
      </p:pic>
    </p:spTree>
    <p:extLst>
      <p:ext uri="{BB962C8B-B14F-4D97-AF65-F5344CB8AC3E}">
        <p14:creationId xmlns:p14="http://schemas.microsoft.com/office/powerpoint/2010/main" val="213312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B12F17-33BE-38AF-D730-473DC6A1B1C1}"/>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20AD85-2509-3D16-D72C-D09A37847D69}"/>
              </a:ext>
            </a:extLst>
          </p:cNvPr>
          <p:cNvSpPr>
            <a:spLocks noGrp="1"/>
          </p:cNvSpPr>
          <p:nvPr>
            <p:ph type="title"/>
          </p:nvPr>
        </p:nvSpPr>
        <p:spPr>
          <a:xfrm>
            <a:off x="1419728" y="586822"/>
            <a:ext cx="8502038" cy="1021261"/>
          </a:xfrm>
        </p:spPr>
        <p:txBody>
          <a:bodyPr>
            <a:normAutofit/>
          </a:bodyPr>
          <a:lstStyle/>
          <a:p>
            <a:pPr algn="ctr"/>
            <a:r>
              <a:rPr lang="en-IN" sz="4000" b="1" u="sng" dirty="0"/>
              <a:t>SATISFACTION ANALYSIS</a:t>
            </a:r>
            <a:endParaRPr lang="en-IN" sz="4000" u="sng" dirty="0"/>
          </a:p>
        </p:txBody>
      </p:sp>
      <p:sp>
        <p:nvSpPr>
          <p:cNvPr id="35" name="Rectangle 3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3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AAC0F9F-3171-7637-A38A-810F83CC3C90}"/>
              </a:ext>
            </a:extLst>
          </p:cNvPr>
          <p:cNvSpPr>
            <a:spLocks noGrp="1"/>
          </p:cNvSpPr>
          <p:nvPr>
            <p:ph idx="1"/>
          </p:nvPr>
        </p:nvSpPr>
        <p:spPr>
          <a:xfrm>
            <a:off x="554416" y="1761827"/>
            <a:ext cx="10799383" cy="2237561"/>
          </a:xfrm>
        </p:spPr>
        <p:txBody>
          <a:bodyPr anchor="ctr">
            <a:normAutofit/>
          </a:bodyPr>
          <a:lstStyle/>
          <a:p>
            <a:pPr marL="0" indent="0">
              <a:buNone/>
            </a:pPr>
            <a:r>
              <a:rPr lang="en-IN" sz="1800" b="0" i="0" dirty="0">
                <a:effectLst/>
                <a:latin typeface="Roboto" panose="02000000000000000000" pitchFamily="2" charset="0"/>
              </a:rPr>
              <a:t>Aggregate Scores per Cluster:</a:t>
            </a:r>
          </a:p>
          <a:p>
            <a:pPr marL="0" indent="0">
              <a:buNone/>
            </a:pPr>
            <a:r>
              <a:rPr lang="en-IN" sz="1800" dirty="0"/>
              <a:t>We have calculated </a:t>
            </a:r>
            <a:r>
              <a:rPr lang="en-US" sz="1800" dirty="0"/>
              <a:t> the average of engagement and experience scores as the satisfaction score.</a:t>
            </a:r>
            <a:endParaRPr lang="en-IN" sz="1800" dirty="0"/>
          </a:p>
        </p:txBody>
      </p:sp>
      <p:pic>
        <p:nvPicPr>
          <p:cNvPr id="6" name="Picture 5">
            <a:extLst>
              <a:ext uri="{FF2B5EF4-FFF2-40B4-BE49-F238E27FC236}">
                <a16:creationId xmlns:a16="http://schemas.microsoft.com/office/drawing/2014/main" id="{0825382C-1FC8-F45B-7E7C-B7359FA2DDB4}"/>
              </a:ext>
            </a:extLst>
          </p:cNvPr>
          <p:cNvPicPr>
            <a:picLocks noChangeAspect="1"/>
          </p:cNvPicPr>
          <p:nvPr/>
        </p:nvPicPr>
        <p:blipFill>
          <a:blip r:embed="rId2"/>
          <a:stretch>
            <a:fillRect/>
          </a:stretch>
        </p:blipFill>
        <p:spPr>
          <a:xfrm>
            <a:off x="1155393" y="3999388"/>
            <a:ext cx="10566470" cy="2271790"/>
          </a:xfrm>
          <a:prstGeom prst="rect">
            <a:avLst/>
          </a:prstGeom>
        </p:spPr>
      </p:pic>
    </p:spTree>
    <p:extLst>
      <p:ext uri="{BB962C8B-B14F-4D97-AF65-F5344CB8AC3E}">
        <p14:creationId xmlns:p14="http://schemas.microsoft.com/office/powerpoint/2010/main" val="417447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FB834-4B80-6488-0CE3-8F9B7693D8DD}"/>
              </a:ext>
            </a:extLst>
          </p:cNvPr>
          <p:cNvSpPr>
            <a:spLocks noGrp="1"/>
          </p:cNvSpPr>
          <p:nvPr>
            <p:ph type="title"/>
          </p:nvPr>
        </p:nvSpPr>
        <p:spPr>
          <a:xfrm>
            <a:off x="2196661" y="1122363"/>
            <a:ext cx="7651531" cy="824783"/>
          </a:xfrm>
        </p:spPr>
        <p:txBody>
          <a:bodyPr vert="horz" lIns="91440" tIns="45720" rIns="91440" bIns="45720" rtlCol="0" anchor="b">
            <a:normAutofit/>
          </a:bodyPr>
          <a:lstStyle/>
          <a:p>
            <a:r>
              <a:rPr lang="en-US" sz="4000" b="1" u="sng" kern="1200" dirty="0">
                <a:solidFill>
                  <a:schemeClr val="tx1"/>
                </a:solidFill>
                <a:latin typeface="+mj-lt"/>
                <a:ea typeface="+mj-ea"/>
                <a:cs typeface="+mj-cs"/>
              </a:rPr>
              <a:t>EXPORT  DATA IN MYSQL </a:t>
            </a: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Content Placeholder 3" descr="A screenshot of a computer&#10;&#10;AI-generated content may be incorrect.">
            <a:extLst>
              <a:ext uri="{FF2B5EF4-FFF2-40B4-BE49-F238E27FC236}">
                <a16:creationId xmlns:a16="http://schemas.microsoft.com/office/drawing/2014/main" id="{C5590633-E8C9-F5FA-3794-6082A0DEDE2E}"/>
              </a:ext>
            </a:extLst>
          </p:cNvPr>
          <p:cNvPicPr>
            <a:picLocks noGrp="1" noChangeAspect="1"/>
          </p:cNvPicPr>
          <p:nvPr>
            <p:ph idx="1"/>
          </p:nvPr>
        </p:nvPicPr>
        <p:blipFill>
          <a:blip r:embed="rId2"/>
          <a:stretch>
            <a:fillRect/>
          </a:stretch>
        </p:blipFill>
        <p:spPr>
          <a:xfrm>
            <a:off x="1081207" y="2311080"/>
            <a:ext cx="9786490" cy="4331458"/>
          </a:xfrm>
          <a:prstGeom prst="rect">
            <a:avLst/>
          </a:prstGeom>
        </p:spPr>
      </p:pic>
    </p:spTree>
    <p:extLst>
      <p:ext uri="{BB962C8B-B14F-4D97-AF65-F5344CB8AC3E}">
        <p14:creationId xmlns:p14="http://schemas.microsoft.com/office/powerpoint/2010/main" val="1315937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Freeform: Shape 68">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rgbClr val="EFEFEF"/>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1" name="Freeform: Shape 70">
            <a:extLst>
              <a:ext uri="{FF2B5EF4-FFF2-40B4-BE49-F238E27FC236}">
                <a16:creationId xmlns:a16="http://schemas.microsoft.com/office/drawing/2014/main" id="{E20AF01B-D099-4710-BF18-E2832A9B6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8F7A67-4787-A106-F774-28CF3D5A88A6}"/>
              </a:ext>
            </a:extLst>
          </p:cNvPr>
          <p:cNvSpPr>
            <a:spLocks noGrp="1"/>
          </p:cNvSpPr>
          <p:nvPr>
            <p:ph type="ctrTitle"/>
          </p:nvPr>
        </p:nvSpPr>
        <p:spPr>
          <a:xfrm>
            <a:off x="616893" y="1238250"/>
            <a:ext cx="7003107" cy="4381500"/>
          </a:xfrm>
        </p:spPr>
        <p:txBody>
          <a:bodyPr vert="horz" lIns="91440" tIns="45720" rIns="91440" bIns="45720" rtlCol="0" anchor="ctr">
            <a:normAutofit/>
          </a:bodyPr>
          <a:lstStyle/>
          <a:p>
            <a:pPr algn="l"/>
            <a:r>
              <a:rPr lang="en-US" sz="6100" b="0" i="0" kern="1200" spc="600" dirty="0">
                <a:effectLst/>
                <a:latin typeface="+mj-lt"/>
                <a:ea typeface="+mj-ea"/>
                <a:cs typeface="+mj-cs"/>
              </a:rPr>
              <a:t> </a:t>
            </a:r>
            <a:r>
              <a:rPr lang="en-US" sz="6100" b="1" i="0" kern="1200" spc="600" dirty="0">
                <a:effectLst/>
                <a:latin typeface="+mj-lt"/>
                <a:ea typeface="+mj-ea"/>
                <a:cs typeface="+mj-cs"/>
              </a:rPr>
              <a:t>INTRODUCTION</a:t>
            </a:r>
            <a:br>
              <a:rPr lang="en-US" sz="6100" b="1" i="0" kern="1200" spc="600" dirty="0">
                <a:effectLst/>
                <a:latin typeface="+mj-lt"/>
                <a:ea typeface="+mj-ea"/>
                <a:cs typeface="+mj-cs"/>
              </a:rPr>
            </a:br>
            <a:endParaRPr lang="en-US" sz="6100" b="1" kern="1200" spc="600" dirty="0">
              <a:latin typeface="+mj-lt"/>
              <a:ea typeface="+mj-ea"/>
              <a:cs typeface="+mj-cs"/>
            </a:endParaRPr>
          </a:p>
        </p:txBody>
      </p:sp>
      <p:sp>
        <p:nvSpPr>
          <p:cNvPr id="3" name="Subtitle 2">
            <a:extLst>
              <a:ext uri="{FF2B5EF4-FFF2-40B4-BE49-F238E27FC236}">
                <a16:creationId xmlns:a16="http://schemas.microsoft.com/office/drawing/2014/main" id="{AC634466-4DCF-7F28-8569-70EC84AF39B9}"/>
              </a:ext>
            </a:extLst>
          </p:cNvPr>
          <p:cNvSpPr>
            <a:spLocks noGrp="1"/>
          </p:cNvSpPr>
          <p:nvPr>
            <p:ph type="subTitle" idx="1"/>
          </p:nvPr>
        </p:nvSpPr>
        <p:spPr>
          <a:xfrm>
            <a:off x="8791575" y="1238250"/>
            <a:ext cx="3000375" cy="4381500"/>
          </a:xfrm>
        </p:spPr>
        <p:txBody>
          <a:bodyPr vert="horz" lIns="91440" tIns="45720" rIns="91440" bIns="45720" rtlCol="0" anchor="ctr">
            <a:normAutofit/>
          </a:bodyPr>
          <a:lstStyle/>
          <a:p>
            <a:pPr indent="-228600" algn="l">
              <a:buFont typeface="Arial" panose="020B0604020202020204" pitchFamily="34" charset="0"/>
              <a:buChar char="•"/>
            </a:pPr>
            <a:r>
              <a:rPr lang="en-US" sz="1800" b="1" i="0" dirty="0">
                <a:effectLst/>
              </a:rPr>
              <a:t>Objective: </a:t>
            </a:r>
            <a:r>
              <a:rPr lang="en-US" sz="1800" i="0" dirty="0">
                <a:effectLst/>
              </a:rPr>
              <a:t>To analyze telecom usage data to derive insights on user behavior, network performance, and service optimization.</a:t>
            </a:r>
          </a:p>
          <a:p>
            <a:pPr indent="-228600" algn="l">
              <a:buFont typeface="Arial" panose="020B0604020202020204" pitchFamily="34" charset="0"/>
              <a:buChar char="•"/>
            </a:pPr>
            <a:r>
              <a:rPr lang="en-US" sz="1800" b="1" i="0" dirty="0">
                <a:effectLst/>
              </a:rPr>
              <a:t>Dataset Overview: </a:t>
            </a:r>
            <a:r>
              <a:rPr lang="en-US" sz="1800" i="0" dirty="0">
                <a:effectLst/>
              </a:rPr>
              <a:t>The </a:t>
            </a:r>
            <a:r>
              <a:rPr lang="en-US" sz="1800" i="0" dirty="0" err="1">
                <a:effectLst/>
              </a:rPr>
              <a:t>dataaset</a:t>
            </a:r>
            <a:r>
              <a:rPr lang="en-US" sz="1800" i="0" dirty="0">
                <a:effectLst/>
              </a:rPr>
              <a:t> consists of 150,000 records with 55 features detailing user interactions and metrics</a:t>
            </a:r>
          </a:p>
          <a:p>
            <a:pPr indent="-228600" algn="l">
              <a:buFont typeface="Arial" panose="020B0604020202020204" pitchFamily="34" charset="0"/>
              <a:buChar char="•"/>
            </a:pPr>
            <a:r>
              <a:rPr lang="en-US" sz="1800" b="1" dirty="0"/>
              <a:t>Key Attributes:</a:t>
            </a:r>
            <a:r>
              <a:rPr lang="en-US" sz="1800" dirty="0"/>
              <a:t> Bearer ID, Call Duration, Data Usage (YouTube, Netflix), Device Information, Network Type etc.</a:t>
            </a:r>
          </a:p>
        </p:txBody>
      </p:sp>
      <p:sp>
        <p:nvSpPr>
          <p:cNvPr id="73" name="Rectangle 72">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849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Rectangle 18">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B3F1B4-A7AE-DA74-05DE-53F18C4B29D5}"/>
              </a:ext>
            </a:extLst>
          </p:cNvPr>
          <p:cNvSpPr>
            <a:spLocks noGrp="1"/>
          </p:cNvSpPr>
          <p:nvPr>
            <p:ph type="title"/>
          </p:nvPr>
        </p:nvSpPr>
        <p:spPr>
          <a:xfrm>
            <a:off x="686225" y="599090"/>
            <a:ext cx="10833113" cy="1129125"/>
          </a:xfrm>
        </p:spPr>
        <p:txBody>
          <a:bodyPr>
            <a:noAutofit/>
          </a:bodyPr>
          <a:lstStyle/>
          <a:p>
            <a:r>
              <a:rPr lang="en-US" sz="4000" b="1" i="0" u="sng" dirty="0">
                <a:effectLst/>
                <a:latin typeface="Roboto" panose="02000000000000000000" pitchFamily="2" charset="0"/>
              </a:rPr>
              <a:t>CONCLUSION OF TELECOM DATA ANALYSIS</a:t>
            </a:r>
            <a:br>
              <a:rPr lang="en-US" sz="4000" b="1" i="0" u="sng" dirty="0">
                <a:effectLst/>
                <a:latin typeface="Roboto" panose="02000000000000000000" pitchFamily="2" charset="0"/>
              </a:rPr>
            </a:br>
            <a:endParaRPr lang="en-IN" sz="4000" b="1" u="sng" dirty="0"/>
          </a:p>
        </p:txBody>
      </p:sp>
      <p:sp>
        <p:nvSpPr>
          <p:cNvPr id="21" name="Rectangle 20">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5" name="Content Placeholder 2">
            <a:extLst>
              <a:ext uri="{FF2B5EF4-FFF2-40B4-BE49-F238E27FC236}">
                <a16:creationId xmlns:a16="http://schemas.microsoft.com/office/drawing/2014/main" id="{60C7375C-191A-D7C4-7D53-0F8C734D1833}"/>
              </a:ext>
            </a:extLst>
          </p:cNvPr>
          <p:cNvGraphicFramePr>
            <a:graphicFrameLocks noGrp="1"/>
          </p:cNvGraphicFramePr>
          <p:nvPr>
            <p:ph idx="1"/>
            <p:extLst>
              <p:ext uri="{D42A27DB-BD31-4B8C-83A1-F6EECF244321}">
                <p14:modId xmlns:p14="http://schemas.microsoft.com/office/powerpoint/2010/main" val="3649029531"/>
              </p:ext>
            </p:extLst>
          </p:nvPr>
        </p:nvGraphicFramePr>
        <p:xfrm>
          <a:off x="498834" y="2221992"/>
          <a:ext cx="11314794" cy="39549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932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EBCA0-1158-C00F-7EE2-F62E7EBC994B}"/>
              </a:ext>
            </a:extLst>
          </p:cNvPr>
          <p:cNvSpPr>
            <a:spLocks noGrp="1"/>
          </p:cNvSpPr>
          <p:nvPr>
            <p:ph type="title"/>
          </p:nvPr>
        </p:nvSpPr>
        <p:spPr>
          <a:xfrm>
            <a:off x="578651" y="1122363"/>
            <a:ext cx="11034695" cy="3174690"/>
          </a:xfrm>
        </p:spPr>
        <p:txBody>
          <a:bodyPr vert="horz" lIns="91440" tIns="45720" rIns="91440" bIns="45720" rtlCol="0" anchor="b">
            <a:normAutofit/>
          </a:bodyPr>
          <a:lstStyle/>
          <a:p>
            <a:r>
              <a:rPr lang="en-US" sz="8000" kern="1200">
                <a:solidFill>
                  <a:schemeClr val="tx1"/>
                </a:solidFill>
                <a:latin typeface="+mj-lt"/>
                <a:ea typeface="+mj-ea"/>
                <a:cs typeface="+mj-cs"/>
              </a:rPr>
              <a:t>Thank You</a:t>
            </a:r>
          </a:p>
        </p:txBody>
      </p:sp>
      <p:sp>
        <p:nvSpPr>
          <p:cNvPr id="18" name="Rectangle 17">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293556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6A9EAF-AB46-F006-6A74-09389968477F}"/>
            </a:ext>
          </a:extLst>
        </p:cNvPr>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ectangle 5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2" name="Rectangle 6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43AB68-70F8-C2C3-04F7-EF3A66365109}"/>
              </a:ext>
            </a:extLst>
          </p:cNvPr>
          <p:cNvSpPr>
            <a:spLocks noGrp="1"/>
          </p:cNvSpPr>
          <p:nvPr>
            <p:ph type="ctrTitle"/>
          </p:nvPr>
        </p:nvSpPr>
        <p:spPr>
          <a:xfrm>
            <a:off x="1115568" y="548640"/>
            <a:ext cx="10168128" cy="1179576"/>
          </a:xfrm>
        </p:spPr>
        <p:txBody>
          <a:bodyPr vert="horz" lIns="91440" tIns="45720" rIns="91440" bIns="45720" rtlCol="0" anchor="ctr">
            <a:normAutofit fontScale="90000"/>
          </a:bodyPr>
          <a:lstStyle/>
          <a:p>
            <a:pPr algn="l"/>
            <a:r>
              <a:rPr lang="en-US" sz="4400" b="1" i="0" u="sng" kern="1200" dirty="0">
                <a:solidFill>
                  <a:schemeClr val="tx1"/>
                </a:solidFill>
                <a:effectLst/>
                <a:latin typeface="+mj-lt"/>
                <a:ea typeface="+mj-ea"/>
                <a:cs typeface="+mj-cs"/>
              </a:rPr>
              <a:t>DATA UPLOAD AND LIBRARIES</a:t>
            </a:r>
            <a:br>
              <a:rPr lang="en-US" sz="3700" b="1" i="0" u="sng" kern="1200" dirty="0">
                <a:solidFill>
                  <a:schemeClr val="tx1"/>
                </a:solidFill>
                <a:effectLst/>
                <a:latin typeface="+mj-lt"/>
                <a:ea typeface="+mj-ea"/>
                <a:cs typeface="+mj-cs"/>
              </a:rPr>
            </a:br>
            <a:endParaRPr lang="en-US" sz="3700" b="1" u="sng" kern="1200" dirty="0">
              <a:solidFill>
                <a:schemeClr val="tx1"/>
              </a:solidFill>
              <a:latin typeface="+mj-lt"/>
              <a:ea typeface="+mj-ea"/>
              <a:cs typeface="+mj-cs"/>
            </a:endParaRPr>
          </a:p>
        </p:txBody>
      </p:sp>
      <p:sp>
        <p:nvSpPr>
          <p:cNvPr id="64" name="Rectangle 6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C2ED7DE8-F4DB-F4C1-7BE7-1B38524558C6}"/>
              </a:ext>
            </a:extLst>
          </p:cNvPr>
          <p:cNvSpPr>
            <a:spLocks noGrp="1"/>
          </p:cNvSpPr>
          <p:nvPr>
            <p:ph type="subTitle" idx="1"/>
          </p:nvPr>
        </p:nvSpPr>
        <p:spPr>
          <a:xfrm>
            <a:off x="558209" y="2960153"/>
            <a:ext cx="10168128" cy="2519715"/>
          </a:xfrm>
        </p:spPr>
        <p:txBody>
          <a:bodyPr vert="horz" lIns="91440" tIns="45720" rIns="91440" bIns="45720" rtlCol="0">
            <a:normAutofit/>
          </a:bodyPr>
          <a:lstStyle/>
          <a:p>
            <a:pPr indent="-228600" algn="l">
              <a:buFont typeface="Arial" panose="020B0604020202020204" pitchFamily="34" charset="0"/>
              <a:buChar char="•"/>
            </a:pPr>
            <a:r>
              <a:rPr lang="en-US" sz="2200" b="1" i="0" dirty="0">
                <a:effectLst/>
              </a:rPr>
              <a:t>Libraries Used: </a:t>
            </a:r>
            <a:r>
              <a:rPr lang="en-US" sz="2200" i="0" dirty="0">
                <a:effectLst/>
              </a:rPr>
              <a:t>NumPy for numerical operations.</a:t>
            </a:r>
          </a:p>
          <a:p>
            <a:pPr indent="-228600" algn="l">
              <a:buFont typeface="Arial" panose="020B0604020202020204" pitchFamily="34" charset="0"/>
              <a:buChar char="•"/>
            </a:pPr>
            <a:r>
              <a:rPr lang="en-US" sz="2200" i="0" dirty="0">
                <a:effectLst/>
              </a:rPr>
              <a:t>Pandas for data manipulation.</a:t>
            </a:r>
          </a:p>
          <a:p>
            <a:pPr indent="-228600" algn="l">
              <a:buFont typeface="Arial" panose="020B0604020202020204" pitchFamily="34" charset="0"/>
              <a:buChar char="•"/>
            </a:pPr>
            <a:r>
              <a:rPr lang="en-US" sz="2200" i="0" dirty="0">
                <a:effectLst/>
              </a:rPr>
              <a:t>Matplotlib and Seaborn for data visualization.</a:t>
            </a:r>
          </a:p>
          <a:p>
            <a:pPr indent="-228600" algn="l">
              <a:buFont typeface="Arial" panose="020B0604020202020204" pitchFamily="34" charset="0"/>
              <a:buChar char="•"/>
            </a:pPr>
            <a:r>
              <a:rPr lang="en-US" sz="2200" dirty="0"/>
              <a:t>Sklearn  library (short for scikit-learn) is popular libraries in Python for machine learning and data analysis.</a:t>
            </a:r>
          </a:p>
          <a:p>
            <a:pPr indent="-228600" algn="l">
              <a:buFont typeface="Arial" panose="020B0604020202020204" pitchFamily="34" charset="0"/>
              <a:buChar char="•"/>
            </a:pPr>
            <a:r>
              <a:rPr lang="en-US" sz="2200" b="1" i="0" dirty="0">
                <a:effectLst/>
              </a:rPr>
              <a:t>Dataset Loading:</a:t>
            </a:r>
            <a:r>
              <a:rPr lang="en-US" sz="2200" i="0" dirty="0">
                <a:effectLst/>
              </a:rPr>
              <a:t> The dataset was uploaded using Pandas.</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3645657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D4AFB-E408-022F-013B-ADDA5B08C8F3}"/>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C661E1-CFAD-0CE8-BD4B-53C9DDC4587C}"/>
              </a:ext>
            </a:extLst>
          </p:cNvPr>
          <p:cNvSpPr>
            <a:spLocks noGrp="1"/>
          </p:cNvSpPr>
          <p:nvPr>
            <p:ph type="ctrTitle"/>
          </p:nvPr>
        </p:nvSpPr>
        <p:spPr>
          <a:xfrm>
            <a:off x="1115568" y="548640"/>
            <a:ext cx="10168128" cy="801695"/>
          </a:xfrm>
        </p:spPr>
        <p:txBody>
          <a:bodyPr vert="horz" lIns="91440" tIns="45720" rIns="91440" bIns="45720" rtlCol="0" anchor="ctr">
            <a:normAutofit/>
          </a:bodyPr>
          <a:lstStyle/>
          <a:p>
            <a:pPr algn="l"/>
            <a:r>
              <a:rPr lang="en-US" sz="4000" b="1" kern="1200" dirty="0">
                <a:solidFill>
                  <a:schemeClr val="tx1"/>
                </a:solidFill>
                <a:latin typeface="+mj-lt"/>
                <a:ea typeface="+mj-ea"/>
                <a:cs typeface="+mj-cs"/>
              </a:rPr>
              <a:t>               </a:t>
            </a:r>
            <a:r>
              <a:rPr lang="en-US" sz="4000" b="1" u="sng" kern="1200" dirty="0">
                <a:solidFill>
                  <a:schemeClr val="tx1"/>
                </a:solidFill>
                <a:latin typeface="+mj-lt"/>
                <a:ea typeface="+mj-ea"/>
                <a:cs typeface="+mj-cs"/>
              </a:rPr>
              <a:t>USER OVERVIEW ANALYSIS </a:t>
            </a:r>
            <a:endParaRPr lang="en-US" sz="4000" b="1" i="0" u="sng" kern="1200" dirty="0">
              <a:solidFill>
                <a:schemeClr val="tx1"/>
              </a:solidFill>
              <a:effectLst/>
              <a:latin typeface="+mj-lt"/>
              <a:ea typeface="+mj-ea"/>
              <a:cs typeface="+mj-cs"/>
            </a:endParaRP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58109397-033E-48C2-0946-F3D4C30B48BE}"/>
              </a:ext>
            </a:extLst>
          </p:cNvPr>
          <p:cNvSpPr>
            <a:spLocks noGrp="1"/>
          </p:cNvSpPr>
          <p:nvPr>
            <p:ph type="subTitle" idx="1"/>
          </p:nvPr>
        </p:nvSpPr>
        <p:spPr>
          <a:xfrm>
            <a:off x="498834" y="1463040"/>
            <a:ext cx="11303306" cy="4959025"/>
          </a:xfrm>
        </p:spPr>
        <p:txBody>
          <a:bodyPr vert="horz" lIns="91440" tIns="45720" rIns="91440" bIns="45720" rtlCol="0">
            <a:normAutofit/>
          </a:bodyPr>
          <a:lstStyle/>
          <a:p>
            <a:pPr indent="-228600" algn="l">
              <a:buFont typeface="Arial" panose="020B0604020202020204" pitchFamily="34" charset="0"/>
              <a:buChar char="•"/>
            </a:pPr>
            <a:endParaRPr lang="en-US" sz="1800" b="1" u="sng" dirty="0"/>
          </a:p>
          <a:p>
            <a:pPr indent="-228600" algn="l">
              <a:buFont typeface="Arial" panose="020B0604020202020204" pitchFamily="34" charset="0"/>
              <a:buChar char="•"/>
            </a:pPr>
            <a:r>
              <a:rPr lang="en-US" sz="1800" b="1" u="sng" dirty="0"/>
              <a:t>Top 10 Handsets Used by Customers</a:t>
            </a:r>
            <a:r>
              <a:rPr lang="en-US" sz="1800" dirty="0"/>
              <a:t>.-</a:t>
            </a:r>
            <a:r>
              <a:rPr lang="en-US" sz="1800" b="0" dirty="0">
                <a:effectLst/>
              </a:rPr>
              <a:t>The Huawei B528S-23A is the most common device, with 20,324 occurrences, significantly outnumbering others.</a:t>
            </a:r>
          </a:p>
          <a:p>
            <a:pPr algn="l"/>
            <a:endParaRPr lang="en-US" sz="1800" dirty="0"/>
          </a:p>
          <a:p>
            <a:pPr indent="-228600" algn="l">
              <a:buFont typeface="Arial" panose="020B0604020202020204" pitchFamily="34" charset="0"/>
              <a:buChar char="•"/>
            </a:pPr>
            <a:r>
              <a:rPr lang="en-US" sz="1800" b="1" u="sng" dirty="0"/>
              <a:t>Top 3 Handset Manufacturers. </a:t>
            </a:r>
            <a:r>
              <a:rPr lang="en-US" sz="1800" dirty="0"/>
              <a:t>Apple has a significant share (e.g., 40–45%),  its strong market presence.</a:t>
            </a:r>
          </a:p>
          <a:p>
            <a:pPr indent="-228600" algn="l">
              <a:buFont typeface="Arial" panose="020B0604020202020204" pitchFamily="34" charset="0"/>
              <a:buChar char="•"/>
            </a:pPr>
            <a:endParaRPr lang="en-US" sz="1800" b="0" i="0" dirty="0">
              <a:effectLst/>
            </a:endParaRPr>
          </a:p>
          <a:p>
            <a:pPr indent="-228600" algn="l">
              <a:buFont typeface="Arial" panose="020B0604020202020204" pitchFamily="34" charset="0"/>
              <a:buChar char="•"/>
            </a:pPr>
            <a:r>
              <a:rPr lang="en-US" sz="1800" b="0" i="0" dirty="0">
                <a:effectLst/>
              </a:rPr>
              <a:t> </a:t>
            </a:r>
            <a:r>
              <a:rPr lang="en-US" sz="1800" b="1" i="0" u="sng" dirty="0">
                <a:effectLst/>
              </a:rPr>
              <a:t>Top 5 Handsets per Top 3 Handset Manufacturer</a:t>
            </a:r>
            <a:r>
              <a:rPr lang="en-US" sz="1800" b="0" i="0" dirty="0">
                <a:effectLst/>
              </a:rPr>
              <a:t>-Main market leaders (e.g., Apple, Samsung, Huawei) are not prominent here. Instead, the focus seems to be on less common manufacturers.</a:t>
            </a:r>
          </a:p>
          <a:p>
            <a:pPr indent="-228600" algn="l">
              <a:buFont typeface="Arial" panose="020B0604020202020204" pitchFamily="34" charset="0"/>
              <a:buChar char="•"/>
            </a:pPr>
            <a:endParaRPr lang="en-US" sz="1800" b="0" i="0" dirty="0">
              <a:effectLst/>
            </a:endParaRPr>
          </a:p>
          <a:p>
            <a:pPr indent="-228600" algn="l">
              <a:buFont typeface="Arial" panose="020B0604020202020204" pitchFamily="34" charset="0"/>
              <a:buChar char="•"/>
            </a:pPr>
            <a:r>
              <a:rPr lang="en-US" sz="1800" b="1" u="sng" dirty="0"/>
              <a:t>Description of parameter :Throughput: Downlink: </a:t>
            </a:r>
            <a:r>
              <a:rPr lang="en-US" sz="1800" dirty="0"/>
              <a:t>Average throughput is 13,300 kbps, but the maximum reaches 378,160 kbps, showing high variability depending on user or network conditions. </a:t>
            </a:r>
          </a:p>
          <a:p>
            <a:pPr algn="l"/>
            <a:endParaRPr lang="en-US" sz="1800" b="1" u="sng" dirty="0"/>
          </a:p>
          <a:p>
            <a:pPr indent="-228600" algn="l">
              <a:buFont typeface="Arial" panose="020B0604020202020204" pitchFamily="34" charset="0"/>
              <a:buChar char="•"/>
            </a:pPr>
            <a:r>
              <a:rPr lang="en-US" sz="1800" b="1" u="sng" dirty="0"/>
              <a:t>Average RTT (Round Trip Time): Downlink</a:t>
            </a:r>
            <a:r>
              <a:rPr lang="en-US" sz="1800" u="sng" dirty="0"/>
              <a:t>: </a:t>
            </a:r>
            <a:r>
              <a:rPr lang="en-US" sz="1800" dirty="0"/>
              <a:t>The mean is 109.8 </a:t>
            </a:r>
            <a:r>
              <a:rPr lang="en-US" sz="1800" dirty="0" err="1"/>
              <a:t>ms</a:t>
            </a:r>
            <a:r>
              <a:rPr lang="en-US" sz="1800" dirty="0"/>
              <a:t>, with a maximum of 96,923 </a:t>
            </a:r>
            <a:r>
              <a:rPr lang="en-US" sz="1800" dirty="0" err="1"/>
              <a:t>ms</a:t>
            </a:r>
            <a:r>
              <a:rPr lang="en-US" sz="1800" dirty="0"/>
              <a:t>, indicating occasional severe latency issues. Uplink: The mean is significantly lower at 17.6 </a:t>
            </a:r>
            <a:r>
              <a:rPr lang="en-US" sz="1800" dirty="0" err="1"/>
              <a:t>ms</a:t>
            </a:r>
            <a:r>
              <a:rPr lang="en-US" sz="1800" dirty="0"/>
              <a:t>, suggesting faster acknowledgments in the uplink direction.</a:t>
            </a:r>
            <a:endParaRPr lang="en-US" sz="1800" b="1" dirty="0"/>
          </a:p>
          <a:p>
            <a:pPr indent="-228600" algn="l">
              <a:buFont typeface="Arial" panose="020B0604020202020204" pitchFamily="34" charset="0"/>
              <a:buChar char="•"/>
            </a:pPr>
            <a:endParaRPr lang="en-US" sz="1800" dirty="0"/>
          </a:p>
        </p:txBody>
      </p:sp>
    </p:spTree>
    <p:extLst>
      <p:ext uri="{BB962C8B-B14F-4D97-AF65-F5344CB8AC3E}">
        <p14:creationId xmlns:p14="http://schemas.microsoft.com/office/powerpoint/2010/main" val="294438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722582-F346-7500-6023-46C072B5929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DC7741-5415-B616-E358-EFA9F206B983}"/>
              </a:ext>
            </a:extLst>
          </p:cNvPr>
          <p:cNvSpPr>
            <a:spLocks noGrp="1"/>
          </p:cNvSpPr>
          <p:nvPr>
            <p:ph type="ctrTitle"/>
          </p:nvPr>
        </p:nvSpPr>
        <p:spPr>
          <a:xfrm>
            <a:off x="1185058" y="548640"/>
            <a:ext cx="10098637" cy="514616"/>
          </a:xfrm>
        </p:spPr>
        <p:txBody>
          <a:bodyPr vert="horz" lIns="91440" tIns="45720" rIns="91440" bIns="45720" rtlCol="0" anchor="ctr">
            <a:noAutofit/>
          </a:bodyPr>
          <a:lstStyle/>
          <a:p>
            <a:r>
              <a:rPr lang="en-US" sz="4000" b="1" u="sng" kern="1200" dirty="0">
                <a:solidFill>
                  <a:schemeClr val="tx1"/>
                </a:solidFill>
                <a:latin typeface="+mj-lt"/>
                <a:ea typeface="+mj-ea"/>
                <a:cs typeface="+mj-cs"/>
              </a:rPr>
              <a:t> USER OVERVIEW ANALYSIS </a:t>
            </a:r>
            <a:endParaRPr lang="en-US" sz="4000" b="1" i="0" u="sng" kern="1200" dirty="0">
              <a:solidFill>
                <a:schemeClr val="tx1"/>
              </a:solidFill>
              <a:effectLst/>
              <a:latin typeface="+mj-lt"/>
              <a:ea typeface="+mj-ea"/>
              <a:cs typeface="+mj-cs"/>
            </a:endParaRP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6D3F744-6A90-AE1B-A714-169C15814145}"/>
              </a:ext>
            </a:extLst>
          </p:cNvPr>
          <p:cNvSpPr>
            <a:spLocks noGrp="1"/>
          </p:cNvSpPr>
          <p:nvPr>
            <p:ph type="subTitle" idx="1"/>
          </p:nvPr>
        </p:nvSpPr>
        <p:spPr>
          <a:xfrm>
            <a:off x="1115568" y="2232837"/>
            <a:ext cx="10607040" cy="3944126"/>
          </a:xfrm>
        </p:spPr>
        <p:txBody>
          <a:bodyPr vert="horz" lIns="91440" tIns="45720" rIns="91440" bIns="45720" rtlCol="0">
            <a:noAutofit/>
          </a:bodyPr>
          <a:lstStyle/>
          <a:p>
            <a:pPr indent="-228600" algn="l">
              <a:spcAft>
                <a:spcPts val="450"/>
              </a:spcAft>
              <a:buFont typeface="Arial" panose="020B0604020202020204" pitchFamily="34" charset="0"/>
              <a:buChar char="•"/>
            </a:pPr>
            <a:r>
              <a:rPr lang="en-US" sz="1800" b="1" u="sng" dirty="0"/>
              <a:t>Description of </a:t>
            </a:r>
            <a:r>
              <a:rPr lang="en-US" sz="1800" b="1" dirty="0"/>
              <a:t>dataset-</a:t>
            </a:r>
            <a:r>
              <a:rPr lang="en-US" sz="1800" dirty="0"/>
              <a:t>The mean and standard deviation provide an understanding of average performance and variation. Minimum, 25th percentile, median, 75th percentile, and maximum values allow for insights into data distribution.</a:t>
            </a:r>
          </a:p>
          <a:p>
            <a:pPr indent="-228600" algn="l">
              <a:spcAft>
                <a:spcPts val="450"/>
              </a:spcAft>
              <a:buFont typeface="Arial" panose="020B0604020202020204" pitchFamily="34" charset="0"/>
              <a:buChar char="•"/>
            </a:pPr>
            <a:r>
              <a:rPr lang="en-US" sz="1800" dirty="0"/>
              <a:t>The large variance in some metrics (e.g., Avg RTT DL and Avg Bearer TP DL) might indicate diverse network conditions</a:t>
            </a:r>
          </a:p>
          <a:p>
            <a:pPr indent="-228600" algn="l">
              <a:buFont typeface="Arial" panose="020B0604020202020204" pitchFamily="34" charset="0"/>
              <a:buChar char="•"/>
            </a:pPr>
            <a:r>
              <a:rPr lang="en-US" sz="1800" b="1" u="sng" dirty="0"/>
              <a:t>Different applications ( Social Media, Google, YouTube) contribute to total data usage</a:t>
            </a:r>
            <a:r>
              <a:rPr lang="en-US" sz="1800" dirty="0"/>
              <a:t>-Gaming Consumes the most data, accounting for approximately 61.56 GB. email and social media have a relatively minor impact on overall data consumption</a:t>
            </a:r>
            <a:endParaRPr lang="en-US" sz="1800" b="1" u="sng" dirty="0"/>
          </a:p>
          <a:p>
            <a:pPr indent="-228600" algn="l">
              <a:buFont typeface="Arial" panose="020B0604020202020204" pitchFamily="34" charset="0"/>
              <a:buChar char="•"/>
            </a:pPr>
            <a:r>
              <a:rPr lang="en-US" sz="1800" b="1" u="sng" dirty="0"/>
              <a:t>Correlation Analysis : </a:t>
            </a:r>
            <a:r>
              <a:rPr lang="en-US" sz="1800" dirty="0"/>
              <a:t>Most correlations are very weak, indicating relatively independent behavior among these categories of data usage. Stronger correlations between uploads and downloads of the same category (e.g., Netflix DL vs Netflix UL) .</a:t>
            </a:r>
          </a:p>
        </p:txBody>
      </p:sp>
    </p:spTree>
    <p:extLst>
      <p:ext uri="{BB962C8B-B14F-4D97-AF65-F5344CB8AC3E}">
        <p14:creationId xmlns:p14="http://schemas.microsoft.com/office/powerpoint/2010/main" val="40368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C3C22F-E157-C566-8B66-23F6FC77F23A}"/>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7ACE68-33E4-AF24-83FC-A606C451A13D}"/>
              </a:ext>
            </a:extLst>
          </p:cNvPr>
          <p:cNvSpPr>
            <a:spLocks noGrp="1"/>
          </p:cNvSpPr>
          <p:nvPr>
            <p:ph type="ctrTitle"/>
          </p:nvPr>
        </p:nvSpPr>
        <p:spPr>
          <a:xfrm>
            <a:off x="838196" y="978408"/>
            <a:ext cx="6007608" cy="1106424"/>
          </a:xfrm>
        </p:spPr>
        <p:txBody>
          <a:bodyPr vert="horz" lIns="91440" tIns="45720" rIns="91440" bIns="45720" rtlCol="0" anchor="ctr">
            <a:normAutofit fontScale="90000"/>
          </a:bodyPr>
          <a:lstStyle/>
          <a:p>
            <a:pPr algn="l"/>
            <a:r>
              <a:rPr lang="en-US" sz="2800" dirty="0"/>
              <a:t> </a:t>
            </a:r>
            <a:r>
              <a:rPr lang="en-US" sz="4000" b="1" u="sng" dirty="0"/>
              <a:t>USER OVERVIEW ANALYSIS </a:t>
            </a:r>
          </a:p>
        </p:txBody>
      </p:sp>
      <p:sp>
        <p:nvSpPr>
          <p:cNvPr id="26" name="Rectangle 2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B3BCFE5-066E-DB7C-FCFE-51FD88A901FF}"/>
              </a:ext>
            </a:extLst>
          </p:cNvPr>
          <p:cNvSpPr>
            <a:spLocks noGrp="1"/>
          </p:cNvSpPr>
          <p:nvPr>
            <p:ph type="subTitle" idx="1"/>
          </p:nvPr>
        </p:nvSpPr>
        <p:spPr>
          <a:xfrm>
            <a:off x="841244" y="2359152"/>
            <a:ext cx="6007608" cy="3429000"/>
          </a:xfrm>
        </p:spPr>
        <p:txBody>
          <a:bodyPr vert="horz" lIns="91440" tIns="45720" rIns="91440" bIns="45720" rtlCol="0">
            <a:normAutofit/>
          </a:bodyPr>
          <a:lstStyle/>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sz="2000" b="1" dirty="0"/>
              <a:t>Different applications ( Social Media, Google, YouTube) contribute to total data usage-</a:t>
            </a:r>
          </a:p>
          <a:p>
            <a:pPr algn="l"/>
            <a:r>
              <a:rPr lang="en-US" sz="2000" dirty="0"/>
              <a:t>Gaming Consumes the most data, accounting for approximately 61.56 GB. email and social media have a relatively minor impact on overall data consumption</a:t>
            </a:r>
          </a:p>
          <a:p>
            <a:pPr indent="-228600" algn="l">
              <a:buFont typeface="Arial" panose="020B0604020202020204" pitchFamily="34" charset="0"/>
              <a:buChar char="•"/>
            </a:pPr>
            <a:endParaRPr lang="en-US" sz="2000" dirty="0"/>
          </a:p>
        </p:txBody>
      </p:sp>
      <p:pic>
        <p:nvPicPr>
          <p:cNvPr id="7" name="Picture 6">
            <a:extLst>
              <a:ext uri="{FF2B5EF4-FFF2-40B4-BE49-F238E27FC236}">
                <a16:creationId xmlns:a16="http://schemas.microsoft.com/office/drawing/2014/main" id="{68D8C39E-27EE-828A-BAD2-EDA098163D3D}"/>
              </a:ext>
            </a:extLst>
          </p:cNvPr>
          <p:cNvPicPr>
            <a:picLocks noChangeAspect="1"/>
          </p:cNvPicPr>
          <p:nvPr/>
        </p:nvPicPr>
        <p:blipFill>
          <a:blip r:embed="rId2"/>
          <a:stretch>
            <a:fillRect/>
          </a:stretch>
        </p:blipFill>
        <p:spPr>
          <a:xfrm>
            <a:off x="7680960" y="633619"/>
            <a:ext cx="4233672" cy="2140861"/>
          </a:xfrm>
          <a:prstGeom prst="rect">
            <a:avLst/>
          </a:prstGeom>
        </p:spPr>
      </p:pic>
      <p:pic>
        <p:nvPicPr>
          <p:cNvPr id="5" name="Picture 4">
            <a:extLst>
              <a:ext uri="{FF2B5EF4-FFF2-40B4-BE49-F238E27FC236}">
                <a16:creationId xmlns:a16="http://schemas.microsoft.com/office/drawing/2014/main" id="{28649B3E-2FFE-FE8E-153A-17177DC58959}"/>
              </a:ext>
            </a:extLst>
          </p:cNvPr>
          <p:cNvPicPr>
            <a:picLocks noChangeAspect="1"/>
          </p:cNvPicPr>
          <p:nvPr/>
        </p:nvPicPr>
        <p:blipFill>
          <a:blip r:embed="rId3"/>
          <a:stretch>
            <a:fillRect/>
          </a:stretch>
        </p:blipFill>
        <p:spPr>
          <a:xfrm>
            <a:off x="7680960" y="3592765"/>
            <a:ext cx="4230116" cy="2536779"/>
          </a:xfrm>
          <a:prstGeom prst="rect">
            <a:avLst/>
          </a:prstGeom>
        </p:spPr>
      </p:pic>
    </p:spTree>
    <p:extLst>
      <p:ext uri="{BB962C8B-B14F-4D97-AF65-F5344CB8AC3E}">
        <p14:creationId xmlns:p14="http://schemas.microsoft.com/office/powerpoint/2010/main" val="3909623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F2DDEB-AF21-F869-E05B-8F8FF158411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21BFB0-26E2-A792-6823-4DF0B565D391}"/>
              </a:ext>
            </a:extLst>
          </p:cNvPr>
          <p:cNvSpPr>
            <a:spLocks noGrp="1"/>
          </p:cNvSpPr>
          <p:nvPr>
            <p:ph type="ctrTitle"/>
          </p:nvPr>
        </p:nvSpPr>
        <p:spPr>
          <a:xfrm>
            <a:off x="1115568" y="548640"/>
            <a:ext cx="10168128" cy="1179576"/>
          </a:xfrm>
        </p:spPr>
        <p:txBody>
          <a:bodyPr vert="horz" lIns="91440" tIns="45720" rIns="91440" bIns="45720" rtlCol="0" anchor="ctr">
            <a:normAutofit/>
          </a:bodyPr>
          <a:lstStyle/>
          <a:p>
            <a:r>
              <a:rPr lang="en-US" sz="4000" b="1" u="sng" kern="1200" dirty="0">
                <a:solidFill>
                  <a:schemeClr val="tx1"/>
                </a:solidFill>
                <a:latin typeface="+mj-lt"/>
                <a:ea typeface="+mj-ea"/>
                <a:cs typeface="+mj-cs"/>
              </a:rPr>
              <a:t>USER ENGAGEMENT ANALYSIS </a:t>
            </a: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03B92BB0-945B-A057-101C-5D06B9EB3690}"/>
              </a:ext>
            </a:extLst>
          </p:cNvPr>
          <p:cNvSpPr>
            <a:spLocks noGrp="1"/>
          </p:cNvSpPr>
          <p:nvPr>
            <p:ph type="subTitle" idx="1"/>
          </p:nvPr>
        </p:nvSpPr>
        <p:spPr>
          <a:xfrm>
            <a:off x="498835" y="1860332"/>
            <a:ext cx="11303306" cy="4316632"/>
          </a:xfrm>
        </p:spPr>
        <p:txBody>
          <a:bodyPr vert="horz" lIns="91440" tIns="45720" rIns="91440" bIns="45720" rtlCol="0">
            <a:normAutofit/>
          </a:bodyPr>
          <a:lstStyle/>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sz="2000" u="sng" dirty="0"/>
              <a:t>Parameter of Engagement Metrics</a:t>
            </a:r>
            <a:r>
              <a:rPr lang="en-US" sz="2000" dirty="0"/>
              <a:t>:</a:t>
            </a:r>
          </a:p>
          <a:p>
            <a:pPr algn="l"/>
            <a:r>
              <a:rPr lang="en-US" sz="2000" dirty="0"/>
              <a:t>• Session s frequency.</a:t>
            </a:r>
          </a:p>
          <a:p>
            <a:pPr algn="l"/>
            <a:r>
              <a:rPr lang="en-US" sz="2000" dirty="0"/>
              <a:t>• Duration of the session.</a:t>
            </a:r>
          </a:p>
          <a:p>
            <a:pPr algn="l"/>
            <a:r>
              <a:rPr lang="en-US" sz="2000" dirty="0"/>
              <a:t>• Session total traffic (download and upload in bytes).</a:t>
            </a:r>
          </a:p>
          <a:p>
            <a:pPr marL="342900" indent="-228600" algn="l">
              <a:buFont typeface="Arial" panose="020B0604020202020204" pitchFamily="34" charset="0"/>
              <a:buChar char="•"/>
            </a:pPr>
            <a:r>
              <a:rPr lang="en-US" sz="2000" b="1" dirty="0"/>
              <a:t>Top 10 customers per  engagement metrics </a:t>
            </a:r>
            <a:r>
              <a:rPr lang="en-US" sz="2000" dirty="0"/>
              <a:t>: we have taken the  top 10 user of each parameters.</a:t>
            </a:r>
          </a:p>
          <a:p>
            <a:pPr marL="342900" indent="-228600" algn="l">
              <a:buFont typeface="Arial" panose="020B0604020202020204" pitchFamily="34" charset="0"/>
              <a:buChar char="•"/>
            </a:pPr>
            <a:r>
              <a:rPr lang="en-US" sz="2000" dirty="0"/>
              <a:t>Normalize each engagement metric using k-means clustering (k=3) to classify.</a:t>
            </a:r>
          </a:p>
          <a:p>
            <a:pPr marL="342900" indent="-228600" algn="l">
              <a:buFont typeface="Arial" panose="020B0604020202020204" pitchFamily="34" charset="0"/>
              <a:buChar char="•"/>
            </a:pPr>
            <a:r>
              <a:rPr lang="en-US" sz="2000" b="1" dirty="0"/>
              <a:t>Elbow method </a:t>
            </a:r>
            <a:r>
              <a:rPr lang="en-US" sz="2000" dirty="0"/>
              <a:t>The elbow method is a technique used in K-means clustering to determine the optimal number of clusters (k) in a dataset. WCSS measures the total variance within each cluster. It plots the number of clusters (k) on the x-axis and WCSS on the y-axis.</a:t>
            </a:r>
          </a:p>
          <a:p>
            <a:pPr marL="342900"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1047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0DF0B-4016-6F0B-4F2B-92A3534A9ECD}"/>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92741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FB35B3-A9B6-CA28-8905-B5CBB88FEF4D}"/>
              </a:ext>
            </a:extLst>
          </p:cNvPr>
          <p:cNvSpPr>
            <a:spLocks noGrp="1"/>
          </p:cNvSpPr>
          <p:nvPr>
            <p:ph type="ctrTitle"/>
          </p:nvPr>
        </p:nvSpPr>
        <p:spPr>
          <a:xfrm>
            <a:off x="473582" y="633619"/>
            <a:ext cx="4863405" cy="1682877"/>
          </a:xfrm>
        </p:spPr>
        <p:txBody>
          <a:bodyPr vert="horz" lIns="91440" tIns="45720" rIns="91440" bIns="45720" rtlCol="0" anchor="ctr">
            <a:noAutofit/>
          </a:bodyPr>
          <a:lstStyle/>
          <a:p>
            <a:r>
              <a:rPr lang="en-US" sz="4000" b="1" u="sng" dirty="0"/>
              <a:t>USER ENGAGEMENT ANALYSIS </a:t>
            </a:r>
          </a:p>
        </p:txBody>
      </p:sp>
      <p:sp>
        <p:nvSpPr>
          <p:cNvPr id="34" name="Rectangle 33">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95865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C10042AA-59D5-5814-AA0E-952B4BF1961B}"/>
              </a:ext>
            </a:extLst>
          </p:cNvPr>
          <p:cNvSpPr>
            <a:spLocks noGrp="1"/>
          </p:cNvSpPr>
          <p:nvPr>
            <p:ph type="subTitle" idx="1"/>
          </p:nvPr>
        </p:nvSpPr>
        <p:spPr>
          <a:xfrm>
            <a:off x="588579" y="2511972"/>
            <a:ext cx="4748408" cy="3276180"/>
          </a:xfrm>
        </p:spPr>
        <p:txBody>
          <a:bodyPr vert="horz" lIns="91440" tIns="45720" rIns="91440" bIns="45720" rtlCol="0">
            <a:normAutofit/>
          </a:bodyPr>
          <a:lstStyle/>
          <a:p>
            <a:pPr algn="l"/>
            <a:r>
              <a:rPr lang="en-US" sz="1800" dirty="0"/>
              <a:t>Cluster -Cluster sizes were Cluster 0 Contains around 30,000 customers . Cluster 1 Is the smallest group, with fewer than 5,000 customers . Cluster 2: Is the largest group, with over 40,000 customers.</a:t>
            </a:r>
          </a:p>
          <a:p>
            <a:pPr algn="l"/>
            <a:endParaRPr lang="en-US" sz="1800" dirty="0"/>
          </a:p>
          <a:p>
            <a:pPr algn="l"/>
            <a:r>
              <a:rPr lang="en-US" sz="1800" dirty="0"/>
              <a:t>Top 3 most used applications which is Video Streaming, Google and Email.</a:t>
            </a:r>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a:p>
            <a:pPr indent="-228600" algn="l">
              <a:buFont typeface="Arial" panose="020B0604020202020204" pitchFamily="34" charset="0"/>
              <a:buChar char="•"/>
            </a:pPr>
            <a:endParaRPr lang="en-US" sz="1800" dirty="0"/>
          </a:p>
        </p:txBody>
      </p:sp>
      <p:pic>
        <p:nvPicPr>
          <p:cNvPr id="7" name="Picture 6">
            <a:extLst>
              <a:ext uri="{FF2B5EF4-FFF2-40B4-BE49-F238E27FC236}">
                <a16:creationId xmlns:a16="http://schemas.microsoft.com/office/drawing/2014/main" id="{D5B51892-4E05-8C0A-C98F-71CC40A29F8B}"/>
              </a:ext>
            </a:extLst>
          </p:cNvPr>
          <p:cNvPicPr>
            <a:picLocks noChangeAspect="1"/>
          </p:cNvPicPr>
          <p:nvPr/>
        </p:nvPicPr>
        <p:blipFill>
          <a:blip r:embed="rId2"/>
          <a:stretch>
            <a:fillRect/>
          </a:stretch>
        </p:blipFill>
        <p:spPr>
          <a:xfrm>
            <a:off x="5846705" y="791665"/>
            <a:ext cx="2873668" cy="2502377"/>
          </a:xfrm>
          <a:prstGeom prst="rect">
            <a:avLst/>
          </a:prstGeom>
        </p:spPr>
      </p:pic>
      <p:pic>
        <p:nvPicPr>
          <p:cNvPr id="5" name="Picture 4">
            <a:extLst>
              <a:ext uri="{FF2B5EF4-FFF2-40B4-BE49-F238E27FC236}">
                <a16:creationId xmlns:a16="http://schemas.microsoft.com/office/drawing/2014/main" id="{B64EA564-8444-012D-36BC-0F5444936A5C}"/>
              </a:ext>
            </a:extLst>
          </p:cNvPr>
          <p:cNvPicPr>
            <a:picLocks noChangeAspect="1"/>
          </p:cNvPicPr>
          <p:nvPr/>
        </p:nvPicPr>
        <p:blipFill>
          <a:blip r:embed="rId3"/>
          <a:stretch>
            <a:fillRect/>
          </a:stretch>
        </p:blipFill>
        <p:spPr>
          <a:xfrm>
            <a:off x="8962364" y="940575"/>
            <a:ext cx="3057037" cy="2353467"/>
          </a:xfrm>
          <a:prstGeom prst="rect">
            <a:avLst/>
          </a:prstGeom>
        </p:spPr>
      </p:pic>
      <p:pic>
        <p:nvPicPr>
          <p:cNvPr id="9" name="Picture 8">
            <a:extLst>
              <a:ext uri="{FF2B5EF4-FFF2-40B4-BE49-F238E27FC236}">
                <a16:creationId xmlns:a16="http://schemas.microsoft.com/office/drawing/2014/main" id="{DAFFAC8D-F478-1696-99EB-37C80EC8F516}"/>
              </a:ext>
            </a:extLst>
          </p:cNvPr>
          <p:cNvPicPr>
            <a:picLocks noChangeAspect="1"/>
          </p:cNvPicPr>
          <p:nvPr/>
        </p:nvPicPr>
        <p:blipFill>
          <a:blip r:embed="rId4"/>
          <a:stretch>
            <a:fillRect/>
          </a:stretch>
        </p:blipFill>
        <p:spPr>
          <a:xfrm>
            <a:off x="5846705" y="3851995"/>
            <a:ext cx="5989328" cy="2277549"/>
          </a:xfrm>
          <a:prstGeom prst="rect">
            <a:avLst/>
          </a:prstGeom>
        </p:spPr>
      </p:pic>
    </p:spTree>
    <p:extLst>
      <p:ext uri="{BB962C8B-B14F-4D97-AF65-F5344CB8AC3E}">
        <p14:creationId xmlns:p14="http://schemas.microsoft.com/office/powerpoint/2010/main" val="350961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0A45CF-3CB4-3275-9819-43B71A120D1C}"/>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AAC6D4-DA2C-9D6D-1233-223F49EE8697}"/>
              </a:ext>
            </a:extLst>
          </p:cNvPr>
          <p:cNvSpPr>
            <a:spLocks noGrp="1"/>
          </p:cNvSpPr>
          <p:nvPr>
            <p:ph type="ctrTitle"/>
          </p:nvPr>
        </p:nvSpPr>
        <p:spPr>
          <a:xfrm>
            <a:off x="411480" y="515041"/>
            <a:ext cx="10667646" cy="1088505"/>
          </a:xfrm>
        </p:spPr>
        <p:txBody>
          <a:bodyPr vert="horz" lIns="91440" tIns="45720" rIns="91440" bIns="45720" rtlCol="0" anchor="b">
            <a:noAutofit/>
          </a:bodyPr>
          <a:lstStyle/>
          <a:p>
            <a:r>
              <a:rPr lang="en-US" sz="4000" b="1" u="sng" dirty="0"/>
              <a:t>USER ENGAGEMENT ANALYSIS </a:t>
            </a:r>
          </a:p>
        </p:txBody>
      </p:sp>
      <p:sp>
        <p:nvSpPr>
          <p:cNvPr id="24" name="Rectangle 2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3231C3D5-D119-2BA0-FA3B-7C088D91FEEA}"/>
              </a:ext>
            </a:extLst>
          </p:cNvPr>
          <p:cNvSpPr>
            <a:spLocks noGrp="1"/>
          </p:cNvSpPr>
          <p:nvPr>
            <p:ph type="subTitle" idx="1"/>
          </p:nvPr>
        </p:nvSpPr>
        <p:spPr>
          <a:xfrm>
            <a:off x="411480" y="2684095"/>
            <a:ext cx="4608576" cy="3492868"/>
          </a:xfrm>
        </p:spPr>
        <p:txBody>
          <a:bodyPr vert="horz" lIns="91440" tIns="45720" rIns="91440" bIns="45720" rtlCol="0">
            <a:normAutofit/>
          </a:bodyPr>
          <a:lstStyle/>
          <a:p>
            <a:pPr indent="-228600" algn="l">
              <a:buFont typeface="Arial" panose="020B0604020202020204" pitchFamily="34" charset="0"/>
              <a:buChar char="•"/>
            </a:pPr>
            <a:r>
              <a:rPr lang="en-US" sz="1700" b="1" u="sng" dirty="0"/>
              <a:t>Engagement metrics data:</a:t>
            </a:r>
          </a:p>
          <a:p>
            <a:pPr indent="-228600" algn="l">
              <a:buFont typeface="Arial" panose="020B0604020202020204" pitchFamily="34" charset="0"/>
              <a:buChar char="•"/>
            </a:pPr>
            <a:r>
              <a:rPr lang="en-US" sz="1700" b="1" dirty="0"/>
              <a:t>Session Frequency</a:t>
            </a:r>
            <a:r>
              <a:rPr lang="en-US" sz="1700" dirty="0"/>
              <a:t>: Indicates the number of sessions for each user .</a:t>
            </a:r>
          </a:p>
          <a:p>
            <a:pPr indent="-228600" algn="l">
              <a:buFont typeface="Arial" panose="020B0604020202020204" pitchFamily="34" charset="0"/>
              <a:buChar char="•"/>
            </a:pPr>
            <a:r>
              <a:rPr lang="en-US" sz="1700" b="1" dirty="0"/>
              <a:t>Average Session Duration (s)</a:t>
            </a:r>
            <a:r>
              <a:rPr lang="en-US" sz="1700" dirty="0"/>
              <a:t>: Shows the average session duration in seconds for each user.</a:t>
            </a:r>
          </a:p>
          <a:p>
            <a:pPr indent="-228600" algn="l">
              <a:buFont typeface="Arial" panose="020B0604020202020204" pitchFamily="34" charset="0"/>
              <a:buChar char="•"/>
            </a:pPr>
            <a:r>
              <a:rPr lang="en-US" sz="1700" b="1" dirty="0"/>
              <a:t>Total Traffic (Bytes): </a:t>
            </a:r>
            <a:r>
              <a:rPr lang="en-US" sz="1700" dirty="0"/>
              <a:t>Represents the total data traffic (in bytes) for each user.</a:t>
            </a:r>
          </a:p>
          <a:p>
            <a:pPr indent="-228600" algn="l">
              <a:buFont typeface="Arial" panose="020B0604020202020204" pitchFamily="34" charset="0"/>
              <a:buChar char="•"/>
            </a:pPr>
            <a:r>
              <a:rPr lang="en-US" sz="1700" b="1" dirty="0"/>
              <a:t>Cluster-</a:t>
            </a:r>
            <a:r>
              <a:rPr lang="en-US" sz="1700" dirty="0"/>
              <a:t>A clustering label (e.g., 0, 2) potentially derived from a clustering algorithm like K-means.</a:t>
            </a:r>
          </a:p>
        </p:txBody>
      </p:sp>
      <p:pic>
        <p:nvPicPr>
          <p:cNvPr id="6" name="Picture 5">
            <a:extLst>
              <a:ext uri="{FF2B5EF4-FFF2-40B4-BE49-F238E27FC236}">
                <a16:creationId xmlns:a16="http://schemas.microsoft.com/office/drawing/2014/main" id="{22E49BF8-2656-2554-C3E9-28893C9B1A3E}"/>
              </a:ext>
            </a:extLst>
          </p:cNvPr>
          <p:cNvPicPr>
            <a:picLocks noChangeAspect="1"/>
          </p:cNvPicPr>
          <p:nvPr/>
        </p:nvPicPr>
        <p:blipFill>
          <a:blip r:embed="rId2"/>
          <a:stretch>
            <a:fillRect/>
          </a:stretch>
        </p:blipFill>
        <p:spPr>
          <a:xfrm>
            <a:off x="5385816" y="2467462"/>
            <a:ext cx="6440424" cy="3195208"/>
          </a:xfrm>
          <a:prstGeom prst="rect">
            <a:avLst/>
          </a:prstGeom>
        </p:spPr>
      </p:pic>
    </p:spTree>
    <p:extLst>
      <p:ext uri="{BB962C8B-B14F-4D97-AF65-F5344CB8AC3E}">
        <p14:creationId xmlns:p14="http://schemas.microsoft.com/office/powerpoint/2010/main" val="43757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775</TotalTime>
  <Words>1391</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Calibri</vt:lpstr>
      <vt:lpstr>Courier New</vt:lpstr>
      <vt:lpstr>Roboto</vt:lpstr>
      <vt:lpstr>Office Theme</vt:lpstr>
      <vt:lpstr>TELECOM DATA ANALYSIS</vt:lpstr>
      <vt:lpstr> INTRODUCTION </vt:lpstr>
      <vt:lpstr>DATA UPLOAD AND LIBRARIES </vt:lpstr>
      <vt:lpstr>               USER OVERVIEW ANALYSIS </vt:lpstr>
      <vt:lpstr> USER OVERVIEW ANALYSIS </vt:lpstr>
      <vt:lpstr> USER OVERVIEW ANALYSIS </vt:lpstr>
      <vt:lpstr>USER ENGAGEMENT ANALYSIS </vt:lpstr>
      <vt:lpstr>USER ENGAGEMENT ANALYSIS </vt:lpstr>
      <vt:lpstr>USER ENGAGEMENT ANALYSIS </vt:lpstr>
      <vt:lpstr>EXPERIENCE ANALYTICS </vt:lpstr>
      <vt:lpstr>EXPERIENCE ANALYTICS </vt:lpstr>
      <vt:lpstr>EXPERIENCE ANALYTICS </vt:lpstr>
      <vt:lpstr>SATISFACTION ANALYSIS</vt:lpstr>
      <vt:lpstr>SATISFACTION ANALYSIS</vt:lpstr>
      <vt:lpstr>                SATISFACTION ANALYSIS</vt:lpstr>
      <vt:lpstr> SATISFACTION ANALYSIS</vt:lpstr>
      <vt:lpstr>SATISFACTION ANALYSIS</vt:lpstr>
      <vt:lpstr>SATISFACTION ANALYSIS</vt:lpstr>
      <vt:lpstr>EXPORT  DATA IN MYSQL </vt:lpstr>
      <vt:lpstr>CONCLUSION OF TELECOM DATA ANALYSIS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Upasna Agrawal</dc:creator>
  <cp:lastModifiedBy>Upasna Agrawal</cp:lastModifiedBy>
  <cp:revision>94</cp:revision>
  <dcterms:created xsi:type="dcterms:W3CDTF">2025-01-25T21:24:46Z</dcterms:created>
  <dcterms:modified xsi:type="dcterms:W3CDTF">2025-01-27T15:42:07Z</dcterms:modified>
</cp:coreProperties>
</file>