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6" r:id="rId6"/>
    <p:sldId id="260" r:id="rId7"/>
    <p:sldId id="261" r:id="rId8"/>
    <p:sldId id="262" r:id="rId9"/>
    <p:sldId id="267" r:id="rId10"/>
    <p:sldId id="264" r:id="rId11"/>
    <p:sldId id="263" r:id="rId12"/>
    <p:sldId id="265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96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9E9626-324C-4BDE-8CAB-027CF4BCB89F}" type="doc">
      <dgm:prSet loTypeId="urn:microsoft.com/office/officeart/2009/3/layout/HorizontalOrganizationChart" loCatId="hierarchy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D166C3F-772E-4AF7-9F71-29D0E9B80F6A}">
      <dgm:prSet/>
      <dgm:spPr/>
      <dgm:t>
        <a:bodyPr/>
        <a:lstStyle/>
        <a:p>
          <a:r>
            <a:rPr lang="en-IN"/>
            <a:t>Thank you.</a:t>
          </a:r>
          <a:endParaRPr lang="en-US"/>
        </a:p>
      </dgm:t>
    </dgm:pt>
    <dgm:pt modelId="{704B6DAD-9DD7-4399-9FFA-E63BBF24EE8D}" type="parTrans" cxnId="{8328F1AA-66DD-4586-82BB-730C03CC0D3B}">
      <dgm:prSet/>
      <dgm:spPr/>
      <dgm:t>
        <a:bodyPr/>
        <a:lstStyle/>
        <a:p>
          <a:endParaRPr lang="en-US"/>
        </a:p>
      </dgm:t>
    </dgm:pt>
    <dgm:pt modelId="{61A3A246-4EA6-4F1B-8DBC-C34463029EC6}" type="sibTrans" cxnId="{8328F1AA-66DD-4586-82BB-730C03CC0D3B}">
      <dgm:prSet/>
      <dgm:spPr/>
      <dgm:t>
        <a:bodyPr/>
        <a:lstStyle/>
        <a:p>
          <a:endParaRPr lang="en-US"/>
        </a:p>
      </dgm:t>
    </dgm:pt>
    <dgm:pt modelId="{EA129A1F-6EE4-4B37-931F-4E030175C373}">
      <dgm:prSet/>
      <dgm:spPr/>
      <dgm:t>
        <a:bodyPr/>
        <a:lstStyle/>
        <a:p>
          <a:r>
            <a:rPr lang="en-IN" dirty="0"/>
            <a:t>Upasna Agrawal</a:t>
          </a:r>
          <a:endParaRPr lang="en-US" dirty="0"/>
        </a:p>
      </dgm:t>
    </dgm:pt>
    <dgm:pt modelId="{A916114C-63E7-4636-AE21-B21CF01A3DA2}" type="parTrans" cxnId="{BE61CF74-7B9A-4FC8-AA6A-F68D9B97B1F1}">
      <dgm:prSet/>
      <dgm:spPr/>
      <dgm:t>
        <a:bodyPr/>
        <a:lstStyle/>
        <a:p>
          <a:endParaRPr lang="en-US"/>
        </a:p>
      </dgm:t>
    </dgm:pt>
    <dgm:pt modelId="{5E829E5C-B74F-4312-86D6-60951B7C613C}" type="sibTrans" cxnId="{BE61CF74-7B9A-4FC8-AA6A-F68D9B97B1F1}">
      <dgm:prSet/>
      <dgm:spPr/>
      <dgm:t>
        <a:bodyPr/>
        <a:lstStyle/>
        <a:p>
          <a:endParaRPr lang="en-US"/>
        </a:p>
      </dgm:t>
    </dgm:pt>
    <dgm:pt modelId="{571E7632-CF1C-4B85-9EA3-EE3A3ADEE42C}" type="pres">
      <dgm:prSet presAssocID="{909E9626-324C-4BDE-8CAB-027CF4BCB89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75A6B46B-E9CF-4C11-B56C-695ABF8552C9}" type="pres">
      <dgm:prSet presAssocID="{7D166C3F-772E-4AF7-9F71-29D0E9B80F6A}" presName="hierRoot1" presStyleCnt="0">
        <dgm:presLayoutVars>
          <dgm:hierBranch val="init"/>
        </dgm:presLayoutVars>
      </dgm:prSet>
      <dgm:spPr/>
    </dgm:pt>
    <dgm:pt modelId="{241BAD51-408F-4E8B-B0E8-D8241279A226}" type="pres">
      <dgm:prSet presAssocID="{7D166C3F-772E-4AF7-9F71-29D0E9B80F6A}" presName="rootComposite1" presStyleCnt="0"/>
      <dgm:spPr/>
    </dgm:pt>
    <dgm:pt modelId="{75E57EF6-0B2F-4439-AE3C-2479E6946D2F}" type="pres">
      <dgm:prSet presAssocID="{7D166C3F-772E-4AF7-9F71-29D0E9B80F6A}" presName="rootText1" presStyleLbl="node0" presStyleIdx="0" presStyleCnt="2" custLinFactNeighborX="-1617" custLinFactNeighborY="-73049">
        <dgm:presLayoutVars>
          <dgm:chPref val="3"/>
        </dgm:presLayoutVars>
      </dgm:prSet>
      <dgm:spPr/>
    </dgm:pt>
    <dgm:pt modelId="{B4054E96-8162-43A0-921D-D2596052770A}" type="pres">
      <dgm:prSet presAssocID="{7D166C3F-772E-4AF7-9F71-29D0E9B80F6A}" presName="rootConnector1" presStyleLbl="node1" presStyleIdx="0" presStyleCnt="0"/>
      <dgm:spPr/>
    </dgm:pt>
    <dgm:pt modelId="{6F809910-49D5-4F53-86AF-7E2909433A49}" type="pres">
      <dgm:prSet presAssocID="{7D166C3F-772E-4AF7-9F71-29D0E9B80F6A}" presName="hierChild2" presStyleCnt="0"/>
      <dgm:spPr/>
    </dgm:pt>
    <dgm:pt modelId="{D16F17AE-6C09-40B0-AA0C-03F259730F68}" type="pres">
      <dgm:prSet presAssocID="{7D166C3F-772E-4AF7-9F71-29D0E9B80F6A}" presName="hierChild3" presStyleCnt="0"/>
      <dgm:spPr/>
    </dgm:pt>
    <dgm:pt modelId="{02CFEE7D-CFD8-4402-918F-7AB4B0514760}" type="pres">
      <dgm:prSet presAssocID="{EA129A1F-6EE4-4B37-931F-4E030175C373}" presName="hierRoot1" presStyleCnt="0">
        <dgm:presLayoutVars>
          <dgm:hierBranch val="init"/>
        </dgm:presLayoutVars>
      </dgm:prSet>
      <dgm:spPr/>
    </dgm:pt>
    <dgm:pt modelId="{34909EDB-5444-40B4-9010-1196F24A90C1}" type="pres">
      <dgm:prSet presAssocID="{EA129A1F-6EE4-4B37-931F-4E030175C373}" presName="rootComposite1" presStyleCnt="0"/>
      <dgm:spPr/>
    </dgm:pt>
    <dgm:pt modelId="{892EF43E-9A8C-40D2-A968-0C2F117D2BF5}" type="pres">
      <dgm:prSet presAssocID="{EA129A1F-6EE4-4B37-931F-4E030175C373}" presName="rootText1" presStyleLbl="node0" presStyleIdx="1" presStyleCnt="2" custAng="0" custScaleX="38304" custScaleY="14910" custLinFactNeighborX="67683" custLinFactNeighborY="-1605">
        <dgm:presLayoutVars>
          <dgm:chPref val="3"/>
        </dgm:presLayoutVars>
      </dgm:prSet>
      <dgm:spPr/>
    </dgm:pt>
    <dgm:pt modelId="{91C91C9B-B612-4002-9792-D89C40AC5D8A}" type="pres">
      <dgm:prSet presAssocID="{EA129A1F-6EE4-4B37-931F-4E030175C373}" presName="rootConnector1" presStyleLbl="node1" presStyleIdx="0" presStyleCnt="0"/>
      <dgm:spPr/>
    </dgm:pt>
    <dgm:pt modelId="{94B51823-4710-452F-807F-727F2DBE9368}" type="pres">
      <dgm:prSet presAssocID="{EA129A1F-6EE4-4B37-931F-4E030175C373}" presName="hierChild2" presStyleCnt="0"/>
      <dgm:spPr/>
    </dgm:pt>
    <dgm:pt modelId="{2375C69A-E08B-4D55-82B1-A4754C75319E}" type="pres">
      <dgm:prSet presAssocID="{EA129A1F-6EE4-4B37-931F-4E030175C373}" presName="hierChild3" presStyleCnt="0"/>
      <dgm:spPr/>
    </dgm:pt>
  </dgm:ptLst>
  <dgm:cxnLst>
    <dgm:cxn modelId="{DD38C06B-450D-4AC9-8F0A-8B5025B46745}" type="presOf" srcId="{EA129A1F-6EE4-4B37-931F-4E030175C373}" destId="{91C91C9B-B612-4002-9792-D89C40AC5D8A}" srcOrd="1" destOrd="0" presId="urn:microsoft.com/office/officeart/2009/3/layout/HorizontalOrganizationChart"/>
    <dgm:cxn modelId="{63CD9674-90DD-4DFB-889C-E48064EF3C86}" type="presOf" srcId="{7D166C3F-772E-4AF7-9F71-29D0E9B80F6A}" destId="{B4054E96-8162-43A0-921D-D2596052770A}" srcOrd="1" destOrd="0" presId="urn:microsoft.com/office/officeart/2009/3/layout/HorizontalOrganizationChart"/>
    <dgm:cxn modelId="{BE61CF74-7B9A-4FC8-AA6A-F68D9B97B1F1}" srcId="{909E9626-324C-4BDE-8CAB-027CF4BCB89F}" destId="{EA129A1F-6EE4-4B37-931F-4E030175C373}" srcOrd="1" destOrd="0" parTransId="{A916114C-63E7-4636-AE21-B21CF01A3DA2}" sibTransId="{5E829E5C-B74F-4312-86D6-60951B7C613C}"/>
    <dgm:cxn modelId="{B278A857-6A3A-4355-B70A-EF37F87F5EF9}" type="presOf" srcId="{EA129A1F-6EE4-4B37-931F-4E030175C373}" destId="{892EF43E-9A8C-40D2-A968-0C2F117D2BF5}" srcOrd="0" destOrd="0" presId="urn:microsoft.com/office/officeart/2009/3/layout/HorizontalOrganizationChart"/>
    <dgm:cxn modelId="{4EF6A297-E240-450E-BCB0-C8E722433FC3}" type="presOf" srcId="{7D166C3F-772E-4AF7-9F71-29D0E9B80F6A}" destId="{75E57EF6-0B2F-4439-AE3C-2479E6946D2F}" srcOrd="0" destOrd="0" presId="urn:microsoft.com/office/officeart/2009/3/layout/HorizontalOrganizationChart"/>
    <dgm:cxn modelId="{8328F1AA-66DD-4586-82BB-730C03CC0D3B}" srcId="{909E9626-324C-4BDE-8CAB-027CF4BCB89F}" destId="{7D166C3F-772E-4AF7-9F71-29D0E9B80F6A}" srcOrd="0" destOrd="0" parTransId="{704B6DAD-9DD7-4399-9FFA-E63BBF24EE8D}" sibTransId="{61A3A246-4EA6-4F1B-8DBC-C34463029EC6}"/>
    <dgm:cxn modelId="{496A66C6-5292-479D-8472-AE75E63133B7}" type="presOf" srcId="{909E9626-324C-4BDE-8CAB-027CF4BCB89F}" destId="{571E7632-CF1C-4B85-9EA3-EE3A3ADEE42C}" srcOrd="0" destOrd="0" presId="urn:microsoft.com/office/officeart/2009/3/layout/HorizontalOrganizationChart"/>
    <dgm:cxn modelId="{0CC38811-19B4-4C59-9661-9B164914CD4D}" type="presParOf" srcId="{571E7632-CF1C-4B85-9EA3-EE3A3ADEE42C}" destId="{75A6B46B-E9CF-4C11-B56C-695ABF8552C9}" srcOrd="0" destOrd="0" presId="urn:microsoft.com/office/officeart/2009/3/layout/HorizontalOrganizationChart"/>
    <dgm:cxn modelId="{FB72A3D0-24AB-4D0A-9394-7325B068AD60}" type="presParOf" srcId="{75A6B46B-E9CF-4C11-B56C-695ABF8552C9}" destId="{241BAD51-408F-4E8B-B0E8-D8241279A226}" srcOrd="0" destOrd="0" presId="urn:microsoft.com/office/officeart/2009/3/layout/HorizontalOrganizationChart"/>
    <dgm:cxn modelId="{780A7A72-AB88-48F1-8F9D-011E42C27564}" type="presParOf" srcId="{241BAD51-408F-4E8B-B0E8-D8241279A226}" destId="{75E57EF6-0B2F-4439-AE3C-2479E6946D2F}" srcOrd="0" destOrd="0" presId="urn:microsoft.com/office/officeart/2009/3/layout/HorizontalOrganizationChart"/>
    <dgm:cxn modelId="{FA94593A-1D41-4B52-B1A1-F537F3AD9DF7}" type="presParOf" srcId="{241BAD51-408F-4E8B-B0E8-D8241279A226}" destId="{B4054E96-8162-43A0-921D-D2596052770A}" srcOrd="1" destOrd="0" presId="urn:microsoft.com/office/officeart/2009/3/layout/HorizontalOrganizationChart"/>
    <dgm:cxn modelId="{420986EC-7CB5-401D-BDC5-6F65312E85FE}" type="presParOf" srcId="{75A6B46B-E9CF-4C11-B56C-695ABF8552C9}" destId="{6F809910-49D5-4F53-86AF-7E2909433A49}" srcOrd="1" destOrd="0" presId="urn:microsoft.com/office/officeart/2009/3/layout/HorizontalOrganizationChart"/>
    <dgm:cxn modelId="{8002FC3E-E152-44F5-9244-13381B817A2F}" type="presParOf" srcId="{75A6B46B-E9CF-4C11-B56C-695ABF8552C9}" destId="{D16F17AE-6C09-40B0-AA0C-03F259730F68}" srcOrd="2" destOrd="0" presId="urn:microsoft.com/office/officeart/2009/3/layout/HorizontalOrganizationChart"/>
    <dgm:cxn modelId="{44CE974F-D5BC-4BF5-A4F7-E1D9FE767A2D}" type="presParOf" srcId="{571E7632-CF1C-4B85-9EA3-EE3A3ADEE42C}" destId="{02CFEE7D-CFD8-4402-918F-7AB4B0514760}" srcOrd="1" destOrd="0" presId="urn:microsoft.com/office/officeart/2009/3/layout/HorizontalOrganizationChart"/>
    <dgm:cxn modelId="{292CA696-3A33-4CEB-A305-53E7B68064C4}" type="presParOf" srcId="{02CFEE7D-CFD8-4402-918F-7AB4B0514760}" destId="{34909EDB-5444-40B4-9010-1196F24A90C1}" srcOrd="0" destOrd="0" presId="urn:microsoft.com/office/officeart/2009/3/layout/HorizontalOrganizationChart"/>
    <dgm:cxn modelId="{EB3834D4-E117-4980-AF4D-40201BAA8A76}" type="presParOf" srcId="{34909EDB-5444-40B4-9010-1196F24A90C1}" destId="{892EF43E-9A8C-40D2-A968-0C2F117D2BF5}" srcOrd="0" destOrd="0" presId="urn:microsoft.com/office/officeart/2009/3/layout/HorizontalOrganizationChart"/>
    <dgm:cxn modelId="{EE73B9B0-B4A7-47C3-8A56-6D3A53DAC2EB}" type="presParOf" srcId="{34909EDB-5444-40B4-9010-1196F24A90C1}" destId="{91C91C9B-B612-4002-9792-D89C40AC5D8A}" srcOrd="1" destOrd="0" presId="urn:microsoft.com/office/officeart/2009/3/layout/HorizontalOrganizationChart"/>
    <dgm:cxn modelId="{E9B44C76-2C62-4D17-85C1-61C4CA864D79}" type="presParOf" srcId="{02CFEE7D-CFD8-4402-918F-7AB4B0514760}" destId="{94B51823-4710-452F-807F-727F2DBE9368}" srcOrd="1" destOrd="0" presId="urn:microsoft.com/office/officeart/2009/3/layout/HorizontalOrganizationChart"/>
    <dgm:cxn modelId="{5DBB7ED6-A591-4247-A06B-E390B34F8FD5}" type="presParOf" srcId="{02CFEE7D-CFD8-4402-918F-7AB4B0514760}" destId="{2375C69A-E08B-4D55-82B1-A4754C75319E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E57EF6-0B2F-4439-AE3C-2479E6946D2F}">
      <dsp:nvSpPr>
        <dsp:cNvPr id="0" name=""/>
        <dsp:cNvSpPr/>
      </dsp:nvSpPr>
      <dsp:spPr>
        <a:xfrm>
          <a:off x="540246" y="0"/>
          <a:ext cx="9139535" cy="278755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700" kern="1200"/>
            <a:t>Thank you.</a:t>
          </a:r>
          <a:endParaRPr lang="en-US" sz="2700" kern="1200"/>
        </a:p>
      </dsp:txBody>
      <dsp:txXfrm>
        <a:off x="540246" y="0"/>
        <a:ext cx="9139535" cy="2787558"/>
      </dsp:txXfrm>
    </dsp:sp>
    <dsp:sp modelId="{892EF43E-9A8C-40D2-A968-0C2F117D2BF5}">
      <dsp:nvSpPr>
        <dsp:cNvPr id="0" name=""/>
        <dsp:cNvSpPr/>
      </dsp:nvSpPr>
      <dsp:spPr>
        <a:xfrm>
          <a:off x="6873944" y="3888116"/>
          <a:ext cx="3500807" cy="41562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700" kern="1200" dirty="0"/>
            <a:t>Upasna Agrawal</a:t>
          </a:r>
          <a:endParaRPr lang="en-US" sz="2700" kern="1200" dirty="0"/>
        </a:p>
      </dsp:txBody>
      <dsp:txXfrm>
        <a:off x="6873944" y="3888116"/>
        <a:ext cx="3500807" cy="4156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A976C1-7640-4F80-A4B3-6A0656C9EEDC}" type="datetimeFigureOut">
              <a:rPr lang="en-IN" smtClean="0"/>
              <a:t>22-12-2024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389A8F-35DC-48DA-A48E-0684FA452A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57650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389A8F-35DC-48DA-A48E-0684FA452A29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30217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0F48B-128B-561E-C15F-5CED48A72D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6D115C-E23F-89A8-95A7-35C81DC487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0BDAE6-BCD6-BF4D-2BDE-D443370C5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D9DBB-740E-44B5-B449-AEB27D0CA3D8}" type="datetimeFigureOut">
              <a:rPr lang="en-IN" smtClean="0"/>
              <a:t>22-12-2024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5A6CD0-7F93-1AA1-490D-3D40D295E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0D76A0-4FDF-3FD3-F88C-6CDC46761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83397-7D4F-48C4-829F-AC875364A6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7362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AD730-E60B-C4AB-FA6B-1484130FF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76B84F-0CDC-F3B9-4376-7ACFC8E870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8B92DA-527F-F897-7C53-BB15793FC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D9DBB-740E-44B5-B449-AEB27D0CA3D8}" type="datetimeFigureOut">
              <a:rPr lang="en-IN" smtClean="0"/>
              <a:t>22-12-2024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FA941C-954D-CA25-FAFA-A4A7E00C2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1F6065-F7F5-F0DC-AA4C-4184DF9F8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83397-7D4F-48C4-829F-AC875364A6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2834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FC0BF1-7C4A-65D4-8A30-FC13B77340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AC8ECF-F13C-9643-CD4C-FF141E19E4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1342CA-A6C7-F9E6-75E8-B4B152FB6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D9DBB-740E-44B5-B449-AEB27D0CA3D8}" type="datetimeFigureOut">
              <a:rPr lang="en-IN" smtClean="0"/>
              <a:t>22-12-2024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D9B17A-797B-84FE-09EE-A3F857A0B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B3F394-08E9-0952-CEFD-1348F9557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83397-7D4F-48C4-829F-AC875364A6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6463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821D3-D813-F9CB-36AC-75BC88A66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AB58A4-74B2-494A-774B-A1498E5190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5577F3-91DF-0A9B-0041-80F3E4912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D9DBB-740E-44B5-B449-AEB27D0CA3D8}" type="datetimeFigureOut">
              <a:rPr lang="en-IN" smtClean="0"/>
              <a:t>22-12-2024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B2F2C8-5251-F3D4-5D35-6B7366300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7B51A3-E135-AB39-8390-BB34414E5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83397-7D4F-48C4-829F-AC875364A6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0822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C5BD1-44FD-84AB-1A0C-569B80D93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DEF978-0B74-A55F-60C0-28C609FCEA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A1B783-62AB-65A5-B00C-5C1164917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D9DBB-740E-44B5-B449-AEB27D0CA3D8}" type="datetimeFigureOut">
              <a:rPr lang="en-IN" smtClean="0"/>
              <a:t>22-12-2024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826DE1-B93B-AC1F-3947-2DFF220D1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07570-875C-E6BA-FD5E-AA549F3B8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83397-7D4F-48C4-829F-AC875364A6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8382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AA4E7-891A-DDE7-8D72-039B62A3C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E0715A-A249-014F-BCDF-398C52D6DF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D0143A-09A8-332A-BF15-66B8F2A539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14CC21-B218-FDF9-FB90-C9AADAEDD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D9DBB-740E-44B5-B449-AEB27D0CA3D8}" type="datetimeFigureOut">
              <a:rPr lang="en-IN" smtClean="0"/>
              <a:t>22-12-2024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C2844C-5433-5A4D-833A-3F1EFC57E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1BB270-A1F3-6B56-BCE7-1651DED2C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83397-7D4F-48C4-829F-AC875364A6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2100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8F087-61D7-8AED-951E-FBEE1A76D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F631F9-EF73-D082-106D-AC99289F97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17EC56-08FE-0BED-5898-9BE13D7518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E27BB9-223D-7CBF-BBC7-34EB564CE5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B3CD3A-248D-9968-38ED-F471D4FD74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4E338E-6CE3-5102-E6CC-6AE2B0C97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D9DBB-740E-44B5-B449-AEB27D0CA3D8}" type="datetimeFigureOut">
              <a:rPr lang="en-IN" smtClean="0"/>
              <a:t>22-12-2024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F08F39-3FB4-00E5-6373-8FB1787F0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DB45CB-E246-94FF-2B5D-A9D5FA088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83397-7D4F-48C4-829F-AC875364A6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8412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2D6EC-6A7B-A394-5225-38E69A728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E2491E-C6CC-D05F-7FE8-06EF457EA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D9DBB-740E-44B5-B449-AEB27D0CA3D8}" type="datetimeFigureOut">
              <a:rPr lang="en-IN" smtClean="0"/>
              <a:t>22-12-2024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66A25D-CBAE-66EE-A31F-932A36CD5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F8DF59-E60C-E31E-5A58-DEDA3E2AD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83397-7D4F-48C4-829F-AC875364A6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508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F64FD3-62D5-D961-BEB9-F8A561754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D9DBB-740E-44B5-B449-AEB27D0CA3D8}" type="datetimeFigureOut">
              <a:rPr lang="en-IN" smtClean="0"/>
              <a:t>22-12-2024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9C4A4C-FBAA-A747-AB12-A5D2A93E8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D8E25B-3D78-8BDF-2E64-0D51B7D71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83397-7D4F-48C4-829F-AC875364A6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5006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3C29D-CD3A-F139-946E-16B4E5726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10EC63-F7CA-0419-0ADA-1126F32EBF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D53DB1-2A84-B197-6494-D4EF95A408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EE0F7B-1366-B8A4-14F9-E790E9048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D9DBB-740E-44B5-B449-AEB27D0CA3D8}" type="datetimeFigureOut">
              <a:rPr lang="en-IN" smtClean="0"/>
              <a:t>22-12-2024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7BB386-A651-F079-1F1F-E911051F9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78C2C0-982C-5647-C94C-0EA297ED8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83397-7D4F-48C4-829F-AC875364A6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2906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EBC3E-FA54-A34F-A61E-A48AC9727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BB0013-46D1-60FC-2106-8156645AD8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E1839C-E1FC-5D3B-B7BE-45A65E5BDB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E5E89C-1FC3-3F92-03FE-CABE7A1F9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D9DBB-740E-44B5-B449-AEB27D0CA3D8}" type="datetimeFigureOut">
              <a:rPr lang="en-IN" smtClean="0"/>
              <a:t>22-12-2024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36021E-142F-4D6A-7CF0-C02AF01C0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C043B4-E3C8-BE39-E03F-9DCF5DDF2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83397-7D4F-48C4-829F-AC875364A6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7002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A054E4-18D6-8F59-7B10-F625BF650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0E0E52-0A3E-7609-5A9A-D741F1A50E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7835BB-16BF-901E-E3B5-ECE2349B76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66D9DBB-740E-44B5-B449-AEB27D0CA3D8}" type="datetimeFigureOut">
              <a:rPr lang="en-IN" smtClean="0"/>
              <a:t>22-12-2024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3E5CBB-65EE-D42A-1545-D3AB180CCF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7E1572-2317-C5BE-1E0F-794870520C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2E83397-7D4F-48C4-829F-AC875364A6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9220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8" name="Rectangle 237">
            <a:extLst>
              <a:ext uri="{FF2B5EF4-FFF2-40B4-BE49-F238E27FC236}">
                <a16:creationId xmlns:a16="http://schemas.microsoft.com/office/drawing/2014/main" id="{D278ADA9-6383-4BDD-80D2-8899A40268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484B7147-B0F6-40ED-B5A2-FF72BC8198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2" name="Rectangle 241">
            <a:extLst>
              <a:ext uri="{FF2B5EF4-FFF2-40B4-BE49-F238E27FC236}">
                <a16:creationId xmlns:a16="http://schemas.microsoft.com/office/drawing/2014/main" id="{B36D2DE0-0628-4A9A-A59D-7BA8B5EB3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Oval 243">
            <a:extLst>
              <a:ext uri="{FF2B5EF4-FFF2-40B4-BE49-F238E27FC236}">
                <a16:creationId xmlns:a16="http://schemas.microsoft.com/office/drawing/2014/main" id="{48E405C9-94BE-41DA-928C-DEC9A8550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3A015DD-F81E-CF88-41A1-ED7AF5F3851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 bwMode="auto">
          <a:xfrm>
            <a:off x="3315031" y="1380754"/>
            <a:ext cx="5561938" cy="251351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3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3300" dirty="0"/>
              <a:t>FEATURE ANALYSIS AND PRICE PREDICTION FOR HANDSETS </a:t>
            </a:r>
            <a:br>
              <a:rPr kumimoji="0" lang="en-US" altLang="en-US" sz="33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</a:br>
            <a:endParaRPr kumimoji="0" lang="en-US" altLang="en-US" sz="33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E52746-6DC8-1C4A-51AE-3682C1C01D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15031" y="4076802"/>
            <a:ext cx="5561938" cy="1534587"/>
          </a:xfrm>
        </p:spPr>
        <p:txBody>
          <a:bodyPr>
            <a:normAutofit/>
          </a:bodyPr>
          <a:lstStyle/>
          <a:p>
            <a:pPr rtl="0"/>
            <a:r>
              <a:rPr lang="en-US" b="0" i="0" dirty="0">
                <a:effectLst/>
                <a:latin typeface="__fkGroteskNeue_598ab8"/>
              </a:rPr>
              <a:t>A </a:t>
            </a:r>
            <a:r>
              <a:rPr lang="en-US" b="0" i="0" dirty="0">
                <a:effectLst/>
                <a:latin typeface="+mj-lt"/>
              </a:rPr>
              <a:t>comprehensive</a:t>
            </a:r>
            <a:r>
              <a:rPr lang="en-US" b="0" i="0" dirty="0">
                <a:effectLst/>
                <a:latin typeface="__fkGroteskNeue_598ab8"/>
              </a:rPr>
              <a:t> overview of features and pricing</a:t>
            </a:r>
            <a:br>
              <a:rPr lang="en-US" dirty="0"/>
            </a:br>
            <a:endParaRPr lang="en-IN" dirty="0"/>
          </a:p>
        </p:txBody>
      </p:sp>
      <p:sp>
        <p:nvSpPr>
          <p:cNvPr id="246" name="Arc 245">
            <a:extLst>
              <a:ext uri="{FF2B5EF4-FFF2-40B4-BE49-F238E27FC236}">
                <a16:creationId xmlns:a16="http://schemas.microsoft.com/office/drawing/2014/main" id="{D2091A72-D5BB-42AC-8FD3-F7747D9086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222429" flipV="1">
            <a:off x="2494119" y="6170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8" name="Oval 247">
            <a:extLst>
              <a:ext uri="{FF2B5EF4-FFF2-40B4-BE49-F238E27FC236}">
                <a16:creationId xmlns:a16="http://schemas.microsoft.com/office/drawing/2014/main" id="{6ED12BFC-A737-46AF-8411-481112D54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00995" y="5310973"/>
            <a:ext cx="705948" cy="68679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883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5AA03EDC-7067-4DFF-B672-541D016AA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EBF3E39-B0BE-496A-8604-9007470FFA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6547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071D06-01E0-FB5F-4A60-B7E73017E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442" y="685800"/>
            <a:ext cx="4353116" cy="1474666"/>
          </a:xfrm>
        </p:spPr>
        <p:txBody>
          <a:bodyPr anchor="b">
            <a:normAutofit/>
          </a:bodyPr>
          <a:lstStyle/>
          <a:p>
            <a:pPr algn="ctr" rtl="0"/>
            <a:r>
              <a:rPr lang="en-IN" sz="3200" b="1" i="0" u="sng" strike="noStrike">
                <a:solidFill>
                  <a:srgbClr val="595959"/>
                </a:solidFill>
                <a:effectLst/>
                <a:latin typeface="Unbounded"/>
              </a:rPr>
              <a:t>KEY FINDINGS</a:t>
            </a:r>
            <a:br>
              <a:rPr lang="en-IN" sz="3200" b="0">
                <a:solidFill>
                  <a:srgbClr val="595959"/>
                </a:solidFill>
                <a:effectLst/>
              </a:rPr>
            </a:br>
            <a:br>
              <a:rPr lang="en-IN" sz="3200">
                <a:solidFill>
                  <a:srgbClr val="595959"/>
                </a:solidFill>
              </a:rPr>
            </a:br>
            <a:endParaRPr lang="en-IN" sz="3200" dirty="0">
              <a:solidFill>
                <a:srgbClr val="595959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803396-3CDC-2619-A11B-CC24E39754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1442" y="2447337"/>
            <a:ext cx="4353116" cy="3770434"/>
          </a:xfrm>
        </p:spPr>
        <p:txBody>
          <a:bodyPr anchor="t">
            <a:normAutofit/>
          </a:bodyPr>
          <a:lstStyle/>
          <a:p>
            <a:pPr rtl="0" fontAlgn="base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595959"/>
                </a:solidFill>
                <a:latin typeface="Arial" panose="020B0604020202020204" pitchFamily="34" charset="0"/>
              </a:rPr>
              <a:t>R</a:t>
            </a:r>
            <a:r>
              <a:rPr lang="en-US" sz="20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elationship between </a:t>
            </a:r>
            <a:r>
              <a:rPr lang="en-US" sz="2000" dirty="0">
                <a:solidFill>
                  <a:srgbClr val="595959"/>
                </a:solidFill>
                <a:latin typeface="Arial" panose="020B0604020202020204" pitchFamily="34" charset="0"/>
              </a:rPr>
              <a:t>model count</a:t>
            </a:r>
            <a:r>
              <a:rPr lang="en-US" sz="20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 and price.</a:t>
            </a:r>
          </a:p>
          <a:p>
            <a:pPr rtl="0" fontAlgn="base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Predictive as out of them REDME 10 has highest selling of records.</a:t>
            </a:r>
          </a:p>
          <a:p>
            <a:pPr rtl="0" fontAlgn="base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sz="2000" b="0" i="0" u="none" strike="noStrike" dirty="0">
              <a:solidFill>
                <a:srgbClr val="595959"/>
              </a:solidFill>
              <a:effectLst/>
              <a:latin typeface="Arial" panose="020B0604020202020204" pitchFamily="34" charset="0"/>
            </a:endParaRPr>
          </a:p>
          <a:p>
            <a:pPr rtl="0" fontAlgn="base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sz="2000" b="0" i="0" u="none" strike="noStrike" dirty="0">
              <a:solidFill>
                <a:srgbClr val="595959"/>
              </a:solidFill>
              <a:effectLst/>
              <a:latin typeface="Arial" panose="020B0604020202020204" pitchFamily="34" charset="0"/>
            </a:endParaRPr>
          </a:p>
          <a:p>
            <a:endParaRPr lang="en-IN" sz="2000" dirty="0">
              <a:solidFill>
                <a:srgbClr val="595959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BD52D86-DD85-D716-6761-30D9998FFE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1801" y="1490988"/>
            <a:ext cx="4797056" cy="3921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5332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4C50E1-29FA-64C1-B218-AC39964D3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IN" sz="3800" b="1" i="0" u="sng" strike="noStrike">
                <a:effectLst/>
                <a:latin typeface="Unbounded"/>
              </a:rPr>
              <a:t>TOP 10 MODEL BY AVERAGE PRICE </a:t>
            </a:r>
            <a:endParaRPr lang="en-IN" sz="3800" b="1" u="sng"/>
          </a:p>
        </p:txBody>
      </p:sp>
      <p:sp>
        <p:nvSpPr>
          <p:cNvPr id="21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85E424-3A51-B5F3-A970-09D051AB29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pPr rtl="0" fontAlgn="base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700">
                <a:latin typeface="+mj-lt"/>
              </a:rPr>
              <a:t>Apple and Samsung dominate the list, with multiple models appearing in the top 10, indicating their stronghold in the premium price segment.</a:t>
            </a:r>
            <a:endParaRPr lang="en-US" sz="1700" b="0" i="0" u="none" strike="noStrike">
              <a:effectLst/>
              <a:latin typeface="+mj-lt"/>
            </a:endParaRPr>
          </a:p>
          <a:p>
            <a:pPr marL="0" indent="0">
              <a:buNone/>
            </a:pPr>
            <a:endParaRPr lang="en-IN" sz="1700">
              <a:latin typeface="+mj-lt"/>
            </a:endParaRPr>
          </a:p>
          <a:p>
            <a:r>
              <a:rPr lang="en-US" sz="1700">
                <a:latin typeface="+mj-lt"/>
              </a:rPr>
              <a:t>Consumers looking for the best value might focus on mid-tier models like the Pixel 7a or Galaxy A54, which provide affordability within the top-performing range.</a:t>
            </a:r>
            <a:endParaRPr lang="en-IN" sz="1700">
              <a:latin typeface="+mj-l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8CC32BD-F46F-8A55-CDBF-D7ECCF1BBB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1539107"/>
            <a:ext cx="6903720" cy="3779786"/>
          </a:xfrm>
          <a:prstGeom prst="rect">
            <a:avLst/>
          </a:prstGeom>
        </p:spPr>
      </p:pic>
      <p:sp>
        <p:nvSpPr>
          <p:cNvPr id="4" name="AutoShape 2">
            <a:extLst>
              <a:ext uri="{FF2B5EF4-FFF2-40B4-BE49-F238E27FC236}">
                <a16:creationId xmlns:a16="http://schemas.microsoft.com/office/drawing/2014/main" id="{4309569D-FBAA-5900-83EA-3DD906AA6ED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F72D2AEC-02C1-FD0E-1547-66F7A86C599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37928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50B50E-3EC3-863B-3C30-48249F7AB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pPr rtl="0"/>
            <a:r>
              <a:rPr lang="en-IN" sz="2400" b="1" i="0" u="sng" strike="noStrike" dirty="0">
                <a:solidFill>
                  <a:srgbClr val="FFFFFF"/>
                </a:solidFill>
                <a:effectLst/>
                <a:latin typeface="Unbounded"/>
              </a:rPr>
              <a:t>RECOMMENDATIONS</a:t>
            </a:r>
            <a:br>
              <a:rPr lang="en-IN" sz="2400" b="0" dirty="0">
                <a:solidFill>
                  <a:srgbClr val="FFFFFF"/>
                </a:solidFill>
                <a:effectLst/>
              </a:rPr>
            </a:br>
            <a:br>
              <a:rPr lang="en-IN" sz="2400" dirty="0">
                <a:solidFill>
                  <a:srgbClr val="FFFFFF"/>
                </a:solidFill>
              </a:rPr>
            </a:br>
            <a:endParaRPr lang="en-IN" sz="2400" dirty="0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2D653A-48D4-6E65-EA7A-D416C0EA2F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b="1" u="sng" dirty="0"/>
              <a:t>Feature Optimization:</a:t>
            </a:r>
          </a:p>
          <a:p>
            <a:pPr marL="0" indent="0">
              <a:buNone/>
            </a:pPr>
            <a:r>
              <a:rPr lang="en-US" sz="2000" dirty="0"/>
              <a:t>From earlier insights, focus on enhancing RAM, camera quality, and mobile dimensions since they have the most significant influence on pricing.</a:t>
            </a:r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r>
              <a:rPr lang="en-US" sz="2000" b="1" u="sng" dirty="0"/>
              <a:t>Value Seekers:</a:t>
            </a:r>
          </a:p>
          <a:p>
            <a:pPr marL="0" indent="0">
              <a:buNone/>
            </a:pPr>
            <a:r>
              <a:rPr lang="en-US" sz="2000" dirty="0"/>
              <a:t>Look at models like the Google Pixel 7a or Samsung Galaxy A54 5G for strong performance at a lower price point.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IN" sz="2000" b="1" u="sng" dirty="0"/>
              <a:t>Targeted Advertising:</a:t>
            </a:r>
          </a:p>
          <a:p>
            <a:pPr marL="0" indent="0">
              <a:buNone/>
            </a:pPr>
            <a:r>
              <a:rPr lang="en-US" sz="2000" dirty="0"/>
              <a:t>Promote mid-range models like the Pixel 7a and Galaxy A54 5G as affordable options with flagship-like performance for value-conscious consumers.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1679734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A8B898E-EAEC-533B-8689-1ED1F25771A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006954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042048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695884-4A32-90A3-CA08-03C9AE3ED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IN" sz="3400" b="1" i="0" u="sng">
                <a:solidFill>
                  <a:srgbClr val="FFFFFF"/>
                </a:solidFill>
                <a:effectLst/>
                <a:latin typeface="var(--font-fk-grotesk)"/>
              </a:rPr>
              <a:t>INTRODUCTION</a:t>
            </a:r>
            <a:br>
              <a:rPr lang="en-IN" sz="3400" b="1" i="0" u="sng">
                <a:solidFill>
                  <a:srgbClr val="FFFFFF"/>
                </a:solidFill>
                <a:effectLst/>
                <a:latin typeface="var(--font-fk-grotesk)"/>
              </a:rPr>
            </a:br>
            <a:endParaRPr lang="en-IN" sz="3400" b="1" u="sng">
              <a:solidFill>
                <a:srgbClr val="FFFFFF"/>
              </a:solidFill>
            </a:endParaRPr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D4AB76-F6A9-C5F9-CB6C-284CD794A9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US" sz="2600" b="0" i="0">
              <a:effectLst/>
              <a:latin typeface="__fkGroteskNeue_598ab8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600">
                <a:latin typeface="+mj-lt"/>
              </a:rPr>
              <a:t>Objective: To analyze and visualize the top mobile handsets based on features such as price , RAM, camera specifications etc.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600">
              <a:latin typeface="+mj-l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600">
                <a:latin typeface="+mj-lt"/>
              </a:rPr>
              <a:t>Data Source: Processed Flip data CSV file.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600" i="0">
              <a:effectLst/>
              <a:latin typeface="+mj-lt"/>
            </a:endParaRPr>
          </a:p>
          <a:p>
            <a:pPr rtl="0">
              <a:spcBef>
                <a:spcPts val="1200"/>
              </a:spcBef>
              <a:spcAft>
                <a:spcPts val="1200"/>
              </a:spcAft>
            </a:pPr>
            <a:r>
              <a:rPr lang="en-US" sz="2600" i="0" u="none" strike="noStrike">
                <a:effectLst/>
                <a:latin typeface="+mj-lt"/>
              </a:rPr>
              <a:t>Dataset Details:-Information on specifications (memory, RAM, battery, etc.) and price.</a:t>
            </a:r>
          </a:p>
          <a:p>
            <a:pPr marL="0" indent="0">
              <a:buNone/>
            </a:pPr>
            <a:br>
              <a:rPr lang="en-US" sz="2600"/>
            </a:br>
            <a:endParaRPr lang="en-IN" sz="2600"/>
          </a:p>
        </p:txBody>
      </p:sp>
    </p:spTree>
    <p:extLst>
      <p:ext uri="{BB962C8B-B14F-4D97-AF65-F5344CB8AC3E}">
        <p14:creationId xmlns:p14="http://schemas.microsoft.com/office/powerpoint/2010/main" val="2032663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114ED94A-C85D-4CD3-4205-438D21CE6B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9217" y="-1"/>
            <a:ext cx="5213267" cy="6883030"/>
            <a:chOff x="-19217" y="-1"/>
            <a:chExt cx="5213267" cy="688303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E642BDB2-BF67-1D53-1C70-0B41D709E4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06" y="0"/>
              <a:ext cx="5204956" cy="6883029"/>
            </a:xfrm>
            <a:prstGeom prst="rect">
              <a:avLst/>
            </a:prstGeom>
            <a:gradFill>
              <a:gsLst>
                <a:gs pos="7000">
                  <a:schemeClr val="accent2"/>
                </a:gs>
                <a:gs pos="100000">
                  <a:schemeClr val="accent5"/>
                </a:gs>
              </a:gsLst>
              <a:lin ang="4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58E0D8CE-5DBF-B664-EB48-C29BF8AB4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-19217" y="1731909"/>
              <a:ext cx="5204963" cy="5144400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75000"/>
                  </a:schemeClr>
                </a:gs>
                <a:gs pos="60000">
                  <a:schemeClr val="accent5">
                    <a:lumMod val="60000"/>
                    <a:lumOff val="40000"/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DFD140CE-7DE2-C88F-5EAE-F45EB69E6A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10" y="6723"/>
              <a:ext cx="3834567" cy="6876300"/>
            </a:xfrm>
            <a:prstGeom prst="rect">
              <a:avLst/>
            </a:prstGeom>
            <a:gradFill flip="none" rotWithShape="1">
              <a:gsLst>
                <a:gs pos="3000">
                  <a:schemeClr val="accent2">
                    <a:lumMod val="60000"/>
                    <a:lumOff val="40000"/>
                    <a:alpha val="78000"/>
                  </a:schemeClr>
                </a:gs>
                <a:gs pos="42000">
                  <a:schemeClr val="accent2">
                    <a:alpha val="0"/>
                  </a:schemeClr>
                </a:gs>
              </a:gsLst>
              <a:lin ang="3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557E87E3-413F-10EF-63D8-6016E986C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-844601" y="833689"/>
              <a:ext cx="6872341" cy="5204961"/>
            </a:xfrm>
            <a:prstGeom prst="rect">
              <a:avLst/>
            </a:prstGeom>
            <a:gradFill>
              <a:gsLst>
                <a:gs pos="0">
                  <a:schemeClr val="accent5">
                    <a:alpha val="86000"/>
                  </a:schemeClr>
                </a:gs>
                <a:gs pos="57000">
                  <a:schemeClr val="accent2">
                    <a:alpha val="0"/>
                  </a:schemeClr>
                </a:gs>
              </a:gsLst>
              <a:lin ang="13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E61CB2-EC61-21B4-B4DA-6F2D64739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484" y="739835"/>
            <a:ext cx="3702580" cy="1616203"/>
          </a:xfrm>
        </p:spPr>
        <p:txBody>
          <a:bodyPr anchor="b">
            <a:normAutofit/>
          </a:bodyPr>
          <a:lstStyle/>
          <a:p>
            <a:r>
              <a:rPr lang="en-IN" sz="3800" b="1" i="0" u="sng">
                <a:solidFill>
                  <a:srgbClr val="FFFFFF"/>
                </a:solidFill>
                <a:effectLst/>
                <a:latin typeface="var(--font-fk-grotesk)"/>
              </a:rPr>
              <a:t>Data Overview</a:t>
            </a:r>
            <a:br>
              <a:rPr lang="en-IN" sz="3200" b="0" i="0">
                <a:solidFill>
                  <a:srgbClr val="FFFFFF"/>
                </a:solidFill>
                <a:effectLst/>
                <a:latin typeface="var(--font-fk-grotesk)"/>
              </a:rPr>
            </a:br>
            <a:endParaRPr lang="en-IN" sz="32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4450E3-B664-615C-A3D6-4E1533FF96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344" y="2459117"/>
            <a:ext cx="4149719" cy="26870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i="0" u="sng">
                <a:solidFill>
                  <a:srgbClr val="FFFFFF"/>
                </a:solidFill>
                <a:effectLst/>
                <a:latin typeface="__fkGroteskNeue_598ab8"/>
              </a:rPr>
              <a:t>Dataset Structure:</a:t>
            </a:r>
            <a:endParaRPr lang="en-US" sz="2400" b="0" i="0">
              <a:solidFill>
                <a:srgbClr val="FFFFFF"/>
              </a:solidFill>
              <a:effectLst/>
              <a:latin typeface="__fkGroteskNeue_598ab8"/>
            </a:endParaRPr>
          </a:p>
          <a:p>
            <a:pPr marL="0" indent="0">
              <a:buNone/>
            </a:pPr>
            <a:r>
              <a:rPr lang="en-US" sz="2400" b="0" i="0">
                <a:solidFill>
                  <a:srgbClr val="FFFFFF"/>
                </a:solidFill>
                <a:effectLst/>
                <a:latin typeface="__fkGroteskNeue_598ab8"/>
              </a:rPr>
              <a:t> Total Entries: </a:t>
            </a:r>
            <a:r>
              <a:rPr lang="en-IN" sz="2400" b="0" i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541 rows × 12     columns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2400">
              <a:solidFill>
                <a:srgbClr val="FFFFFF"/>
              </a:solidFill>
              <a:latin typeface="Roboto" panose="02000000000000000000" pitchFamily="2" charset="0"/>
            </a:endParaRPr>
          </a:p>
          <a:p>
            <a:pPr marL="0" indent="0">
              <a:buNone/>
            </a:pPr>
            <a:r>
              <a:rPr lang="en-IN" sz="2400" b="1">
                <a:solidFill>
                  <a:srgbClr val="FFFFFF"/>
                </a:solidFill>
                <a:latin typeface="__fkGroteskNeue_598ab8"/>
              </a:rPr>
              <a:t>Predictive price estimation model.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1600" dirty="0">
              <a:solidFill>
                <a:srgbClr val="FFFFFF"/>
              </a:solidFill>
              <a:latin typeface="__fkGroteskNeue_598ab8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CE923F-5B7C-D4C0-14BE-59FEE175F1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5304" y="1117506"/>
            <a:ext cx="5407002" cy="4622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894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744FAF-DA66-F248-3C94-26ED002A2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120" y="1153572"/>
            <a:ext cx="4277187" cy="4461163"/>
          </a:xfrm>
        </p:spPr>
        <p:txBody>
          <a:bodyPr>
            <a:normAutofit/>
          </a:bodyPr>
          <a:lstStyle/>
          <a:p>
            <a:pPr rtl="0"/>
            <a:r>
              <a:rPr lang="en-IN" b="1" i="0" u="sng" strike="noStrike" dirty="0">
                <a:solidFill>
                  <a:srgbClr val="FFFFFF"/>
                </a:solidFill>
                <a:effectLst/>
                <a:latin typeface="Unbounded"/>
              </a:rPr>
              <a:t>TECHNOLOGY STACK:</a:t>
            </a:r>
            <a:br>
              <a:rPr lang="en-IN" b="1" dirty="0">
                <a:solidFill>
                  <a:srgbClr val="FFFFFF"/>
                </a:solidFill>
                <a:effectLst/>
              </a:rPr>
            </a:br>
            <a:br>
              <a:rPr lang="en-IN" b="1" dirty="0">
                <a:solidFill>
                  <a:srgbClr val="FFFFFF"/>
                </a:solidFill>
              </a:rPr>
            </a:br>
            <a:endParaRPr lang="en-IN" b="1" dirty="0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A6B3E1-66C5-7A6E-72E5-FB4C93C063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IN" sz="2500" b="0" i="0" u="none" strike="noStrike" dirty="0">
                <a:effectLst/>
                <a:latin typeface="+mj-lt"/>
              </a:rPr>
              <a:t>Python: Pandas, NumPy, Scikit-learn, </a:t>
            </a:r>
            <a:endParaRPr lang="en-IN" sz="2500" dirty="0">
              <a:latin typeface="+mj-lt"/>
            </a:endParaRPr>
          </a:p>
          <a:p>
            <a:pPr marL="0" indent="0">
              <a:buNone/>
            </a:pPr>
            <a:endParaRPr lang="en-IN" sz="2500" b="0" dirty="0">
              <a:effectLst/>
              <a:latin typeface="+mj-lt"/>
            </a:endParaRPr>
          </a:p>
          <a:p>
            <a:r>
              <a:rPr lang="en-IN" sz="2500" b="0" i="0" u="none" strike="noStrike" dirty="0">
                <a:effectLst/>
                <a:latin typeface="+mj-lt"/>
              </a:rPr>
              <a:t>Visualization: Matplotlib, Seaborn.</a:t>
            </a:r>
          </a:p>
          <a:p>
            <a:pPr marL="0" indent="0">
              <a:buNone/>
            </a:pPr>
            <a:endParaRPr lang="en-IN" sz="2500" b="0" dirty="0">
              <a:effectLst/>
              <a:latin typeface="+mj-lt"/>
            </a:endParaRPr>
          </a:p>
          <a:p>
            <a:r>
              <a:rPr lang="en-IN" sz="2500" b="0" i="0" u="none" strike="noStrike" dirty="0">
                <a:effectLst/>
                <a:latin typeface="+mj-lt"/>
              </a:rPr>
              <a:t>Reporting: </a:t>
            </a:r>
            <a:r>
              <a:rPr lang="en-IN" sz="2500" b="0" i="0" u="none" strike="noStrike" dirty="0" err="1">
                <a:effectLst/>
                <a:latin typeface="+mj-lt"/>
              </a:rPr>
              <a:t>Jupyter</a:t>
            </a:r>
            <a:r>
              <a:rPr lang="en-IN" sz="2500" b="0" i="0" u="none" strike="noStrike" dirty="0">
                <a:effectLst/>
                <a:latin typeface="+mj-lt"/>
              </a:rPr>
              <a:t> Notebook, PowerPoint.</a:t>
            </a:r>
          </a:p>
          <a:p>
            <a:endParaRPr lang="en-IN" sz="2500" dirty="0">
              <a:latin typeface="+mj-lt"/>
            </a:endParaRPr>
          </a:p>
          <a:p>
            <a:r>
              <a:rPr lang="en-IN" sz="2500" dirty="0">
                <a:latin typeface="+mj-lt"/>
              </a:rPr>
              <a:t>Chart: Line plot ,Pie chart.</a:t>
            </a:r>
            <a:endParaRPr lang="en-IN" sz="2500" b="0" i="0" u="none" strike="noStrike" dirty="0">
              <a:effectLst/>
              <a:latin typeface="+mj-lt"/>
            </a:endParaRPr>
          </a:p>
          <a:p>
            <a:pPr marL="0" indent="0">
              <a:buNone/>
            </a:pPr>
            <a:endParaRPr lang="en-IN" sz="2500" b="0" dirty="0">
              <a:effectLst/>
              <a:latin typeface="+mj-lt"/>
            </a:endParaRPr>
          </a:p>
          <a:p>
            <a:pPr marL="0" indent="0">
              <a:buNone/>
            </a:pPr>
            <a:br>
              <a:rPr lang="en-IN" sz="2500" dirty="0">
                <a:latin typeface="+mj-lt"/>
              </a:rPr>
            </a:br>
            <a:endParaRPr lang="en-IN" sz="25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67368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8" name="Rectangle 77">
            <a:extLst>
              <a:ext uri="{FF2B5EF4-FFF2-40B4-BE49-F238E27FC236}">
                <a16:creationId xmlns:a16="http://schemas.microsoft.com/office/drawing/2014/main" id="{5AA03EDC-7067-4DFF-B672-541D016AA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0EBF3E39-B0BE-496A-8604-9007470FFA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6547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FCA2FF-E88B-C2E7-142A-DE922A09B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442" y="685800"/>
            <a:ext cx="4353116" cy="1022526"/>
          </a:xfrm>
        </p:spPr>
        <p:txBody>
          <a:bodyPr anchor="b">
            <a:normAutofit/>
          </a:bodyPr>
          <a:lstStyle/>
          <a:p>
            <a:pPr algn="ctr"/>
            <a:r>
              <a:rPr lang="en-US" sz="3200" b="1" i="0" u="sng" dirty="0">
                <a:solidFill>
                  <a:srgbClr val="595959"/>
                </a:solidFill>
                <a:effectLst/>
                <a:latin typeface="var(--font-fk-grotesk)"/>
              </a:rPr>
              <a:t> INSIGHTS AND TRENDS</a:t>
            </a:r>
            <a:br>
              <a:rPr lang="en-US" sz="3200" b="1" i="0" u="sng" dirty="0">
                <a:solidFill>
                  <a:srgbClr val="595959"/>
                </a:solidFill>
                <a:effectLst/>
                <a:latin typeface="var(--font-fk-grotesk)"/>
              </a:rPr>
            </a:br>
            <a:endParaRPr lang="en-IN" sz="3200" b="1" u="sng" dirty="0">
              <a:solidFill>
                <a:srgbClr val="595959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6F3CFE-7AC0-5EEF-1A01-6068F23D9B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160466"/>
            <a:ext cx="6168658" cy="4245394"/>
          </a:xfrm>
        </p:spPr>
        <p:txBody>
          <a:bodyPr anchor="t"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600" i="0" dirty="0">
                <a:solidFill>
                  <a:srgbClr val="595959"/>
                </a:solidFill>
                <a:effectLst/>
                <a:latin typeface="+mj-lt"/>
              </a:rPr>
              <a:t>Insights: Correlation between RAM and price.</a:t>
            </a:r>
          </a:p>
          <a:p>
            <a:pPr>
              <a:spcAft>
                <a:spcPts val="450"/>
              </a:spcAft>
            </a:pPr>
            <a:r>
              <a:rPr lang="en-US" sz="1600" i="0" dirty="0">
                <a:solidFill>
                  <a:srgbClr val="595959"/>
                </a:solidFill>
                <a:effectLst/>
                <a:latin typeface="+mj-lt"/>
              </a:rPr>
              <a:t>Memory and Price (0.57):Positive correlation: Higher memory typically contributes to a higher price.</a:t>
            </a:r>
          </a:p>
          <a:p>
            <a:pPr>
              <a:spcAft>
                <a:spcPts val="450"/>
              </a:spcAft>
            </a:pPr>
            <a:r>
              <a:rPr lang="en-US" sz="1600" i="0" dirty="0">
                <a:solidFill>
                  <a:srgbClr val="595959"/>
                </a:solidFill>
                <a:effectLst/>
                <a:latin typeface="+mj-lt"/>
              </a:rPr>
              <a:t>RAM and Price (0.53):Positive correlation: More RAM generally leads to a higher price.</a:t>
            </a:r>
          </a:p>
          <a:p>
            <a:pPr>
              <a:spcAft>
                <a:spcPts val="450"/>
              </a:spcAft>
            </a:pPr>
            <a:r>
              <a:rPr lang="en-US" sz="1600" i="0" dirty="0">
                <a:solidFill>
                  <a:srgbClr val="595959"/>
                </a:solidFill>
                <a:effectLst/>
                <a:latin typeface="+mj-lt"/>
              </a:rPr>
              <a:t>Battery and Price (-0.03):Almost no correlation: Battery capacity doesn't significantly affect the price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i="0" dirty="0">
                <a:solidFill>
                  <a:srgbClr val="595959"/>
                </a:solidFill>
                <a:effectLst/>
                <a:latin typeface="+mj-lt"/>
              </a:rPr>
              <a:t>Average price range for different specifications.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595959"/>
              </a:solidFill>
              <a:latin typeface="+mj-lt"/>
            </a:endParaRPr>
          </a:p>
          <a:p>
            <a:pPr>
              <a:spcAft>
                <a:spcPts val="450"/>
              </a:spcAft>
            </a:pPr>
            <a:r>
              <a:rPr lang="en-US" sz="1600" dirty="0">
                <a:solidFill>
                  <a:srgbClr val="595959"/>
                </a:solidFill>
                <a:latin typeface="+mj-lt"/>
              </a:rPr>
              <a:t>Front Camera and Price (0.53):Positive correlation: Better front cameras are often associated with more expensive devices.</a:t>
            </a:r>
          </a:p>
          <a:p>
            <a:pPr>
              <a:spcAft>
                <a:spcPts val="450"/>
              </a:spcAft>
            </a:pPr>
            <a:r>
              <a:rPr lang="en-US" sz="1600" dirty="0">
                <a:solidFill>
                  <a:srgbClr val="595959"/>
                </a:solidFill>
                <a:latin typeface="+mj-lt"/>
              </a:rPr>
              <a:t>Rear Camera and Price (0.41):Moderate positive correlation: Rear camera quality also plays a role in pricing but is less influential than front cameras.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595959"/>
              </a:solidFill>
              <a:latin typeface="+mj-lt"/>
            </a:endParaRPr>
          </a:p>
          <a:p>
            <a:pPr>
              <a:spcAft>
                <a:spcPts val="450"/>
              </a:spcAft>
            </a:pPr>
            <a:endParaRPr lang="en-US" sz="1100" dirty="0">
              <a:solidFill>
                <a:srgbClr val="595959"/>
              </a:solidFill>
              <a:latin typeface="Roboto" panose="02000000000000000000" pitchFamily="2" charset="0"/>
            </a:endParaRPr>
          </a:p>
          <a:p>
            <a:pPr>
              <a:spcAft>
                <a:spcPts val="450"/>
              </a:spcAft>
            </a:pPr>
            <a:endParaRPr lang="en-US" sz="1100" b="0" i="0" dirty="0">
              <a:solidFill>
                <a:srgbClr val="595959"/>
              </a:solidFill>
              <a:effectLst/>
              <a:latin typeface="Roboto" panose="02000000000000000000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100" b="0" i="0" dirty="0">
              <a:solidFill>
                <a:srgbClr val="595959"/>
              </a:solidFill>
              <a:effectLst/>
              <a:latin typeface="__fkGroteskNeue_598ab8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100" b="0" i="0" dirty="0">
              <a:solidFill>
                <a:srgbClr val="595959"/>
              </a:solidFill>
              <a:effectLst/>
              <a:latin typeface="__fkGroteskNeue_598ab8"/>
            </a:endParaRPr>
          </a:p>
          <a:p>
            <a:endParaRPr lang="en-IN" sz="1100" dirty="0">
              <a:solidFill>
                <a:srgbClr val="595959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FF61A49-2258-11BA-2A5A-96F4A64265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1801" y="1329088"/>
            <a:ext cx="4797056" cy="4245394"/>
          </a:xfrm>
          <a:prstGeom prst="rect">
            <a:avLst/>
          </a:prstGeom>
        </p:spPr>
      </p:pic>
      <p:sp>
        <p:nvSpPr>
          <p:cNvPr id="5" name="AutoShape 4" descr="Search in sidebar query">
            <a:extLst>
              <a:ext uri="{FF2B5EF4-FFF2-40B4-BE49-F238E27FC236}">
                <a16:creationId xmlns:a16="http://schemas.microsoft.com/office/drawing/2014/main" id="{20918901-173D-D510-7FCE-F8AA8170609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87756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CB42F-8FFB-33CE-5694-79A2C1B7F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IN" sz="3200" b="1" i="0" u="sng" strike="noStrike">
                <a:solidFill>
                  <a:srgbClr val="000000"/>
                </a:solidFill>
                <a:effectLst/>
                <a:latin typeface="Unbounded"/>
              </a:rPr>
              <a:t>PROJECT TASKS AND APPROACH</a:t>
            </a:r>
            <a:br>
              <a:rPr lang="en-IN" sz="3200" b="1" u="sng">
                <a:effectLst/>
              </a:rPr>
            </a:br>
            <a:br>
              <a:rPr lang="en-IN" sz="3200" b="1" u="sng"/>
            </a:br>
            <a:endParaRPr lang="en-IN" sz="3200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E0023E-A814-8BB7-D0FC-B8641B20B9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2260" y="1041991"/>
            <a:ext cx="9888280" cy="4752754"/>
          </a:xfrm>
        </p:spPr>
        <p:txBody>
          <a:bodyPr/>
          <a:lstStyle/>
          <a:p>
            <a:pPr rtl="0"/>
            <a:r>
              <a:rPr lang="en-IN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Data Exploration</a:t>
            </a:r>
            <a:endParaRPr lang="en-IN" b="0" dirty="0">
              <a:effectLst/>
            </a:endParaRPr>
          </a:p>
          <a:p>
            <a:pPr rtl="0" fontAlgn="base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Inspect for missing values, outliers, inconsistencies.</a:t>
            </a:r>
          </a:p>
          <a:p>
            <a:pPr rtl="0" fontAlgn="base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Analyse feature distributions and correlations with price.</a:t>
            </a:r>
          </a:p>
          <a:p>
            <a:pPr rtl="0"/>
            <a:r>
              <a:rPr lang="en-IN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Data Preprocessing</a:t>
            </a:r>
            <a:endParaRPr lang="en-IN" b="0" dirty="0">
              <a:effectLst/>
            </a:endParaRP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Encode categorical variables.</a:t>
            </a:r>
          </a:p>
          <a:p>
            <a:pPr rtl="0" fontAlgn="base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Normalize numerical features.</a:t>
            </a:r>
          </a:p>
          <a:p>
            <a:pPr rtl="0"/>
            <a:r>
              <a:rPr lang="en-IN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Feature Analysis and Extraction</a:t>
            </a:r>
            <a:endParaRPr lang="en-IN" b="0" dirty="0">
              <a:effectLst/>
            </a:endParaRPr>
          </a:p>
          <a:p>
            <a:pPr rtl="0" fontAlgn="base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Techniques: RFE, Lasso Regression.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A561A0-3BC0-4196-A2DB-57C26CE13A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9024324">
            <a:off x="6814080" y="1431767"/>
            <a:ext cx="5940944" cy="170071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D558CFE-3EEC-87A0-42AD-317293CBB0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342284">
            <a:off x="44807" y="4935357"/>
            <a:ext cx="7159558" cy="76582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1C214E1-06C7-4D5A-D32F-7908B8282B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032654">
            <a:off x="9456034" y="3552351"/>
            <a:ext cx="2007601" cy="299080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808163C-D43D-58A6-5E4E-18FB8B5E56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8911494">
            <a:off x="4498881" y="1894210"/>
            <a:ext cx="5479661" cy="2002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8594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5AA03EDC-7067-4DFF-B672-541D016AA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EBF3E39-B0BE-496A-8604-9007470FFA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6547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357A6B-17A4-B0D5-0A07-C2DC598E6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442" y="685800"/>
            <a:ext cx="4353116" cy="1474666"/>
          </a:xfrm>
        </p:spPr>
        <p:txBody>
          <a:bodyPr anchor="b">
            <a:normAutofit/>
          </a:bodyPr>
          <a:lstStyle/>
          <a:p>
            <a:pPr algn="ctr" rtl="0"/>
            <a:r>
              <a:rPr lang="en-IN" sz="3200" b="1" i="0" u="sng" strike="noStrike">
                <a:solidFill>
                  <a:srgbClr val="595959"/>
                </a:solidFill>
                <a:effectLst/>
              </a:rPr>
              <a:t>MODEL BUILDING</a:t>
            </a:r>
            <a:br>
              <a:rPr lang="en-IN" sz="3200" b="1" u="sng">
                <a:solidFill>
                  <a:srgbClr val="595959"/>
                </a:solidFill>
                <a:effectLst/>
              </a:rPr>
            </a:br>
            <a:br>
              <a:rPr lang="en-IN" sz="3200" b="1" u="sng">
                <a:solidFill>
                  <a:srgbClr val="595959"/>
                </a:solidFill>
              </a:rPr>
            </a:br>
            <a:endParaRPr lang="en-IN" sz="3200" b="1" u="sng">
              <a:solidFill>
                <a:srgbClr val="595959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33944E-FF5C-804F-5D23-8931DAB10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1442" y="2447337"/>
            <a:ext cx="4353116" cy="3770434"/>
          </a:xfrm>
        </p:spPr>
        <p:txBody>
          <a:bodyPr anchor="t">
            <a:normAutofit/>
          </a:bodyPr>
          <a:lstStyle/>
          <a:p>
            <a:pPr marL="457200" rtl="0" fontAlgn="base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IN" sz="1600" i="0" u="none" strike="noStrike" dirty="0">
                <a:solidFill>
                  <a:srgbClr val="595959"/>
                </a:solidFill>
                <a:effectLst/>
                <a:latin typeface="+mj-lt"/>
              </a:rPr>
              <a:t>Split dataset: 80-20 (Training-Testing).</a:t>
            </a:r>
          </a:p>
          <a:p>
            <a:pPr marL="457200" rtl="0" fontAlgn="base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IN" sz="1600" i="0" u="none" strike="noStrike" dirty="0">
                <a:solidFill>
                  <a:srgbClr val="595959"/>
                </a:solidFill>
                <a:effectLst/>
                <a:latin typeface="+mj-lt"/>
              </a:rPr>
              <a:t>input Features (x): Selected columns from the dataset including features like 'Colour Encoded', 'Memory', 'RAM', 'Battery_', 'Rear Camera', 'Front Camera', 'AI Lens', 'Mobile Height', 'Processor Encoded', and 'Model Encoded</a:t>
            </a:r>
            <a:r>
              <a:rPr lang="en-IN" sz="1600" dirty="0">
                <a:solidFill>
                  <a:srgbClr val="595959"/>
                </a:solidFill>
                <a:latin typeface="+mj-lt"/>
              </a:rPr>
              <a:t>.</a:t>
            </a:r>
            <a:endParaRPr lang="en-IN" sz="1600" i="0" u="none" strike="noStrike" dirty="0">
              <a:solidFill>
                <a:srgbClr val="595959"/>
              </a:solidFill>
              <a:effectLst/>
              <a:latin typeface="+mj-lt"/>
            </a:endParaRPr>
          </a:p>
          <a:p>
            <a:pPr marL="514350" indent="-285750" fontAlgn="base"/>
            <a:r>
              <a:rPr lang="en-US" sz="1600" i="0" u="none" strike="noStrike" dirty="0">
                <a:solidFill>
                  <a:srgbClr val="595959"/>
                </a:solidFill>
                <a:effectLst/>
                <a:latin typeface="+mj-lt"/>
              </a:rPr>
              <a:t>Target Variable (y): The 'Prize</a:t>
            </a:r>
            <a:endParaRPr lang="en-IN" sz="1600" i="0" u="none" strike="noStrike" dirty="0">
              <a:solidFill>
                <a:srgbClr val="595959"/>
              </a:solidFill>
              <a:effectLst/>
              <a:latin typeface="+mj-lt"/>
            </a:endParaRPr>
          </a:p>
          <a:p>
            <a:pPr marL="457200" rtl="0" fontAlgn="base">
              <a:buFont typeface="Arial" panose="020B0604020202020204" pitchFamily="34" charset="0"/>
              <a:buChar char="•"/>
            </a:pPr>
            <a:r>
              <a:rPr lang="en-US" sz="1600" i="0" u="none" strike="noStrike" dirty="0">
                <a:solidFill>
                  <a:srgbClr val="595959"/>
                </a:solidFill>
                <a:effectLst/>
                <a:latin typeface="+mj-lt"/>
              </a:rPr>
              <a:t>A Random Forest Regressor model is created using the RandomForestRegressor() class.</a:t>
            </a:r>
          </a:p>
          <a:p>
            <a:pPr marL="457200" rtl="0" fontAlgn="base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595959"/>
              </a:solidFill>
              <a:latin typeface="+mj-lt"/>
            </a:endParaRPr>
          </a:p>
          <a:p>
            <a:pPr marL="457200" rtl="0" fontAlgn="base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595959"/>
                </a:solidFill>
                <a:latin typeface="+mj-lt"/>
              </a:rPr>
              <a:t>P</a:t>
            </a:r>
            <a:r>
              <a:rPr lang="en-US" sz="1600" i="0" u="none" strike="noStrike" dirty="0">
                <a:solidFill>
                  <a:srgbClr val="595959"/>
                </a:solidFill>
                <a:effectLst/>
                <a:latin typeface="+mj-lt"/>
              </a:rPr>
              <a:t>redictions are stored in the variable y</a:t>
            </a:r>
            <a:r>
              <a:rPr lang="en-US" sz="1600" dirty="0">
                <a:solidFill>
                  <a:srgbClr val="595959"/>
                </a:solidFill>
                <a:latin typeface="+mj-lt"/>
              </a:rPr>
              <a:t> </a:t>
            </a:r>
            <a:r>
              <a:rPr lang="en-US" sz="1600" i="0" u="none" strike="noStrike" dirty="0">
                <a:solidFill>
                  <a:srgbClr val="595959"/>
                </a:solidFill>
                <a:effectLst/>
                <a:latin typeface="+mj-lt"/>
              </a:rPr>
              <a:t>pred.</a:t>
            </a:r>
            <a:endParaRPr lang="en-IN" sz="1600" i="0" u="none" strike="noStrike" dirty="0">
              <a:solidFill>
                <a:srgbClr val="595959"/>
              </a:solidFill>
              <a:effectLst/>
              <a:latin typeface="+mj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8F48ED-0BC8-0076-3197-DA3ED2E7829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58872" b="-1"/>
          <a:stretch/>
        </p:blipFill>
        <p:spPr>
          <a:xfrm>
            <a:off x="7782603" y="1998921"/>
            <a:ext cx="3796254" cy="3946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9339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709F1D5-B0F1-4714-A239-E5B61C1619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28FB460-D3FF-4440-A020-05982A09E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0546" y="1011045"/>
            <a:ext cx="4369859" cy="4369859"/>
          </a:xfrm>
          <a:prstGeom prst="roundRect">
            <a:avLst>
              <a:gd name="adj" fmla="val 275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9FF6B7-7E28-FCCA-A8BA-DF4708703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6826" y="1112969"/>
            <a:ext cx="3937298" cy="4166010"/>
          </a:xfrm>
        </p:spPr>
        <p:txBody>
          <a:bodyPr>
            <a:normAutofit/>
          </a:bodyPr>
          <a:lstStyle/>
          <a:p>
            <a:pPr rtl="0"/>
            <a:br>
              <a:rPr lang="en-IN" b="1" i="0" u="sng" strike="noStrike">
                <a:solidFill>
                  <a:srgbClr val="FFFFFF"/>
                </a:solidFill>
                <a:effectLst/>
                <a:latin typeface="Unbounded"/>
              </a:rPr>
            </a:br>
            <a:br>
              <a:rPr lang="en-IN" b="1" i="0" u="sng" strike="noStrike">
                <a:solidFill>
                  <a:srgbClr val="FFFFFF"/>
                </a:solidFill>
                <a:effectLst/>
                <a:latin typeface="Unbounded"/>
              </a:rPr>
            </a:br>
            <a:r>
              <a:rPr lang="en-IN" b="1" i="0" u="sng" strike="noStrike">
                <a:solidFill>
                  <a:srgbClr val="FFFFFF"/>
                </a:solidFill>
                <a:effectLst/>
                <a:latin typeface="Unbounded"/>
              </a:rPr>
              <a:t>MODEL EVALUATION</a:t>
            </a:r>
            <a:br>
              <a:rPr lang="en-IN" b="0">
                <a:solidFill>
                  <a:srgbClr val="FFFFFF"/>
                </a:solidFill>
                <a:effectLst/>
              </a:rPr>
            </a:br>
            <a:br>
              <a:rPr lang="en-IN">
                <a:solidFill>
                  <a:srgbClr val="FFFFFF"/>
                </a:solidFill>
              </a:rPr>
            </a:br>
            <a:endParaRPr lang="en-IN">
              <a:solidFill>
                <a:srgbClr val="FFFFFF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4847E93-7DC1-4D4B-8829-B19AA7137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566D6E1-03A1-4D73-A4E0-35D74D568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9F835A99-04AC-494A-A572-AFE8413CC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BEF318-8493-DBB8-9CDF-E5C75C52E1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820880"/>
            <a:ext cx="5257799" cy="4889350"/>
          </a:xfrm>
        </p:spPr>
        <p:txBody>
          <a:bodyPr anchor="t">
            <a:normAutofit lnSpcReduction="10000"/>
          </a:bodyPr>
          <a:lstStyle/>
          <a:p>
            <a:pPr rtl="0">
              <a:spcBef>
                <a:spcPts val="1200"/>
              </a:spcBef>
              <a:spcAft>
                <a:spcPts val="1200"/>
              </a:spcAft>
            </a:pPr>
            <a:r>
              <a:rPr lang="en-US" sz="2200" b="1" i="0" u="none" strike="noStrike" dirty="0">
                <a:effectLst/>
                <a:latin typeface="Arial" panose="020B0604020202020204" pitchFamily="34" charset="0"/>
              </a:rPr>
              <a:t>Metrics Used:</a:t>
            </a:r>
            <a:endParaRPr lang="en-US" sz="2200" b="0" dirty="0">
              <a:effectLst/>
            </a:endParaRPr>
          </a:p>
          <a:p>
            <a:pPr rtl="0" fontAlgn="base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200" b="0" i="0" u="none" strike="noStrike" dirty="0">
                <a:effectLst/>
                <a:latin typeface="Arial" panose="020B0604020202020204" pitchFamily="34" charset="0"/>
              </a:rPr>
              <a:t>Mean Absolute Error (MAE).</a:t>
            </a: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en-US" sz="2200" b="0" i="0" u="none" strike="noStrike" dirty="0">
                <a:effectLst/>
                <a:latin typeface="Arial" panose="020B0604020202020204" pitchFamily="34" charset="0"/>
              </a:rPr>
              <a:t>Root Mean Squared Error (RMSE).</a:t>
            </a:r>
          </a:p>
          <a:p>
            <a:pPr rtl="0" fontAlgn="base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200" b="0" i="0" u="none" strike="noStrike" dirty="0">
                <a:effectLst/>
                <a:latin typeface="Arial" panose="020B0604020202020204" pitchFamily="34" charset="0"/>
              </a:rPr>
              <a:t>R² Score.</a:t>
            </a:r>
          </a:p>
          <a:p>
            <a:pPr rtl="0">
              <a:spcBef>
                <a:spcPts val="1200"/>
              </a:spcBef>
              <a:spcAft>
                <a:spcPts val="1200"/>
              </a:spcAft>
            </a:pPr>
            <a:r>
              <a:rPr lang="en-US" sz="2200" b="1" i="0" u="none" strike="noStrike" dirty="0">
                <a:effectLst/>
                <a:latin typeface="Arial" panose="020B0604020202020204" pitchFamily="34" charset="0"/>
              </a:rPr>
              <a:t>Comparison of Algorithms:</a:t>
            </a:r>
            <a:endParaRPr lang="en-US" sz="2200" b="0" dirty="0">
              <a:effectLst/>
            </a:endParaRPr>
          </a:p>
          <a:p>
            <a:pPr rtl="0" fontAlgn="base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200" b="0" i="0" u="none" strike="noStrike" dirty="0">
                <a:effectLst/>
                <a:latin typeface="Arial" panose="020B0604020202020204" pitchFamily="34" charset="0"/>
              </a:rPr>
              <a:t>Highlight best-performing model and results.</a:t>
            </a:r>
          </a:p>
          <a:p>
            <a:pPr marL="0" indent="0">
              <a:buNone/>
            </a:pPr>
            <a:r>
              <a:rPr lang="pt-BR" sz="2200" b="0" i="0" dirty="0">
                <a:effectLst/>
                <a:latin typeface="Courier New" panose="02070309020205020404" pitchFamily="49" charset="0"/>
              </a:rPr>
              <a:t>MAE: 1620.3277122830443</a:t>
            </a:r>
          </a:p>
          <a:p>
            <a:pPr marL="0" indent="0">
              <a:buNone/>
            </a:pPr>
            <a:r>
              <a:rPr lang="pt-BR" sz="2200" b="0" i="0" dirty="0">
                <a:effectLst/>
                <a:latin typeface="Courier New" panose="02070309020205020404" pitchFamily="49" charset="0"/>
              </a:rPr>
              <a:t>R²: 0.8660694902888366</a:t>
            </a:r>
          </a:p>
          <a:p>
            <a:pPr marL="0" indent="0">
              <a:buNone/>
            </a:pPr>
            <a:r>
              <a:rPr lang="pt-BR" sz="2200" b="0" i="0" dirty="0">
                <a:effectLst/>
                <a:latin typeface="Courier New" panose="02070309020205020404" pitchFamily="49" charset="0"/>
              </a:rPr>
              <a:t>MSE: 7411632.883681148</a:t>
            </a:r>
            <a:br>
              <a:rPr lang="en-US" sz="2200" b="0" dirty="0">
                <a:effectLst/>
              </a:rPr>
            </a:br>
            <a:endParaRPr lang="en-IN" sz="2200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7B786209-1B0B-4CA9-9BDD-F7327066A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2D2964BB-484D-45AE-AD66-D407D0629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418308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6691AC69-A76E-4DAB-B565-468B6B87A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4196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23F4F-5AD8-0498-9A49-DEC552F16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693" y="404037"/>
            <a:ext cx="10627735" cy="115894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 b="1" u="sng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COEFFICIENT AND ABSOLUTE COEFFICIENT</a:t>
            </a:r>
            <a:endParaRPr lang="en-US" sz="3200" b="1" u="sng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E37AF9-0898-01C5-6AC4-B23174A8EB43}"/>
              </a:ext>
            </a:extLst>
          </p:cNvPr>
          <p:cNvSpPr txBox="1"/>
          <p:nvPr/>
        </p:nvSpPr>
        <p:spPr>
          <a:xfrm>
            <a:off x="876693" y="2286000"/>
            <a:ext cx="4597746" cy="369530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/>
              <a:t>Focus on improving </a:t>
            </a:r>
            <a:r>
              <a:rPr lang="en-US" sz="2000" b="1" dirty="0"/>
              <a:t>RAM</a:t>
            </a:r>
            <a:r>
              <a:rPr lang="en-US" sz="2000" dirty="0"/>
              <a:t> and </a:t>
            </a:r>
            <a:r>
              <a:rPr lang="en-US" sz="2000" b="1" dirty="0"/>
              <a:t>Front Camera</a:t>
            </a:r>
            <a:r>
              <a:rPr lang="en-US" sz="2000" dirty="0"/>
              <a:t> specifications to justify higher pricing.</a:t>
            </a:r>
            <a:r>
              <a:rPr lang="en-US" sz="2000" b="0" dirty="0">
                <a:effectLst/>
              </a:rPr>
              <a:t>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0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/>
              <a:t>Deprioritize efforts on features like </a:t>
            </a:r>
            <a:r>
              <a:rPr lang="en-US" sz="2000" b="1" dirty="0"/>
              <a:t>Battery_</a:t>
            </a:r>
            <a:r>
              <a:rPr lang="en-US" sz="2000" dirty="0"/>
              <a:t> or </a:t>
            </a:r>
            <a:r>
              <a:rPr lang="en-US" sz="2000" b="1" dirty="0"/>
              <a:t>AI Lens</a:t>
            </a:r>
            <a:r>
              <a:rPr lang="en-US" sz="2000" dirty="0"/>
              <a:t>, as they have no measurable impact on the price in this model.</a:t>
            </a:r>
            <a:endParaRPr lang="en-US" sz="2000" b="1" dirty="0">
              <a:effectLst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A8E5C94-920E-9080-C1E5-0733DC5A5D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1" y="2132614"/>
            <a:ext cx="5319062" cy="2517689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1FD67D68-9B83-C338-8342-3348D8F223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5025" y="6737718"/>
            <a:ext cx="12207200" cy="123363"/>
            <a:chOff x="-5025" y="6737718"/>
            <a:chExt cx="12207200" cy="123363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E397F34-6B84-0D3B-0F29-B1D134B3B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BD98075-BFC1-BE9C-7FB7-23FE55E433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204635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357</TotalTime>
  <Words>627</Words>
  <Application>Microsoft Office PowerPoint</Application>
  <PresentationFormat>Widescreen</PresentationFormat>
  <Paragraphs>89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__fkGroteskNeue_598ab8</vt:lpstr>
      <vt:lpstr>Aptos</vt:lpstr>
      <vt:lpstr>Aptos Display</vt:lpstr>
      <vt:lpstr>Arial</vt:lpstr>
      <vt:lpstr>Courier New</vt:lpstr>
      <vt:lpstr>Roboto</vt:lpstr>
      <vt:lpstr>Unbounded</vt:lpstr>
      <vt:lpstr>var(--font-fk-grotesk)</vt:lpstr>
      <vt:lpstr>Office Theme</vt:lpstr>
      <vt:lpstr> FEATURE ANALYSIS AND PRICE PREDICTION FOR HANDSETS  </vt:lpstr>
      <vt:lpstr>INTRODUCTION </vt:lpstr>
      <vt:lpstr>Data Overview </vt:lpstr>
      <vt:lpstr>TECHNOLOGY STACK:  </vt:lpstr>
      <vt:lpstr> INSIGHTS AND TRENDS </vt:lpstr>
      <vt:lpstr>PROJECT TASKS AND APPROACH  </vt:lpstr>
      <vt:lpstr>MODEL BUILDING  </vt:lpstr>
      <vt:lpstr>  MODEL EVALUATION  </vt:lpstr>
      <vt:lpstr>COEFFICIENT AND ABSOLUTE COEFFICIENT</vt:lpstr>
      <vt:lpstr>KEY FINDINGS  </vt:lpstr>
      <vt:lpstr>TOP 10 MODEL BY AVERAGE PRICE </vt:lpstr>
      <vt:lpstr>RECOMMENDATIONS 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Upasna Agrawal</dc:creator>
  <cp:lastModifiedBy>Upasna Agrawal</cp:lastModifiedBy>
  <cp:revision>23</cp:revision>
  <dcterms:created xsi:type="dcterms:W3CDTF">2024-12-21T16:03:08Z</dcterms:created>
  <dcterms:modified xsi:type="dcterms:W3CDTF">2024-12-22T13:30:10Z</dcterms:modified>
</cp:coreProperties>
</file>