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0" r:id="rId7"/>
    <p:sldId id="261" r:id="rId8"/>
    <p:sldId id="259" r:id="rId9"/>
    <p:sldId id="258" r:id="rId10"/>
    <p:sldId id="266" r:id="rId11"/>
    <p:sldId id="267" r:id="rId12"/>
    <p:sldId id="257" r:id="rId13"/>
    <p:sldId id="273" r:id="rId14"/>
    <p:sldId id="269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2F4C1-9B5D-4837-A938-44597ADF08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4D440B-4CD3-42BB-9C24-682AAA7053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Summary:</a:t>
          </a:r>
        </a:p>
      </dgm:t>
    </dgm:pt>
    <dgm:pt modelId="{EA318911-DC00-4EE0-A958-60B15E0C077C}" type="parTrans" cxnId="{8D096926-ABBC-451D-81EC-8C8B3A96A2D5}">
      <dgm:prSet/>
      <dgm:spPr/>
      <dgm:t>
        <a:bodyPr/>
        <a:lstStyle/>
        <a:p>
          <a:endParaRPr lang="en-US" sz="1800"/>
        </a:p>
      </dgm:t>
    </dgm:pt>
    <dgm:pt modelId="{6F4E0063-64C2-4586-9797-1D6A91F839E4}" type="sibTrans" cxnId="{8D096926-ABBC-451D-81EC-8C8B3A96A2D5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77C428FC-8CF2-4335-8A94-6AF8FAEEA8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- Built an end-to-end sales forecasting system</a:t>
          </a:r>
        </a:p>
      </dgm:t>
    </dgm:pt>
    <dgm:pt modelId="{2F88807C-09A6-4A4E-9600-BA5223C97189}" type="parTrans" cxnId="{771E9C27-862E-4D67-A4B7-C4902C7733DA}">
      <dgm:prSet/>
      <dgm:spPr/>
      <dgm:t>
        <a:bodyPr/>
        <a:lstStyle/>
        <a:p>
          <a:endParaRPr lang="en-US" sz="1800"/>
        </a:p>
      </dgm:t>
    </dgm:pt>
    <dgm:pt modelId="{1C7981DF-84A7-47CB-9526-CD01DEF6DD5B}" type="sibTrans" cxnId="{771E9C27-862E-4D67-A4B7-C4902C7733DA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E006FF60-6E72-4EFC-9E8B-1F72BC88F59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- Used ML &amp; DL techniques for predictions</a:t>
          </a:r>
        </a:p>
      </dgm:t>
    </dgm:pt>
    <dgm:pt modelId="{03816527-F65A-4173-BA0A-92036BBD660B}" type="parTrans" cxnId="{F8973C3F-31CF-40FF-9781-6EA82715AD3C}">
      <dgm:prSet/>
      <dgm:spPr/>
      <dgm:t>
        <a:bodyPr/>
        <a:lstStyle/>
        <a:p>
          <a:endParaRPr lang="en-US" sz="1800"/>
        </a:p>
      </dgm:t>
    </dgm:pt>
    <dgm:pt modelId="{E9D54469-0A20-4AA5-9D88-82A9D781C213}" type="sibTrans" cxnId="{F8973C3F-31CF-40FF-9781-6EA82715AD3C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2729B4FF-F8D8-46BA-8D98-73BD0BD8748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- Deployed a</a:t>
          </a:r>
          <a:r>
            <a:rPr lang="en-IN" sz="1800"/>
            <a:t> model in local host as well.</a:t>
          </a:r>
          <a:endParaRPr lang="en-US" sz="1800"/>
        </a:p>
      </dgm:t>
    </dgm:pt>
    <dgm:pt modelId="{630A1BB0-F69D-49D1-B8B8-AD19D04841B9}" type="parTrans" cxnId="{29506BD9-5CB2-41E3-B49B-0F777D86A97A}">
      <dgm:prSet/>
      <dgm:spPr/>
      <dgm:t>
        <a:bodyPr/>
        <a:lstStyle/>
        <a:p>
          <a:endParaRPr lang="en-US" sz="1800"/>
        </a:p>
      </dgm:t>
    </dgm:pt>
    <dgm:pt modelId="{2E2CF232-F989-4E30-8CE9-BA191453875D}" type="sibTrans" cxnId="{29506BD9-5CB2-41E3-B49B-0F777D86A97A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3A80DB8B-0CD6-4968-A525-F1020ECFAA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Checking actual vs. predicted sales using an LSTM (Long Short-Term Memory) model, a type of neural network designed for time series forecasting.</a:t>
          </a:r>
        </a:p>
      </dgm:t>
    </dgm:pt>
    <dgm:pt modelId="{5F4CE300-B591-4B4A-94B8-CC5F6BF0B860}" type="parTrans" cxnId="{B52871D2-8300-4E83-96F1-8A47590F428F}">
      <dgm:prSet/>
      <dgm:spPr/>
      <dgm:t>
        <a:bodyPr/>
        <a:lstStyle/>
        <a:p>
          <a:endParaRPr lang="en-US" sz="1800"/>
        </a:p>
      </dgm:t>
    </dgm:pt>
    <dgm:pt modelId="{96FC0904-B7AD-4A89-80D5-F209C3538865}" type="sibTrans" cxnId="{B52871D2-8300-4E83-96F1-8A47590F428F}">
      <dgm:prSet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96617CBD-FB89-4C47-9E49-B7D298CEFF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/>
            <a:t>Transform the time series data into supervised learning data by creating a new y(target) column.</a:t>
          </a:r>
        </a:p>
      </dgm:t>
    </dgm:pt>
    <dgm:pt modelId="{A5E0209B-0B6C-4F00-8332-A32164608053}" type="parTrans" cxnId="{F8D42CC2-8C76-4E18-839F-25DEDCE9905C}">
      <dgm:prSet/>
      <dgm:spPr/>
      <dgm:t>
        <a:bodyPr/>
        <a:lstStyle/>
        <a:p>
          <a:endParaRPr lang="en-US" sz="1800"/>
        </a:p>
      </dgm:t>
    </dgm:pt>
    <dgm:pt modelId="{687FAE94-1EBA-49AA-B1FD-42B88433315C}" type="sibTrans" cxnId="{F8D42CC2-8C76-4E18-839F-25DEDCE9905C}">
      <dgm:prSet/>
      <dgm:spPr/>
      <dgm:t>
        <a:bodyPr/>
        <a:lstStyle/>
        <a:p>
          <a:endParaRPr lang="en-US" sz="1800"/>
        </a:p>
      </dgm:t>
    </dgm:pt>
    <dgm:pt modelId="{741FAF35-D853-4E71-8565-93D0FA24301B}" type="pres">
      <dgm:prSet presAssocID="{50F2F4C1-9B5D-4837-A938-44597ADF0835}" presName="root" presStyleCnt="0">
        <dgm:presLayoutVars>
          <dgm:dir/>
          <dgm:resizeHandles val="exact"/>
        </dgm:presLayoutVars>
      </dgm:prSet>
      <dgm:spPr/>
    </dgm:pt>
    <dgm:pt modelId="{580065BA-71CB-465D-B8B5-86808493DF17}" type="pres">
      <dgm:prSet presAssocID="{664D440B-4CD3-42BB-9C24-682AAA70535D}" presName="compNode" presStyleCnt="0"/>
      <dgm:spPr/>
    </dgm:pt>
    <dgm:pt modelId="{483FCEE4-5D63-45E5-929D-4D8E17B53A5C}" type="pres">
      <dgm:prSet presAssocID="{664D440B-4CD3-42BB-9C24-682AAA70535D}" presName="bgRect" presStyleLbl="bgShp" presStyleIdx="0" presStyleCnt="6"/>
      <dgm:spPr/>
    </dgm:pt>
    <dgm:pt modelId="{309E5D3C-9D9E-4DF5-A95B-852C1D968558}" type="pres">
      <dgm:prSet presAssocID="{664D440B-4CD3-42BB-9C24-682AAA70535D}" presName="iconRect" presStyleLbl="node1" presStyleIdx="0" presStyleCnt="6"/>
      <dgm:spPr/>
    </dgm:pt>
    <dgm:pt modelId="{9E262E74-D7D5-4B2A-A06C-6DE64AC49546}" type="pres">
      <dgm:prSet presAssocID="{664D440B-4CD3-42BB-9C24-682AAA70535D}" presName="spaceRect" presStyleCnt="0"/>
      <dgm:spPr/>
    </dgm:pt>
    <dgm:pt modelId="{EE7BEE54-13BF-413A-9662-453775B64D05}" type="pres">
      <dgm:prSet presAssocID="{664D440B-4CD3-42BB-9C24-682AAA70535D}" presName="parTx" presStyleLbl="revTx" presStyleIdx="0" presStyleCnt="6">
        <dgm:presLayoutVars>
          <dgm:chMax val="0"/>
          <dgm:chPref val="0"/>
        </dgm:presLayoutVars>
      </dgm:prSet>
      <dgm:spPr/>
    </dgm:pt>
    <dgm:pt modelId="{2CB38978-5502-4D91-A61F-B83367DBAAF0}" type="pres">
      <dgm:prSet presAssocID="{6F4E0063-64C2-4586-9797-1D6A91F839E4}" presName="sibTrans" presStyleCnt="0"/>
      <dgm:spPr/>
    </dgm:pt>
    <dgm:pt modelId="{501E8A98-19F8-4A0A-A89C-343CD6DE7A19}" type="pres">
      <dgm:prSet presAssocID="{77C428FC-8CF2-4335-8A94-6AF8FAEEA8F7}" presName="compNode" presStyleCnt="0"/>
      <dgm:spPr/>
    </dgm:pt>
    <dgm:pt modelId="{5234FB26-C7E0-443C-9A59-524ABD10AC63}" type="pres">
      <dgm:prSet presAssocID="{77C428FC-8CF2-4335-8A94-6AF8FAEEA8F7}" presName="bgRect" presStyleLbl="bgShp" presStyleIdx="1" presStyleCnt="6"/>
      <dgm:spPr/>
    </dgm:pt>
    <dgm:pt modelId="{6CE3C6B3-E69D-4EDB-8E36-409608BE7B6E}" type="pres">
      <dgm:prSet presAssocID="{77C428FC-8CF2-4335-8A94-6AF8FAEEA8F7}" presName="iconRect" presStyleLbl="node1" presStyleIdx="1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0B25CF9-19B2-4157-B277-25846CB33CF9}" type="pres">
      <dgm:prSet presAssocID="{77C428FC-8CF2-4335-8A94-6AF8FAEEA8F7}" presName="spaceRect" presStyleCnt="0"/>
      <dgm:spPr/>
    </dgm:pt>
    <dgm:pt modelId="{B93DEE8B-5AD1-4458-8400-6A1A5E5F4C8F}" type="pres">
      <dgm:prSet presAssocID="{77C428FC-8CF2-4335-8A94-6AF8FAEEA8F7}" presName="parTx" presStyleLbl="revTx" presStyleIdx="1" presStyleCnt="6">
        <dgm:presLayoutVars>
          <dgm:chMax val="0"/>
          <dgm:chPref val="0"/>
        </dgm:presLayoutVars>
      </dgm:prSet>
      <dgm:spPr/>
    </dgm:pt>
    <dgm:pt modelId="{FD91C117-39E3-429A-8DBF-D71453477D5E}" type="pres">
      <dgm:prSet presAssocID="{1C7981DF-84A7-47CB-9526-CD01DEF6DD5B}" presName="sibTrans" presStyleCnt="0"/>
      <dgm:spPr/>
    </dgm:pt>
    <dgm:pt modelId="{095CBCD3-4E36-4035-9664-F67BD1A386A7}" type="pres">
      <dgm:prSet presAssocID="{E006FF60-6E72-4EFC-9E8B-1F72BC88F59B}" presName="compNode" presStyleCnt="0"/>
      <dgm:spPr/>
    </dgm:pt>
    <dgm:pt modelId="{1C6869CB-A63B-4F76-BCF4-3E8089DD483C}" type="pres">
      <dgm:prSet presAssocID="{E006FF60-6E72-4EFC-9E8B-1F72BC88F59B}" presName="bgRect" presStyleLbl="bgShp" presStyleIdx="2" presStyleCnt="6"/>
      <dgm:spPr/>
    </dgm:pt>
    <dgm:pt modelId="{38E9388B-718A-4B94-BD2C-F280C8B209BF}" type="pres">
      <dgm:prSet presAssocID="{E006FF60-6E72-4EFC-9E8B-1F72BC88F59B}" presName="icon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9C0A4701-93C5-4DF2-860F-F321F054F6F4}" type="pres">
      <dgm:prSet presAssocID="{E006FF60-6E72-4EFC-9E8B-1F72BC88F59B}" presName="spaceRect" presStyleCnt="0"/>
      <dgm:spPr/>
    </dgm:pt>
    <dgm:pt modelId="{D89362B6-CE54-4D8B-831B-6887036096E6}" type="pres">
      <dgm:prSet presAssocID="{E006FF60-6E72-4EFC-9E8B-1F72BC88F59B}" presName="parTx" presStyleLbl="revTx" presStyleIdx="2" presStyleCnt="6">
        <dgm:presLayoutVars>
          <dgm:chMax val="0"/>
          <dgm:chPref val="0"/>
        </dgm:presLayoutVars>
      </dgm:prSet>
      <dgm:spPr/>
    </dgm:pt>
    <dgm:pt modelId="{C0B2C9A2-55BC-4B1D-B297-1A431F2B1979}" type="pres">
      <dgm:prSet presAssocID="{E9D54469-0A20-4AA5-9D88-82A9D781C213}" presName="sibTrans" presStyleCnt="0"/>
      <dgm:spPr/>
    </dgm:pt>
    <dgm:pt modelId="{D095CE20-3A75-4D80-8AF2-14E8C3025FB5}" type="pres">
      <dgm:prSet presAssocID="{2729B4FF-F8D8-46BA-8D98-73BD0BD87480}" presName="compNode" presStyleCnt="0"/>
      <dgm:spPr/>
    </dgm:pt>
    <dgm:pt modelId="{F54ACBD1-37D1-4E29-B123-669E7A796BEB}" type="pres">
      <dgm:prSet presAssocID="{2729B4FF-F8D8-46BA-8D98-73BD0BD87480}" presName="bgRect" presStyleLbl="bgShp" presStyleIdx="3" presStyleCnt="6"/>
      <dgm:spPr/>
    </dgm:pt>
    <dgm:pt modelId="{A73170FA-BD67-4AFD-AC66-6A04B4D5282E}" type="pres">
      <dgm:prSet presAssocID="{2729B4FF-F8D8-46BA-8D98-73BD0BD87480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C134A01-1F25-4581-B41B-F28C0B727F49}" type="pres">
      <dgm:prSet presAssocID="{2729B4FF-F8D8-46BA-8D98-73BD0BD87480}" presName="spaceRect" presStyleCnt="0"/>
      <dgm:spPr/>
    </dgm:pt>
    <dgm:pt modelId="{EA8499E3-8707-4881-BAF7-2871A3B37E77}" type="pres">
      <dgm:prSet presAssocID="{2729B4FF-F8D8-46BA-8D98-73BD0BD87480}" presName="parTx" presStyleLbl="revTx" presStyleIdx="3" presStyleCnt="6">
        <dgm:presLayoutVars>
          <dgm:chMax val="0"/>
          <dgm:chPref val="0"/>
        </dgm:presLayoutVars>
      </dgm:prSet>
      <dgm:spPr/>
    </dgm:pt>
    <dgm:pt modelId="{B3ED2EBE-9DE3-4C36-AD77-A1FB464600C9}" type="pres">
      <dgm:prSet presAssocID="{2E2CF232-F989-4E30-8CE9-BA191453875D}" presName="sibTrans" presStyleCnt="0"/>
      <dgm:spPr/>
    </dgm:pt>
    <dgm:pt modelId="{64617019-FCB1-4C98-8767-4F6FAEB9DB2D}" type="pres">
      <dgm:prSet presAssocID="{3A80DB8B-0CD6-4968-A525-F1020ECFAA9D}" presName="compNode" presStyleCnt="0"/>
      <dgm:spPr/>
    </dgm:pt>
    <dgm:pt modelId="{E958820C-0CBD-41F8-813B-CB22B1FD8BB7}" type="pres">
      <dgm:prSet presAssocID="{3A80DB8B-0CD6-4968-A525-F1020ECFAA9D}" presName="bgRect" presStyleLbl="bgShp" presStyleIdx="4" presStyleCnt="6"/>
      <dgm:spPr/>
    </dgm:pt>
    <dgm:pt modelId="{DD17A23E-2FE2-446E-8A39-A65B029F30E2}" type="pres">
      <dgm:prSet presAssocID="{3A80DB8B-0CD6-4968-A525-F1020ECFAA9D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0C8D9916-E1E6-4A1E-A395-51269566E34E}" type="pres">
      <dgm:prSet presAssocID="{3A80DB8B-0CD6-4968-A525-F1020ECFAA9D}" presName="spaceRect" presStyleCnt="0"/>
      <dgm:spPr/>
    </dgm:pt>
    <dgm:pt modelId="{0F222503-60CA-418D-BCB3-2CDDEBCEC2BB}" type="pres">
      <dgm:prSet presAssocID="{3A80DB8B-0CD6-4968-A525-F1020ECFAA9D}" presName="parTx" presStyleLbl="revTx" presStyleIdx="4" presStyleCnt="6">
        <dgm:presLayoutVars>
          <dgm:chMax val="0"/>
          <dgm:chPref val="0"/>
        </dgm:presLayoutVars>
      </dgm:prSet>
      <dgm:spPr/>
    </dgm:pt>
    <dgm:pt modelId="{A54F1FA3-7A21-4782-B9F9-7BF009FEAA6B}" type="pres">
      <dgm:prSet presAssocID="{96FC0904-B7AD-4A89-80D5-F209C3538865}" presName="sibTrans" presStyleCnt="0"/>
      <dgm:spPr/>
    </dgm:pt>
    <dgm:pt modelId="{FEA34E5B-B7E5-4FB6-AFBE-C429BB9E5AE4}" type="pres">
      <dgm:prSet presAssocID="{96617CBD-FB89-4C47-9E49-B7D298CEFF27}" presName="compNode" presStyleCnt="0"/>
      <dgm:spPr/>
    </dgm:pt>
    <dgm:pt modelId="{8BFC30F2-13A6-4FF4-A155-D11FF86C3A1D}" type="pres">
      <dgm:prSet presAssocID="{96617CBD-FB89-4C47-9E49-B7D298CEFF27}" presName="bgRect" presStyleLbl="bgShp" presStyleIdx="5" presStyleCnt="6"/>
      <dgm:spPr/>
    </dgm:pt>
    <dgm:pt modelId="{BB6C8951-87DD-4C16-9CA8-CE748B7BD729}" type="pres">
      <dgm:prSet presAssocID="{96617CBD-FB89-4C47-9E49-B7D298CEFF27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EE4FB537-C000-4D7F-801F-E2D1937C351A}" type="pres">
      <dgm:prSet presAssocID="{96617CBD-FB89-4C47-9E49-B7D298CEFF27}" presName="spaceRect" presStyleCnt="0"/>
      <dgm:spPr/>
    </dgm:pt>
    <dgm:pt modelId="{24902F75-FB1B-49DB-A151-2BAACFFDA5E4}" type="pres">
      <dgm:prSet presAssocID="{96617CBD-FB89-4C47-9E49-B7D298CEFF2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8D096926-ABBC-451D-81EC-8C8B3A96A2D5}" srcId="{50F2F4C1-9B5D-4837-A938-44597ADF0835}" destId="{664D440B-4CD3-42BB-9C24-682AAA70535D}" srcOrd="0" destOrd="0" parTransId="{EA318911-DC00-4EE0-A958-60B15E0C077C}" sibTransId="{6F4E0063-64C2-4586-9797-1D6A91F839E4}"/>
    <dgm:cxn modelId="{771E9C27-862E-4D67-A4B7-C4902C7733DA}" srcId="{50F2F4C1-9B5D-4837-A938-44597ADF0835}" destId="{77C428FC-8CF2-4335-8A94-6AF8FAEEA8F7}" srcOrd="1" destOrd="0" parTransId="{2F88807C-09A6-4A4E-9600-BA5223C97189}" sibTransId="{1C7981DF-84A7-47CB-9526-CD01DEF6DD5B}"/>
    <dgm:cxn modelId="{F8973C3F-31CF-40FF-9781-6EA82715AD3C}" srcId="{50F2F4C1-9B5D-4837-A938-44597ADF0835}" destId="{E006FF60-6E72-4EFC-9E8B-1F72BC88F59B}" srcOrd="2" destOrd="0" parTransId="{03816527-F65A-4173-BA0A-92036BBD660B}" sibTransId="{E9D54469-0A20-4AA5-9D88-82A9D781C213}"/>
    <dgm:cxn modelId="{FCDAB060-EEFD-427A-A37E-01993DD8073C}" type="presOf" srcId="{77C428FC-8CF2-4335-8A94-6AF8FAEEA8F7}" destId="{B93DEE8B-5AD1-4458-8400-6A1A5E5F4C8F}" srcOrd="0" destOrd="0" presId="urn:microsoft.com/office/officeart/2018/2/layout/IconVerticalSolidList"/>
    <dgm:cxn modelId="{F0ED016A-7CD3-4DE6-A84F-6E7401DD5A79}" type="presOf" srcId="{3A80DB8B-0CD6-4968-A525-F1020ECFAA9D}" destId="{0F222503-60CA-418D-BCB3-2CDDEBCEC2BB}" srcOrd="0" destOrd="0" presId="urn:microsoft.com/office/officeart/2018/2/layout/IconVerticalSolidList"/>
    <dgm:cxn modelId="{EA9D8E74-C0BC-4865-8C7F-08E97612377D}" type="presOf" srcId="{50F2F4C1-9B5D-4837-A938-44597ADF0835}" destId="{741FAF35-D853-4E71-8565-93D0FA24301B}" srcOrd="0" destOrd="0" presId="urn:microsoft.com/office/officeart/2018/2/layout/IconVerticalSolidList"/>
    <dgm:cxn modelId="{86CC8875-EB91-4C0D-BAA0-C136A2AD7313}" type="presOf" srcId="{2729B4FF-F8D8-46BA-8D98-73BD0BD87480}" destId="{EA8499E3-8707-4881-BAF7-2871A3B37E77}" srcOrd="0" destOrd="0" presId="urn:microsoft.com/office/officeart/2018/2/layout/IconVerticalSolidList"/>
    <dgm:cxn modelId="{607328B9-83C9-40D7-9771-F9F7CA888E64}" type="presOf" srcId="{664D440B-4CD3-42BB-9C24-682AAA70535D}" destId="{EE7BEE54-13BF-413A-9662-453775B64D05}" srcOrd="0" destOrd="0" presId="urn:microsoft.com/office/officeart/2018/2/layout/IconVerticalSolidList"/>
    <dgm:cxn modelId="{F8D42CC2-8C76-4E18-839F-25DEDCE9905C}" srcId="{50F2F4C1-9B5D-4837-A938-44597ADF0835}" destId="{96617CBD-FB89-4C47-9E49-B7D298CEFF27}" srcOrd="5" destOrd="0" parTransId="{A5E0209B-0B6C-4F00-8332-A32164608053}" sibTransId="{687FAE94-1EBA-49AA-B1FD-42B88433315C}"/>
    <dgm:cxn modelId="{6AFC64C3-E986-4BE0-8A25-29D85E201E69}" type="presOf" srcId="{E006FF60-6E72-4EFC-9E8B-1F72BC88F59B}" destId="{D89362B6-CE54-4D8B-831B-6887036096E6}" srcOrd="0" destOrd="0" presId="urn:microsoft.com/office/officeart/2018/2/layout/IconVerticalSolidList"/>
    <dgm:cxn modelId="{FC6A97C7-2ED8-427E-A3A7-B5DAB99C1696}" type="presOf" srcId="{96617CBD-FB89-4C47-9E49-B7D298CEFF27}" destId="{24902F75-FB1B-49DB-A151-2BAACFFDA5E4}" srcOrd="0" destOrd="0" presId="urn:microsoft.com/office/officeart/2018/2/layout/IconVerticalSolidList"/>
    <dgm:cxn modelId="{B52871D2-8300-4E83-96F1-8A47590F428F}" srcId="{50F2F4C1-9B5D-4837-A938-44597ADF0835}" destId="{3A80DB8B-0CD6-4968-A525-F1020ECFAA9D}" srcOrd="4" destOrd="0" parTransId="{5F4CE300-B591-4B4A-94B8-CC5F6BF0B860}" sibTransId="{96FC0904-B7AD-4A89-80D5-F209C3538865}"/>
    <dgm:cxn modelId="{29506BD9-5CB2-41E3-B49B-0F777D86A97A}" srcId="{50F2F4C1-9B5D-4837-A938-44597ADF0835}" destId="{2729B4FF-F8D8-46BA-8D98-73BD0BD87480}" srcOrd="3" destOrd="0" parTransId="{630A1BB0-F69D-49D1-B8B8-AD19D04841B9}" sibTransId="{2E2CF232-F989-4E30-8CE9-BA191453875D}"/>
    <dgm:cxn modelId="{4072561B-BBAC-47E4-90EF-606FE09789DE}" type="presParOf" srcId="{741FAF35-D853-4E71-8565-93D0FA24301B}" destId="{580065BA-71CB-465D-B8B5-86808493DF17}" srcOrd="0" destOrd="0" presId="urn:microsoft.com/office/officeart/2018/2/layout/IconVerticalSolidList"/>
    <dgm:cxn modelId="{D10A0AE7-636B-41F8-A1C9-CFFE1982D40D}" type="presParOf" srcId="{580065BA-71CB-465D-B8B5-86808493DF17}" destId="{483FCEE4-5D63-45E5-929D-4D8E17B53A5C}" srcOrd="0" destOrd="0" presId="urn:microsoft.com/office/officeart/2018/2/layout/IconVerticalSolidList"/>
    <dgm:cxn modelId="{D5059944-55DF-41FE-BEF4-48DC7FE0FD75}" type="presParOf" srcId="{580065BA-71CB-465D-B8B5-86808493DF17}" destId="{309E5D3C-9D9E-4DF5-A95B-852C1D968558}" srcOrd="1" destOrd="0" presId="urn:microsoft.com/office/officeart/2018/2/layout/IconVerticalSolidList"/>
    <dgm:cxn modelId="{D7AC8602-258E-4028-BF68-1B8D6DAFEEFE}" type="presParOf" srcId="{580065BA-71CB-465D-B8B5-86808493DF17}" destId="{9E262E74-D7D5-4B2A-A06C-6DE64AC49546}" srcOrd="2" destOrd="0" presId="urn:microsoft.com/office/officeart/2018/2/layout/IconVerticalSolidList"/>
    <dgm:cxn modelId="{7B7B9FDE-ACB0-42AB-B8F6-10924A68B48B}" type="presParOf" srcId="{580065BA-71CB-465D-B8B5-86808493DF17}" destId="{EE7BEE54-13BF-413A-9662-453775B64D05}" srcOrd="3" destOrd="0" presId="urn:microsoft.com/office/officeart/2018/2/layout/IconVerticalSolidList"/>
    <dgm:cxn modelId="{A519C5AB-55C4-4885-8A70-70D2284161B5}" type="presParOf" srcId="{741FAF35-D853-4E71-8565-93D0FA24301B}" destId="{2CB38978-5502-4D91-A61F-B83367DBAAF0}" srcOrd="1" destOrd="0" presId="urn:microsoft.com/office/officeart/2018/2/layout/IconVerticalSolidList"/>
    <dgm:cxn modelId="{3CBB74C6-84CD-4D6D-A301-9C1DA41382F3}" type="presParOf" srcId="{741FAF35-D853-4E71-8565-93D0FA24301B}" destId="{501E8A98-19F8-4A0A-A89C-343CD6DE7A19}" srcOrd="2" destOrd="0" presId="urn:microsoft.com/office/officeart/2018/2/layout/IconVerticalSolidList"/>
    <dgm:cxn modelId="{81FAAB35-2BDE-4CC9-ACEC-6B933875967D}" type="presParOf" srcId="{501E8A98-19F8-4A0A-A89C-343CD6DE7A19}" destId="{5234FB26-C7E0-443C-9A59-524ABD10AC63}" srcOrd="0" destOrd="0" presId="urn:microsoft.com/office/officeart/2018/2/layout/IconVerticalSolidList"/>
    <dgm:cxn modelId="{2C5B473C-C779-496F-9FCD-F0282CDE72FC}" type="presParOf" srcId="{501E8A98-19F8-4A0A-A89C-343CD6DE7A19}" destId="{6CE3C6B3-E69D-4EDB-8E36-409608BE7B6E}" srcOrd="1" destOrd="0" presId="urn:microsoft.com/office/officeart/2018/2/layout/IconVerticalSolidList"/>
    <dgm:cxn modelId="{69DADFE2-F2BD-4369-BCA8-EE9C23B6AE47}" type="presParOf" srcId="{501E8A98-19F8-4A0A-A89C-343CD6DE7A19}" destId="{40B25CF9-19B2-4157-B277-25846CB33CF9}" srcOrd="2" destOrd="0" presId="urn:microsoft.com/office/officeart/2018/2/layout/IconVerticalSolidList"/>
    <dgm:cxn modelId="{5777E86A-C6AD-47DA-8423-3DA293B1B7A3}" type="presParOf" srcId="{501E8A98-19F8-4A0A-A89C-343CD6DE7A19}" destId="{B93DEE8B-5AD1-4458-8400-6A1A5E5F4C8F}" srcOrd="3" destOrd="0" presId="urn:microsoft.com/office/officeart/2018/2/layout/IconVerticalSolidList"/>
    <dgm:cxn modelId="{EF6091E2-9F8A-4D41-8BDD-25277F10FC16}" type="presParOf" srcId="{741FAF35-D853-4E71-8565-93D0FA24301B}" destId="{FD91C117-39E3-429A-8DBF-D71453477D5E}" srcOrd="3" destOrd="0" presId="urn:microsoft.com/office/officeart/2018/2/layout/IconVerticalSolidList"/>
    <dgm:cxn modelId="{0DD775C9-82B8-409D-A2F9-E94F9ABBA333}" type="presParOf" srcId="{741FAF35-D853-4E71-8565-93D0FA24301B}" destId="{095CBCD3-4E36-4035-9664-F67BD1A386A7}" srcOrd="4" destOrd="0" presId="urn:microsoft.com/office/officeart/2018/2/layout/IconVerticalSolidList"/>
    <dgm:cxn modelId="{1D405581-AAC8-48CE-B89B-2937E5A9E274}" type="presParOf" srcId="{095CBCD3-4E36-4035-9664-F67BD1A386A7}" destId="{1C6869CB-A63B-4F76-BCF4-3E8089DD483C}" srcOrd="0" destOrd="0" presId="urn:microsoft.com/office/officeart/2018/2/layout/IconVerticalSolidList"/>
    <dgm:cxn modelId="{E9A255C9-B047-444E-8D85-EEF31EE3AEF0}" type="presParOf" srcId="{095CBCD3-4E36-4035-9664-F67BD1A386A7}" destId="{38E9388B-718A-4B94-BD2C-F280C8B209BF}" srcOrd="1" destOrd="0" presId="urn:microsoft.com/office/officeart/2018/2/layout/IconVerticalSolidList"/>
    <dgm:cxn modelId="{05200C5E-3E80-4B63-B7A9-94533838C503}" type="presParOf" srcId="{095CBCD3-4E36-4035-9664-F67BD1A386A7}" destId="{9C0A4701-93C5-4DF2-860F-F321F054F6F4}" srcOrd="2" destOrd="0" presId="urn:microsoft.com/office/officeart/2018/2/layout/IconVerticalSolidList"/>
    <dgm:cxn modelId="{95FB9152-5A52-4783-A49B-9EA66E47D217}" type="presParOf" srcId="{095CBCD3-4E36-4035-9664-F67BD1A386A7}" destId="{D89362B6-CE54-4D8B-831B-6887036096E6}" srcOrd="3" destOrd="0" presId="urn:microsoft.com/office/officeart/2018/2/layout/IconVerticalSolidList"/>
    <dgm:cxn modelId="{052C498D-1E04-4CB0-987B-3CC175A2EEAF}" type="presParOf" srcId="{741FAF35-D853-4E71-8565-93D0FA24301B}" destId="{C0B2C9A2-55BC-4B1D-B297-1A431F2B1979}" srcOrd="5" destOrd="0" presId="urn:microsoft.com/office/officeart/2018/2/layout/IconVerticalSolidList"/>
    <dgm:cxn modelId="{B8556202-00EB-4980-9CBB-C827BE516B77}" type="presParOf" srcId="{741FAF35-D853-4E71-8565-93D0FA24301B}" destId="{D095CE20-3A75-4D80-8AF2-14E8C3025FB5}" srcOrd="6" destOrd="0" presId="urn:microsoft.com/office/officeart/2018/2/layout/IconVerticalSolidList"/>
    <dgm:cxn modelId="{09DDED0F-BC8E-48CB-86DE-34F1351436AA}" type="presParOf" srcId="{D095CE20-3A75-4D80-8AF2-14E8C3025FB5}" destId="{F54ACBD1-37D1-4E29-B123-669E7A796BEB}" srcOrd="0" destOrd="0" presId="urn:microsoft.com/office/officeart/2018/2/layout/IconVerticalSolidList"/>
    <dgm:cxn modelId="{8A862AB4-1054-46F8-9E15-D143B36FFCCE}" type="presParOf" srcId="{D095CE20-3A75-4D80-8AF2-14E8C3025FB5}" destId="{A73170FA-BD67-4AFD-AC66-6A04B4D5282E}" srcOrd="1" destOrd="0" presId="urn:microsoft.com/office/officeart/2018/2/layout/IconVerticalSolidList"/>
    <dgm:cxn modelId="{81A41DE3-B181-44A4-AA3E-50A6FCA22554}" type="presParOf" srcId="{D095CE20-3A75-4D80-8AF2-14E8C3025FB5}" destId="{7C134A01-1F25-4581-B41B-F28C0B727F49}" srcOrd="2" destOrd="0" presId="urn:microsoft.com/office/officeart/2018/2/layout/IconVerticalSolidList"/>
    <dgm:cxn modelId="{826FFE2A-4227-4C23-94B2-199EDB2DC13F}" type="presParOf" srcId="{D095CE20-3A75-4D80-8AF2-14E8C3025FB5}" destId="{EA8499E3-8707-4881-BAF7-2871A3B37E77}" srcOrd="3" destOrd="0" presId="urn:microsoft.com/office/officeart/2018/2/layout/IconVerticalSolidList"/>
    <dgm:cxn modelId="{8F671E32-6F69-41D7-AAE9-956CFA79618E}" type="presParOf" srcId="{741FAF35-D853-4E71-8565-93D0FA24301B}" destId="{B3ED2EBE-9DE3-4C36-AD77-A1FB464600C9}" srcOrd="7" destOrd="0" presId="urn:microsoft.com/office/officeart/2018/2/layout/IconVerticalSolidList"/>
    <dgm:cxn modelId="{E5A54608-FE18-47EE-84D6-F5BF84C12692}" type="presParOf" srcId="{741FAF35-D853-4E71-8565-93D0FA24301B}" destId="{64617019-FCB1-4C98-8767-4F6FAEB9DB2D}" srcOrd="8" destOrd="0" presId="urn:microsoft.com/office/officeart/2018/2/layout/IconVerticalSolidList"/>
    <dgm:cxn modelId="{CCEBD1FD-9617-49E5-AECA-7EC129B90FE2}" type="presParOf" srcId="{64617019-FCB1-4C98-8767-4F6FAEB9DB2D}" destId="{E958820C-0CBD-41F8-813B-CB22B1FD8BB7}" srcOrd="0" destOrd="0" presId="urn:microsoft.com/office/officeart/2018/2/layout/IconVerticalSolidList"/>
    <dgm:cxn modelId="{B519D129-730B-4BC3-B324-289E21C36713}" type="presParOf" srcId="{64617019-FCB1-4C98-8767-4F6FAEB9DB2D}" destId="{DD17A23E-2FE2-446E-8A39-A65B029F30E2}" srcOrd="1" destOrd="0" presId="urn:microsoft.com/office/officeart/2018/2/layout/IconVerticalSolidList"/>
    <dgm:cxn modelId="{431EF059-7C8D-45DD-A4B5-80BD41E25401}" type="presParOf" srcId="{64617019-FCB1-4C98-8767-4F6FAEB9DB2D}" destId="{0C8D9916-E1E6-4A1E-A395-51269566E34E}" srcOrd="2" destOrd="0" presId="urn:microsoft.com/office/officeart/2018/2/layout/IconVerticalSolidList"/>
    <dgm:cxn modelId="{816182C4-58CF-4948-A2E2-013F431BB169}" type="presParOf" srcId="{64617019-FCB1-4C98-8767-4F6FAEB9DB2D}" destId="{0F222503-60CA-418D-BCB3-2CDDEBCEC2BB}" srcOrd="3" destOrd="0" presId="urn:microsoft.com/office/officeart/2018/2/layout/IconVerticalSolidList"/>
    <dgm:cxn modelId="{A31F7DB5-100A-404A-8A5E-CB25DD76F1B0}" type="presParOf" srcId="{741FAF35-D853-4E71-8565-93D0FA24301B}" destId="{A54F1FA3-7A21-4782-B9F9-7BF009FEAA6B}" srcOrd="9" destOrd="0" presId="urn:microsoft.com/office/officeart/2018/2/layout/IconVerticalSolidList"/>
    <dgm:cxn modelId="{3F4EEE46-3D40-4F0A-BC7E-2D874D17061E}" type="presParOf" srcId="{741FAF35-D853-4E71-8565-93D0FA24301B}" destId="{FEA34E5B-B7E5-4FB6-AFBE-C429BB9E5AE4}" srcOrd="10" destOrd="0" presId="urn:microsoft.com/office/officeart/2018/2/layout/IconVerticalSolidList"/>
    <dgm:cxn modelId="{B5F2189A-6A4E-49C6-BD9D-7E45AFAE3293}" type="presParOf" srcId="{FEA34E5B-B7E5-4FB6-AFBE-C429BB9E5AE4}" destId="{8BFC30F2-13A6-4FF4-A155-D11FF86C3A1D}" srcOrd="0" destOrd="0" presId="urn:microsoft.com/office/officeart/2018/2/layout/IconVerticalSolidList"/>
    <dgm:cxn modelId="{BA2845E0-1AC5-4542-9399-A3CDA2228869}" type="presParOf" srcId="{FEA34E5B-B7E5-4FB6-AFBE-C429BB9E5AE4}" destId="{BB6C8951-87DD-4C16-9CA8-CE748B7BD729}" srcOrd="1" destOrd="0" presId="urn:microsoft.com/office/officeart/2018/2/layout/IconVerticalSolidList"/>
    <dgm:cxn modelId="{944D3007-B811-42F2-9041-2609F65EF556}" type="presParOf" srcId="{FEA34E5B-B7E5-4FB6-AFBE-C429BB9E5AE4}" destId="{EE4FB537-C000-4D7F-801F-E2D1937C351A}" srcOrd="2" destOrd="0" presId="urn:microsoft.com/office/officeart/2018/2/layout/IconVerticalSolidList"/>
    <dgm:cxn modelId="{2F253CED-3D18-429A-B4C0-8EC88AD505DD}" type="presParOf" srcId="{FEA34E5B-B7E5-4FB6-AFBE-C429BB9E5AE4}" destId="{24902F75-FB1B-49DB-A151-2BAACFFDA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FCEE4-5D63-45E5-929D-4D8E17B53A5C}">
      <dsp:nvSpPr>
        <dsp:cNvPr id="0" name=""/>
        <dsp:cNvSpPr/>
      </dsp:nvSpPr>
      <dsp:spPr>
        <a:xfrm>
          <a:off x="0" y="4064"/>
          <a:ext cx="10957193" cy="668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9E5D3C-9D9E-4DF5-A95B-852C1D968558}">
      <dsp:nvSpPr>
        <dsp:cNvPr id="0" name=""/>
        <dsp:cNvSpPr/>
      </dsp:nvSpPr>
      <dsp:spPr>
        <a:xfrm>
          <a:off x="202341" y="154566"/>
          <a:ext cx="368252" cy="3678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BEE54-13BF-413A-9662-453775B64D05}">
      <dsp:nvSpPr>
        <dsp:cNvPr id="0" name=""/>
        <dsp:cNvSpPr/>
      </dsp:nvSpPr>
      <dsp:spPr>
        <a:xfrm>
          <a:off x="772934" y="4064"/>
          <a:ext cx="10172354" cy="68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04" tIns="73004" rIns="73004" bIns="730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Summary:</a:t>
          </a:r>
        </a:p>
      </dsp:txBody>
      <dsp:txXfrm>
        <a:off x="772934" y="4064"/>
        <a:ext cx="10172354" cy="689799"/>
      </dsp:txXfrm>
    </dsp:sp>
    <dsp:sp modelId="{5234FB26-C7E0-443C-9A59-524ABD10AC63}">
      <dsp:nvSpPr>
        <dsp:cNvPr id="0" name=""/>
        <dsp:cNvSpPr/>
      </dsp:nvSpPr>
      <dsp:spPr>
        <a:xfrm>
          <a:off x="0" y="866313"/>
          <a:ext cx="10957193" cy="668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E3C6B3-E69D-4EDB-8E36-409608BE7B6E}">
      <dsp:nvSpPr>
        <dsp:cNvPr id="0" name=""/>
        <dsp:cNvSpPr/>
      </dsp:nvSpPr>
      <dsp:spPr>
        <a:xfrm>
          <a:off x="202341" y="1016815"/>
          <a:ext cx="368252" cy="367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DEE8B-5AD1-4458-8400-6A1A5E5F4C8F}">
      <dsp:nvSpPr>
        <dsp:cNvPr id="0" name=""/>
        <dsp:cNvSpPr/>
      </dsp:nvSpPr>
      <dsp:spPr>
        <a:xfrm>
          <a:off x="772934" y="866313"/>
          <a:ext cx="10172354" cy="68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04" tIns="73004" rIns="73004" bIns="730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Built an end-to-end sales forecasting system</a:t>
          </a:r>
        </a:p>
      </dsp:txBody>
      <dsp:txXfrm>
        <a:off x="772934" y="866313"/>
        <a:ext cx="10172354" cy="689799"/>
      </dsp:txXfrm>
    </dsp:sp>
    <dsp:sp modelId="{1C6869CB-A63B-4F76-BCF4-3E8089DD483C}">
      <dsp:nvSpPr>
        <dsp:cNvPr id="0" name=""/>
        <dsp:cNvSpPr/>
      </dsp:nvSpPr>
      <dsp:spPr>
        <a:xfrm>
          <a:off x="0" y="1728563"/>
          <a:ext cx="10957193" cy="668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9388B-718A-4B94-BD2C-F280C8B209BF}">
      <dsp:nvSpPr>
        <dsp:cNvPr id="0" name=""/>
        <dsp:cNvSpPr/>
      </dsp:nvSpPr>
      <dsp:spPr>
        <a:xfrm>
          <a:off x="202341" y="1879064"/>
          <a:ext cx="368252" cy="367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362B6-CE54-4D8B-831B-6887036096E6}">
      <dsp:nvSpPr>
        <dsp:cNvPr id="0" name=""/>
        <dsp:cNvSpPr/>
      </dsp:nvSpPr>
      <dsp:spPr>
        <a:xfrm>
          <a:off x="772934" y="1728563"/>
          <a:ext cx="10172354" cy="68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04" tIns="73004" rIns="73004" bIns="730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Used ML &amp; DL techniques for predictions</a:t>
          </a:r>
        </a:p>
      </dsp:txBody>
      <dsp:txXfrm>
        <a:off x="772934" y="1728563"/>
        <a:ext cx="10172354" cy="689799"/>
      </dsp:txXfrm>
    </dsp:sp>
    <dsp:sp modelId="{F54ACBD1-37D1-4E29-B123-669E7A796BEB}">
      <dsp:nvSpPr>
        <dsp:cNvPr id="0" name=""/>
        <dsp:cNvSpPr/>
      </dsp:nvSpPr>
      <dsp:spPr>
        <a:xfrm>
          <a:off x="0" y="2590812"/>
          <a:ext cx="10957193" cy="668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3170FA-BD67-4AFD-AC66-6A04B4D5282E}">
      <dsp:nvSpPr>
        <dsp:cNvPr id="0" name=""/>
        <dsp:cNvSpPr/>
      </dsp:nvSpPr>
      <dsp:spPr>
        <a:xfrm>
          <a:off x="202341" y="2741314"/>
          <a:ext cx="368252" cy="367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8499E3-8707-4881-BAF7-2871A3B37E77}">
      <dsp:nvSpPr>
        <dsp:cNvPr id="0" name=""/>
        <dsp:cNvSpPr/>
      </dsp:nvSpPr>
      <dsp:spPr>
        <a:xfrm>
          <a:off x="772934" y="2590812"/>
          <a:ext cx="10172354" cy="68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04" tIns="73004" rIns="73004" bIns="730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Deployed a</a:t>
          </a:r>
          <a:r>
            <a:rPr lang="en-IN" sz="1800" kern="1200"/>
            <a:t> model in local host as well.</a:t>
          </a:r>
          <a:endParaRPr lang="en-US" sz="1800" kern="1200"/>
        </a:p>
      </dsp:txBody>
      <dsp:txXfrm>
        <a:off x="772934" y="2590812"/>
        <a:ext cx="10172354" cy="689799"/>
      </dsp:txXfrm>
    </dsp:sp>
    <dsp:sp modelId="{E958820C-0CBD-41F8-813B-CB22B1FD8BB7}">
      <dsp:nvSpPr>
        <dsp:cNvPr id="0" name=""/>
        <dsp:cNvSpPr/>
      </dsp:nvSpPr>
      <dsp:spPr>
        <a:xfrm>
          <a:off x="0" y="3453061"/>
          <a:ext cx="10957193" cy="668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7A23E-2FE2-446E-8A39-A65B029F30E2}">
      <dsp:nvSpPr>
        <dsp:cNvPr id="0" name=""/>
        <dsp:cNvSpPr/>
      </dsp:nvSpPr>
      <dsp:spPr>
        <a:xfrm>
          <a:off x="202341" y="3603563"/>
          <a:ext cx="368252" cy="367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22503-60CA-418D-BCB3-2CDDEBCEC2BB}">
      <dsp:nvSpPr>
        <dsp:cNvPr id="0" name=""/>
        <dsp:cNvSpPr/>
      </dsp:nvSpPr>
      <dsp:spPr>
        <a:xfrm>
          <a:off x="772934" y="3453061"/>
          <a:ext cx="10172354" cy="68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04" tIns="73004" rIns="73004" bIns="730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Checking actual vs. predicted sales using an LSTM (Long Short-Term Memory) model, a type of neural network designed for time series forecasting.</a:t>
          </a:r>
        </a:p>
      </dsp:txBody>
      <dsp:txXfrm>
        <a:off x="772934" y="3453061"/>
        <a:ext cx="10172354" cy="689799"/>
      </dsp:txXfrm>
    </dsp:sp>
    <dsp:sp modelId="{8BFC30F2-13A6-4FF4-A155-D11FF86C3A1D}">
      <dsp:nvSpPr>
        <dsp:cNvPr id="0" name=""/>
        <dsp:cNvSpPr/>
      </dsp:nvSpPr>
      <dsp:spPr>
        <a:xfrm>
          <a:off x="0" y="4315310"/>
          <a:ext cx="10957193" cy="6688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C8951-87DD-4C16-9CA8-CE748B7BD729}">
      <dsp:nvSpPr>
        <dsp:cNvPr id="0" name=""/>
        <dsp:cNvSpPr/>
      </dsp:nvSpPr>
      <dsp:spPr>
        <a:xfrm>
          <a:off x="202341" y="4465812"/>
          <a:ext cx="368252" cy="3678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02F75-FB1B-49DB-A151-2BAACFFDA5E4}">
      <dsp:nvSpPr>
        <dsp:cNvPr id="0" name=""/>
        <dsp:cNvSpPr/>
      </dsp:nvSpPr>
      <dsp:spPr>
        <a:xfrm>
          <a:off x="772934" y="4315310"/>
          <a:ext cx="10172354" cy="68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04" tIns="73004" rIns="73004" bIns="7300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Transform the time series data into supervised learning data by creating a new y(target) column.</a:t>
          </a:r>
        </a:p>
      </dsp:txBody>
      <dsp:txXfrm>
        <a:off x="772934" y="4315310"/>
        <a:ext cx="10172354" cy="68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E3C2-01C3-9354-F0D2-16258486A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2F199-03FB-FAF4-350D-0B6E31320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4FBB-5374-766B-2E89-F405DF99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6F073-490A-191D-B7D1-8A18FFFD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F0B83-34C0-D766-D31B-ECAF5C6E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98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A956-2034-3D93-F953-7CE6D93D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4FDCC-820A-2523-A016-43A2C7B4B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8E1BB-AC1B-1D11-3EA9-68429CCF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CBBBE-0FB3-B2AE-5804-A6545986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C4AA1-3309-7589-C75F-ECEB2329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5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0B83D6-002B-3A58-FB60-2595F118F4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F9BE97-6ED9-0A4B-A181-42AEAC5E1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FD8A-65D2-608D-2771-8E41B4219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F1808-F455-07C4-3572-1F20E1A11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CFAB5-D0B1-3DB9-95A5-C3298F17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40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0BD12-A4D4-E4C0-8D6A-C4A27765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A729-3D18-2626-992D-885B8BAE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064AD-564F-9A60-1692-180C97296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59F8-A4B9-82BA-2055-269F64BB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A050D-D342-4E9E-25B8-19FDACF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47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F85E-9784-E6B0-D16C-E5272C6F3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0EE21-B05A-59D9-FA37-7D37548E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1F3AF-C9BD-9E45-8A81-5225A745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01A6-12CE-A52B-D0C4-02FBFE32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6BABF-D7ED-23DF-4A1B-98E436D1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55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7B87-A820-4FCB-F4EC-9A286E3E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2755-F4EA-1846-76A9-D299C0E9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82162-44F7-566F-795E-DFE625B1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6B6DA-0396-3C30-867D-57522A0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D98D5-E206-5A79-8716-999C1745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A434-627C-2160-C8E2-263776D27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64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831C-EC91-0C76-7EE9-903E733D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0C53-209B-D3D7-2389-69A2808C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DAE7A-9959-B318-0528-1B25BA1A1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E2C290-FF96-37FC-63C7-BE91051D6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EEFBF5-1FCB-62C4-D570-1C0895677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A4ED11-0A23-0707-E2EF-743986C59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6C9BA-0D44-4A92-94C7-4F349179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9393B-56A8-26AE-E5CA-245512BE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53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C24B-E0B6-9A1B-5519-BBC94B1A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6C135D-E70F-AF65-528C-8BA1502E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4A3AF-0C35-E7C4-545E-0F899D0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16B6E-B884-71FF-2992-2532749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6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791FF-4E1F-DA7C-085F-5845A640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96E59-3FD7-1DF2-D8E5-3B60ECEA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E81AC-B3DB-3ACB-8EC4-FEF54883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6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C551-D5EF-70E0-F647-8A6806EE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6220-031B-36D6-2048-4D3504E6D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D1DC9F-3F2F-D927-FB66-8FCE9FD15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F8C7-34DA-48A8-EAA9-8E58754D4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C2D92-2BD7-020D-BA88-CBF55471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1C914-1078-9AC0-EE29-0C4CF0BF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26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383D-9504-81F8-95C4-BF594788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B34BF-0745-282E-2FBA-F223B4C58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4A9FB-DB84-B1D6-D315-748BF1AEB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F7C48-1AD0-A968-83BA-66AE1008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2D348-3CD3-FA23-10B3-0C22CCF4C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8F7C-74E5-1664-397A-EF586293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26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DF28C-2277-9B61-1EF3-6E269A12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35F10-C24B-6C51-99FD-9B345E7B6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51DCA-3EE3-61D3-27D9-8A88CA8F3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1A161-CB6B-40EB-AC5A-D6FB06AE9B95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3ECA7-1C48-3E13-6DAA-EFDC5FB1D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04B10-7EA4-9EA9-5B56-48E5AF8AA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25F93-8580-465C-82FC-E43EF4FF76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4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042B26-E87C-E9EB-E22A-7DE0C999D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SALES FORECASTING ACROSS MULTIPLE RETAIL STORES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C6A7E-B16A-ABFF-BB86-84CAF9F39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Next Hikes IT Solutions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Rossmann Pharmaceuticals Project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Prepared by: Upasna Agrawal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80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BB736-7981-1D5A-5384-22E01ACE6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IN" sz="3700" b="1"/>
              <a:t>MACHINE LEARNING APPROACH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D1D5-808B-33C2-5337-5FB81CD53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Data Preprocessing: Handling missing values &amp; feature engineering</a:t>
            </a:r>
          </a:p>
          <a:p>
            <a:r>
              <a:rPr lang="en-US" sz="2000" dirty="0"/>
              <a:t>- Feature Engineering: Extracting date-based features</a:t>
            </a:r>
          </a:p>
          <a:p>
            <a:r>
              <a:rPr lang="en-US" sz="2000" dirty="0"/>
              <a:t>- Model Selection: Tree-based models (Random Forest, XGBoost)</a:t>
            </a:r>
          </a:p>
          <a:p>
            <a:endParaRPr lang="en-US" sz="2000" dirty="0"/>
          </a:p>
          <a:p>
            <a:endParaRPr lang="en-IN" sz="2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A9788E-9D1B-1122-81EA-AE7B5D47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972777"/>
            <a:ext cx="4397433" cy="1736985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A441-B07B-B828-6500-C15F94CE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23" y="3725524"/>
            <a:ext cx="4395569" cy="248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8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F555-3D75-9A4A-E68E-DEC1820B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/>
              <a:t>ML MODEL IMPLEMENTATION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8145-FE9D-234F-E39D-BFDCFF4E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/>
              <a:t>Steps:</a:t>
            </a:r>
          </a:p>
          <a:p>
            <a:r>
              <a:rPr lang="en-IN" sz="2000"/>
              <a:t>- Convert categorical variables to numeric columns.</a:t>
            </a:r>
          </a:p>
          <a:p>
            <a:r>
              <a:rPr lang="en-IN" sz="2000"/>
              <a:t>- Feature scaling (Standard Scaler)</a:t>
            </a:r>
          </a:p>
          <a:p>
            <a:r>
              <a:rPr lang="en-IN" sz="2000"/>
              <a:t>- Train-test split and check the shape of them .</a:t>
            </a:r>
          </a:p>
          <a:p>
            <a:r>
              <a:rPr lang="en-IN" sz="2000"/>
              <a:t>- Model evaluation using RMSE &amp; R²</a:t>
            </a:r>
          </a:p>
          <a:p>
            <a:endParaRPr lang="en-IN" sz="200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658F88F-D399-7B94-8BDF-FB7C52A8D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2" r="27067" b="1"/>
          <a:stretch/>
        </p:blipFill>
        <p:spPr>
          <a:xfrm>
            <a:off x="6570899" y="2484255"/>
            <a:ext cx="3831543" cy="3714244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9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DFB8C6-810E-CF60-1863-B9E361EE2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4DF352-8595-9084-C22B-804D73B01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IMPROVEMENT SUGGESTIONS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98BF3-CB7A-0EF5-C2BC-F8ABFCCB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Include promotions, holidays as additional features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Try hybrid models (LSTM + XGBoost)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Tune LSTM hyperparameters for better accuracy</a:t>
            </a:r>
            <a:endParaRPr lang="en-US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dirty="0"/>
              <a:t> Normalize data to improve stability</a:t>
            </a:r>
            <a:endParaRPr lang="en-US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8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b="1" dirty="0"/>
              <a:t>CHALLENGES &amp;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1900" dirty="0"/>
              <a:t>Challenges:</a:t>
            </a:r>
          </a:p>
          <a:p>
            <a:r>
              <a:rPr lang="en-US" sz="1900" dirty="0"/>
              <a:t>- Data quality &amp; missing values</a:t>
            </a:r>
          </a:p>
          <a:p>
            <a:r>
              <a:rPr lang="en-US" sz="1900" dirty="0"/>
              <a:t>- Overfitting in ML models</a:t>
            </a:r>
          </a:p>
          <a:p>
            <a:r>
              <a:rPr lang="en-US" sz="1900" dirty="0"/>
              <a:t>- Scaling deep learning models</a:t>
            </a:r>
          </a:p>
          <a:p>
            <a:endParaRPr lang="en-US" sz="1900" dirty="0"/>
          </a:p>
          <a:p>
            <a:r>
              <a:rPr lang="en-US" sz="1900" dirty="0"/>
              <a:t>Improvements:</a:t>
            </a:r>
          </a:p>
          <a:p>
            <a:r>
              <a:rPr lang="en-US" sz="1900" dirty="0"/>
              <a:t> -Use ensemble models</a:t>
            </a:r>
          </a:p>
          <a:p>
            <a:r>
              <a:rPr lang="en-US" sz="1900" dirty="0"/>
              <a:t>- Implement real-time predictions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100" b="1"/>
              <a:t>LOSS FUNCTION &amp; POST-PREDICTION ANALYSIS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+mj-lt"/>
              </a:rPr>
              <a:t>Choosing a loss function:</a:t>
            </a:r>
          </a:p>
          <a:p>
            <a:r>
              <a:rPr lang="en-US" sz="2000" dirty="0">
                <a:latin typeface="+mj-lt"/>
              </a:rPr>
              <a:t>- RMSE: Penalizes large errors</a:t>
            </a:r>
          </a:p>
          <a:p>
            <a:r>
              <a:rPr lang="en-US" sz="2000" dirty="0">
                <a:latin typeface="+mj-lt"/>
              </a:rPr>
              <a:t>- MAE: More robust to outliers</a:t>
            </a:r>
          </a:p>
          <a:p>
            <a:r>
              <a:rPr lang="en-US" sz="2000" dirty="0">
                <a:latin typeface="+mj-lt"/>
              </a:rPr>
              <a:t>- Post-prediction analysis:</a:t>
            </a:r>
          </a:p>
          <a:p>
            <a:r>
              <a:rPr lang="en-US" sz="2000" dirty="0">
                <a:latin typeface="+mj-lt"/>
              </a:rPr>
              <a:t>  - Feature importance analysis</a:t>
            </a:r>
          </a:p>
          <a:p>
            <a:r>
              <a:rPr lang="en-US" sz="2000" dirty="0">
                <a:latin typeface="+mj-lt"/>
              </a:rPr>
              <a:t>  - Confidence intervals for predictions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C839E05-5B33-89CE-61E6-2427FB761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298446"/>
            <a:ext cx="5150277" cy="2085861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5074" y="365126"/>
            <a:ext cx="9998725" cy="56029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4B866B-97C8-DDBE-F7B9-86CDA3E2E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322548"/>
              </p:ext>
            </p:extLst>
          </p:nvPr>
        </p:nvGraphicFramePr>
        <p:xfrm>
          <a:off x="396607" y="1167788"/>
          <a:ext cx="10957193" cy="5009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F7F6D-1B9F-A809-8C74-8399AB38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IN" sz="4000" b="1"/>
              <a:t>                   DATA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41683-2035-AC6D-723A-439B32BE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600" b="1"/>
              <a:t>Key Features:</a:t>
            </a:r>
          </a:p>
          <a:p>
            <a:r>
              <a:rPr lang="en-US" sz="1600"/>
              <a:t> </a:t>
            </a:r>
            <a:r>
              <a:rPr lang="en-US" sz="1600">
                <a:latin typeface="+mj-lt"/>
              </a:rPr>
              <a:t>Store: Unique store ID</a:t>
            </a:r>
          </a:p>
          <a:p>
            <a:r>
              <a:rPr lang="en-US" sz="1600">
                <a:latin typeface="+mj-lt"/>
              </a:rPr>
              <a:t> Sales: Daily revenue (target)</a:t>
            </a:r>
          </a:p>
          <a:p>
            <a:r>
              <a:rPr lang="en-US" sz="1600">
                <a:latin typeface="+mj-lt"/>
              </a:rPr>
              <a:t> Customers: Number of customers per day</a:t>
            </a:r>
          </a:p>
          <a:p>
            <a:r>
              <a:rPr lang="en-US" sz="1600">
                <a:latin typeface="+mj-lt"/>
              </a:rPr>
              <a:t> Open: Store status (0 = closed, 1 = open)</a:t>
            </a:r>
          </a:p>
          <a:p>
            <a:r>
              <a:rPr lang="en-US" sz="1600">
                <a:latin typeface="+mj-lt"/>
              </a:rPr>
              <a:t>State Holiday: Public holidays affecting sales</a:t>
            </a:r>
          </a:p>
          <a:p>
            <a:r>
              <a:rPr lang="en-US" sz="1600">
                <a:latin typeface="+mj-lt"/>
              </a:rPr>
              <a:t> School Holiday: School closures affecting traffic</a:t>
            </a:r>
          </a:p>
          <a:p>
            <a:r>
              <a:rPr lang="en-US" sz="1600">
                <a:latin typeface="+mj-lt"/>
              </a:rPr>
              <a:t> Promo: Promotional campaigns impact</a:t>
            </a:r>
          </a:p>
          <a:p>
            <a:r>
              <a:rPr lang="en-US" sz="1600">
                <a:latin typeface="+mj-lt"/>
              </a:rPr>
              <a:t> Competition Distance: Distance to nearest competitor</a:t>
            </a:r>
          </a:p>
          <a:p>
            <a:r>
              <a:rPr lang="en-US" sz="1600">
                <a:latin typeface="+mj-lt"/>
              </a:rPr>
              <a:t>Assortment: Store product range (basic, extra, extended)</a:t>
            </a:r>
          </a:p>
          <a:p>
            <a:endParaRPr lang="en-IN" sz="1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1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E486-1F3D-1B7F-5019-B4EE7763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/>
          </a:bodyPr>
          <a:lstStyle/>
          <a:p>
            <a:r>
              <a:rPr lang="en-IN" sz="4000" b="1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1D32A-2EE9-C9E3-5072-A12DD25EE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r>
              <a:rPr lang="en-US" sz="2000" dirty="0"/>
              <a:t>Exploring sales trends and customer behavior:</a:t>
            </a:r>
          </a:p>
          <a:p>
            <a:r>
              <a:rPr lang="en-US" sz="2000" dirty="0"/>
              <a:t> Distribution of promotions across training/test sets.</a:t>
            </a:r>
          </a:p>
          <a:p>
            <a:r>
              <a:rPr lang="en-US" sz="2000" dirty="0"/>
              <a:t> Sales behavior before, during, and after holidays</a:t>
            </a:r>
          </a:p>
          <a:p>
            <a:r>
              <a:rPr lang="en-US" sz="2000" dirty="0"/>
              <a:t>Seasonal effects (Christmas, Easter, etc.)</a:t>
            </a:r>
          </a:p>
          <a:p>
            <a:r>
              <a:rPr lang="en-US" sz="2000" dirty="0"/>
              <a:t> Correlation between sales and customer count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0B6D1F-B675-EB37-968A-3A0FCD04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640" y="799365"/>
            <a:ext cx="3203120" cy="22101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DDBBE-C41A-A210-373B-82E3EADCC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625" y="3375824"/>
            <a:ext cx="3148439" cy="224326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3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0B8C6-8C1F-2852-8079-215EE141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878545"/>
            <a:ext cx="6230319" cy="1285106"/>
          </a:xfrm>
        </p:spPr>
        <p:txBody>
          <a:bodyPr anchor="t">
            <a:normAutofit/>
          </a:bodyPr>
          <a:lstStyle/>
          <a:p>
            <a:r>
              <a:rPr lang="en-IN" sz="4000" b="1"/>
              <a:t>EDA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0E75-99CE-E74C-BC25-2419B84CD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369714"/>
            <a:ext cx="6230319" cy="3368478"/>
          </a:xfrm>
        </p:spPr>
        <p:txBody>
          <a:bodyPr>
            <a:normAutofit/>
          </a:bodyPr>
          <a:lstStyle/>
          <a:p>
            <a:r>
              <a:rPr lang="en-US" sz="2000" dirty="0"/>
              <a:t>Key Insights:</a:t>
            </a:r>
          </a:p>
          <a:p>
            <a:r>
              <a:rPr lang="en-US" sz="2000" dirty="0"/>
              <a:t>- Promotions increase customer count &amp; sales</a:t>
            </a:r>
          </a:p>
          <a:p>
            <a:r>
              <a:rPr lang="en-US" sz="2000" dirty="0"/>
              <a:t>- Holiday sales spikes observed (Christmas, Easter)</a:t>
            </a:r>
          </a:p>
          <a:p>
            <a:r>
              <a:rPr lang="en-US" sz="2000" dirty="0"/>
              <a:t>- Store location &amp; competition impact performance</a:t>
            </a:r>
          </a:p>
          <a:p>
            <a:r>
              <a:rPr lang="en-US" sz="2000" dirty="0"/>
              <a:t>- Assortment type affects product demand</a:t>
            </a:r>
          </a:p>
          <a:p>
            <a:endParaRPr lang="en-IN" sz="2000" dirty="0"/>
          </a:p>
        </p:txBody>
      </p:sp>
      <p:pic>
        <p:nvPicPr>
          <p:cNvPr id="5" name="Picture 4" descr="A graph of a number of bars&#10;&#10;AI-generated content may be incorrect.">
            <a:extLst>
              <a:ext uri="{FF2B5EF4-FFF2-40B4-BE49-F238E27FC236}">
                <a16:creationId xmlns:a16="http://schemas.microsoft.com/office/drawing/2014/main" id="{71BE0609-BA17-E8AB-9DEF-06E02407F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8" r="-5" b="-5"/>
          <a:stretch/>
        </p:blipFill>
        <p:spPr>
          <a:xfrm>
            <a:off x="7881870" y="882740"/>
            <a:ext cx="3572978" cy="2246826"/>
          </a:xfrm>
          <a:prstGeom prst="rect">
            <a:avLst/>
          </a:prstGeom>
        </p:spPr>
      </p:pic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1405EF5-BDA1-3DD8-BD94-F59AD4E582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84" r="1" b="1"/>
          <a:stretch/>
        </p:blipFill>
        <p:spPr>
          <a:xfrm>
            <a:off x="7881870" y="3429000"/>
            <a:ext cx="3572978" cy="2246826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4038599" cy="45677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60D59-3B46-9573-E2BC-C3234123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878545"/>
            <a:ext cx="6230319" cy="1285106"/>
          </a:xfrm>
        </p:spPr>
        <p:txBody>
          <a:bodyPr anchor="t">
            <a:normAutofit/>
          </a:bodyPr>
          <a:lstStyle/>
          <a:p>
            <a:r>
              <a:rPr lang="en-IN" sz="4000" b="1"/>
              <a:t>IMPACT OF PROMOTIONS &amp; HOLIDAYS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B10D2-DA80-2CE0-9DBA-5D7A23EC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369714"/>
            <a:ext cx="6230319" cy="336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Findings:</a:t>
            </a:r>
          </a:p>
          <a:p>
            <a:r>
              <a:rPr lang="en-US" sz="2000" dirty="0"/>
              <a:t> Promos attract more customers but may reduce per-customer spend.</a:t>
            </a:r>
          </a:p>
          <a:p>
            <a:r>
              <a:rPr lang="en-US" sz="2000" dirty="0"/>
              <a:t> Some stores benefit more from promotions than others.</a:t>
            </a:r>
          </a:p>
          <a:p>
            <a:r>
              <a:rPr lang="en-US" sz="2000" dirty="0"/>
              <a:t> Sales fluctuate significantly around holidays.</a:t>
            </a:r>
          </a:p>
          <a:p>
            <a:r>
              <a:rPr lang="en-US" sz="2000" dirty="0"/>
              <a:t>Distance to competitors influences customer traffic.</a:t>
            </a:r>
          </a:p>
          <a:p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4F66B7-0ABE-8AA5-E605-04DD7DFD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51" r="-5" b="3906"/>
          <a:stretch/>
        </p:blipFill>
        <p:spPr>
          <a:xfrm>
            <a:off x="7881870" y="882740"/>
            <a:ext cx="3572978" cy="22468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2D3E7-0161-75FD-B512-A10F98791C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02" r="-5" b="3445"/>
          <a:stretch/>
        </p:blipFill>
        <p:spPr>
          <a:xfrm>
            <a:off x="7881870" y="3429000"/>
            <a:ext cx="3572978" cy="2246826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800"/>
            <a:ext cx="4038599" cy="45677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59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8E8E1-2C23-F7B3-2268-80E21FF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4000" b="1" dirty="0"/>
              <a:t>CORRELATION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B1EB-51F5-2D6F-8D49-DD9C1639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+mj-lt"/>
              </a:rPr>
              <a:t> Strong correlation between Sales &amp; Customers (0.89)</a:t>
            </a:r>
          </a:p>
          <a:p>
            <a:r>
              <a:rPr lang="en-US" sz="2400" dirty="0">
                <a:latin typeface="+mj-lt"/>
              </a:rPr>
              <a:t> Sales influenced by Promotions (0.45)</a:t>
            </a:r>
          </a:p>
          <a:p>
            <a:r>
              <a:rPr lang="en-US" sz="2400" dirty="0">
                <a:latin typeface="+mj-lt"/>
              </a:rPr>
              <a:t> Negative impact of State Holidays on Sales (-0.23)</a:t>
            </a:r>
          </a:p>
          <a:p>
            <a:r>
              <a:rPr lang="en-US" sz="2400" dirty="0">
                <a:latin typeface="+mj-lt"/>
              </a:rPr>
              <a:t> Weekly seasonality observed.</a:t>
            </a:r>
          </a:p>
          <a:p>
            <a:r>
              <a:rPr lang="en-US" sz="2400" dirty="0">
                <a:latin typeface="+mj-lt"/>
              </a:rPr>
              <a:t>Promotions and school holidays impact sales, but promotions are more frequent than school holidays.</a:t>
            </a:r>
          </a:p>
          <a:p>
            <a:r>
              <a:rPr lang="en-US" sz="2400" dirty="0">
                <a:latin typeface="+mj-lt"/>
              </a:rPr>
              <a:t>The dataset is right-skewed with a large max value (41,551).</a:t>
            </a:r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4692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6EF98-0AA7-81BD-D381-66879E18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IN" sz="4000" b="1"/>
              <a:t>TIME SERIES ANALYSIS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9904E-9719-006F-304C-4A8C4B7BA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Time series data used for forecasting.</a:t>
            </a:r>
          </a:p>
          <a:p>
            <a:r>
              <a:rPr lang="en-US" sz="2000"/>
              <a:t> finding  time Series Data is Stationary or not using Augmented Dickey-Fuller test.</a:t>
            </a:r>
          </a:p>
          <a:p>
            <a:r>
              <a:rPr lang="en-US" sz="2000"/>
              <a:t> Significant spikes at lags 7, 14, and 28 – These suggest a weekly seasonality to the autocorrelation (ACF) plot.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7B51F-92A8-7C4F-B36D-B177F79A5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423" y="1104700"/>
            <a:ext cx="4397433" cy="1473139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FA108E-D73D-DA05-AC35-73A74CA59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729" y="3707894"/>
            <a:ext cx="4078957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5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DDE1E-1A07-CECB-CB88-8E9AA0B1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IN" sz="3700" b="1"/>
              <a:t>TIME SERIES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A4A21-14DD-630C-DAFB-15F75811A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 autocorrelation plot, which helps analyze how a time series (likely sales data) is related to its past values. Lag 0 is always 1 – The correlation of a time series with itself is always 1.</a:t>
            </a:r>
          </a:p>
          <a:p>
            <a:r>
              <a:rPr lang="en-US" sz="2000" dirty="0"/>
              <a:t>In Partial Autocorrelation Function (PACF) plot, which helps determine the direct relationship between a time series and its past values while removing the effects of intermediate lags.</a:t>
            </a:r>
          </a:p>
          <a:p>
            <a:pPr marL="0" indent="0">
              <a:buNone/>
            </a:pPr>
            <a:endParaRPr lang="en-IN" sz="2000" dirty="0"/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CC03E-9930-473F-DCE5-6F11ADD25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34" y="774285"/>
            <a:ext cx="3523785" cy="25811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08DAF-7F25-52DB-7741-7DFF64F65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608" y="3575074"/>
            <a:ext cx="3661238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18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2AA4-9067-0471-8289-ABACF66D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LSTM SALES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B851D-09BE-2308-F048-7C7CBE824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Used LSTM for forecasting.</a:t>
            </a:r>
          </a:p>
          <a:p>
            <a:r>
              <a:rPr lang="en-US" dirty="0"/>
              <a:t> Model captures general trends but struggles with extreme peaks.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Skills Gained:</a:t>
            </a:r>
          </a:p>
          <a:p>
            <a:r>
              <a:rPr lang="en-IN" dirty="0"/>
              <a:t>Data processing with Pandas &amp; NumPy</a:t>
            </a:r>
          </a:p>
          <a:p>
            <a:r>
              <a:rPr lang="en-IN" dirty="0"/>
              <a:t> Visualization with Matplotlib</a:t>
            </a:r>
          </a:p>
          <a:p>
            <a:r>
              <a:rPr lang="en-IN" dirty="0"/>
              <a:t> Model building with Scikit-Learn</a:t>
            </a:r>
          </a:p>
          <a:p>
            <a:r>
              <a:rPr lang="en-IN" dirty="0"/>
              <a:t> Deep Learning with TensorFlow.</a:t>
            </a:r>
          </a:p>
          <a:p>
            <a:r>
              <a:rPr lang="en-IN" dirty="0"/>
              <a:t> Deployment using Streamlit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707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SALES FORECASTING ACROSS MULTIPLE RETAIL STORES</vt:lpstr>
      <vt:lpstr>                   DATA AND FEATURES</vt:lpstr>
      <vt:lpstr>EXPLORATORY DATA ANALYSIS (EDA)</vt:lpstr>
      <vt:lpstr>EDA INSIGHTS</vt:lpstr>
      <vt:lpstr>IMPACT OF PROMOTIONS &amp; HOLIDAYS</vt:lpstr>
      <vt:lpstr>CORRELATION ANALYSIS</vt:lpstr>
      <vt:lpstr>TIME SERIES ANALYSIS</vt:lpstr>
      <vt:lpstr>TIME SERIES ANALYSIS</vt:lpstr>
      <vt:lpstr>LSTM SALES PREDICTION</vt:lpstr>
      <vt:lpstr>MACHINE LEARNING APPROACH</vt:lpstr>
      <vt:lpstr>ML MODEL IMPLEMENTATION</vt:lpstr>
      <vt:lpstr>MODEL IMPROVEMENT SUGGESTIONS</vt:lpstr>
      <vt:lpstr>CHALLENGES &amp; IMPROVEMENTS</vt:lpstr>
      <vt:lpstr>LOSS FUNCTION &amp; POST-PREDICTION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Upasna Agrawal</dc:creator>
  <cp:lastModifiedBy>Upasna Agrawal</cp:lastModifiedBy>
  <cp:revision>42</cp:revision>
  <dcterms:created xsi:type="dcterms:W3CDTF">2025-03-17T13:59:34Z</dcterms:created>
  <dcterms:modified xsi:type="dcterms:W3CDTF">2025-03-19T14:17:42Z</dcterms:modified>
</cp:coreProperties>
</file>