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Tahom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g7fGzs2PEaKx5Y2evOyiP+tXJ3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Tahom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1" name="Google Shape;681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6" name="Google Shape;7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6" Type="http://schemas.openxmlformats.org/officeDocument/2006/relationships/hyperlink" Target="https://cloud.google.com/iam/docs/understanding-rol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9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cloud.google.com/iam/docs/workload-identities?hl=es-419" TargetMode="External"/><Relationship Id="rId6" Type="http://schemas.openxmlformats.org/officeDocument/2006/relationships/hyperlink" Target="https://cloud.google.com/resource-manager/docs/cloud-platform-resource-hierarchy?hl=es-419" TargetMode="External"/><Relationship Id="rId7" Type="http://schemas.openxmlformats.org/officeDocument/2006/relationships/hyperlink" Target="https://cloud.google.com/iam/docs/roles-overview?hl=es-419" TargetMode="External"/><Relationship Id="rId8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70843" y="5148092"/>
            <a:ext cx="113925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DIPLOMADO DE ACTUALIZACIÓN Y/O PROFUNDIZACIÓN,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COMO OPCIÓN DE GRADO EN EL PROGRAMA DE INGENIERIA DE SISTEMAS</a:t>
            </a:r>
            <a:endParaRPr b="1" i="0" sz="2400" u="none" cap="none" strike="noStrike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Jerarquía de recursos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8525026" y="1212919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5">
            <a:alphaModFix/>
          </a:blip>
          <a:srcRect b="0" l="3783" r="1200" t="2745"/>
          <a:stretch/>
        </p:blipFill>
        <p:spPr>
          <a:xfrm>
            <a:off x="1688469" y="1546392"/>
            <a:ext cx="10029059" cy="513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6"/>
          <p:cNvSpPr txBox="1"/>
          <p:nvPr/>
        </p:nvSpPr>
        <p:spPr>
          <a:xfrm>
            <a:off x="8749144" y="5175161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571896" y="1909659"/>
            <a:ext cx="7986921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Se requiere un recurso de proyecto a fin de usar Google Cloud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El recurso de proyecto es la entidad organizadora básica. Los recursos de organización y carpeta pueden contener varios proyectos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Todos los servicios de GCP que utilizas están asociados a un proyecto.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proyectos son la base para habilitar y utilizar los servicios de GCP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Habilitar servicios y API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Habilitar facturación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Seguimiento del uso de recursos y cuotas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 permisos y credenciales</a:t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33799" y="1425731"/>
            <a:ext cx="1378617" cy="136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49693" y="1171766"/>
            <a:ext cx="2366414" cy="400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/>
        </p:nvSpPr>
        <p:spPr>
          <a:xfrm>
            <a:off x="8558817" y="503022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so 1: configurar un proyecto de Google Cloud | Citrix Tech Zone" id="355" name="Google Shape;35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5946" y="1410728"/>
            <a:ext cx="418147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767" y="1972904"/>
            <a:ext cx="7391291" cy="264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8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/>
        </p:nvSpPr>
        <p:spPr>
          <a:xfrm>
            <a:off x="6398323" y="621794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52" y="1470466"/>
            <a:ext cx="9345329" cy="476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8"/>
          <p:cNvSpPr txBox="1"/>
          <p:nvPr/>
        </p:nvSpPr>
        <p:spPr>
          <a:xfrm>
            <a:off x="9487696" y="1993686"/>
            <a:ext cx="2656821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 Como crear proyectos 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3794496" y="406250"/>
            <a:ext cx="39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Proyectos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9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6398323" y="621794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9493396" y="1404961"/>
            <a:ext cx="2656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 proyectos 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9"/>
          <p:cNvPicPr preferRelativeResize="0"/>
          <p:nvPr/>
        </p:nvPicPr>
        <p:blipFill rotWithShape="1">
          <a:blip r:embed="rId5">
            <a:alphaModFix/>
          </a:blip>
          <a:srcRect b="0" l="0" r="2085" t="0"/>
          <a:stretch/>
        </p:blipFill>
        <p:spPr>
          <a:xfrm>
            <a:off x="397125" y="1515825"/>
            <a:ext cx="9439574" cy="47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Carpetas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40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0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0"/>
          <p:cNvSpPr txBox="1"/>
          <p:nvPr/>
        </p:nvSpPr>
        <p:spPr>
          <a:xfrm>
            <a:off x="8215504" y="609700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40"/>
          <p:cNvGrpSpPr/>
          <p:nvPr/>
        </p:nvGrpSpPr>
        <p:grpSpPr>
          <a:xfrm>
            <a:off x="6960963" y="1498771"/>
            <a:ext cx="5102881" cy="4622324"/>
            <a:chOff x="6551014" y="1288430"/>
            <a:chExt cx="5102881" cy="4622324"/>
          </a:xfrm>
        </p:grpSpPr>
        <p:pic>
          <p:nvPicPr>
            <p:cNvPr id="389" name="Google Shape;389;p40"/>
            <p:cNvPicPr preferRelativeResize="0"/>
            <p:nvPr/>
          </p:nvPicPr>
          <p:blipFill rotWithShape="1">
            <a:blip r:embed="rId5">
              <a:alphaModFix/>
            </a:blip>
            <a:srcRect b="0" l="48741" r="0" t="9978"/>
            <a:stretch/>
          </p:blipFill>
          <p:spPr>
            <a:xfrm>
              <a:off x="6551015" y="1288430"/>
              <a:ext cx="5102880" cy="4622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40"/>
            <p:cNvSpPr txBox="1"/>
            <p:nvPr/>
          </p:nvSpPr>
          <p:spPr>
            <a:xfrm>
              <a:off x="6551014" y="2169459"/>
              <a:ext cx="584891" cy="7978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0"/>
          <p:cNvSpPr/>
          <p:nvPr/>
        </p:nvSpPr>
        <p:spPr>
          <a:xfrm>
            <a:off x="660848" y="2010468"/>
            <a:ext cx="67260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carpetas ofrecen una gestión flexible de recursos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carpetas agrupan proyectos bajo una organización.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carpetas pueden contener proyectos, otras carpetas, o ambas.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carpetas para asignar políticas.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660848" y="355076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función Carpetas de Cloud IAM le permite asignar políticas a recursos con el nivel de granularidad que elija. </a:t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660848" y="482863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carpetas permiten a los equipos tener la capacidad de delegar derechos administrativos para que puedan trabajar de forma independiente.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Carpetas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1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1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8215504" y="609700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023" y="1351824"/>
            <a:ext cx="10263559" cy="4887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Nodo Organización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2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2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 txBox="1"/>
          <p:nvPr/>
        </p:nvSpPr>
        <p:spPr>
          <a:xfrm>
            <a:off x="2128468" y="5874875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948" y="1470466"/>
            <a:ext cx="4848902" cy="449642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2"/>
          <p:cNvSpPr/>
          <p:nvPr/>
        </p:nvSpPr>
        <p:spPr>
          <a:xfrm>
            <a:off x="6180152" y="2834387"/>
            <a:ext cx="57249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mayoría de las empresas quieren tener una visibilidad centralizada de cómo se utilizan los recursos y también aplicar políticas de forma centralizada.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Nodo Organización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43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3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3"/>
          <p:cNvSpPr txBox="1"/>
          <p:nvPr/>
        </p:nvSpPr>
        <p:spPr>
          <a:xfrm>
            <a:off x="2128468" y="5874875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948" y="1470466"/>
            <a:ext cx="4848902" cy="449642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3"/>
          <p:cNvSpPr/>
          <p:nvPr/>
        </p:nvSpPr>
        <p:spPr>
          <a:xfrm>
            <a:off x="6180152" y="2000670"/>
            <a:ext cx="5724977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El nodo de la organización es un nodo raíz de los recursos de Google Cloud.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Roles de la organización: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Administrador de la organización: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 todos los recursos de la nube; útil para auditorías</a:t>
            </a:r>
            <a:endParaRPr/>
          </a:p>
          <a:p>
            <a:pPr indent="-215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Creador del proyecto: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 la creación de proyectos; control sobre quiénes pueden crear proyectos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Nodo Organización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 txBox="1"/>
          <p:nvPr/>
        </p:nvSpPr>
        <p:spPr>
          <a:xfrm>
            <a:off x="1758330" y="585932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418" y="1470466"/>
            <a:ext cx="4848902" cy="449642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/>
          <p:nvPr/>
        </p:nvSpPr>
        <p:spPr>
          <a:xfrm>
            <a:off x="6180152" y="1749658"/>
            <a:ext cx="572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 Como crear nodos de organización ?</a:t>
            </a:r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5907536" y="239284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recurso de organización está estrechamente asociado con una cuenta de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Workspace 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Identity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5830" y="5311372"/>
            <a:ext cx="4238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ahora es mucho más útil gracias a Google Workspace, que ya es gratis  para todo el mundo" id="439" name="Google Shape;439;p44"/>
          <p:cNvPicPr preferRelativeResize="0"/>
          <p:nvPr/>
        </p:nvPicPr>
        <p:blipFill rotWithShape="1">
          <a:blip r:embed="rId7">
            <a:alphaModFix/>
          </a:blip>
          <a:srcRect b="24989" l="0" r="0" t="19991"/>
          <a:stretch/>
        </p:blipFill>
        <p:spPr>
          <a:xfrm>
            <a:off x="7180729" y="4061722"/>
            <a:ext cx="3888826" cy="120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EL DIPLOMADO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3"/>
          <p:cNvGrpSpPr/>
          <p:nvPr/>
        </p:nvGrpSpPr>
        <p:grpSpPr>
          <a:xfrm>
            <a:off x="1685510" y="1654541"/>
            <a:ext cx="9297243" cy="4852784"/>
            <a:chOff x="481113" y="3541"/>
            <a:chExt cx="9297243" cy="4852784"/>
          </a:xfrm>
        </p:grpSpPr>
        <p:sp>
          <p:nvSpPr>
            <p:cNvPr id="98" name="Google Shape;98;p3"/>
            <p:cNvSpPr/>
            <p:nvPr/>
          </p:nvSpPr>
          <p:spPr>
            <a:xfrm>
              <a:off x="2049793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2206068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¿Que es la nube?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981484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4137759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 a GCP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913175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6069450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Interactuando con GCP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844866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8001141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IAM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266353" y="944029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4936354" y="1107528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VPC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049793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2206068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Compute Engine  (GCE)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981484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4137759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App Engine – (GAE)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13175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6069450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Kubernete Engine – (GKE)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844866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8001141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266353" y="2247528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4936354" y="2411027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Sql – Google Cloud Spanner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49793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206068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Firestore – Google Cloud Bigtable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981484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4137759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BigQuery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13175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6069450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Pub/Sub, Google Cloud Function, Google Cloud Run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844866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8001141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Load Balancing - AutosCaling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266353" y="3551026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4936354" y="3714526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Interconnect and Peering, Cloud CDN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49793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2206068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Infraestructura como código – IAC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981484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4137759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Monitoring and Logging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13175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6069450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Dataproc – Cloud Dataflow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solidFill>
              <a:srgbClr val="43434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Cierre Diplomado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Nodo Organización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4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5"/>
          <p:cNvSpPr txBox="1"/>
          <p:nvPr/>
        </p:nvSpPr>
        <p:spPr>
          <a:xfrm>
            <a:off x="1964519" y="621794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5"/>
          <p:cNvSpPr/>
          <p:nvPr/>
        </p:nvSpPr>
        <p:spPr>
          <a:xfrm>
            <a:off x="6096000" y="1597258"/>
            <a:ext cx="5724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 Como crear nodos de organización ?</a:t>
            </a:r>
            <a:endParaRPr/>
          </a:p>
        </p:txBody>
      </p:sp>
      <p:pic>
        <p:nvPicPr>
          <p:cNvPr id="450" name="Google Shape;45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5924" y="2831019"/>
            <a:ext cx="1871088" cy="475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ahora es mucho más útil gracias a Google Workspace, que ya es gratis  para todo el mundo" id="451" name="Google Shape;451;p45"/>
          <p:cNvPicPr preferRelativeResize="0"/>
          <p:nvPr/>
        </p:nvPicPr>
        <p:blipFill rotWithShape="1">
          <a:blip r:embed="rId6">
            <a:alphaModFix/>
          </a:blip>
          <a:srcRect b="24989" l="0" r="0" t="19991"/>
          <a:stretch/>
        </p:blipFill>
        <p:spPr>
          <a:xfrm>
            <a:off x="1680983" y="2831019"/>
            <a:ext cx="1484941" cy="459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45"/>
          <p:cNvGrpSpPr/>
          <p:nvPr/>
        </p:nvGrpSpPr>
        <p:grpSpPr>
          <a:xfrm>
            <a:off x="1375893" y="4058701"/>
            <a:ext cx="4031240" cy="2143638"/>
            <a:chOff x="962101" y="1747044"/>
            <a:chExt cx="4848902" cy="2609139"/>
          </a:xfrm>
        </p:grpSpPr>
        <p:pic>
          <p:nvPicPr>
            <p:cNvPr id="453" name="Google Shape;453;p45"/>
            <p:cNvPicPr preferRelativeResize="0"/>
            <p:nvPr/>
          </p:nvPicPr>
          <p:blipFill rotWithShape="1">
            <a:blip r:embed="rId7">
              <a:alphaModFix/>
            </a:blip>
            <a:srcRect b="44579" l="0" r="0" t="0"/>
            <a:stretch/>
          </p:blipFill>
          <p:spPr>
            <a:xfrm>
              <a:off x="962101" y="1747044"/>
              <a:ext cx="4848902" cy="2491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45"/>
            <p:cNvSpPr txBox="1"/>
            <p:nvPr/>
          </p:nvSpPr>
          <p:spPr>
            <a:xfrm>
              <a:off x="3774141" y="3710724"/>
              <a:ext cx="1079267" cy="6454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45"/>
          <p:cNvSpPr/>
          <p:nvPr/>
        </p:nvSpPr>
        <p:spPr>
          <a:xfrm>
            <a:off x="6499412" y="6121095"/>
            <a:ext cx="555811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s-CO" sz="1400" u="none" cap="none" strike="noStrike">
                <a:solidFill>
                  <a:srgbClr val="2200CD"/>
                </a:solidFill>
                <a:latin typeface="Calibri"/>
                <a:ea typeface="Calibri"/>
                <a:cs typeface="Calibri"/>
                <a:sym typeface="Calibri"/>
              </a:rPr>
              <a:t>https://cloud.google.com/resource-manager/docs/creating-managing-organization#adding_an_organization_admin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pic>
        <p:nvPicPr>
          <p:cNvPr id="456" name="Google Shape;456;p45"/>
          <p:cNvPicPr preferRelativeResize="0"/>
          <p:nvPr/>
        </p:nvPicPr>
        <p:blipFill rotWithShape="1">
          <a:blip r:embed="rId7">
            <a:alphaModFix/>
          </a:blip>
          <a:srcRect b="62693" l="12640" r="68235" t="16751"/>
          <a:stretch/>
        </p:blipFill>
        <p:spPr>
          <a:xfrm>
            <a:off x="2620548" y="1597258"/>
            <a:ext cx="1093196" cy="107670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5"/>
          <p:cNvSpPr/>
          <p:nvPr/>
        </p:nvSpPr>
        <p:spPr>
          <a:xfrm rot="5400000">
            <a:off x="2928360" y="3852418"/>
            <a:ext cx="475129" cy="3109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5"/>
          <p:cNvSpPr/>
          <p:nvPr/>
        </p:nvSpPr>
        <p:spPr>
          <a:xfrm>
            <a:off x="5348276" y="2223018"/>
            <a:ext cx="6772005" cy="3785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El administrador avanzado de Workspace o Cloud Identity puede realizar las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siguientes acciones: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Asignar el rol de administrador de la organización a algunos usuarios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 el punto de contacto en caso de problemas de recuperación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el ciclo de vida de las cuentas de Workspace o Cloud Identity y el de los recursos de la organización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El Administrador de la organización puede realizar las siguientes acciones: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Definir políticas de IAM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Determinar la estructura de la jerarquía de recursos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b="0" i="0" lang="es-CO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Delegar la responsabilidad de los componentes fundamentales, como las Herramientas de redes, la facturación y la jerarquía de recursos, mediante roles de IAM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5"/>
          <p:cNvSpPr/>
          <p:nvPr/>
        </p:nvSpPr>
        <p:spPr>
          <a:xfrm>
            <a:off x="682915" y="1800370"/>
            <a:ext cx="19376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Administrador avanzado de Workspace o Cloud Identity 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Nodo Organización en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6"/>
          <p:cNvSpPr txBox="1"/>
          <p:nvPr/>
        </p:nvSpPr>
        <p:spPr>
          <a:xfrm>
            <a:off x="1964519" y="621794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6"/>
          <p:cNvSpPr/>
          <p:nvPr/>
        </p:nvSpPr>
        <p:spPr>
          <a:xfrm>
            <a:off x="9287435" y="2986788"/>
            <a:ext cx="29045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Algunos roles de interés para la administración de recursos</a:t>
            </a:r>
            <a:endParaRPr/>
          </a:p>
        </p:txBody>
      </p:sp>
      <p:sp>
        <p:nvSpPr>
          <p:cNvPr id="470" name="Google Shape;470;p46"/>
          <p:cNvSpPr/>
          <p:nvPr/>
        </p:nvSpPr>
        <p:spPr>
          <a:xfrm>
            <a:off x="6499412" y="6121095"/>
            <a:ext cx="5558117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0" lang="es-CO" sz="1400" u="none" cap="none" strike="noStrike">
                <a:solidFill>
                  <a:srgbClr val="2200CD"/>
                </a:solidFill>
                <a:latin typeface="Calibri"/>
                <a:ea typeface="Calibri"/>
                <a:cs typeface="Calibri"/>
                <a:sym typeface="Calibri"/>
              </a:rPr>
              <a:t>https://cloud.google.com/resource-manager/docs/creating-managing-organization#adding_an_organization_admin</a:t>
            </a:r>
            <a:r>
              <a:rPr b="0" i="0" lang="es-C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pic>
        <p:nvPicPr>
          <p:cNvPr id="471" name="Google Shape;47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023" y="1597258"/>
            <a:ext cx="9011908" cy="44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4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7"/>
          <p:cNvSpPr txBox="1"/>
          <p:nvPr/>
        </p:nvSpPr>
        <p:spPr>
          <a:xfrm>
            <a:off x="8446002" y="1394273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7"/>
          <p:cNvSpPr/>
          <p:nvPr/>
        </p:nvSpPr>
        <p:spPr>
          <a:xfrm>
            <a:off x="2074349" y="5857981"/>
            <a:ext cx="75089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roles IAM las acciones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“puede hacer que”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 los recursos GCP</a:t>
            </a:r>
            <a:endParaRPr/>
          </a:p>
        </p:txBody>
      </p:sp>
      <p:pic>
        <p:nvPicPr>
          <p:cNvPr id="482" name="Google Shape;48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418" y="1470466"/>
            <a:ext cx="10820250" cy="4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7"/>
          <p:cNvSpPr/>
          <p:nvPr/>
        </p:nvSpPr>
        <p:spPr>
          <a:xfrm>
            <a:off x="4634753" y="1763605"/>
            <a:ext cx="3218329" cy="3623929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48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8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8"/>
          <p:cNvSpPr txBox="1"/>
          <p:nvPr/>
        </p:nvSpPr>
        <p:spPr>
          <a:xfrm>
            <a:off x="8159131" y="1470466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8"/>
          <p:cNvSpPr/>
          <p:nvPr/>
        </p:nvSpPr>
        <p:spPr>
          <a:xfrm>
            <a:off x="2047455" y="5624476"/>
            <a:ext cx="75089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IAM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 una colección relacionada de permisos, 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pueden ser de tres tipos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494" name="Google Shape;494;p48"/>
          <p:cNvPicPr preferRelativeResize="0"/>
          <p:nvPr/>
        </p:nvPicPr>
        <p:blipFill rotWithShape="1">
          <a:blip r:embed="rId5">
            <a:alphaModFix/>
          </a:blip>
          <a:srcRect b="0" l="0" r="0" t="9817"/>
          <a:stretch/>
        </p:blipFill>
        <p:spPr>
          <a:xfrm>
            <a:off x="881418" y="1970787"/>
            <a:ext cx="10543188" cy="364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49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9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9"/>
          <p:cNvSpPr txBox="1"/>
          <p:nvPr/>
        </p:nvSpPr>
        <p:spPr>
          <a:xfrm>
            <a:off x="9096922" y="582827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9"/>
          <p:cNvSpPr/>
          <p:nvPr/>
        </p:nvSpPr>
        <p:spPr>
          <a:xfrm>
            <a:off x="137124" y="1841370"/>
            <a:ext cx="331429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Básicos 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aplican a todos los recursos de un Proyecto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Ofrecen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niveles de acceso amplios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poco sofisticado</a:t>
            </a:r>
            <a:endParaRPr/>
          </a:p>
        </p:txBody>
      </p:sp>
      <p:pic>
        <p:nvPicPr>
          <p:cNvPr id="505" name="Google Shape;505;p49"/>
          <p:cNvPicPr preferRelativeResize="0"/>
          <p:nvPr/>
        </p:nvPicPr>
        <p:blipFill rotWithShape="1">
          <a:blip r:embed="rId5">
            <a:alphaModFix/>
          </a:blip>
          <a:srcRect b="0" l="6081" r="5945" t="0"/>
          <a:stretch/>
        </p:blipFill>
        <p:spPr>
          <a:xfrm>
            <a:off x="3702425" y="2043064"/>
            <a:ext cx="8489575" cy="386769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9"/>
          <p:cNvSpPr txBox="1"/>
          <p:nvPr/>
        </p:nvSpPr>
        <p:spPr>
          <a:xfrm>
            <a:off x="6096000" y="5967206"/>
            <a:ext cx="25699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 roles concéntricos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0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0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0"/>
          <p:cNvSpPr txBox="1"/>
          <p:nvPr/>
        </p:nvSpPr>
        <p:spPr>
          <a:xfrm>
            <a:off x="9096922" y="582827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0"/>
          <p:cNvSpPr/>
          <p:nvPr/>
        </p:nvSpPr>
        <p:spPr>
          <a:xfrm>
            <a:off x="137124" y="1841370"/>
            <a:ext cx="331429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Predefinidos 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aplican a un servicio especifico de GCP en un Proyecto, carpeta u organización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GCP ofrece un conjunto de roles predefinidos para su servicios.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50"/>
          <p:cNvPicPr preferRelativeResize="0"/>
          <p:nvPr/>
        </p:nvPicPr>
        <p:blipFill rotWithShape="1">
          <a:blip r:embed="rId5">
            <a:alphaModFix/>
          </a:blip>
          <a:srcRect b="10478" l="3578" r="7378" t="0"/>
          <a:stretch/>
        </p:blipFill>
        <p:spPr>
          <a:xfrm>
            <a:off x="3973954" y="1841370"/>
            <a:ext cx="8080922" cy="368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1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1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1"/>
          <p:cNvSpPr/>
          <p:nvPr/>
        </p:nvSpPr>
        <p:spPr>
          <a:xfrm>
            <a:off x="137124" y="1841370"/>
            <a:ext cx="33142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Predefinidos 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ofrecen permisos mas detallados a servicios específicos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51"/>
          <p:cNvPicPr preferRelativeResize="0"/>
          <p:nvPr/>
        </p:nvPicPr>
        <p:blipFill rotWithShape="1">
          <a:blip r:embed="rId5">
            <a:alphaModFix/>
          </a:blip>
          <a:srcRect b="0" l="2168" r="2167" t="0"/>
          <a:stretch/>
        </p:blipFill>
        <p:spPr>
          <a:xfrm>
            <a:off x="3388659" y="1578188"/>
            <a:ext cx="8803341" cy="377242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1"/>
          <p:cNvSpPr/>
          <p:nvPr/>
        </p:nvSpPr>
        <p:spPr>
          <a:xfrm>
            <a:off x="1766047" y="5720550"/>
            <a:ext cx="74138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otorga a los miembros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acceso detallado a recursos específicos de GCP y se impide el acceso no deseado a otros recursos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29" name="Google Shape;529;p51"/>
          <p:cNvSpPr txBox="1"/>
          <p:nvPr/>
        </p:nvSpPr>
        <p:spPr>
          <a:xfrm>
            <a:off x="8926593" y="5089004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52"/>
          <p:cNvPicPr preferRelativeResize="0"/>
          <p:nvPr/>
        </p:nvPicPr>
        <p:blipFill rotWithShape="1">
          <a:blip r:embed="rId4">
            <a:alphaModFix/>
          </a:blip>
          <a:srcRect b="0" l="2168" r="2167" t="0"/>
          <a:stretch/>
        </p:blipFill>
        <p:spPr>
          <a:xfrm>
            <a:off x="720569" y="1378133"/>
            <a:ext cx="9571815" cy="4101734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2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52">
            <a:hlinkClick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2">
            <a:hlinkClick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2"/>
          <p:cNvSpPr/>
          <p:nvPr/>
        </p:nvSpPr>
        <p:spPr>
          <a:xfrm>
            <a:off x="4554070" y="5879706"/>
            <a:ext cx="56656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denominación de cada permiso desglosa el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servicio, el recurso y la acción</a:t>
            </a:r>
            <a:endParaRPr/>
          </a:p>
        </p:txBody>
      </p:sp>
      <p:sp>
        <p:nvSpPr>
          <p:cNvPr id="540" name="Google Shape;540;p52"/>
          <p:cNvSpPr txBox="1"/>
          <p:nvPr/>
        </p:nvSpPr>
        <p:spPr>
          <a:xfrm>
            <a:off x="720569" y="5246483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2"/>
          <p:cNvSpPr/>
          <p:nvPr/>
        </p:nvSpPr>
        <p:spPr>
          <a:xfrm>
            <a:off x="9610354" y="1496728"/>
            <a:ext cx="2411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https://cloud.google.com/iam/docs/understanding-roles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53"/>
          <p:cNvPicPr preferRelativeResize="0"/>
          <p:nvPr/>
        </p:nvPicPr>
        <p:blipFill rotWithShape="1">
          <a:blip r:embed="rId4">
            <a:alphaModFix/>
          </a:blip>
          <a:srcRect b="0" l="2168" r="2167" t="0"/>
          <a:stretch/>
        </p:blipFill>
        <p:spPr>
          <a:xfrm>
            <a:off x="720569" y="1378133"/>
            <a:ext cx="11068186" cy="47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53">
            <a:hlinkClick action="ppaction://hlinkshowjump?jump=previousslide"/>
          </p:cNvPr>
          <p:cNvPicPr preferRelativeResize="0"/>
          <p:nvPr/>
        </p:nvPicPr>
        <p:blipFill rotWithShape="1">
          <a:blip r:embed="rId5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3">
            <a:hlinkClick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3"/>
          <p:cNvSpPr txBox="1"/>
          <p:nvPr/>
        </p:nvSpPr>
        <p:spPr>
          <a:xfrm>
            <a:off x="7796186" y="1285800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53"/>
          <p:cNvSpPr/>
          <p:nvPr/>
        </p:nvSpPr>
        <p:spPr>
          <a:xfrm>
            <a:off x="5632227" y="5572200"/>
            <a:ext cx="5259037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 qué pasa si uno de estos roles 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tiene suficientes permisos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usted necesita </a:t>
            </a: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 aún más detallado 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5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4"/>
          <p:cNvPicPr preferRelativeResize="0"/>
          <p:nvPr/>
        </p:nvPicPr>
        <p:blipFill rotWithShape="1">
          <a:blip r:embed="rId5">
            <a:alphaModFix/>
          </a:blip>
          <a:srcRect b="7472" l="2055" r="3404" t="0"/>
          <a:stretch/>
        </p:blipFill>
        <p:spPr>
          <a:xfrm>
            <a:off x="244698" y="1836272"/>
            <a:ext cx="8782761" cy="4100158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4"/>
          <p:cNvSpPr txBox="1"/>
          <p:nvPr/>
        </p:nvSpPr>
        <p:spPr>
          <a:xfrm>
            <a:off x="5662586" y="5567098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4"/>
          <p:cNvSpPr/>
          <p:nvPr/>
        </p:nvSpPr>
        <p:spPr>
          <a:xfrm>
            <a:off x="6678706" y="1323960"/>
            <a:ext cx="51009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Personalizados 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IAM le permiten definir un conjunto preciso de permisos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DESARROLLO DEL DIPLOMADO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4"/>
          <p:cNvGrpSpPr/>
          <p:nvPr/>
        </p:nvGrpSpPr>
        <p:grpSpPr>
          <a:xfrm>
            <a:off x="1685510" y="1654541"/>
            <a:ext cx="9297243" cy="4852784"/>
            <a:chOff x="481113" y="3541"/>
            <a:chExt cx="9297243" cy="4852784"/>
          </a:xfrm>
        </p:grpSpPr>
        <p:sp>
          <p:nvSpPr>
            <p:cNvPr id="181" name="Google Shape;181;p4"/>
            <p:cNvSpPr/>
            <p:nvPr/>
          </p:nvSpPr>
          <p:spPr>
            <a:xfrm>
              <a:off x="2049793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2206068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48111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¿Que es la nube?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981484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4137759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2412803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 a GCP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913175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6069450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4344494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Interactuando con GCP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844866" y="428965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8001141" y="472879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6276185" y="3541"/>
              <a:ext cx="1570480" cy="9422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Jerarquia de recursos,  IAM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266353" y="944029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4936354" y="1107528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8207876" y="3541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Redes VPC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049793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2206068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48111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Compute Engine  (GCE)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981484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4137759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2412803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App Engine – (GAE)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913175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6069450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4344494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Kubernete Engine – (GKE)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7844866" y="1732464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8001141" y="1776378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6276185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266353" y="2247528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4936354" y="2411027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8207876" y="1307040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Sql – Google Cloud Spanner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049793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2206068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48111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Firestore – Google Cloud Bigtable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81484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4137759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2412803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BigQuery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913175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6069450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4344494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Pub/Sub, Google Cloud Function, Google Cloud Run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844866" y="3035962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8001141" y="3079876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6276185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Load Balancing - AutosCaling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266353" y="3551026"/>
              <a:ext cx="7726763" cy="33061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207"/>
                  </a:lnTo>
                  <a:lnTo>
                    <a:pt x="0" y="6620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 txBox="1"/>
            <p:nvPr/>
          </p:nvSpPr>
          <p:spPr>
            <a:xfrm>
              <a:off x="4936354" y="3714526"/>
              <a:ext cx="3867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8207876" y="2610538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Interconnect and Peering, Cloud CDN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049793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 txBox="1"/>
            <p:nvPr/>
          </p:nvSpPr>
          <p:spPr>
            <a:xfrm>
              <a:off x="2206068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 txBox="1"/>
            <p:nvPr/>
          </p:nvSpPr>
          <p:spPr>
            <a:xfrm>
              <a:off x="48111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Infraestructura como código – IAC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81484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 txBox="1"/>
            <p:nvPr/>
          </p:nvSpPr>
          <p:spPr>
            <a:xfrm>
              <a:off x="4137759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 txBox="1"/>
            <p:nvPr/>
          </p:nvSpPr>
          <p:spPr>
            <a:xfrm>
              <a:off x="2412803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Monitoring and Logging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13175" y="4339461"/>
              <a:ext cx="33061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 txBox="1"/>
            <p:nvPr/>
          </p:nvSpPr>
          <p:spPr>
            <a:xfrm>
              <a:off x="6069450" y="4383375"/>
              <a:ext cx="18060" cy="3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 txBox="1"/>
            <p:nvPr/>
          </p:nvSpPr>
          <p:spPr>
            <a:xfrm>
              <a:off x="4344494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Dataproc – Cloud Dataflow</a:t>
              </a:r>
              <a:endParaRPr b="1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 txBox="1"/>
            <p:nvPr/>
          </p:nvSpPr>
          <p:spPr>
            <a:xfrm>
              <a:off x="6276185" y="3914037"/>
              <a:ext cx="1570480" cy="942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1" i="0" lang="es-CO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Cierre Diplomado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Roles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5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5"/>
          <p:cNvPicPr preferRelativeResize="0"/>
          <p:nvPr/>
        </p:nvPicPr>
        <p:blipFill rotWithShape="1">
          <a:blip r:embed="rId5">
            <a:alphaModFix/>
          </a:blip>
          <a:srcRect b="7472" l="2055" r="3404" t="0"/>
          <a:stretch/>
        </p:blipFill>
        <p:spPr>
          <a:xfrm>
            <a:off x="244698" y="1836272"/>
            <a:ext cx="8782761" cy="4100158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5"/>
          <p:cNvSpPr txBox="1"/>
          <p:nvPr/>
        </p:nvSpPr>
        <p:spPr>
          <a:xfrm>
            <a:off x="149292" y="5910754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5"/>
          <p:cNvSpPr/>
          <p:nvPr/>
        </p:nvSpPr>
        <p:spPr>
          <a:xfrm>
            <a:off x="6678706" y="1323960"/>
            <a:ext cx="51009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Roles Personalizados </a:t>
            </a: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IAM le permiten definir un conjunto preciso de permisos</a:t>
            </a:r>
            <a:endParaRPr/>
          </a:p>
        </p:txBody>
      </p:sp>
      <p:sp>
        <p:nvSpPr>
          <p:cNvPr id="575" name="Google Shape;575;p55"/>
          <p:cNvSpPr/>
          <p:nvPr/>
        </p:nvSpPr>
        <p:spPr>
          <a:xfrm>
            <a:off x="4589835" y="5797929"/>
            <a:ext cx="7189789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Recuerde que Google no realiza mantenimiento a los roles personalizados.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se pueden utilizar a nivel de proyectos y organización.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5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6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Miembros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2074349" y="5857981"/>
            <a:ext cx="75089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miembros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IAM  definen el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“Quien”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hacer que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 los recursos GCP</a:t>
            </a:r>
            <a:endParaRPr/>
          </a:p>
        </p:txBody>
      </p:sp>
      <p:pic>
        <p:nvPicPr>
          <p:cNvPr id="585" name="Google Shape;58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418" y="1470466"/>
            <a:ext cx="10820250" cy="4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6"/>
          <p:cNvSpPr/>
          <p:nvPr/>
        </p:nvSpPr>
        <p:spPr>
          <a:xfrm>
            <a:off x="1299882" y="1690676"/>
            <a:ext cx="3218329" cy="3623929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6"/>
          <p:cNvSpPr txBox="1"/>
          <p:nvPr/>
        </p:nvSpPr>
        <p:spPr>
          <a:xfrm>
            <a:off x="8446002" y="1394273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7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Miembros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57"/>
          <p:cNvPicPr preferRelativeResize="0"/>
          <p:nvPr/>
        </p:nvPicPr>
        <p:blipFill rotWithShape="1">
          <a:blip r:embed="rId5">
            <a:alphaModFix/>
          </a:blip>
          <a:srcRect b="0" l="0" r="0" t="10211"/>
          <a:stretch/>
        </p:blipFill>
        <p:spPr>
          <a:xfrm>
            <a:off x="807757" y="1712258"/>
            <a:ext cx="11384243" cy="387405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7"/>
          <p:cNvSpPr txBox="1"/>
          <p:nvPr/>
        </p:nvSpPr>
        <p:spPr>
          <a:xfrm>
            <a:off x="881418" y="5356507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7"/>
          <p:cNvSpPr/>
          <p:nvPr/>
        </p:nvSpPr>
        <p:spPr>
          <a:xfrm>
            <a:off x="2745417" y="6048671"/>
            <a:ext cx="75089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roles de IAM se pueden aplicar 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cinco diferentes tipos de miembros o principals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58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8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8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Miembros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58"/>
          <p:cNvPicPr preferRelativeResize="0"/>
          <p:nvPr/>
        </p:nvPicPr>
        <p:blipFill rotWithShape="1">
          <a:blip r:embed="rId5">
            <a:alphaModFix/>
          </a:blip>
          <a:srcRect b="0" l="47555" r="5918" t="0"/>
          <a:stretch/>
        </p:blipFill>
        <p:spPr>
          <a:xfrm>
            <a:off x="179295" y="1625571"/>
            <a:ext cx="4580063" cy="3730936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8"/>
          <p:cNvSpPr txBox="1"/>
          <p:nvPr/>
        </p:nvSpPr>
        <p:spPr>
          <a:xfrm>
            <a:off x="881418" y="5356507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8"/>
          <p:cNvSpPr/>
          <p:nvPr/>
        </p:nvSpPr>
        <p:spPr>
          <a:xfrm>
            <a:off x="5154707" y="1867617"/>
            <a:ext cx="6678704" cy="46166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Cuenta de Google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 a un desarrollador, un administrador o cualquier otra persona que interactúe con Google Cloud (cualquier email)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cuenta de servicio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una cuenta que pertenece a su aplicación en lugar de un usuario final individual.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Grupo de Google 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colección de Cuentas de Google y cuentas de servicio que posee un nombre. Cada grupo tiene una única dirección de correo electrónico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Asociada.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dominio de Google Workspace 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un grupo virtual de todas las Cuentas de Google que se crearon en la cuenta de Workspace de una organización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clientes de Google Cloud que no son clientes de Workspace pueden obtener las mismas capacidades a través de </a:t>
            </a: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Identity</a:t>
            </a: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59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9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9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Politicas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43" y="1353925"/>
            <a:ext cx="11337659" cy="5213668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9"/>
          <p:cNvSpPr txBox="1"/>
          <p:nvPr/>
        </p:nvSpPr>
        <p:spPr>
          <a:xfrm>
            <a:off x="8852224" y="1159405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60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0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60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Políticas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893" y="1782316"/>
            <a:ext cx="9923923" cy="4478429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0"/>
          <p:cNvSpPr/>
          <p:nvPr/>
        </p:nvSpPr>
        <p:spPr>
          <a:xfrm>
            <a:off x="244698" y="4273597"/>
            <a:ext cx="72999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política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una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colección de sentencias de acceso asociadas a un recurso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Cada política contiene un conjunto de roles y miembros de roles, con recursos que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heredan políticas de su elemento superior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0"/>
          <p:cNvSpPr txBox="1"/>
          <p:nvPr/>
        </p:nvSpPr>
        <p:spPr>
          <a:xfrm>
            <a:off x="8133865" y="1597650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0"/>
          <p:cNvSpPr/>
          <p:nvPr/>
        </p:nvSpPr>
        <p:spPr>
          <a:xfrm>
            <a:off x="5132943" y="5949220"/>
            <a:ext cx="60960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 Qué sucede si desea otorgar permisos a una máquina virtual de Compute Engine en lugar de a una persona 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61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61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1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Cuentas de servicio ( Service Account )-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1"/>
          <p:cNvSpPr/>
          <p:nvPr/>
        </p:nvSpPr>
        <p:spPr>
          <a:xfrm>
            <a:off x="8038650" y="1987467"/>
            <a:ext cx="36961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Cuentas de Servicio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proporcionan una identidad para llevar a cabo interacciones de servicio a servicio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1" name="Google Shape;641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74" y="2112973"/>
            <a:ext cx="6944907" cy="307759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1"/>
          <p:cNvSpPr txBox="1"/>
          <p:nvPr/>
        </p:nvSpPr>
        <p:spPr>
          <a:xfrm>
            <a:off x="244698" y="4821233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61"/>
          <p:cNvSpPr/>
          <p:nvPr/>
        </p:nvSpPr>
        <p:spPr>
          <a:xfrm>
            <a:off x="7762088" y="4583668"/>
            <a:ext cx="42492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cuenta de servicio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 cuenta que pertenece a su aplicación en lugar de un usuario final individual.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62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2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2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Cuentas de servicio ( Service Account )-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0882" y="2425849"/>
            <a:ext cx="5731118" cy="253970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2"/>
          <p:cNvSpPr txBox="1"/>
          <p:nvPr/>
        </p:nvSpPr>
        <p:spPr>
          <a:xfrm>
            <a:off x="9096922" y="467134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62"/>
          <p:cNvSpPr/>
          <p:nvPr/>
        </p:nvSpPr>
        <p:spPr>
          <a:xfrm>
            <a:off x="244698" y="2010676"/>
            <a:ext cx="6057490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cuentas de servicio se identifican mediante una dirección de correo electrónico.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               123845678986-compute@project.gserviceaccount.com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Tres tipos de cuentas de servicio: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○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Creada por un usuario (personalizada)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○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■ Predeterminadas de Compute Engine y App Engine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○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Cuenta de servicio de las API de Google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■ Ejecuta procesos internos de Google en su nombre.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63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63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6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Cuentas de servicio ( Service Account )-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3"/>
          <p:cNvSpPr txBox="1"/>
          <p:nvPr/>
        </p:nvSpPr>
        <p:spPr>
          <a:xfrm>
            <a:off x="7877722" y="613488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63"/>
          <p:cNvSpPr/>
          <p:nvPr/>
        </p:nvSpPr>
        <p:spPr>
          <a:xfrm>
            <a:off x="244698" y="2364619"/>
            <a:ext cx="605749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las máquinas virtuales que ejecutan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component_1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les concede acceso de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proyecto_b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mediante la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cuenta de servicio 1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A las máquinas virtuales que ejecutan el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componente_2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les concede acceso de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ObjectViewer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bucket_1 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la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cuenta de servicio 2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Los permisos de la cuenta de servicio se pueden cambiar sin volver a crear las máquinas virtuales.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5" name="Google Shape;665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1054" y="1392513"/>
            <a:ext cx="4915586" cy="482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6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6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Cuentas de servicio ( Service Account )-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4"/>
          <p:cNvSpPr txBox="1"/>
          <p:nvPr/>
        </p:nvSpPr>
        <p:spPr>
          <a:xfrm>
            <a:off x="7877722" y="613488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4"/>
          <p:cNvSpPr/>
          <p:nvPr/>
        </p:nvSpPr>
        <p:spPr>
          <a:xfrm>
            <a:off x="244698" y="1952242"/>
            <a:ext cx="6057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cuentas de servicios también son un recurso.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687" y="2783239"/>
            <a:ext cx="5630061" cy="2657846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4"/>
          <p:cNvSpPr/>
          <p:nvPr/>
        </p:nvSpPr>
        <p:spPr>
          <a:xfrm>
            <a:off x="548116" y="2893661"/>
            <a:ext cx="545065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● Cuentas de servicio predeterminadas: roles básicos y predefinidos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● Cuentas de servicio creadas por usuarios: roles predefinidos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b="0" i="0" lang="es-CO" sz="2000" u="none" cap="none" strike="noStrike">
                <a:solidFill>
                  <a:srgbClr val="1A73E9"/>
                </a:solidFill>
                <a:latin typeface="Calibri"/>
                <a:ea typeface="Calibri"/>
                <a:cs typeface="Calibri"/>
                <a:sym typeface="Calibri"/>
              </a:rPr>
              <a:t>Los roles </a:t>
            </a:r>
            <a:r>
              <a:rPr b="0" i="0" lang="es-CO" sz="2000" u="none" cap="none" strike="noStrik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para las cuentas de servicio se pueden asignar a grupos o usuarios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IAM – GCP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1375893" y="1836172"/>
            <a:ext cx="9169760" cy="4647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es 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de 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Jerarquía de recursos GCP (Organización, carpetas, proyectos, recursos)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Miembros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Cuentas de servicio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 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Buenas practicas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65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65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5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Buenas practicas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5"/>
          <p:cNvSpPr txBox="1"/>
          <p:nvPr/>
        </p:nvSpPr>
        <p:spPr>
          <a:xfrm>
            <a:off x="7877722" y="613488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65"/>
          <p:cNvSpPr/>
          <p:nvPr/>
        </p:nvSpPr>
        <p:spPr>
          <a:xfrm>
            <a:off x="5998770" y="1391412"/>
            <a:ext cx="6057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Aproveche y comprenda la jerarquía de recursos</a:t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65"/>
          <p:cNvSpPr/>
          <p:nvPr/>
        </p:nvSpPr>
        <p:spPr>
          <a:xfrm>
            <a:off x="360081" y="2222409"/>
            <a:ext cx="636763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Específicamente, use proyectos para agrupar recursos que compartan el mismo límite de confianza.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Verifique la política otorgada en cada recurso y asegúrese de que reconoce la herencia.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Debido a la herencia, use el </a:t>
            </a:r>
            <a:r>
              <a:rPr b="1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“principio de privilegio mínimo”</a:t>
            </a: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cuando otorgue roles.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Por último, audite las políticas con los Registros de auditoría de Cloud y audite la pertenencia a los grupos que se usan en las políticas.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9972" y="2290135"/>
            <a:ext cx="3782828" cy="3552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6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6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Buenas practicas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6"/>
          <p:cNvSpPr txBox="1"/>
          <p:nvPr/>
        </p:nvSpPr>
        <p:spPr>
          <a:xfrm>
            <a:off x="7877722" y="6134882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6965576" y="1391412"/>
            <a:ext cx="50906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Otorgue roles a Grupos de Google en lugar de a personas</a:t>
            </a:r>
            <a:endParaRPr b="1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66"/>
          <p:cNvSpPr/>
          <p:nvPr/>
        </p:nvSpPr>
        <p:spPr>
          <a:xfrm>
            <a:off x="180786" y="2625820"/>
            <a:ext cx="636763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Actualice la pertenencia a un grupo en lugar de cambiar la política de IAM.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Audite la pertenencia de los grupos que se usan en las políticas.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También puede usar varios grupos para tener un mayor control.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1" name="Google Shape;701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7713" y="2754459"/>
            <a:ext cx="4782217" cy="28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6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6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7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Buenas practicas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7"/>
          <p:cNvSpPr txBox="1"/>
          <p:nvPr/>
        </p:nvSpPr>
        <p:spPr>
          <a:xfrm>
            <a:off x="8747298" y="5004924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67"/>
          <p:cNvSpPr/>
          <p:nvPr/>
        </p:nvSpPr>
        <p:spPr>
          <a:xfrm>
            <a:off x="6879919" y="1521637"/>
            <a:ext cx="50906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Cuentas de servicio</a:t>
            </a:r>
            <a:endParaRPr b="1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7"/>
          <p:cNvSpPr/>
          <p:nvPr/>
        </p:nvSpPr>
        <p:spPr>
          <a:xfrm>
            <a:off x="180786" y="2625820"/>
            <a:ext cx="613036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Tenga cuidado cuando otorgue el rol de serviceAccountUser.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Cuando cree una cuenta de servicio, otórguele un nombre visible que identifique claramente su propósito.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 Establezca una convención de nombres para las cuentas de servicio.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3" name="Google Shape;71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0530" y="2347078"/>
            <a:ext cx="5090684" cy="26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17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17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17"/>
          <p:cNvSpPr txBox="1"/>
          <p:nvPr/>
        </p:nvSpPr>
        <p:spPr>
          <a:xfrm>
            <a:off x="1889667" y="724090"/>
            <a:ext cx="8468149" cy="92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alibri"/>
              <a:buNone/>
            </a:pPr>
            <a:r>
              <a:rPr b="1" i="0" lang="es-CO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Fuentes de información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7"/>
          <p:cNvSpPr/>
          <p:nvPr/>
        </p:nvSpPr>
        <p:spPr>
          <a:xfrm>
            <a:off x="487497" y="3943972"/>
            <a:ext cx="11272488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General IAM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https://cloud.google.com/iam/docs/workload-identities?hl=es-419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Jerarquia de recursos IAM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https://cloud.google.com/resource-manager/docs/cloud-platform-resource-hierarchy?hl=es-419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y permisos IAM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https://cloud.google.com/iam/docs/roles-overview?hl=es-419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Cloud Platform Tutorial: From Zero to Hero with GCP" id="723" name="Google Shape;72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67208" y="1098417"/>
            <a:ext cx="4857584" cy="273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Que es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6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"/>
          <p:cNvSpPr txBox="1"/>
          <p:nvPr/>
        </p:nvSpPr>
        <p:spPr>
          <a:xfrm>
            <a:off x="6550709" y="1405999"/>
            <a:ext cx="62230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IAM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Identity and Access Management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8747684" y="5463625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418" y="1470466"/>
            <a:ext cx="10820250" cy="4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"/>
          <p:cNvSpPr/>
          <p:nvPr/>
        </p:nvSpPr>
        <p:spPr>
          <a:xfrm>
            <a:off x="2134760" y="5873370"/>
            <a:ext cx="7162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 forma de identificar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hacer qué, en qué recurso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Objetos de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1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6550709" y="1405999"/>
            <a:ext cx="62230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IAM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Identity and Access Management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8846295" y="4816387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1726286" y="5587588"/>
            <a:ext cx="83091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comprender mejor estos objetos, es necesario analizar la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jerarquía de recursos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políticas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IAM.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747" y="1725549"/>
            <a:ext cx="11677353" cy="327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Jerarquia de recursos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2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2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/>
          <p:nvPr/>
        </p:nvSpPr>
        <p:spPr>
          <a:xfrm>
            <a:off x="6654461" y="1200170"/>
            <a:ext cx="62230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IAM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Identity and Access Management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7436826" y="6121095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244698" y="2967335"/>
            <a:ext cx="2489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recurso tiene exactamente un elemento superior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 rotWithShape="1">
          <a:blip r:embed="rId5">
            <a:alphaModFix/>
          </a:blip>
          <a:srcRect b="6168" l="6163" r="3301" t="4388"/>
          <a:stretch/>
        </p:blipFill>
        <p:spPr>
          <a:xfrm>
            <a:off x="3332179" y="1473648"/>
            <a:ext cx="8716385" cy="4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Jerarquia de recursos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3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/>
        </p:nvSpPr>
        <p:spPr>
          <a:xfrm>
            <a:off x="6654461" y="1200170"/>
            <a:ext cx="62230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IAM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Identity and Access Management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8494661" y="6309410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244698" y="2823900"/>
            <a:ext cx="248953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las políticas y roles de IAM otorgados en un nivel, son heredados por todos los recursos de sus niveles inferiores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4620" y="1384815"/>
            <a:ext cx="9136129" cy="511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/>
          <p:nvPr/>
        </p:nvSpPr>
        <p:spPr>
          <a:xfrm>
            <a:off x="1375893" y="947246"/>
            <a:ext cx="9440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¿ Jerarquia de recursos IAM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4">
            <a:hlinkClick action="ppaction://hlinkshowjump?jump=previous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>
            <a:off x="244698" y="6121096"/>
            <a:ext cx="563059" cy="5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>
            <a:hlinkClick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 b="52004" l="0" r="79898" t="0"/>
          <a:stretch/>
        </p:blipFill>
        <p:spPr>
          <a:xfrm rot="10800000">
            <a:off x="881418" y="6121095"/>
            <a:ext cx="563059" cy="5630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/>
        </p:nvSpPr>
        <p:spPr>
          <a:xfrm>
            <a:off x="6654461" y="1200170"/>
            <a:ext cx="62230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IAM </a:t>
            </a: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Identity and Access Management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8494661" y="6309410"/>
            <a:ext cx="309507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244698" y="2823900"/>
            <a:ext cx="248953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las políticas y roles de IAM otorgados en un nivel, son heredados por todos los recursos de sus niveles inferiores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4620" y="1384815"/>
            <a:ext cx="9136129" cy="511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2020-04-21T17:48:51Z</dcterms:created>
  <dc:creator>Tomas Eduardo Quiroz Lpez</dc:creator>
</cp:coreProperties>
</file>