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3"/>
    <p:sldId id="257" r:id="rId4"/>
    <p:sldId id="275" r:id="rId5"/>
    <p:sldId id="258" r:id="rId6"/>
    <p:sldId id="259" r:id="rId7"/>
    <p:sldId id="264" r:id="rId8"/>
    <p:sldId id="265" r:id="rId9"/>
    <p:sldId id="261" r:id="rId10"/>
    <p:sldId id="262" r:id="rId11"/>
    <p:sldId id="266" r:id="rId12"/>
    <p:sldId id="267" r:id="rId13"/>
    <p:sldId id="268" r:id="rId14"/>
    <p:sldId id="269" r:id="rId15"/>
    <p:sldId id="263"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latin typeface="PMingLiU" panose="02020500000000000000" pitchFamily="18" charset="-120"/>
                <a:ea typeface="PMingLiU" panose="02020500000000000000" pitchFamily="18" charset="-120"/>
                <a:cs typeface="Aldhabi" panose="01000000000000000000" pitchFamily="2" charset="-78"/>
              </a:rPr>
              <a:t>DRIVER DROWSINESS DETECTION  WITH DEEP LEARNING ON </a:t>
            </a:r>
            <a:r>
              <a:rPr lang="en-US" sz="4000" dirty="0" err="1">
                <a:latin typeface="PMingLiU" panose="02020500000000000000" pitchFamily="18" charset="-120"/>
                <a:ea typeface="PMingLiU" panose="02020500000000000000" pitchFamily="18" charset="-120"/>
                <a:cs typeface="Aldhabi" panose="01000000000000000000" pitchFamily="2" charset="-78"/>
              </a:rPr>
              <a:t>NEURAl</a:t>
            </a:r>
            <a:r>
              <a:rPr lang="en-US" sz="4000" dirty="0">
                <a:latin typeface="PMingLiU" panose="02020500000000000000" pitchFamily="18" charset="-120"/>
                <a:ea typeface="PMingLiU" panose="02020500000000000000" pitchFamily="18" charset="-120"/>
                <a:cs typeface="Aldhabi" panose="01000000000000000000" pitchFamily="2" charset="-78"/>
              </a:rPr>
              <a:t> </a:t>
            </a:r>
            <a:r>
              <a:rPr lang="en-US" sz="4000" dirty="0" err="1">
                <a:latin typeface="PMingLiU" panose="02020500000000000000" pitchFamily="18" charset="-120"/>
                <a:ea typeface="PMingLiU" panose="02020500000000000000" pitchFamily="18" charset="-120"/>
                <a:cs typeface="Aldhabi" panose="01000000000000000000" pitchFamily="2" charset="-78"/>
              </a:rPr>
              <a:t>NEtworks</a:t>
            </a:r>
            <a:endParaRPr lang="en-US" sz="4000" dirty="0">
              <a:latin typeface="PMingLiU" panose="02020500000000000000" pitchFamily="18" charset="-120"/>
              <a:ea typeface="PMingLiU" panose="02020500000000000000" pitchFamily="18" charset="-120"/>
              <a:cs typeface="Aldhabi" panose="01000000000000000000" pitchFamily="2" charset="-78"/>
            </a:endParaRPr>
          </a:p>
        </p:txBody>
      </p:sp>
      <p:sp>
        <p:nvSpPr>
          <p:cNvPr id="3" name="Subtitle 2"/>
          <p:cNvSpPr>
            <a:spLocks noGrp="1"/>
          </p:cNvSpPr>
          <p:nvPr>
            <p:ph type="subTitle" idx="1"/>
          </p:nvPr>
        </p:nvSpPr>
        <p:spPr/>
        <p:txBody>
          <a:bodyPr>
            <a:noAutofit/>
          </a:bodyPr>
          <a:lstStyle/>
          <a:p>
            <a:pPr algn="r"/>
            <a:r>
              <a:rPr lang="en-US" dirty="0">
                <a:latin typeface="Tahoma" panose="020B0604030504040204" pitchFamily="34" charset="0"/>
                <a:ea typeface="Tahoma" panose="020B0604030504040204" pitchFamily="34" charset="0"/>
                <a:cs typeface="Tahoma" panose="020B0604030504040204" pitchFamily="34" charset="0"/>
              </a:rPr>
              <a:t>Bhanu TEja NAredla</a:t>
            </a:r>
            <a:endParaRPr lang="en-US" dirty="0">
              <a:latin typeface="Tahoma" panose="020B0604030504040204" pitchFamily="34" charset="0"/>
              <a:ea typeface="Tahoma" panose="020B0604030504040204" pitchFamily="34" charset="0"/>
              <a:cs typeface="Tahoma" panose="020B0604030504040204" pitchFamily="34" charset="0"/>
            </a:endParaRPr>
          </a:p>
          <a:p>
            <a:pPr algn="r"/>
            <a:r>
              <a:rPr lang="en-US" dirty="0">
                <a:latin typeface="Tahoma" panose="020B0604030504040204" pitchFamily="34" charset="0"/>
                <a:ea typeface="Tahoma" panose="020B0604030504040204" pitchFamily="34" charset="0"/>
                <a:cs typeface="Tahoma" panose="020B0604030504040204" pitchFamily="34" charset="0"/>
              </a:rPr>
              <a:t>Pushkara Naga Sai Sri Vyshnavi Chakka</a:t>
            </a:r>
            <a:endParaRPr lang="en-US" dirty="0">
              <a:latin typeface="Tahoma" panose="020B0604030504040204" pitchFamily="34" charset="0"/>
              <a:ea typeface="Tahoma" panose="020B0604030504040204" pitchFamily="34" charset="0"/>
              <a:cs typeface="Tahoma" panose="020B0604030504040204" pitchFamily="34" charset="0"/>
            </a:endParaRPr>
          </a:p>
          <a:p>
            <a:pPr algn="r"/>
            <a:r>
              <a:rPr lang="en-US" dirty="0">
                <a:latin typeface="Tahoma" panose="020B0604030504040204" pitchFamily="34" charset="0"/>
                <a:ea typeface="Tahoma" panose="020B0604030504040204" pitchFamily="34" charset="0"/>
                <a:cs typeface="Tahoma" panose="020B0604030504040204" pitchFamily="34" charset="0"/>
              </a:rPr>
              <a:t>Vani alla</a:t>
            </a:r>
            <a:endParaRPr lang="en-US" dirty="0">
              <a:latin typeface="Tahoma" panose="020B0604030504040204" pitchFamily="34" charset="0"/>
              <a:ea typeface="Tahoma" panose="020B0604030504040204" pitchFamily="34" charset="0"/>
              <a:cs typeface="Tahoma" panose="020B0604030504040204" pitchFamily="34" charset="0"/>
            </a:endParaRPr>
          </a:p>
          <a:p>
            <a:pPr algn="r"/>
            <a:r>
              <a:rPr lang="en-US" dirty="0">
                <a:latin typeface="Tahoma" panose="020B0604030504040204" pitchFamily="34" charset="0"/>
                <a:ea typeface="Tahoma" panose="020B0604030504040204" pitchFamily="34" charset="0"/>
                <a:cs typeface="Tahoma" panose="020B0604030504040204" pitchFamily="34" charset="0"/>
              </a:rPr>
              <a:t>upender reddy Bokka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1141412" y="1919824"/>
            <a:ext cx="9905999" cy="3541714"/>
          </a:xfrm>
        </p:spPr>
        <p:txBody>
          <a:bodyPr>
            <a:normAutofit/>
          </a:bodyPr>
          <a:lstStyle/>
          <a:p>
            <a:pPr algn="just" fontAlgn="base">
              <a:lnSpc>
                <a:spcPct val="100000"/>
              </a:lnSpc>
              <a:buClrTx/>
              <a:buSzPct val="75000"/>
              <a:buFont typeface="Wingdings" panose="05000000000000000000" pitchFamily="2" charset="2"/>
              <a:buChar char="§"/>
              <a:tabLst>
                <a:tab pos="5551170" algn="l"/>
              </a:tabLst>
            </a:pPr>
            <a:r>
              <a:rPr lang="en-IN" sz="2200" dirty="0">
                <a:latin typeface="Tahoma" panose="020B0604030504040204" pitchFamily="34" charset="0"/>
                <a:ea typeface="Tahoma" panose="020B0604030504040204" pitchFamily="34" charset="0"/>
                <a:cs typeface="Tahoma" panose="020B0604030504040204" pitchFamily="34" charset="0"/>
              </a:rPr>
              <a:t>Load the dataset from the Google co-lab drive and mount into the application</a:t>
            </a:r>
            <a:r>
              <a:rPr lang="en-IN" sz="2400" dirty="0">
                <a:latin typeface="Tahoma" panose="020B0604030504040204" pitchFamily="34" charset="0"/>
                <a:ea typeface="Tahoma" panose="020B0604030504040204" pitchFamily="34" charset="0"/>
                <a:cs typeface="Tahoma" panose="020B0604030504040204" pitchFamily="34" charset="0"/>
              </a:rPr>
              <a:t>. </a:t>
            </a:r>
            <a:endParaRPr lang="en-IN" sz="24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200000"/>
              </a:lnSpc>
              <a:buClrTx/>
              <a:buSzPct val="75000"/>
              <a:buFont typeface="Wingdings" panose="05000000000000000000" pitchFamily="2" charset="2"/>
              <a:buChar char="§"/>
              <a:tabLst>
                <a:tab pos="5551170" algn="l"/>
              </a:tabLst>
            </a:pPr>
            <a:endParaRPr lang="en-IN" sz="24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9667" y="2865519"/>
            <a:ext cx="8229600"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658043"/>
            <a:ext cx="9905998" cy="1478570"/>
          </a:xfrm>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1207287" y="1895345"/>
            <a:ext cx="10925357" cy="899466"/>
          </a:xfrm>
        </p:spPr>
        <p:txBody>
          <a:bodyPr>
            <a:normAutofit/>
          </a:bodyPr>
          <a:lstStyle/>
          <a:p>
            <a:pPr algn="just" fontAlgn="base">
              <a:lnSpc>
                <a:spcPct val="100000"/>
              </a:lnSpc>
              <a:buClrTx/>
              <a:buSzPct val="75000"/>
              <a:buFont typeface="Wingdings" panose="05000000000000000000" pitchFamily="2" charset="2"/>
              <a:buChar char="§"/>
              <a:tabLst>
                <a:tab pos="5551170" algn="l"/>
              </a:tabLst>
            </a:pPr>
            <a:r>
              <a:rPr lang="en-IN" dirty="0">
                <a:latin typeface="Tahoma" panose="020B0604030504040204" pitchFamily="34" charset="0"/>
                <a:ea typeface="Tahoma" panose="020B0604030504040204" pitchFamily="34" charset="0"/>
                <a:cs typeface="Tahoma" panose="020B0604030504040204" pitchFamily="34" charset="0"/>
              </a:rPr>
              <a:t>The image dataset is divided into testing and training to pass into the neural network model</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800" dirty="0">
              <a:latin typeface="Calibri" panose="020F0502020204030204" pitchFamily="34" charset="0"/>
              <a:cs typeface="Calibri" panose="020F050202020403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7412" y="3055471"/>
            <a:ext cx="7634714" cy="312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371056"/>
            <a:ext cx="9905998" cy="1478570"/>
          </a:xfrm>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697607" y="1470091"/>
            <a:ext cx="10925357" cy="899466"/>
          </a:xfrm>
        </p:spPr>
        <p:txBody>
          <a:bodyPr>
            <a:normAutofit/>
          </a:bodyPr>
          <a:lstStyle/>
          <a:p>
            <a:pPr lvl="1"/>
            <a:r>
              <a:rPr lang="en-IN" dirty="0">
                <a:latin typeface="Tahoma" panose="020B0604030504040204" pitchFamily="34" charset="0"/>
                <a:ea typeface="Tahoma" panose="020B0604030504040204" pitchFamily="34" charset="0"/>
                <a:cs typeface="Tahoma" panose="020B0604030504040204" pitchFamily="34" charset="0"/>
              </a:rPr>
              <a:t>The Convolutional Neural Networks algorithm is applied with creating the sequential model. The output of the sequential model with layers is displayed.</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1"/>
          <p:cNvSpPr txBox="1"/>
          <p:nvPr/>
        </p:nvSpPr>
        <p:spPr>
          <a:xfrm>
            <a:off x="952901" y="1919824"/>
            <a:ext cx="11059427" cy="829268"/>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9674" y="2334458"/>
            <a:ext cx="30861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371056"/>
            <a:ext cx="9905998" cy="1478570"/>
          </a:xfrm>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697607" y="1470091"/>
            <a:ext cx="10925357" cy="899466"/>
          </a:xfrm>
        </p:spPr>
        <p:txBody>
          <a:bodyPr>
            <a:noAutofit/>
          </a:bodyPr>
          <a:lstStyle/>
          <a:p>
            <a:pPr algn="just" fontAlgn="base">
              <a:lnSpc>
                <a:spcPct val="200000"/>
              </a:lnSpc>
              <a:buClrTx/>
              <a:buSzPct val="75000"/>
              <a:buFont typeface="Wingdings" panose="05000000000000000000" pitchFamily="2" charset="2"/>
              <a:buChar char="§"/>
              <a:tabLst>
                <a:tab pos="5551170" algn="l"/>
              </a:tabLst>
            </a:pPr>
            <a:r>
              <a:rPr lang="en-IN" sz="2000" dirty="0">
                <a:latin typeface="Tahoma" panose="020B0604030504040204" pitchFamily="34" charset="0"/>
                <a:ea typeface="Tahoma" panose="020B0604030504040204" pitchFamily="34" charset="0"/>
                <a:cs typeface="Tahoma" panose="020B0604030504040204" pitchFamily="34" charset="0"/>
              </a:rPr>
              <a:t>The final results based on the similarity and top utility items based on the profit are displayed.</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200000"/>
              </a:lnSpc>
              <a:buClrTx/>
              <a:buSzPct val="75000"/>
              <a:buFont typeface="Wingdings" panose="05000000000000000000" pitchFamily="2" charset="2"/>
              <a:buChar char="§"/>
              <a:tabLst>
                <a:tab pos="5551170" algn="l"/>
              </a:tabLst>
            </a:pPr>
            <a:endParaRPr lang="en-IN" sz="2000"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1"/>
          <p:cNvSpPr txBox="1"/>
          <p:nvPr/>
        </p:nvSpPr>
        <p:spPr>
          <a:xfrm>
            <a:off x="952901" y="1919824"/>
            <a:ext cx="11059427" cy="829268"/>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5905" y="2749091"/>
            <a:ext cx="4311917" cy="33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0135"/>
            <a:ext cx="9905998" cy="1478570"/>
          </a:xfrm>
        </p:spPr>
        <p:txBody>
          <a:bodyPr>
            <a:normAutofit/>
          </a:bodyPr>
          <a:lstStyle/>
          <a:p>
            <a:r>
              <a:rPr lang="en-US" sz="4400" dirty="0">
                <a:latin typeface="Rockwell" panose="02060603020205020403" pitchFamily="18" charset="0"/>
              </a:rPr>
              <a:t>Conclusion</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Proposed framework finds the driver drowsiness with good accuracy results.</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 The convolutional neural network calculations are applied to figure out the driver drowsiness from the vehicle steering dataset. </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A driver monitoring system has been developed that can quickly detect drivers who are behaving sluggishly, are intoxicated, or are driving recklessly. </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Drowsiness Detection system, which is based on the driver's eye movements, can distinguish between normal eye blinks and drowsiness, and can prevent accidents caused by driver fatigue. </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system works well even when the driver wears glasses and in low light conditions, as-long-as the camera provides good output</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endParaRPr lang="en-US" sz="2000" dirty="0">
              <a:latin typeface="Tahoma" panose="020B0604030504040204" pitchFamily="34" charset="0"/>
              <a:ea typeface="Tahoma" panose="020B0604030504040204" pitchFamily="34" charset="0"/>
              <a:cs typeface="Tahoma" panose="020B0604030504040204" pitchFamily="34" charset="0"/>
            </a:endParaRPr>
          </a:p>
          <a:p>
            <a:pPr lvl="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0135"/>
            <a:ext cx="9905998" cy="1478570"/>
          </a:xfrm>
        </p:spPr>
        <p:txBody>
          <a:bodyPr>
            <a:normAutofit/>
          </a:bodyPr>
          <a:lstStyle/>
          <a:p>
            <a:r>
              <a:rPr lang="en-US" sz="4400" dirty="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[1]	 </a:t>
            </a:r>
            <a:r>
              <a:rPr lang="en-US" sz="1200" dirty="0" err="1">
                <a:latin typeface="Tahoma" panose="020B0604030504040204" pitchFamily="34" charset="0"/>
                <a:ea typeface="Tahoma" panose="020B0604030504040204" pitchFamily="34" charset="0"/>
                <a:cs typeface="Tahoma" panose="020B0604030504040204" pitchFamily="34" charset="0"/>
              </a:rPr>
              <a:t>Lazebnik</a:t>
            </a:r>
            <a:r>
              <a:rPr lang="en-US" sz="1200" dirty="0">
                <a:latin typeface="Tahoma" panose="020B0604030504040204" pitchFamily="34" charset="0"/>
                <a:ea typeface="Tahoma" panose="020B0604030504040204" pitchFamily="34" charset="0"/>
                <a:cs typeface="Tahoma" panose="020B0604030504040204" pitchFamily="34" charset="0"/>
              </a:rPr>
              <a:t>, S., Schmid, C., Ponce, J.: Beyond bags of features: spatial pyramid matching for recognizing natural scene categories. IEEE </a:t>
            </a:r>
            <a:r>
              <a:rPr lang="en-US" sz="1200" dirty="0" err="1">
                <a:latin typeface="Tahoma" panose="020B0604030504040204" pitchFamily="34" charset="0"/>
                <a:ea typeface="Tahoma" panose="020B0604030504040204" pitchFamily="34" charset="0"/>
                <a:cs typeface="Tahoma" panose="020B0604030504040204" pitchFamily="34" charset="0"/>
              </a:rPr>
              <a:t>Comput</a:t>
            </a:r>
            <a:r>
              <a:rPr lang="en-US" sz="1200" dirty="0">
                <a:latin typeface="Tahoma" panose="020B0604030504040204" pitchFamily="34" charset="0"/>
                <a:ea typeface="Tahoma" panose="020B0604030504040204" pitchFamily="34" charset="0"/>
                <a:cs typeface="Tahoma" panose="020B0604030504040204" pitchFamily="34" charset="0"/>
              </a:rPr>
              <a:t>. Society.</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[2]	 Dwivedi, K., </a:t>
            </a:r>
            <a:r>
              <a:rPr lang="en-US" sz="1200" dirty="0" err="1">
                <a:latin typeface="Tahoma" panose="020B0604030504040204" pitchFamily="34" charset="0"/>
                <a:ea typeface="Tahoma" panose="020B0604030504040204" pitchFamily="34" charset="0"/>
                <a:cs typeface="Tahoma" panose="020B0604030504040204" pitchFamily="34" charset="0"/>
              </a:rPr>
              <a:t>Biswaranjan</a:t>
            </a:r>
            <a:r>
              <a:rPr lang="en-US" sz="1200" dirty="0">
                <a:latin typeface="Tahoma" panose="020B0604030504040204" pitchFamily="34" charset="0"/>
                <a:ea typeface="Tahoma" panose="020B0604030504040204" pitchFamily="34" charset="0"/>
                <a:cs typeface="Tahoma" panose="020B0604030504040204" pitchFamily="34" charset="0"/>
              </a:rPr>
              <a:t>, K., Sethi, A (2014). Drowsy driver detection using representation </a:t>
            </a:r>
            <a:r>
              <a:rPr lang="en-US" sz="1200" dirty="0" err="1">
                <a:latin typeface="Tahoma" panose="020B0604030504040204" pitchFamily="34" charset="0"/>
                <a:ea typeface="Tahoma" panose="020B0604030504040204" pitchFamily="34" charset="0"/>
                <a:cs typeface="Tahoma" panose="020B0604030504040204" pitchFamily="34" charset="0"/>
              </a:rPr>
              <a:t>learning.Advance</a:t>
            </a:r>
            <a:r>
              <a:rPr lang="en-US" sz="1200" dirty="0">
                <a:latin typeface="Tahoma" panose="020B0604030504040204" pitchFamily="34" charset="0"/>
                <a:ea typeface="Tahoma" panose="020B0604030504040204" pitchFamily="34" charset="0"/>
                <a:cs typeface="Tahoma" panose="020B0604030504040204" pitchFamily="34" charset="0"/>
              </a:rPr>
              <a:t> Computing Conference(IACC), </a:t>
            </a:r>
            <a:r>
              <a:rPr lang="en-US" sz="1200" dirty="0" err="1">
                <a:latin typeface="Tahoma" panose="020B0604030504040204" pitchFamily="34" charset="0"/>
                <a:ea typeface="Tahoma" panose="020B0604030504040204" pitchFamily="34" charset="0"/>
                <a:cs typeface="Tahoma" panose="020B0604030504040204" pitchFamily="34" charset="0"/>
              </a:rPr>
              <a:t>IEEE,pp</a:t>
            </a:r>
            <a:r>
              <a:rPr lang="en-US" sz="1200" dirty="0">
                <a:latin typeface="Tahoma" panose="020B0604030504040204" pitchFamily="34" charset="0"/>
                <a:ea typeface="Tahoma" panose="020B0604030504040204" pitchFamily="34" charset="0"/>
                <a:cs typeface="Tahoma" panose="020B0604030504040204" pitchFamily="34" charset="0"/>
              </a:rPr>
              <a:t>. 995-999 </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[3]	 Saini, V., &amp; Saini, R. (2014). Driver drowsiness detection system and techniques: a review. International Journal of Computer Science and Information Technologies, 5(3), 4245-4249.</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[4]	 Mandal,B.,Li,L.,Wang,G.S.,</a:t>
            </a:r>
            <a:r>
              <a:rPr lang="en-US" sz="1200" dirty="0" err="1">
                <a:latin typeface="Tahoma" panose="020B0604030504040204" pitchFamily="34" charset="0"/>
                <a:ea typeface="Tahoma" panose="020B0604030504040204" pitchFamily="34" charset="0"/>
                <a:cs typeface="Tahoma" panose="020B0604030504040204" pitchFamily="34" charset="0"/>
              </a:rPr>
              <a:t>Lin,J</a:t>
            </a:r>
            <a:r>
              <a:rPr lang="en-US" sz="1200" dirty="0">
                <a:latin typeface="Tahoma" panose="020B0604030504040204" pitchFamily="34" charset="0"/>
                <a:ea typeface="Tahoma" panose="020B0604030504040204" pitchFamily="34" charset="0"/>
                <a:cs typeface="Tahoma" panose="020B0604030504040204" pitchFamily="34" charset="0"/>
              </a:rPr>
              <a:t>.(2017). Towards detection of bus</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driver fatigue based on robust visual analysis of eye state. IEEE Transactions on Intelligent Transportation Systems, 18(3):545557</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 [5]	Yang, J.H., Mao, Z.H., Tijerina, L., </a:t>
            </a:r>
            <a:r>
              <a:rPr lang="en-US" sz="1200" dirty="0" err="1">
                <a:latin typeface="Tahoma" panose="020B0604030504040204" pitchFamily="34" charset="0"/>
                <a:ea typeface="Tahoma" panose="020B0604030504040204" pitchFamily="34" charset="0"/>
                <a:cs typeface="Tahoma" panose="020B0604030504040204" pitchFamily="34" charset="0"/>
              </a:rPr>
              <a:t>Pilutti</a:t>
            </a:r>
            <a:r>
              <a:rPr lang="en-US" sz="1200" dirty="0">
                <a:latin typeface="Tahoma" panose="020B0604030504040204" pitchFamily="34" charset="0"/>
                <a:ea typeface="Tahoma" panose="020B0604030504040204" pitchFamily="34" charset="0"/>
                <a:cs typeface="Tahoma" panose="020B0604030504040204" pitchFamily="34" charset="0"/>
              </a:rPr>
              <a:t>, T., Coughlin, J.F., </a:t>
            </a:r>
            <a:r>
              <a:rPr lang="en-US" sz="1200" dirty="0" err="1">
                <a:latin typeface="Tahoma" panose="020B0604030504040204" pitchFamily="34" charset="0"/>
                <a:ea typeface="Tahoma" panose="020B0604030504040204" pitchFamily="34" charset="0"/>
                <a:cs typeface="Tahoma" panose="020B0604030504040204" pitchFamily="34" charset="0"/>
              </a:rPr>
              <a:t>Feron</a:t>
            </a:r>
            <a:r>
              <a:rPr lang="en-US" sz="1200" dirty="0">
                <a:latin typeface="Tahoma" panose="020B0604030504040204" pitchFamily="34" charset="0"/>
                <a:ea typeface="Tahoma" panose="020B0604030504040204" pitchFamily="34" charset="0"/>
                <a:cs typeface="Tahoma" panose="020B0604030504040204" pitchFamily="34" charset="0"/>
              </a:rPr>
              <a:t>, E.(2009). Detection of driver fatigue caused by sleep deprivation. IEEE Transactions on Systems, Man, and Cybernetics-Part A: Systems and Humans, 39(4):694-705.</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 [6]	Hu, S., Zheng, G. (2009). Driver drowsiness detection with eyelid related parameters by support vector machine. Expert Systems with Applications, 36(4):7651-7658.</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[7]	K. Fujiwara, E. Abe, K. </a:t>
            </a:r>
            <a:r>
              <a:rPr lang="en-US" sz="1200" dirty="0" err="1">
                <a:latin typeface="Tahoma" panose="020B0604030504040204" pitchFamily="34" charset="0"/>
                <a:ea typeface="Tahoma" panose="020B0604030504040204" pitchFamily="34" charset="0"/>
                <a:cs typeface="Tahoma" panose="020B0604030504040204" pitchFamily="34" charset="0"/>
              </a:rPr>
              <a:t>Kamata</a:t>
            </a:r>
            <a:r>
              <a:rPr lang="en-US" sz="1200" dirty="0">
                <a:latin typeface="Tahoma" panose="020B0604030504040204" pitchFamily="34" charset="0"/>
                <a:ea typeface="Tahoma" panose="020B0604030504040204" pitchFamily="34" charset="0"/>
                <a:cs typeface="Tahoma" panose="020B0604030504040204" pitchFamily="34" charset="0"/>
              </a:rPr>
              <a:t>, C. Nakayama, Y. Suzuki, T. </a:t>
            </a:r>
            <a:r>
              <a:rPr lang="en-US" sz="1200" dirty="0" err="1">
                <a:latin typeface="Tahoma" panose="020B0604030504040204" pitchFamily="34" charset="0"/>
                <a:ea typeface="Tahoma" panose="020B0604030504040204" pitchFamily="34" charset="0"/>
                <a:cs typeface="Tahoma" panose="020B0604030504040204" pitchFamily="34" charset="0"/>
              </a:rPr>
              <a:t>Yamakawa</a:t>
            </a:r>
            <a:r>
              <a:rPr lang="en-US" sz="1200" dirty="0">
                <a:latin typeface="Tahoma" panose="020B0604030504040204" pitchFamily="34" charset="0"/>
                <a:ea typeface="Tahoma" panose="020B0604030504040204" pitchFamily="34" charset="0"/>
                <a:cs typeface="Tahoma" panose="020B0604030504040204" pitchFamily="34" charset="0"/>
              </a:rPr>
              <a:t>, T. </a:t>
            </a:r>
            <a:r>
              <a:rPr lang="en-US" sz="1200" dirty="0" err="1">
                <a:latin typeface="Tahoma" panose="020B0604030504040204" pitchFamily="34" charset="0"/>
                <a:ea typeface="Tahoma" panose="020B0604030504040204" pitchFamily="34" charset="0"/>
                <a:cs typeface="Tahoma" panose="020B0604030504040204" pitchFamily="34" charset="0"/>
              </a:rPr>
              <a:t>Hiraoka</a:t>
            </a:r>
            <a:r>
              <a:rPr lang="en-US" sz="1200" dirty="0">
                <a:latin typeface="Tahoma" panose="020B0604030504040204" pitchFamily="34" charset="0"/>
                <a:ea typeface="Tahoma" panose="020B0604030504040204" pitchFamily="34" charset="0"/>
                <a:cs typeface="Tahoma" panose="020B0604030504040204" pitchFamily="34" charset="0"/>
              </a:rPr>
              <a:t>, M. Kano, Y. Sumi, F. Masuda, M. Matsuo, and H. </a:t>
            </a:r>
            <a:r>
              <a:rPr lang="en-US" sz="1200" dirty="0" err="1">
                <a:latin typeface="Tahoma" panose="020B0604030504040204" pitchFamily="34" charset="0"/>
                <a:ea typeface="Tahoma" panose="020B0604030504040204" pitchFamily="34" charset="0"/>
                <a:cs typeface="Tahoma" panose="020B0604030504040204" pitchFamily="34" charset="0"/>
              </a:rPr>
              <a:t>Kadotani</a:t>
            </a:r>
            <a:r>
              <a:rPr lang="en-US" sz="1200" dirty="0">
                <a:latin typeface="Tahoma" panose="020B0604030504040204" pitchFamily="34" charset="0"/>
                <a:ea typeface="Tahoma" panose="020B0604030504040204" pitchFamily="34" charset="0"/>
                <a:cs typeface="Tahoma" panose="020B0604030504040204" pitchFamily="34" charset="0"/>
              </a:rPr>
              <a:t>, „„Heart rate variability-based driver drowsiness detection and its validation with EEG,‟‟ IEEE Trans. Biomed. Eng., vol. 66, no. 6, pp. 1769–1778, Jun. 2019.</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[8]	C. F. P. George, „„Sleep apnea, alertness, and motor vehicle crashes,‟‟ Amer. J. Respiratory Crit. Care Med., vol. 176, no. 10, pp. 954–956, Nov. 2007.</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[9]	J. A. Owens, T. Dearth-Wesley, A. N. Herman, and R. C. Whitaker, „„Drowsy driving, sleep duration, and chronotype in adolescents,‟‟ J. Pediatrics, vol. 205, pp. 224–229, Feb. 2019.</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[10]	 Mardi,Z.,Ashtiani,S.N.,</a:t>
            </a:r>
            <a:r>
              <a:rPr lang="en-US" sz="1200" dirty="0" err="1">
                <a:latin typeface="Tahoma" panose="020B0604030504040204" pitchFamily="34" charset="0"/>
                <a:ea typeface="Tahoma" panose="020B0604030504040204" pitchFamily="34" charset="0"/>
                <a:cs typeface="Tahoma" panose="020B0604030504040204" pitchFamily="34" charset="0"/>
              </a:rPr>
              <a:t>Mikaili,M</a:t>
            </a:r>
            <a:r>
              <a:rPr lang="en-US" sz="1200" dirty="0">
                <a:latin typeface="Tahoma" panose="020B0604030504040204" pitchFamily="34" charset="0"/>
                <a:ea typeface="Tahoma" panose="020B0604030504040204" pitchFamily="34" charset="0"/>
                <a:cs typeface="Tahoma" panose="020B0604030504040204" pitchFamily="34" charset="0"/>
              </a:rPr>
              <a:t>.(2011). EEG-based drowsiness detection for safe driving using chaotic features and statistical </a:t>
            </a:r>
            <a:r>
              <a:rPr lang="en-US" sz="1200" dirty="0" err="1">
                <a:latin typeface="Tahoma" panose="020B0604030504040204" pitchFamily="34" charset="0"/>
                <a:ea typeface="Tahoma" panose="020B0604030504040204" pitchFamily="34" charset="0"/>
                <a:cs typeface="Tahoma" panose="020B0604030504040204" pitchFamily="34" charset="0"/>
              </a:rPr>
              <a:t>tests.Journal</a:t>
            </a:r>
            <a:r>
              <a:rPr lang="en-US" sz="1200" dirty="0">
                <a:latin typeface="Tahoma" panose="020B0604030504040204" pitchFamily="34" charset="0"/>
                <a:ea typeface="Tahoma" panose="020B0604030504040204" pitchFamily="34" charset="0"/>
                <a:cs typeface="Tahoma" panose="020B0604030504040204" pitchFamily="34" charset="0"/>
              </a:rPr>
              <a:t> of Medical Signals And Sensors,1(2):130-137.</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3" y="2466568"/>
            <a:ext cx="11983452" cy="1478570"/>
          </a:xfrm>
        </p:spPr>
        <p:txBody>
          <a:bodyPr>
            <a:normAutofit/>
          </a:bodyPr>
          <a:lstStyle/>
          <a:p>
            <a:pPr algn="ctr"/>
            <a:r>
              <a:rPr lang="en-US" sz="4400" dirty="0">
                <a:latin typeface="Rockwell" panose="02060603020205020403" pitchFamily="18" charset="0"/>
              </a:rPr>
              <a:t>Thankyou</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Roles and responsibilities </a:t>
            </a:r>
            <a:endParaRPr lang="en-US" sz="4400" dirty="0">
              <a:latin typeface="Rockwell" panose="02060603020205020403" pitchFamily="18" charset="0"/>
            </a:endParaRPr>
          </a:p>
        </p:txBody>
      </p:sp>
      <p:sp>
        <p:nvSpPr>
          <p:cNvPr id="5" name="Content Placeholder 4"/>
          <p:cNvSpPr>
            <a:spLocks noGrp="1"/>
          </p:cNvSpPr>
          <p:nvPr>
            <p:ph idx="1"/>
          </p:nvPr>
        </p:nvSpPr>
        <p:spPr>
          <a:xfrm>
            <a:off x="1141413" y="1905802"/>
            <a:ext cx="10185131" cy="4770923"/>
          </a:xfrm>
        </p:spPr>
        <p:txBody>
          <a:bodyPr>
            <a:normAutofit/>
          </a:bodyPr>
          <a:lstStyle/>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Each member of the team worked on multiple tasks to accomplish the project: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Finding the problem statement along with analysing requiriments and planning the project proposal was held by Upender  and Bhanu Teja, while the roles of implementiation of the algorithm, training the algorithm with data and producing the required results was by Vyshnavi and Vani.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Motivation</a:t>
            </a:r>
            <a:endParaRPr lang="en-US" sz="4400" dirty="0">
              <a:latin typeface="Rockwell" panose="02060603020205020403" pitchFamily="18" charset="0"/>
            </a:endParaRPr>
          </a:p>
        </p:txBody>
      </p:sp>
      <p:sp>
        <p:nvSpPr>
          <p:cNvPr id="5" name="Content Placeholder 4"/>
          <p:cNvSpPr>
            <a:spLocks noGrp="1"/>
          </p:cNvSpPr>
          <p:nvPr>
            <p:ph idx="1"/>
          </p:nvPr>
        </p:nvSpPr>
        <p:spPr>
          <a:xfrm>
            <a:off x="1141413" y="1905802"/>
            <a:ext cx="10185131" cy="477092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main moto of this proposal is to reduce the road accidents around us, which majorly occur due to sleepiness or lethargic conditions of a person while driving a vehicle. </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To reduce the risk of crashing and detecting whether the driver is alert or drowsy, this </a:t>
            </a:r>
            <a:r>
              <a:rPr lang="en-IN" dirty="0">
                <a:latin typeface="Tahoma" panose="020B0604030504040204" pitchFamily="34" charset="0"/>
                <a:ea typeface="Tahoma" panose="020B0604030504040204" pitchFamily="34" charset="0"/>
                <a:cs typeface="Tahoma" panose="020B0604030504040204" pitchFamily="34" charset="0"/>
              </a:rPr>
              <a:t>Convolutional Neural Networks algorithm is chosen to make this more efficient.</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Objective</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a:bodyPr>
          <a:lstStyle/>
          <a:p>
            <a:r>
              <a:rPr lang="en-US" sz="2200" dirty="0">
                <a:latin typeface="Tahoma" panose="020B0604030504040204" pitchFamily="34" charset="0"/>
                <a:ea typeface="Tahoma" panose="020B0604030504040204" pitchFamily="34" charset="0"/>
                <a:cs typeface="Tahoma" panose="020B0604030504040204" pitchFamily="34" charset="0"/>
              </a:rPr>
              <a:t>In this work, the datasets containing the steering wheel frequencies and driver images will be taken into consideration. </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Data in the datasets are pre-processed, to remove noisy and null values. So that the data can be analyzed and visualized for further processing.</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The Convolutional Neural Networks algorithm is chosen to </a:t>
            </a:r>
            <a:r>
              <a:rPr lang="en-US" sz="2200" b="0" i="0" dirty="0">
                <a:effectLst/>
                <a:latin typeface="Tahoma" panose="020B0604030504040204" pitchFamily="34" charset="0"/>
                <a:ea typeface="Tahoma" panose="020B0604030504040204" pitchFamily="34" charset="0"/>
                <a:cs typeface="Tahoma" panose="020B0604030504040204" pitchFamily="34" charset="0"/>
              </a:rPr>
              <a:t>use three-dimensional data to for image classification and object recognition tasks.</a:t>
            </a:r>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43132"/>
            <a:ext cx="9905998" cy="1478570"/>
          </a:xfrm>
        </p:spPr>
        <p:txBody>
          <a:bodyPr/>
          <a:lstStyle/>
          <a:p>
            <a:r>
              <a:rPr lang="en-US" dirty="0"/>
              <a:t>Related work</a:t>
            </a:r>
            <a:endParaRPr lang="en-US" dirty="0"/>
          </a:p>
        </p:txBody>
      </p:sp>
      <p:sp>
        <p:nvSpPr>
          <p:cNvPr id="7" name="Content Placeholder 6"/>
          <p:cNvSpPr>
            <a:spLocks noGrp="1"/>
          </p:cNvSpPr>
          <p:nvPr>
            <p:ph idx="1"/>
          </p:nvPr>
        </p:nvSpPr>
        <p:spPr>
          <a:xfrm>
            <a:off x="1025909" y="1490696"/>
            <a:ext cx="9905999" cy="3541714"/>
          </a:xfrm>
        </p:spPr>
        <p:txBody>
          <a:bodyPr>
            <a:noAutofit/>
          </a:bodyPr>
          <a:lstStyle/>
          <a:p>
            <a:r>
              <a:rPr lang="en-US" sz="2000" dirty="0">
                <a:latin typeface="Tahoma" panose="020B0604030504040204" pitchFamily="34" charset="0"/>
                <a:ea typeface="Tahoma" panose="020B0604030504040204" pitchFamily="34" charset="0"/>
                <a:cs typeface="Tahoma" panose="020B0604030504040204" pitchFamily="34" charset="0"/>
              </a:rPr>
              <a:t>To predict drowsiness, numerous works of literature have proposed different drowsiness detection systems and tools.</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Researchers have developed various models, such as Dived et al.'s CNN-based representation feature learning approach, which achieved 78% accuracy [1].</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To reduce the number of traffic injuries related to driver drowsiness, the Specialized Driver Submission algorithm was suggested to locate, map, and evaluate face and eyes to test PERCLOS in diagnosing driver drowsiness.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There are also eye-tracking-based driver drowsiness systems, such as Said et al.'s, which provide high accuracy in indoor and outdoor settings [2].</a:t>
            </a:r>
            <a:endParaRPr lang="en-IN" sz="2000" dirty="0">
              <a:latin typeface="Tahoma" panose="020B0604030504040204" pitchFamily="34" charset="0"/>
              <a:ea typeface="Tahoma" panose="020B0604030504040204" pitchFamily="34" charset="0"/>
              <a:cs typeface="Tahoma" panose="020B0604030504040204" pitchFamily="34" charset="0"/>
            </a:endParaRPr>
          </a:p>
          <a:p>
            <a:r>
              <a:rPr lang="en-IN" sz="2000" dirty="0">
                <a:latin typeface="Tahoma" panose="020B0604030504040204" pitchFamily="34" charset="0"/>
                <a:ea typeface="Tahoma" panose="020B0604030504040204" pitchFamily="34" charset="0"/>
                <a:cs typeface="Tahoma" panose="020B0604030504040204" pitchFamily="34" charset="0"/>
                <a:sym typeface="+mn-ea"/>
              </a:rPr>
              <a:t>Smart glass developed by </a:t>
            </a:r>
            <a:r>
              <a:rPr lang="en-IN" sz="2000" dirty="0" err="1">
                <a:latin typeface="Tahoma" panose="020B0604030504040204" pitchFamily="34" charset="0"/>
                <a:ea typeface="Tahoma" panose="020B0604030504040204" pitchFamily="34" charset="0"/>
                <a:cs typeface="Tahoma" panose="020B0604030504040204" pitchFamily="34" charset="0"/>
                <a:sym typeface="+mn-ea"/>
              </a:rPr>
              <a:t>Ellcie</a:t>
            </a:r>
            <a:r>
              <a:rPr lang="en-IN" sz="2000" dirty="0">
                <a:latin typeface="Tahoma" panose="020B0604030504040204" pitchFamily="34" charset="0"/>
                <a:ea typeface="Tahoma" panose="020B0604030504040204" pitchFamily="34" charset="0"/>
                <a:cs typeface="Tahoma" panose="020B0604030504040204" pitchFamily="34" charset="0"/>
                <a:sym typeface="+mn-ea"/>
              </a:rPr>
              <a:t>-Healthy incorporates a somnolence monitoring technology that provides blink detection, eye recording, and control of vital signs</a:t>
            </a:r>
            <a:endParaRPr lang="en-IN"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14257"/>
            <a:ext cx="9905998" cy="1478570"/>
          </a:xfrm>
        </p:spPr>
        <p:txBody>
          <a:bodyPr/>
          <a:lstStyle/>
          <a:p>
            <a:r>
              <a:rPr lang="en-US" dirty="0"/>
              <a:t>Related work </a:t>
            </a:r>
            <a:r>
              <a:rPr lang="en-US" dirty="0" err="1"/>
              <a:t>cont</a:t>
            </a:r>
            <a:endParaRPr lang="en-US" dirty="0"/>
          </a:p>
        </p:txBody>
      </p:sp>
      <p:sp>
        <p:nvSpPr>
          <p:cNvPr id="7" name="Content Placeholder 6"/>
          <p:cNvSpPr>
            <a:spLocks noGrp="1"/>
          </p:cNvSpPr>
          <p:nvPr>
            <p:ph idx="1"/>
          </p:nvPr>
        </p:nvSpPr>
        <p:spPr>
          <a:xfrm>
            <a:off x="1141412" y="1446387"/>
            <a:ext cx="9905999" cy="3541714"/>
          </a:xfrm>
        </p:spPr>
        <p:txBody>
          <a:bodyPr>
            <a:noAutofit/>
          </a:bodyPr>
          <a:lstStyle/>
          <a:p>
            <a:pPr>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 The smart glass tracks these inputs and offers somnolence interference by beeping, thereby telling the driver to take a break [3].</a:t>
            </a:r>
            <a:endParaRPr lang="en-IN"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Combination strategies involving multiple sensors on a single device, such as infrared cameras and heart rate monitors, have been shown to produce outstanding performance.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However, these tools are costly and require the setting up of proprietary solutions. While there are different approaches to detecting driver drowsiness, each with its strengths and weaknesses, it is essential to continue exploring new methods to improve the accuracy and efficiency of these systems.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By doing so, we can reduce the number of accidents related to driver drowsiness and improve overall road safety [4].</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14257"/>
            <a:ext cx="9905998" cy="1478570"/>
          </a:xfrm>
        </p:spPr>
        <p:txBody>
          <a:bodyPr/>
          <a:lstStyle/>
          <a:p>
            <a:r>
              <a:rPr lang="en-US" dirty="0"/>
              <a:t>Problem statement</a:t>
            </a:r>
            <a:endParaRPr lang="en-US" dirty="0"/>
          </a:p>
        </p:txBody>
      </p:sp>
      <p:sp>
        <p:nvSpPr>
          <p:cNvPr id="7" name="Content Placeholder 6"/>
          <p:cNvSpPr>
            <a:spLocks noGrp="1"/>
          </p:cNvSpPr>
          <p:nvPr>
            <p:ph idx="1"/>
          </p:nvPr>
        </p:nvSpPr>
        <p:spPr>
          <a:xfrm>
            <a:off x="1141412" y="1446387"/>
            <a:ext cx="9905999" cy="3541714"/>
          </a:xfrm>
        </p:spPr>
        <p:txBody>
          <a:bodyPr>
            <a:noAutofit/>
          </a:bodyPr>
          <a:lstStyle/>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Drowsiness identification processes can be categorized based on several methods, including vehicle context, behavioral, and physiological. </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Over the years, multiple methods have been developed for the identification of drowsiness.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Vehicle-based methods involve monitoring lane switches, steering wheel spin, velocity, and compressions on the accelerator pedal. Physiological signals of the driver, such as electrooculogram and electrocardiogram are monitored in physiological methods.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The existing methods of finding the Driver's Drowsiness in the driving is very difficult.</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The accuracy levels of the identification of the detection are also not good. </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Limitations of existing model are low performance and uses more resources.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4257"/>
            <a:ext cx="9905998" cy="1478570"/>
          </a:xfrm>
        </p:spPr>
        <p:txBody>
          <a:bodyPr>
            <a:normAutofit/>
          </a:bodyPr>
          <a:lstStyle/>
          <a:p>
            <a:r>
              <a:rPr lang="en-US" sz="4400" dirty="0">
                <a:latin typeface="Rockwell" panose="02060603020205020403" pitchFamily="18" charset="0"/>
              </a:rPr>
              <a:t>Proposed system</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421715"/>
            <a:ext cx="9905999" cy="3541714"/>
          </a:xfrm>
        </p:spPr>
        <p:txBody>
          <a:bodyPr>
            <a:noAutofit/>
          </a:bodyPr>
          <a:lstStyle/>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proposed methods aim to find the driver drowsiness with the convolutional neural network’s algorithm. </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accuracy levels of the identification of the driver drowsiness will be improved with the proposed system.</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 The deep learning on neural network will provide the better solution to solve the problem of identification of the driver drowsiness in the real-world data. </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Convolutional Neural Network algorithm will check the data in more compact with training and testing the data. It will provide more accuracy as compared with the other type of techniques.</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driver steering wheel dataset will be taken as the input to the application and the dataset will be passed into the Convolutional Neural Network algorithm and the data will be analysed with the different visual graphs.</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Advantages of the proposed system are </a:t>
            </a:r>
            <a:r>
              <a:rPr lang="en-US" sz="2000" dirty="0">
                <a:latin typeface="Tahoma" panose="020B0604030504040204" pitchFamily="34" charset="0"/>
                <a:ea typeface="Tahoma" panose="020B0604030504040204" pitchFamily="34" charset="0"/>
                <a:cs typeface="Tahoma" panose="020B0604030504040204" pitchFamily="34" charset="0"/>
              </a:rPr>
              <a:t>High performance, good accuracy level, increase in profit ratio, can predict the drowsiness of driver with more accuracy.</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a:p>
            <a:pPr lvl="1">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1141412" y="1919824"/>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The work-flow of the execution process.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7296" y="2744686"/>
            <a:ext cx="3405912" cy="359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1 "   m a : c o n t e n t T y p e D e s c r i p t i o n = " C r e a t e   a   n e w   d o c u m e n t . "   m a : c o n t e n t T y p e S c o p e = " "   m a : v e r s i o n I D = " 9 6 2 9 1 5 1 2 c 1 e e 7 1 5 a b 6 1 7 f 4 c 0 7 d f 7 9 f c 1 "   x m l n s : c t = " h t t p : / / s c h e m a s . m i c r o s o f t . c o m / o f f i c e / 2 0 0 6 / m e t a d a t a / c o n t e n t T y p e "   x m l n s : m a = " h t t p : / / s c h e m a s . m i c r o s o f t . c o m / o f f i c e / 2 0 0 6 / m e t a d a t a / p r o p e r t i e s / m e t a A t t r i b u t e s " >  
 < x s d : s c h e m a   t a r g e t N a m e s p a c e = " h t t p : / / s c h e m a s . m i c r o s o f t . c o m / o f f i c e / 2 0 0 6 / m e t a d a t a / p r o p e r t i e s "   m a : r o o t = " t r u e "   m a : f i e l d s I D = " 8 2 5 6 c 2 7 c 4 0 c a 5 c 4 0 c e 1 c f 6 c 4 4 f 0 2 0 5 d f " 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7C0B241-13E5-418D-8920-D23491E2D2C0}">
  <ds:schemaRefs/>
</ds:datastoreItem>
</file>

<file path=customXml/itemProps2.xml><?xml version="1.0" encoding="utf-8"?>
<ds:datastoreItem xmlns:ds="http://schemas.openxmlformats.org/officeDocument/2006/customXml" ds:itemID="{E7866CFD-F94E-4AE5-ACEA-86FEC0F48A10}">
  <ds:schemaRefs/>
</ds:datastoreItem>
</file>

<file path=customXml/itemProps3.xml><?xml version="1.0" encoding="utf-8"?>
<ds:datastoreItem xmlns:ds="http://schemas.openxmlformats.org/officeDocument/2006/customXml" ds:itemID="{B579702B-25C7-40D7-9E29-7686B11A9660}">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7742</Words>
  <Application>WPS Presentation</Application>
  <PresentationFormat>Widescreen</PresentationFormat>
  <Paragraphs>143</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Trebuchet MS</vt:lpstr>
      <vt:lpstr>PMingLiU</vt:lpstr>
      <vt:lpstr>PMingLiU-ExtB</vt:lpstr>
      <vt:lpstr>Aldhabi</vt:lpstr>
      <vt:lpstr>Tahoma</vt:lpstr>
      <vt:lpstr>Rockwell</vt:lpstr>
      <vt:lpstr>Wingdings 3</vt:lpstr>
      <vt:lpstr>Verdana</vt:lpstr>
      <vt:lpstr>Wingdings 2</vt:lpstr>
      <vt:lpstr>Times New Roman</vt:lpstr>
      <vt:lpstr>Calibri</vt:lpstr>
      <vt:lpstr>Microsoft YaHei</vt:lpstr>
      <vt:lpstr>Arial Unicode MS</vt:lpstr>
      <vt:lpstr>Tw Cen MT</vt:lpstr>
      <vt:lpstr>Circuit</vt:lpstr>
      <vt:lpstr>DRIVER DROWSINESS DETECTION  WITH DEEP LEARNING ON NEURAl NEtworks</vt:lpstr>
      <vt:lpstr>Roles and responsibilities </vt:lpstr>
      <vt:lpstr>Motivation</vt:lpstr>
      <vt:lpstr>Objective</vt:lpstr>
      <vt:lpstr>Related work</vt:lpstr>
      <vt:lpstr>Related work cont</vt:lpstr>
      <vt:lpstr>Problem statement</vt:lpstr>
      <vt:lpstr>Proposed system cont</vt:lpstr>
      <vt:lpstr>Experimental results</vt:lpstr>
      <vt:lpstr>Experimental results</vt:lpstr>
      <vt:lpstr>Experimental results</vt:lpstr>
      <vt:lpstr>Experimental results</vt:lpstr>
      <vt:lpstr>Experimental results</vt:lpstr>
      <vt:lpstr>Conclusion</vt:lpstr>
      <vt:lpstr>references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WITH DEEP LEARNING ON NEURAl NEtworks</dc:title>
  <dc:creator>Vyshnavi Chakka</dc:creator>
  <cp:lastModifiedBy>Vyshnavi Chakka</cp:lastModifiedBy>
  <cp:revision>4</cp:revision>
  <dcterms:created xsi:type="dcterms:W3CDTF">2024-04-19T23:08:00Z</dcterms:created>
  <dcterms:modified xsi:type="dcterms:W3CDTF">2024-04-23T21:48:48Z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B630C1BFD3D74188B8347538B24F68D1_12</vt:lpwstr>
  </property>
  <property fmtid="{D5CDD505-2E9C-101B-9397-08002B2CF9AE}" pid="4" name="KSOProductBuildVer">
    <vt:lpwstr>1033-12.2.0.13489</vt:lpwstr>
  </property>
</Properties>
</file>