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handoutMasterIdLst>
    <p:handoutMasterId r:id="rId20"/>
  </p:handoutMasterIdLst>
  <p:sldIdLst>
    <p:sldId id="256" r:id="rId3"/>
    <p:sldId id="257" r:id="rId4"/>
    <p:sldId id="275" r:id="rId5"/>
    <p:sldId id="258" r:id="rId6"/>
    <p:sldId id="259" r:id="rId7"/>
    <p:sldId id="264" r:id="rId8"/>
    <p:sldId id="265" r:id="rId9"/>
    <p:sldId id="261" r:id="rId10"/>
    <p:sldId id="262" r:id="rId11"/>
    <p:sldId id="266" r:id="rId12"/>
    <p:sldId id="267" r:id="rId13"/>
    <p:sldId id="268" r:id="rId14"/>
    <p:sldId id="269" r:id="rId15"/>
    <p:sldId id="263"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668" y="3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a:latin typeface="PMingLiU" panose="02020500000000000000" pitchFamily="18" charset="-120"/>
                <a:ea typeface="PMingLiU" panose="02020500000000000000" pitchFamily="18" charset="-120"/>
                <a:cs typeface="Aldhabi" panose="01000000000000000000" pitchFamily="2" charset="-78"/>
              </a:rPr>
              <a:t>DRIVER DROWSINESS DETECTION  WITH DEEP LEARNING ON </a:t>
            </a:r>
            <a:r>
              <a:rPr lang="en-US" sz="4000" dirty="0" err="1">
                <a:latin typeface="PMingLiU" panose="02020500000000000000" pitchFamily="18" charset="-120"/>
                <a:ea typeface="PMingLiU" panose="02020500000000000000" pitchFamily="18" charset="-120"/>
                <a:cs typeface="Aldhabi" panose="01000000000000000000" pitchFamily="2" charset="-78"/>
              </a:rPr>
              <a:t>NEURAl</a:t>
            </a:r>
            <a:r>
              <a:rPr lang="en-US" sz="4000" dirty="0">
                <a:latin typeface="PMingLiU" panose="02020500000000000000" pitchFamily="18" charset="-120"/>
                <a:ea typeface="PMingLiU" panose="02020500000000000000" pitchFamily="18" charset="-120"/>
                <a:cs typeface="Aldhabi" panose="01000000000000000000" pitchFamily="2" charset="-78"/>
              </a:rPr>
              <a:t> </a:t>
            </a:r>
            <a:r>
              <a:rPr lang="en-US" sz="4000" dirty="0" err="1">
                <a:latin typeface="PMingLiU" panose="02020500000000000000" pitchFamily="18" charset="-120"/>
                <a:ea typeface="PMingLiU" panose="02020500000000000000" pitchFamily="18" charset="-120"/>
                <a:cs typeface="Aldhabi" panose="01000000000000000000" pitchFamily="2" charset="-78"/>
              </a:rPr>
              <a:t>NEtworks</a:t>
            </a:r>
            <a:endParaRPr lang="en-US" sz="4000" dirty="0">
              <a:latin typeface="PMingLiU" panose="02020500000000000000" pitchFamily="18" charset="-120"/>
              <a:ea typeface="PMingLiU" panose="02020500000000000000" pitchFamily="18" charset="-120"/>
              <a:cs typeface="Aldhabi" panose="01000000000000000000" pitchFamily="2" charset="-78"/>
            </a:endParaRPr>
          </a:p>
        </p:txBody>
      </p:sp>
      <p:sp>
        <p:nvSpPr>
          <p:cNvPr id="3" name="Subtitle 2"/>
          <p:cNvSpPr>
            <a:spLocks noGrp="1"/>
          </p:cNvSpPr>
          <p:nvPr>
            <p:ph type="subTitle" idx="1"/>
          </p:nvPr>
        </p:nvSpPr>
        <p:spPr/>
        <p:txBody>
          <a:bodyPr>
            <a:noAutofit/>
          </a:bodyPr>
          <a:lstStyle/>
          <a:p>
            <a:pPr algn="r"/>
            <a:r>
              <a:rPr lang="en-US" dirty="0">
                <a:latin typeface="Tahoma" panose="020B0604030504040204" pitchFamily="34" charset="0"/>
                <a:ea typeface="Tahoma" panose="020B0604030504040204" pitchFamily="34" charset="0"/>
                <a:cs typeface="Tahoma" panose="020B0604030504040204" pitchFamily="34" charset="0"/>
              </a:rPr>
              <a:t>Bhanu TEja NAredla</a:t>
            </a:r>
            <a:endParaRPr lang="en-US" dirty="0">
              <a:latin typeface="Tahoma" panose="020B0604030504040204" pitchFamily="34" charset="0"/>
              <a:ea typeface="Tahoma" panose="020B0604030504040204" pitchFamily="34" charset="0"/>
              <a:cs typeface="Tahoma" panose="020B0604030504040204" pitchFamily="34" charset="0"/>
            </a:endParaRPr>
          </a:p>
          <a:p>
            <a:pPr algn="r"/>
            <a:r>
              <a:rPr lang="en-US" dirty="0">
                <a:latin typeface="Tahoma" panose="020B0604030504040204" pitchFamily="34" charset="0"/>
                <a:ea typeface="Tahoma" panose="020B0604030504040204" pitchFamily="34" charset="0"/>
                <a:cs typeface="Tahoma" panose="020B0604030504040204" pitchFamily="34" charset="0"/>
              </a:rPr>
              <a:t>Pushkara Naga Sai Sri Vyshnavi Chakka</a:t>
            </a:r>
            <a:endParaRPr lang="en-US" dirty="0">
              <a:latin typeface="Tahoma" panose="020B0604030504040204" pitchFamily="34" charset="0"/>
              <a:ea typeface="Tahoma" panose="020B0604030504040204" pitchFamily="34" charset="0"/>
              <a:cs typeface="Tahoma" panose="020B0604030504040204" pitchFamily="34" charset="0"/>
            </a:endParaRPr>
          </a:p>
          <a:p>
            <a:pPr algn="r"/>
            <a:r>
              <a:rPr lang="en-US" dirty="0">
                <a:latin typeface="Tahoma" panose="020B0604030504040204" pitchFamily="34" charset="0"/>
                <a:ea typeface="Tahoma" panose="020B0604030504040204" pitchFamily="34" charset="0"/>
                <a:cs typeface="Tahoma" panose="020B0604030504040204" pitchFamily="34" charset="0"/>
              </a:rPr>
              <a:t>Vani alla</a:t>
            </a:r>
            <a:endParaRPr lang="en-US" dirty="0">
              <a:latin typeface="Tahoma" panose="020B0604030504040204" pitchFamily="34" charset="0"/>
              <a:ea typeface="Tahoma" panose="020B0604030504040204" pitchFamily="34" charset="0"/>
              <a:cs typeface="Tahoma" panose="020B0604030504040204" pitchFamily="34" charset="0"/>
            </a:endParaRPr>
          </a:p>
          <a:p>
            <a:pPr algn="r"/>
            <a:r>
              <a:rPr lang="en-US" dirty="0">
                <a:latin typeface="Tahoma" panose="020B0604030504040204" pitchFamily="34" charset="0"/>
                <a:ea typeface="Tahoma" panose="020B0604030504040204" pitchFamily="34" charset="0"/>
                <a:cs typeface="Tahoma" panose="020B0604030504040204" pitchFamily="34" charset="0"/>
              </a:rPr>
              <a:t>upender reddy Bokka</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Rockwell" panose="02060603020205020403" pitchFamily="18" charset="0"/>
              </a:rPr>
              <a:t>Experimental results</a:t>
            </a:r>
            <a:endParaRPr lang="en-US" sz="4400" dirty="0">
              <a:latin typeface="Rockwell" panose="02060603020205020403" pitchFamily="18" charset="0"/>
            </a:endParaRPr>
          </a:p>
        </p:txBody>
      </p:sp>
      <p:sp>
        <p:nvSpPr>
          <p:cNvPr id="3" name="Content Placeholder 2"/>
          <p:cNvSpPr>
            <a:spLocks noGrp="1"/>
          </p:cNvSpPr>
          <p:nvPr>
            <p:ph idx="1"/>
          </p:nvPr>
        </p:nvSpPr>
        <p:spPr>
          <a:xfrm>
            <a:off x="1141412" y="1919824"/>
            <a:ext cx="9905999" cy="3541714"/>
          </a:xfrm>
        </p:spPr>
        <p:txBody>
          <a:bodyPr>
            <a:normAutofit/>
          </a:bodyPr>
          <a:lstStyle/>
          <a:p>
            <a:pPr algn="just" fontAlgn="base">
              <a:lnSpc>
                <a:spcPct val="100000"/>
              </a:lnSpc>
              <a:buClrTx/>
              <a:buSzPct val="75000"/>
              <a:buFont typeface="Wingdings" panose="05000000000000000000" pitchFamily="2" charset="2"/>
              <a:buChar char="§"/>
              <a:tabLst>
                <a:tab pos="5551170" algn="l"/>
              </a:tabLst>
            </a:pPr>
            <a:r>
              <a:rPr lang="en-IN" sz="2200" dirty="0">
                <a:latin typeface="Tahoma" panose="020B0604030504040204" pitchFamily="34" charset="0"/>
                <a:ea typeface="Tahoma" panose="020B0604030504040204" pitchFamily="34" charset="0"/>
                <a:cs typeface="Tahoma" panose="020B0604030504040204" pitchFamily="34" charset="0"/>
              </a:rPr>
              <a:t>Load the dataset from the Google co-lab drive and mount into the application</a:t>
            </a:r>
            <a:r>
              <a:rPr lang="en-IN" sz="2400" dirty="0">
                <a:latin typeface="Tahoma" panose="020B0604030504040204" pitchFamily="34" charset="0"/>
                <a:ea typeface="Tahoma" panose="020B0604030504040204" pitchFamily="34" charset="0"/>
                <a:cs typeface="Tahoma" panose="020B0604030504040204" pitchFamily="34" charset="0"/>
              </a:rPr>
              <a:t>. </a:t>
            </a:r>
            <a:endParaRPr lang="en-IN" sz="2400" dirty="0">
              <a:latin typeface="Tahoma" panose="020B0604030504040204" pitchFamily="34" charset="0"/>
              <a:ea typeface="Tahoma" panose="020B0604030504040204" pitchFamily="34" charset="0"/>
              <a:cs typeface="Tahoma" panose="020B0604030504040204" pitchFamily="34" charset="0"/>
            </a:endParaRPr>
          </a:p>
          <a:p>
            <a:pPr algn="just" fontAlgn="base">
              <a:lnSpc>
                <a:spcPct val="200000"/>
              </a:lnSpc>
              <a:buClrTx/>
              <a:buSzPct val="75000"/>
              <a:buFont typeface="Wingdings" panose="05000000000000000000" pitchFamily="2" charset="2"/>
              <a:buChar char="§"/>
              <a:tabLst>
                <a:tab pos="5551170" algn="l"/>
              </a:tabLst>
            </a:pPr>
            <a:endParaRPr lang="en-IN" sz="2400" dirty="0">
              <a:latin typeface="Tahoma" panose="020B0604030504040204" pitchFamily="34" charset="0"/>
              <a:ea typeface="Tahoma" panose="020B0604030504040204" pitchFamily="34" charset="0"/>
              <a:cs typeface="Tahoma" panose="020B0604030504040204" pitchFamily="34" charset="0"/>
            </a:endParaRPr>
          </a:p>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4217296" y="4803599"/>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 name="Content Placeholder 1"/>
          <p:cNvSpPr txBox="1"/>
          <p:nvPr/>
        </p:nvSpPr>
        <p:spPr>
          <a:xfrm>
            <a:off x="1981200" y="1919824"/>
            <a:ext cx="8229600" cy="3590746"/>
          </a:xfrm>
          <a:prstGeom prst="rect">
            <a:avLst/>
          </a:prstGeom>
        </p:spPr>
        <p:txBody>
          <a:bodyPr>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9855" indent="0" algn="just" fontAlgn="base">
              <a:lnSpc>
                <a:spcPct val="200000"/>
              </a:lnSpc>
              <a:buClrTx/>
              <a:buSzPct val="75000"/>
              <a:buNone/>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US" sz="1400" dirty="0">
              <a:latin typeface="Calibri" panose="020F0502020204030204" pitchFamily="34" charset="0"/>
              <a:cs typeface="Calibri" panose="020F0502020204030204" pitchFamily="34" charset="0"/>
            </a:endParaRPr>
          </a:p>
        </p:txBody>
      </p:sp>
      <p:pic>
        <p:nvPicPr>
          <p:cNvPr id="11"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9667" y="2865519"/>
            <a:ext cx="8229600" cy="329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287" y="658043"/>
            <a:ext cx="9905998" cy="1478570"/>
          </a:xfrm>
        </p:spPr>
        <p:txBody>
          <a:bodyPr>
            <a:normAutofit/>
          </a:bodyPr>
          <a:lstStyle/>
          <a:p>
            <a:r>
              <a:rPr lang="en-US" sz="4400" dirty="0">
                <a:latin typeface="Rockwell" panose="02060603020205020403" pitchFamily="18" charset="0"/>
              </a:rPr>
              <a:t>Experimental results</a:t>
            </a:r>
            <a:endParaRPr lang="en-US" sz="4400" dirty="0">
              <a:latin typeface="Rockwell" panose="02060603020205020403" pitchFamily="18" charset="0"/>
            </a:endParaRPr>
          </a:p>
        </p:txBody>
      </p:sp>
      <p:sp>
        <p:nvSpPr>
          <p:cNvPr id="3" name="Content Placeholder 2"/>
          <p:cNvSpPr>
            <a:spLocks noGrp="1"/>
          </p:cNvSpPr>
          <p:nvPr>
            <p:ph idx="1"/>
          </p:nvPr>
        </p:nvSpPr>
        <p:spPr>
          <a:xfrm>
            <a:off x="1207287" y="1895345"/>
            <a:ext cx="10925357" cy="899466"/>
          </a:xfrm>
        </p:spPr>
        <p:txBody>
          <a:bodyPr>
            <a:normAutofit/>
          </a:bodyPr>
          <a:lstStyle/>
          <a:p>
            <a:pPr algn="just" fontAlgn="base">
              <a:lnSpc>
                <a:spcPct val="100000"/>
              </a:lnSpc>
              <a:buClrTx/>
              <a:buSzPct val="75000"/>
              <a:buFont typeface="Wingdings" panose="05000000000000000000" pitchFamily="2" charset="2"/>
              <a:buChar char="§"/>
              <a:tabLst>
                <a:tab pos="5551170" algn="l"/>
              </a:tabLst>
            </a:pPr>
            <a:r>
              <a:rPr lang="en-IN" dirty="0">
                <a:latin typeface="Tahoma" panose="020B0604030504040204" pitchFamily="34" charset="0"/>
                <a:ea typeface="Tahoma" panose="020B0604030504040204" pitchFamily="34" charset="0"/>
                <a:cs typeface="Tahoma" panose="020B0604030504040204" pitchFamily="34" charset="0"/>
              </a:rPr>
              <a:t>The image dataset is divided into testing and training to pass into the neural network model</a:t>
            </a:r>
            <a:r>
              <a:rPr lang="en-IN"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US" sz="1800" dirty="0">
              <a:latin typeface="Calibri" panose="020F0502020204030204" pitchFamily="34" charset="0"/>
              <a:cs typeface="Calibri" panose="020F0502020204030204" pitchFamily="34" charset="0"/>
            </a:endParaRPr>
          </a:p>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4217296" y="4803599"/>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 name="Content Placeholder 1"/>
          <p:cNvSpPr txBox="1"/>
          <p:nvPr/>
        </p:nvSpPr>
        <p:spPr>
          <a:xfrm>
            <a:off x="1981200" y="1919824"/>
            <a:ext cx="8229600" cy="3590746"/>
          </a:xfrm>
          <a:prstGeom prst="rect">
            <a:avLst/>
          </a:prstGeom>
        </p:spPr>
        <p:txBody>
          <a:bodyPr>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9855" indent="0" algn="just" fontAlgn="base">
              <a:lnSpc>
                <a:spcPct val="200000"/>
              </a:lnSpc>
              <a:buClrTx/>
              <a:buSzPct val="75000"/>
              <a:buNone/>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US" sz="1400" dirty="0">
              <a:latin typeface="Calibri" panose="020F0502020204030204" pitchFamily="34" charset="0"/>
              <a:cs typeface="Calibri" panose="020F0502020204030204" pitchFamily="34" charset="0"/>
            </a:endParaRPr>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57412" y="3055471"/>
            <a:ext cx="7634714" cy="3123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287" y="371056"/>
            <a:ext cx="9905998" cy="1478570"/>
          </a:xfrm>
        </p:spPr>
        <p:txBody>
          <a:bodyPr>
            <a:normAutofit/>
          </a:bodyPr>
          <a:lstStyle/>
          <a:p>
            <a:r>
              <a:rPr lang="en-US" sz="4400" dirty="0">
                <a:latin typeface="Rockwell" panose="02060603020205020403" pitchFamily="18" charset="0"/>
              </a:rPr>
              <a:t>Experimental results</a:t>
            </a:r>
            <a:endParaRPr lang="en-US" sz="4400" dirty="0">
              <a:latin typeface="Rockwell" panose="02060603020205020403" pitchFamily="18" charset="0"/>
            </a:endParaRPr>
          </a:p>
        </p:txBody>
      </p:sp>
      <p:sp>
        <p:nvSpPr>
          <p:cNvPr id="3" name="Content Placeholder 2"/>
          <p:cNvSpPr>
            <a:spLocks noGrp="1"/>
          </p:cNvSpPr>
          <p:nvPr>
            <p:ph idx="1"/>
          </p:nvPr>
        </p:nvSpPr>
        <p:spPr>
          <a:xfrm>
            <a:off x="697607" y="1470091"/>
            <a:ext cx="10925357" cy="899466"/>
          </a:xfrm>
        </p:spPr>
        <p:txBody>
          <a:bodyPr>
            <a:normAutofit/>
          </a:bodyPr>
          <a:lstStyle/>
          <a:p>
            <a:pPr lvl="1"/>
            <a:r>
              <a:rPr lang="en-IN" dirty="0">
                <a:latin typeface="Tahoma" panose="020B0604030504040204" pitchFamily="34" charset="0"/>
                <a:ea typeface="Tahoma" panose="020B0604030504040204" pitchFamily="34" charset="0"/>
                <a:cs typeface="Tahoma" panose="020B0604030504040204" pitchFamily="34" charset="0"/>
              </a:rPr>
              <a:t>The Convolutional Neural Networks algorithm is applied with creating the sequential model. The output of the sequential model with layers is displayed.</a:t>
            </a:r>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1"/>
          <p:cNvSpPr txBox="1"/>
          <p:nvPr/>
        </p:nvSpPr>
        <p:spPr>
          <a:xfrm>
            <a:off x="952901" y="1919824"/>
            <a:ext cx="11059427" cy="829268"/>
          </a:xfrm>
          <a:prstGeom prst="rect">
            <a:avLst/>
          </a:prstGeom>
        </p:spPr>
        <p:txBody>
          <a:bodyPr>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9855" indent="0" algn="just" fontAlgn="base">
              <a:lnSpc>
                <a:spcPct val="200000"/>
              </a:lnSpc>
              <a:buClrTx/>
              <a:buSzPct val="75000"/>
              <a:buNone/>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US" sz="1400" dirty="0">
              <a:latin typeface="Calibri" panose="020F0502020204030204" pitchFamily="34" charset="0"/>
              <a:cs typeface="Calibri" panose="020F0502020204030204" pitchFamily="34" charset="0"/>
            </a:endParaRPr>
          </a:p>
        </p:txBody>
      </p:sp>
      <p:pic>
        <p:nvPicPr>
          <p:cNvPr id="7"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09674" y="2334458"/>
            <a:ext cx="3086100"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287" y="371056"/>
            <a:ext cx="9905998" cy="1478570"/>
          </a:xfrm>
        </p:spPr>
        <p:txBody>
          <a:bodyPr>
            <a:normAutofit/>
          </a:bodyPr>
          <a:lstStyle/>
          <a:p>
            <a:r>
              <a:rPr lang="en-US" sz="4400" dirty="0">
                <a:latin typeface="Rockwell" panose="02060603020205020403" pitchFamily="18" charset="0"/>
              </a:rPr>
              <a:t>Experimental results</a:t>
            </a:r>
            <a:endParaRPr lang="en-US" sz="4400" dirty="0">
              <a:latin typeface="Rockwell" panose="02060603020205020403" pitchFamily="18" charset="0"/>
            </a:endParaRPr>
          </a:p>
        </p:txBody>
      </p:sp>
      <p:sp>
        <p:nvSpPr>
          <p:cNvPr id="3" name="Content Placeholder 2"/>
          <p:cNvSpPr>
            <a:spLocks noGrp="1"/>
          </p:cNvSpPr>
          <p:nvPr>
            <p:ph idx="1"/>
          </p:nvPr>
        </p:nvSpPr>
        <p:spPr>
          <a:xfrm>
            <a:off x="697607" y="1470091"/>
            <a:ext cx="10925357" cy="899466"/>
          </a:xfrm>
        </p:spPr>
        <p:txBody>
          <a:bodyPr>
            <a:noAutofit/>
          </a:bodyPr>
          <a:lstStyle/>
          <a:p>
            <a:pPr algn="just" fontAlgn="base">
              <a:lnSpc>
                <a:spcPct val="200000"/>
              </a:lnSpc>
              <a:buClrTx/>
              <a:buSzPct val="75000"/>
              <a:buFont typeface="Wingdings" panose="05000000000000000000" pitchFamily="2" charset="2"/>
              <a:buChar char="§"/>
              <a:tabLst>
                <a:tab pos="5551170" algn="l"/>
              </a:tabLst>
            </a:pPr>
            <a:r>
              <a:rPr lang="en-IN" sz="2000" dirty="0">
                <a:latin typeface="Tahoma" panose="020B0604030504040204" pitchFamily="34" charset="0"/>
                <a:ea typeface="Tahoma" panose="020B0604030504040204" pitchFamily="34" charset="0"/>
                <a:cs typeface="Tahoma" panose="020B0604030504040204" pitchFamily="34" charset="0"/>
              </a:rPr>
              <a:t>The final results based on the similarity and top utility items based on the profit are displayed.</a:t>
            </a:r>
            <a:endParaRPr lang="en-IN" sz="2000" dirty="0">
              <a:latin typeface="Tahoma" panose="020B0604030504040204" pitchFamily="34" charset="0"/>
              <a:ea typeface="Tahoma" panose="020B0604030504040204" pitchFamily="34" charset="0"/>
              <a:cs typeface="Tahoma" panose="020B0604030504040204" pitchFamily="34" charset="0"/>
            </a:endParaRPr>
          </a:p>
          <a:p>
            <a:pPr algn="just" fontAlgn="base">
              <a:lnSpc>
                <a:spcPct val="200000"/>
              </a:lnSpc>
              <a:buClrTx/>
              <a:buSzPct val="75000"/>
              <a:buFont typeface="Wingdings" panose="05000000000000000000" pitchFamily="2" charset="2"/>
              <a:buChar char="§"/>
              <a:tabLst>
                <a:tab pos="5551170" algn="l"/>
              </a:tabLst>
            </a:pPr>
            <a:endParaRPr lang="en-IN" sz="2000"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1"/>
          <p:cNvSpPr txBox="1"/>
          <p:nvPr/>
        </p:nvSpPr>
        <p:spPr>
          <a:xfrm>
            <a:off x="952901" y="1919824"/>
            <a:ext cx="11059427" cy="829268"/>
          </a:xfrm>
          <a:prstGeom prst="rect">
            <a:avLst/>
          </a:prstGeom>
        </p:spPr>
        <p:txBody>
          <a:bodyPr>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9855" indent="0" algn="just" fontAlgn="base">
              <a:lnSpc>
                <a:spcPct val="200000"/>
              </a:lnSpc>
              <a:buClrTx/>
              <a:buSzPct val="75000"/>
              <a:buNone/>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US" sz="1400" dirty="0">
              <a:latin typeface="Calibri" panose="020F0502020204030204" pitchFamily="34" charset="0"/>
              <a:cs typeface="Calibri" panose="020F0502020204030204" pitchFamily="34" charset="0"/>
            </a:endParaRPr>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35905" y="2749091"/>
            <a:ext cx="4311917" cy="330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20135"/>
            <a:ext cx="9905998" cy="1478570"/>
          </a:xfrm>
        </p:spPr>
        <p:txBody>
          <a:bodyPr>
            <a:normAutofit/>
          </a:bodyPr>
          <a:lstStyle/>
          <a:p>
            <a:r>
              <a:rPr lang="en-US" sz="4400" dirty="0">
                <a:latin typeface="Rockwell" panose="02060603020205020403" pitchFamily="18" charset="0"/>
              </a:rPr>
              <a:t>Conclusion</a:t>
            </a:r>
            <a:endParaRPr lang="en-US" sz="4400" dirty="0">
              <a:latin typeface="Rockwell" panose="02060603020205020403" pitchFamily="18" charset="0"/>
            </a:endParaRPr>
          </a:p>
        </p:txBody>
      </p:sp>
      <p:sp>
        <p:nvSpPr>
          <p:cNvPr id="3" name="Content Placeholder 2"/>
          <p:cNvSpPr>
            <a:spLocks noGrp="1"/>
          </p:cNvSpPr>
          <p:nvPr>
            <p:ph idx="1"/>
          </p:nvPr>
        </p:nvSpPr>
        <p:spPr>
          <a:xfrm>
            <a:off x="1141411" y="1517582"/>
            <a:ext cx="9905999" cy="3541714"/>
          </a:xfrm>
        </p:spPr>
        <p:txBody>
          <a:bodyPr vert="horz" lIns="91440" tIns="45720" rIns="91440" bIns="45720" rtlCol="0" anchor="t">
            <a:noAutofit/>
          </a:bodyPr>
          <a:lstStyle/>
          <a:p>
            <a:pPr algn="just" fontAlgn="base">
              <a:lnSpc>
                <a:spcPct val="150000"/>
              </a:lnSpc>
              <a:buClrTx/>
              <a:buSzPct val="75000"/>
              <a:tabLst>
                <a:tab pos="5551170" algn="l"/>
              </a:tabLst>
            </a:pPr>
            <a:r>
              <a:rPr lang="en-US" sz="2000" dirty="0">
                <a:latin typeface="Tahoma" panose="020B0604030504040204" pitchFamily="34" charset="0"/>
                <a:ea typeface="Tahoma" panose="020B0604030504040204" pitchFamily="34" charset="0"/>
                <a:cs typeface="Tahoma" panose="020B0604030504040204" pitchFamily="34" charset="0"/>
              </a:rPr>
              <a:t>The Proposed framework finds the driver drowsiness with good accuracy results.</a:t>
            </a:r>
            <a:endParaRPr lang="en-US" sz="2000" dirty="0">
              <a:latin typeface="Tahoma" panose="020B0604030504040204" pitchFamily="34" charset="0"/>
              <a:ea typeface="Tahoma" panose="020B0604030504040204" pitchFamily="34" charset="0"/>
              <a:cs typeface="Tahoma" panose="020B0604030504040204" pitchFamily="34" charset="0"/>
            </a:endParaRPr>
          </a:p>
          <a:p>
            <a:pPr algn="just" fontAlgn="base">
              <a:lnSpc>
                <a:spcPct val="150000"/>
              </a:lnSpc>
              <a:buClrTx/>
              <a:buSzPct val="75000"/>
              <a:tabLst>
                <a:tab pos="5551170" algn="l"/>
              </a:tabLst>
            </a:pPr>
            <a:r>
              <a:rPr lang="en-US" sz="2000" dirty="0">
                <a:latin typeface="Tahoma" panose="020B0604030504040204" pitchFamily="34" charset="0"/>
                <a:ea typeface="Tahoma" panose="020B0604030504040204" pitchFamily="34" charset="0"/>
                <a:cs typeface="Tahoma" panose="020B0604030504040204" pitchFamily="34" charset="0"/>
              </a:rPr>
              <a:t> The convolutional neural network calculations are applied to figure out the driver drowsiness from the vehicle steering dataset. </a:t>
            </a:r>
            <a:endParaRPr lang="en-US" sz="2000" dirty="0">
              <a:latin typeface="Tahoma" panose="020B0604030504040204" pitchFamily="34" charset="0"/>
              <a:ea typeface="Tahoma" panose="020B0604030504040204" pitchFamily="34" charset="0"/>
              <a:cs typeface="Tahoma" panose="020B0604030504040204" pitchFamily="34" charset="0"/>
            </a:endParaRPr>
          </a:p>
          <a:p>
            <a:pPr algn="just" fontAlgn="base">
              <a:lnSpc>
                <a:spcPct val="150000"/>
              </a:lnSpc>
              <a:buClrTx/>
              <a:buSzPct val="75000"/>
              <a:tabLst>
                <a:tab pos="5551170" algn="l"/>
              </a:tabLst>
            </a:pPr>
            <a:r>
              <a:rPr lang="en-US" sz="2000" dirty="0">
                <a:latin typeface="Tahoma" panose="020B0604030504040204" pitchFamily="34" charset="0"/>
                <a:ea typeface="Tahoma" panose="020B0604030504040204" pitchFamily="34" charset="0"/>
                <a:cs typeface="Tahoma" panose="020B0604030504040204" pitchFamily="34" charset="0"/>
              </a:rPr>
              <a:t>A driver monitoring system has been developed that can quickly detect drivers who are behaving sluggishly, are intoxicated, or are driving recklessly. </a:t>
            </a:r>
            <a:endParaRPr lang="en-US" sz="2000" dirty="0">
              <a:latin typeface="Tahoma" panose="020B0604030504040204" pitchFamily="34" charset="0"/>
              <a:ea typeface="Tahoma" panose="020B0604030504040204" pitchFamily="34" charset="0"/>
              <a:cs typeface="Tahoma" panose="020B0604030504040204" pitchFamily="34" charset="0"/>
            </a:endParaRPr>
          </a:p>
          <a:p>
            <a:pPr algn="just" fontAlgn="base">
              <a:lnSpc>
                <a:spcPct val="150000"/>
              </a:lnSpc>
              <a:buClrTx/>
              <a:buSzPct val="75000"/>
              <a:tabLst>
                <a:tab pos="5551170" algn="l"/>
              </a:tabLst>
            </a:pPr>
            <a:r>
              <a:rPr lang="en-US" sz="2000" dirty="0">
                <a:latin typeface="Tahoma" panose="020B0604030504040204" pitchFamily="34" charset="0"/>
                <a:ea typeface="Tahoma" panose="020B0604030504040204" pitchFamily="34" charset="0"/>
                <a:cs typeface="Tahoma" panose="020B0604030504040204" pitchFamily="34" charset="0"/>
              </a:rPr>
              <a:t>The Drowsiness Detection system, which is based on the driver's eye movements, can distinguish between normal eye blinks and drowsiness, and can prevent accidents caused by driver fatigue. </a:t>
            </a:r>
            <a:endParaRPr lang="en-US" sz="2000" dirty="0">
              <a:latin typeface="Tahoma" panose="020B0604030504040204" pitchFamily="34" charset="0"/>
              <a:ea typeface="Tahoma" panose="020B0604030504040204" pitchFamily="34" charset="0"/>
              <a:cs typeface="Tahoma" panose="020B0604030504040204" pitchFamily="34" charset="0"/>
            </a:endParaRPr>
          </a:p>
          <a:p>
            <a:pPr algn="just" fontAlgn="base">
              <a:lnSpc>
                <a:spcPct val="150000"/>
              </a:lnSpc>
              <a:buClrTx/>
              <a:buSzPct val="75000"/>
              <a:tabLst>
                <a:tab pos="5551170" algn="l"/>
              </a:tabLst>
            </a:pPr>
            <a:r>
              <a:rPr lang="en-US" sz="2000" dirty="0">
                <a:latin typeface="Tahoma" panose="020B0604030504040204" pitchFamily="34" charset="0"/>
                <a:ea typeface="Tahoma" panose="020B0604030504040204" pitchFamily="34" charset="0"/>
                <a:cs typeface="Tahoma" panose="020B0604030504040204" pitchFamily="34" charset="0"/>
              </a:rPr>
              <a:t>The system works well even when the driver wears glasses and in low light conditions, as-long-as the camera provides good output</a:t>
            </a:r>
            <a:endParaRPr lang="en-IN" sz="2000" dirty="0">
              <a:latin typeface="Tahoma" panose="020B0604030504040204" pitchFamily="34" charset="0"/>
              <a:ea typeface="Tahoma" panose="020B0604030504040204" pitchFamily="34" charset="0"/>
              <a:cs typeface="Tahoma" panose="020B0604030504040204" pitchFamily="34" charset="0"/>
            </a:endParaRPr>
          </a:p>
          <a:p>
            <a:pPr algn="just" fontAlgn="base">
              <a:lnSpc>
                <a:spcPct val="150000"/>
              </a:lnSpc>
              <a:buClrTx/>
              <a:buSzPct val="75000"/>
              <a:tabLst>
                <a:tab pos="5551170" algn="l"/>
              </a:tabLst>
            </a:pPr>
            <a:endParaRPr lang="en-US" sz="2000" dirty="0">
              <a:latin typeface="Tahoma" panose="020B0604030504040204" pitchFamily="34" charset="0"/>
              <a:ea typeface="Tahoma" panose="020B0604030504040204" pitchFamily="34" charset="0"/>
              <a:cs typeface="Tahoma" panose="020B0604030504040204" pitchFamily="34" charset="0"/>
            </a:endParaRPr>
          </a:p>
          <a:p>
            <a:pPr lvl="0"/>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20135"/>
            <a:ext cx="9905998" cy="1478570"/>
          </a:xfrm>
        </p:spPr>
        <p:txBody>
          <a:bodyPr>
            <a:normAutofit/>
          </a:bodyPr>
          <a:lstStyle/>
          <a:p>
            <a:r>
              <a:rPr lang="en-US" sz="4400" dirty="0">
                <a:latin typeface="Rockwell" panose="02060603020205020403" pitchFamily="18" charset="0"/>
              </a:rPr>
              <a:t>references</a:t>
            </a:r>
            <a:endParaRPr lang="en-US" sz="4400" dirty="0">
              <a:latin typeface="Rockwell" panose="02060603020205020403" pitchFamily="18" charset="0"/>
            </a:endParaRPr>
          </a:p>
        </p:txBody>
      </p:sp>
      <p:sp>
        <p:nvSpPr>
          <p:cNvPr id="3" name="Content Placeholder 2"/>
          <p:cNvSpPr>
            <a:spLocks noGrp="1"/>
          </p:cNvSpPr>
          <p:nvPr>
            <p:ph idx="1"/>
          </p:nvPr>
        </p:nvSpPr>
        <p:spPr>
          <a:xfrm>
            <a:off x="1141411" y="1517582"/>
            <a:ext cx="9905999" cy="3541714"/>
          </a:xfrm>
        </p:spPr>
        <p:txBody>
          <a:bodyPr vert="horz" lIns="91440" tIns="45720" rIns="91440" bIns="45720" rtlCol="0" anchor="t">
            <a:noAutofit/>
          </a:bodyPr>
          <a:lstStyle/>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[1]	 </a:t>
            </a:r>
            <a:r>
              <a:rPr lang="en-US" sz="1200" dirty="0" err="1">
                <a:latin typeface="Tahoma" panose="020B0604030504040204" pitchFamily="34" charset="0"/>
                <a:ea typeface="Tahoma" panose="020B0604030504040204" pitchFamily="34" charset="0"/>
                <a:cs typeface="Tahoma" panose="020B0604030504040204" pitchFamily="34" charset="0"/>
              </a:rPr>
              <a:t>Lazebnik</a:t>
            </a:r>
            <a:r>
              <a:rPr lang="en-US" sz="1200" dirty="0">
                <a:latin typeface="Tahoma" panose="020B0604030504040204" pitchFamily="34" charset="0"/>
                <a:ea typeface="Tahoma" panose="020B0604030504040204" pitchFamily="34" charset="0"/>
                <a:cs typeface="Tahoma" panose="020B0604030504040204" pitchFamily="34" charset="0"/>
              </a:rPr>
              <a:t>, S., Schmid, C., Ponce, J.: Beyond bags of features: spatial pyramid matching for recognizing natural scene categories. IEEE </a:t>
            </a:r>
            <a:r>
              <a:rPr lang="en-US" sz="1200" dirty="0" err="1">
                <a:latin typeface="Tahoma" panose="020B0604030504040204" pitchFamily="34" charset="0"/>
                <a:ea typeface="Tahoma" panose="020B0604030504040204" pitchFamily="34" charset="0"/>
                <a:cs typeface="Tahoma" panose="020B0604030504040204" pitchFamily="34" charset="0"/>
              </a:rPr>
              <a:t>Comput</a:t>
            </a:r>
            <a:r>
              <a:rPr lang="en-US" sz="1200" dirty="0">
                <a:latin typeface="Tahoma" panose="020B0604030504040204" pitchFamily="34" charset="0"/>
                <a:ea typeface="Tahoma" panose="020B0604030504040204" pitchFamily="34" charset="0"/>
                <a:cs typeface="Tahoma" panose="020B0604030504040204" pitchFamily="34" charset="0"/>
              </a:rPr>
              <a:t>. Society.</a:t>
            </a: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[2]	 Dwivedi, K., </a:t>
            </a:r>
            <a:r>
              <a:rPr lang="en-US" sz="1200" dirty="0" err="1">
                <a:latin typeface="Tahoma" panose="020B0604030504040204" pitchFamily="34" charset="0"/>
                <a:ea typeface="Tahoma" panose="020B0604030504040204" pitchFamily="34" charset="0"/>
                <a:cs typeface="Tahoma" panose="020B0604030504040204" pitchFamily="34" charset="0"/>
              </a:rPr>
              <a:t>Biswaranjan</a:t>
            </a:r>
            <a:r>
              <a:rPr lang="en-US" sz="1200" dirty="0">
                <a:latin typeface="Tahoma" panose="020B0604030504040204" pitchFamily="34" charset="0"/>
                <a:ea typeface="Tahoma" panose="020B0604030504040204" pitchFamily="34" charset="0"/>
                <a:cs typeface="Tahoma" panose="020B0604030504040204" pitchFamily="34" charset="0"/>
              </a:rPr>
              <a:t>, K., Sethi, A (2014). Drowsy driver detection using representation </a:t>
            </a:r>
            <a:r>
              <a:rPr lang="en-US" sz="1200" dirty="0" err="1">
                <a:latin typeface="Tahoma" panose="020B0604030504040204" pitchFamily="34" charset="0"/>
                <a:ea typeface="Tahoma" panose="020B0604030504040204" pitchFamily="34" charset="0"/>
                <a:cs typeface="Tahoma" panose="020B0604030504040204" pitchFamily="34" charset="0"/>
              </a:rPr>
              <a:t>learning.Advance</a:t>
            </a:r>
            <a:r>
              <a:rPr lang="en-US" sz="1200" dirty="0">
                <a:latin typeface="Tahoma" panose="020B0604030504040204" pitchFamily="34" charset="0"/>
                <a:ea typeface="Tahoma" panose="020B0604030504040204" pitchFamily="34" charset="0"/>
                <a:cs typeface="Tahoma" panose="020B0604030504040204" pitchFamily="34" charset="0"/>
              </a:rPr>
              <a:t> Computing Conference(IACC), </a:t>
            </a:r>
            <a:r>
              <a:rPr lang="en-US" sz="1200" dirty="0" err="1">
                <a:latin typeface="Tahoma" panose="020B0604030504040204" pitchFamily="34" charset="0"/>
                <a:ea typeface="Tahoma" panose="020B0604030504040204" pitchFamily="34" charset="0"/>
                <a:cs typeface="Tahoma" panose="020B0604030504040204" pitchFamily="34" charset="0"/>
              </a:rPr>
              <a:t>IEEE,pp</a:t>
            </a:r>
            <a:r>
              <a:rPr lang="en-US" sz="1200" dirty="0">
                <a:latin typeface="Tahoma" panose="020B0604030504040204" pitchFamily="34" charset="0"/>
                <a:ea typeface="Tahoma" panose="020B0604030504040204" pitchFamily="34" charset="0"/>
                <a:cs typeface="Tahoma" panose="020B0604030504040204" pitchFamily="34" charset="0"/>
              </a:rPr>
              <a:t>. 995-999 </a:t>
            </a: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[3]	 Saini, V., &amp; Saini, R. (2014). Driver drowsiness detection system and techniques: a review. International Journal of Computer Science and Information Technologies, 5(3), 4245-4249.</a:t>
            </a: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[4]	 Mandal,B.,Li,L.,Wang,G.S.,</a:t>
            </a:r>
            <a:r>
              <a:rPr lang="en-US" sz="1200" dirty="0" err="1">
                <a:latin typeface="Tahoma" panose="020B0604030504040204" pitchFamily="34" charset="0"/>
                <a:ea typeface="Tahoma" panose="020B0604030504040204" pitchFamily="34" charset="0"/>
                <a:cs typeface="Tahoma" panose="020B0604030504040204" pitchFamily="34" charset="0"/>
              </a:rPr>
              <a:t>Lin,J</a:t>
            </a:r>
            <a:r>
              <a:rPr lang="en-US" sz="1200" dirty="0">
                <a:latin typeface="Tahoma" panose="020B0604030504040204" pitchFamily="34" charset="0"/>
                <a:ea typeface="Tahoma" panose="020B0604030504040204" pitchFamily="34" charset="0"/>
                <a:cs typeface="Tahoma" panose="020B0604030504040204" pitchFamily="34" charset="0"/>
              </a:rPr>
              <a:t>.(2017). Towards detection of bus</a:t>
            </a: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driver fatigue based on robust visual analysis of eye state. IEEE Transactions on Intelligent Transportation Systems, 18(3):545557</a:t>
            </a: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 [5]	Yang, J.H., Mao, Z.H., Tijerina, L., </a:t>
            </a:r>
            <a:r>
              <a:rPr lang="en-US" sz="1200" dirty="0" err="1">
                <a:latin typeface="Tahoma" panose="020B0604030504040204" pitchFamily="34" charset="0"/>
                <a:ea typeface="Tahoma" panose="020B0604030504040204" pitchFamily="34" charset="0"/>
                <a:cs typeface="Tahoma" panose="020B0604030504040204" pitchFamily="34" charset="0"/>
              </a:rPr>
              <a:t>Pilutti</a:t>
            </a:r>
            <a:r>
              <a:rPr lang="en-US" sz="1200" dirty="0">
                <a:latin typeface="Tahoma" panose="020B0604030504040204" pitchFamily="34" charset="0"/>
                <a:ea typeface="Tahoma" panose="020B0604030504040204" pitchFamily="34" charset="0"/>
                <a:cs typeface="Tahoma" panose="020B0604030504040204" pitchFamily="34" charset="0"/>
              </a:rPr>
              <a:t>, T., Coughlin, J.F., </a:t>
            </a:r>
            <a:r>
              <a:rPr lang="en-US" sz="1200" dirty="0" err="1">
                <a:latin typeface="Tahoma" panose="020B0604030504040204" pitchFamily="34" charset="0"/>
                <a:ea typeface="Tahoma" panose="020B0604030504040204" pitchFamily="34" charset="0"/>
                <a:cs typeface="Tahoma" panose="020B0604030504040204" pitchFamily="34" charset="0"/>
              </a:rPr>
              <a:t>Feron</a:t>
            </a:r>
            <a:r>
              <a:rPr lang="en-US" sz="1200" dirty="0">
                <a:latin typeface="Tahoma" panose="020B0604030504040204" pitchFamily="34" charset="0"/>
                <a:ea typeface="Tahoma" panose="020B0604030504040204" pitchFamily="34" charset="0"/>
                <a:cs typeface="Tahoma" panose="020B0604030504040204" pitchFamily="34" charset="0"/>
              </a:rPr>
              <a:t>, E.(2009). Detection of driver fatigue caused by sleep deprivation. IEEE Transactions on Systems, Man, and Cybernetics-Part A: Systems and Humans, 39(4):694-705.</a:t>
            </a: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 [6]	Hu, S., Zheng, G. (2009). Driver drowsiness detection with eyelid related parameters by support vector machine. Expert Systems with Applications, 36(4):7651-7658.</a:t>
            </a: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[7]	K. Fujiwara, E. Abe, K. </a:t>
            </a:r>
            <a:r>
              <a:rPr lang="en-US" sz="1200" dirty="0" err="1">
                <a:latin typeface="Tahoma" panose="020B0604030504040204" pitchFamily="34" charset="0"/>
                <a:ea typeface="Tahoma" panose="020B0604030504040204" pitchFamily="34" charset="0"/>
                <a:cs typeface="Tahoma" panose="020B0604030504040204" pitchFamily="34" charset="0"/>
              </a:rPr>
              <a:t>Kamata</a:t>
            </a:r>
            <a:r>
              <a:rPr lang="en-US" sz="1200" dirty="0">
                <a:latin typeface="Tahoma" panose="020B0604030504040204" pitchFamily="34" charset="0"/>
                <a:ea typeface="Tahoma" panose="020B0604030504040204" pitchFamily="34" charset="0"/>
                <a:cs typeface="Tahoma" panose="020B0604030504040204" pitchFamily="34" charset="0"/>
              </a:rPr>
              <a:t>, C. Nakayama, Y. Suzuki, T. </a:t>
            </a:r>
            <a:r>
              <a:rPr lang="en-US" sz="1200" dirty="0" err="1">
                <a:latin typeface="Tahoma" panose="020B0604030504040204" pitchFamily="34" charset="0"/>
                <a:ea typeface="Tahoma" panose="020B0604030504040204" pitchFamily="34" charset="0"/>
                <a:cs typeface="Tahoma" panose="020B0604030504040204" pitchFamily="34" charset="0"/>
              </a:rPr>
              <a:t>Yamakawa</a:t>
            </a:r>
            <a:r>
              <a:rPr lang="en-US" sz="1200" dirty="0">
                <a:latin typeface="Tahoma" panose="020B0604030504040204" pitchFamily="34" charset="0"/>
                <a:ea typeface="Tahoma" panose="020B0604030504040204" pitchFamily="34" charset="0"/>
                <a:cs typeface="Tahoma" panose="020B0604030504040204" pitchFamily="34" charset="0"/>
              </a:rPr>
              <a:t>, T. </a:t>
            </a:r>
            <a:r>
              <a:rPr lang="en-US" sz="1200" dirty="0" err="1">
                <a:latin typeface="Tahoma" panose="020B0604030504040204" pitchFamily="34" charset="0"/>
                <a:ea typeface="Tahoma" panose="020B0604030504040204" pitchFamily="34" charset="0"/>
                <a:cs typeface="Tahoma" panose="020B0604030504040204" pitchFamily="34" charset="0"/>
              </a:rPr>
              <a:t>Hiraoka</a:t>
            </a:r>
            <a:r>
              <a:rPr lang="en-US" sz="1200" dirty="0">
                <a:latin typeface="Tahoma" panose="020B0604030504040204" pitchFamily="34" charset="0"/>
                <a:ea typeface="Tahoma" panose="020B0604030504040204" pitchFamily="34" charset="0"/>
                <a:cs typeface="Tahoma" panose="020B0604030504040204" pitchFamily="34" charset="0"/>
              </a:rPr>
              <a:t>, M. Kano, Y. Sumi, F. Masuda, M. Matsuo, and H. </a:t>
            </a:r>
            <a:r>
              <a:rPr lang="en-US" sz="1200" dirty="0" err="1">
                <a:latin typeface="Tahoma" panose="020B0604030504040204" pitchFamily="34" charset="0"/>
                <a:ea typeface="Tahoma" panose="020B0604030504040204" pitchFamily="34" charset="0"/>
                <a:cs typeface="Tahoma" panose="020B0604030504040204" pitchFamily="34" charset="0"/>
              </a:rPr>
              <a:t>Kadotani</a:t>
            </a:r>
            <a:r>
              <a:rPr lang="en-US" sz="1200" dirty="0">
                <a:latin typeface="Tahoma" panose="020B0604030504040204" pitchFamily="34" charset="0"/>
                <a:ea typeface="Tahoma" panose="020B0604030504040204" pitchFamily="34" charset="0"/>
                <a:cs typeface="Tahoma" panose="020B0604030504040204" pitchFamily="34" charset="0"/>
              </a:rPr>
              <a:t>, „„Heart rate variability-based driver drowsiness detection and its validation with EEG,‟‟ IEEE Trans. Biomed. Eng., vol. 66, no. 6, pp. 1769–1778, Jun. 2019.</a:t>
            </a: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[8]	C. F. P. George, „„Sleep apnea, alertness, and motor vehicle crashes,‟‟ Amer. J. Respiratory Crit. Care Med., vol. 176, no. 10, pp. 954–956, Nov. 2007.</a:t>
            </a: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[9]	J. A. Owens, T. Dearth-Wesley, A. N. Herman, and R. C. Whitaker, „„Drowsy driving, sleep duration, and chronotype in adolescents,‟‟ J. Pediatrics, vol. 205, pp. 224–229, Feb. 2019.</a:t>
            </a: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[10]	 Mardi,Z.,Ashtiani,S.N.,</a:t>
            </a:r>
            <a:r>
              <a:rPr lang="en-US" sz="1200" dirty="0" err="1">
                <a:latin typeface="Tahoma" panose="020B0604030504040204" pitchFamily="34" charset="0"/>
                <a:ea typeface="Tahoma" panose="020B0604030504040204" pitchFamily="34" charset="0"/>
                <a:cs typeface="Tahoma" panose="020B0604030504040204" pitchFamily="34" charset="0"/>
              </a:rPr>
              <a:t>Mikaili,M</a:t>
            </a:r>
            <a:r>
              <a:rPr lang="en-US" sz="1200" dirty="0">
                <a:latin typeface="Tahoma" panose="020B0604030504040204" pitchFamily="34" charset="0"/>
                <a:ea typeface="Tahoma" panose="020B0604030504040204" pitchFamily="34" charset="0"/>
                <a:cs typeface="Tahoma" panose="020B0604030504040204" pitchFamily="34" charset="0"/>
              </a:rPr>
              <a:t>.(2011). EEG-based drowsiness detection for safe driving using chaotic features and statistical </a:t>
            </a:r>
            <a:r>
              <a:rPr lang="en-US" sz="1200" dirty="0" err="1">
                <a:latin typeface="Tahoma" panose="020B0604030504040204" pitchFamily="34" charset="0"/>
                <a:ea typeface="Tahoma" panose="020B0604030504040204" pitchFamily="34" charset="0"/>
                <a:cs typeface="Tahoma" panose="020B0604030504040204" pitchFamily="34" charset="0"/>
              </a:rPr>
              <a:t>tests.Journal</a:t>
            </a:r>
            <a:r>
              <a:rPr lang="en-US" sz="1200" dirty="0">
                <a:latin typeface="Tahoma" panose="020B0604030504040204" pitchFamily="34" charset="0"/>
                <a:ea typeface="Tahoma" panose="020B0604030504040204" pitchFamily="34" charset="0"/>
                <a:cs typeface="Tahoma" panose="020B0604030504040204" pitchFamily="34" charset="0"/>
              </a:rPr>
              <a:t> of Medical Signals And Sensors,1(2):130-137.</a:t>
            </a: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endParaRPr lang="en-US" sz="12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53" y="2466568"/>
            <a:ext cx="11983452" cy="1478570"/>
          </a:xfrm>
        </p:spPr>
        <p:txBody>
          <a:bodyPr>
            <a:normAutofit/>
          </a:bodyPr>
          <a:lstStyle/>
          <a:p>
            <a:pPr algn="ctr"/>
            <a:r>
              <a:rPr lang="en-US" sz="4400" dirty="0">
                <a:latin typeface="Rockwell" panose="02060603020205020403" pitchFamily="18" charset="0"/>
              </a:rPr>
              <a:t>Thankyou</a:t>
            </a:r>
            <a:endParaRPr lang="en-US" sz="4400" dirty="0">
              <a:latin typeface="Rockwell" panose="02060603020205020403" pitchFamily="18" charset="0"/>
            </a:endParaRPr>
          </a:p>
        </p:txBody>
      </p:sp>
      <p:sp>
        <p:nvSpPr>
          <p:cNvPr id="3" name="Content Placeholder 2"/>
          <p:cNvSpPr>
            <a:spLocks noGrp="1"/>
          </p:cNvSpPr>
          <p:nvPr>
            <p:ph idx="1"/>
          </p:nvPr>
        </p:nvSpPr>
        <p:spPr>
          <a:xfrm>
            <a:off x="1141411" y="1517582"/>
            <a:ext cx="9905999" cy="3541714"/>
          </a:xfrm>
        </p:spPr>
        <p:txBody>
          <a:bodyPr vert="horz" lIns="91440" tIns="45720" rIns="91440" bIns="45720" rtlCol="0" anchor="t">
            <a:noAutofit/>
          </a:bodyPr>
          <a:lstStyle/>
          <a:p>
            <a:pPr lvl="0">
              <a:lnSpc>
                <a:spcPct val="100000"/>
              </a:lnSpc>
            </a:pP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endParaRPr lang="en-US" sz="12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Rockwell" panose="02060603020205020403" pitchFamily="18" charset="0"/>
              </a:rPr>
              <a:t>Roles and responsibilities </a:t>
            </a:r>
            <a:endParaRPr lang="en-US" sz="4400" dirty="0">
              <a:latin typeface="Rockwell" panose="02060603020205020403" pitchFamily="18" charset="0"/>
            </a:endParaRPr>
          </a:p>
        </p:txBody>
      </p:sp>
      <p:sp>
        <p:nvSpPr>
          <p:cNvPr id="5" name="Content Placeholder 4"/>
          <p:cNvSpPr>
            <a:spLocks noGrp="1"/>
          </p:cNvSpPr>
          <p:nvPr>
            <p:ph idx="1"/>
          </p:nvPr>
        </p:nvSpPr>
        <p:spPr>
          <a:xfrm>
            <a:off x="1141413" y="1905802"/>
            <a:ext cx="10185131" cy="4770923"/>
          </a:xfrm>
        </p:spPr>
        <p:txBody>
          <a:bodyPr>
            <a:normAutofit/>
          </a:bodyPr>
          <a:lstStyle/>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Each member of the team worked on multiple tasks to accomplish the project: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Finding the problem statement along with analysing requiriments and planning the project proposal was held by Upender  and Bhanu Teja, while the roles of implementiation of the algorithm, training the algorithm with data and producing the required results was by Vyshnavi and Vani.</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Rockwell" panose="02060603020205020403" pitchFamily="18" charset="0"/>
              </a:rPr>
              <a:t>Motivation</a:t>
            </a:r>
            <a:endParaRPr lang="en-US" sz="4400" dirty="0">
              <a:latin typeface="Rockwell" panose="02060603020205020403" pitchFamily="18" charset="0"/>
            </a:endParaRPr>
          </a:p>
        </p:txBody>
      </p:sp>
      <p:sp>
        <p:nvSpPr>
          <p:cNvPr id="5" name="Content Placeholder 4"/>
          <p:cNvSpPr>
            <a:spLocks noGrp="1"/>
          </p:cNvSpPr>
          <p:nvPr>
            <p:ph idx="1"/>
          </p:nvPr>
        </p:nvSpPr>
        <p:spPr>
          <a:xfrm>
            <a:off x="1141413" y="1905802"/>
            <a:ext cx="10185131" cy="4770923"/>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The main moto of this proposal is to reduce the road accidents around us, which majorly occur due to sleepiness or lethargic conditions of a person while driving a vehicle. </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To reduce the risk of crashing and detecting whether the driver is alert or drowsy, this </a:t>
            </a:r>
            <a:r>
              <a:rPr lang="en-IN" dirty="0">
                <a:latin typeface="Tahoma" panose="020B0604030504040204" pitchFamily="34" charset="0"/>
                <a:ea typeface="Tahoma" panose="020B0604030504040204" pitchFamily="34" charset="0"/>
                <a:cs typeface="Tahoma" panose="020B0604030504040204" pitchFamily="34" charset="0"/>
              </a:rPr>
              <a:t>Convolutional Neural Networks algorithm is chosen to make this more efficient.</a:t>
            </a: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Rockwell" panose="02060603020205020403" pitchFamily="18" charset="0"/>
              </a:rPr>
              <a:t>Objective</a:t>
            </a:r>
            <a:endParaRPr lang="en-US" sz="4400" dirty="0">
              <a:latin typeface="Rockwell" panose="02060603020205020403" pitchFamily="18" charset="0"/>
            </a:endParaRPr>
          </a:p>
        </p:txBody>
      </p:sp>
      <p:sp>
        <p:nvSpPr>
          <p:cNvPr id="3" name="Content Placeholder 2"/>
          <p:cNvSpPr>
            <a:spLocks noGrp="1"/>
          </p:cNvSpPr>
          <p:nvPr>
            <p:ph idx="1"/>
          </p:nvPr>
        </p:nvSpPr>
        <p:spPr/>
        <p:txBody>
          <a:bodyPr>
            <a:normAutofit/>
          </a:bodyPr>
          <a:lstStyle/>
          <a:p>
            <a:r>
              <a:rPr lang="en-US" sz="2200" dirty="0">
                <a:latin typeface="Tahoma" panose="020B0604030504040204" pitchFamily="34" charset="0"/>
                <a:ea typeface="Tahoma" panose="020B0604030504040204" pitchFamily="34" charset="0"/>
                <a:cs typeface="Tahoma" panose="020B0604030504040204" pitchFamily="34" charset="0"/>
              </a:rPr>
              <a:t>In this work, the datasets containing the steering wheel frequencies and driver images will be taken into consideration. </a:t>
            </a:r>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sz="2200" dirty="0">
                <a:latin typeface="Tahoma" panose="020B0604030504040204" pitchFamily="34" charset="0"/>
                <a:ea typeface="Tahoma" panose="020B0604030504040204" pitchFamily="34" charset="0"/>
                <a:cs typeface="Tahoma" panose="020B0604030504040204" pitchFamily="34" charset="0"/>
              </a:rPr>
              <a:t>Data in the datasets are pre-processed, to remove noisy and null values. So that the data can be analyzed and visualized for further processing.</a:t>
            </a:r>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sz="2200" dirty="0">
                <a:latin typeface="Tahoma" panose="020B0604030504040204" pitchFamily="34" charset="0"/>
                <a:ea typeface="Tahoma" panose="020B0604030504040204" pitchFamily="34" charset="0"/>
                <a:cs typeface="Tahoma" panose="020B0604030504040204" pitchFamily="34" charset="0"/>
              </a:rPr>
              <a:t>The Convolutional Neural Networks algorithm is chosen to </a:t>
            </a:r>
            <a:r>
              <a:rPr lang="en-US" sz="2200" b="0" i="0" dirty="0">
                <a:effectLst/>
                <a:latin typeface="Tahoma" panose="020B0604030504040204" pitchFamily="34" charset="0"/>
                <a:ea typeface="Tahoma" panose="020B0604030504040204" pitchFamily="34" charset="0"/>
                <a:cs typeface="Tahoma" panose="020B0604030504040204" pitchFamily="34" charset="0"/>
              </a:rPr>
              <a:t>use three-dimensional data to for image classification and object recognition tasks.</a:t>
            </a:r>
            <a:endParaRPr lang="en-US" sz="2200" dirty="0">
              <a:latin typeface="Tahoma" panose="020B0604030504040204" pitchFamily="34" charset="0"/>
              <a:ea typeface="Tahoma" panose="020B0604030504040204" pitchFamily="34" charset="0"/>
              <a:cs typeface="Tahoma" panose="020B0604030504040204" pitchFamily="34" charset="0"/>
            </a:endParaRPr>
          </a:p>
          <a:p>
            <a:endParaRPr lang="en-US" sz="22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243132"/>
            <a:ext cx="9905998" cy="1478570"/>
          </a:xfrm>
        </p:spPr>
        <p:txBody>
          <a:bodyPr/>
          <a:lstStyle/>
          <a:p>
            <a:r>
              <a:rPr lang="en-US" dirty="0"/>
              <a:t>Related work</a:t>
            </a:r>
            <a:endParaRPr lang="en-US" dirty="0"/>
          </a:p>
        </p:txBody>
      </p:sp>
      <p:sp>
        <p:nvSpPr>
          <p:cNvPr id="7" name="Content Placeholder 6"/>
          <p:cNvSpPr>
            <a:spLocks noGrp="1"/>
          </p:cNvSpPr>
          <p:nvPr>
            <p:ph idx="1"/>
          </p:nvPr>
        </p:nvSpPr>
        <p:spPr>
          <a:xfrm>
            <a:off x="1025909" y="1490696"/>
            <a:ext cx="9905999" cy="3541714"/>
          </a:xfrm>
        </p:spPr>
        <p:txBody>
          <a:bodyPr>
            <a:noAutofit/>
          </a:bodyPr>
          <a:lstStyle/>
          <a:p>
            <a:r>
              <a:rPr lang="en-US" sz="2000" dirty="0">
                <a:latin typeface="Tahoma" panose="020B0604030504040204" pitchFamily="34" charset="0"/>
                <a:ea typeface="Tahoma" panose="020B0604030504040204" pitchFamily="34" charset="0"/>
                <a:cs typeface="Tahoma" panose="020B0604030504040204" pitchFamily="34" charset="0"/>
              </a:rPr>
              <a:t>To predict drowsiness, numerous works of literature have proposed different drowsiness detection systems and tools, including those that use normal cameras, Infrared (IR) cameras, and stereo cameras. </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a:latin typeface="Tahoma" panose="020B0604030504040204" pitchFamily="34" charset="0"/>
                <a:ea typeface="Tahoma" panose="020B0604030504040204" pitchFamily="34" charset="0"/>
                <a:cs typeface="Tahoma" panose="020B0604030504040204" pitchFamily="34" charset="0"/>
              </a:rPr>
              <a:t>Researchers have developed various models, such as Dived et al.'s CNN-based representation feature learning approach, which achieved 78% accuracy [1].</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a:latin typeface="Tahoma" panose="020B0604030504040204" pitchFamily="34" charset="0"/>
                <a:ea typeface="Tahoma" panose="020B0604030504040204" pitchFamily="34" charset="0"/>
                <a:cs typeface="Tahoma" panose="020B0604030504040204" pitchFamily="34" charset="0"/>
              </a:rPr>
              <a:t>To reduce the number of traffic injuries related to driver drowsiness, the Specialized Driver Submission algorithm was suggested to locate, map, and evaluate face and eyes to test PERCLOS in diagnosing driver drowsiness. </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a:latin typeface="Tahoma" panose="020B0604030504040204" pitchFamily="34" charset="0"/>
                <a:ea typeface="Tahoma" panose="020B0604030504040204" pitchFamily="34" charset="0"/>
                <a:cs typeface="Tahoma" panose="020B0604030504040204" pitchFamily="34" charset="0"/>
              </a:rPr>
              <a:t>There are also eye-tracking-based driver drowsiness systems, such as Said et al.'s, which provide high accuracy in indoor and outdoor settings [2].</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IN" sz="2000" dirty="0">
                <a:latin typeface="Tahoma" panose="020B0604030504040204" pitchFamily="34" charset="0"/>
                <a:ea typeface="Tahoma" panose="020B0604030504040204" pitchFamily="34" charset="0"/>
                <a:cs typeface="Tahoma" panose="020B0604030504040204" pitchFamily="34" charset="0"/>
              </a:rPr>
              <a:t>Mehta et al. developed a mobile app that can detect facial landmarks to predict driver drowsiness with an accuracy of 84% based on machine learning models.</a:t>
            </a:r>
            <a:endParaRPr lang="en-IN" sz="2000" dirty="0">
              <a:latin typeface="Tahoma" panose="020B0604030504040204" pitchFamily="34" charset="0"/>
              <a:ea typeface="Tahoma" panose="020B0604030504040204" pitchFamily="34" charset="0"/>
              <a:cs typeface="Tahoma" panose="020B0604030504040204" pitchFamily="34" charset="0"/>
            </a:endParaRPr>
          </a:p>
          <a:p>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214257"/>
            <a:ext cx="9905998" cy="1478570"/>
          </a:xfrm>
        </p:spPr>
        <p:txBody>
          <a:bodyPr/>
          <a:lstStyle/>
          <a:p>
            <a:r>
              <a:rPr lang="en-US" dirty="0"/>
              <a:t>Related work </a:t>
            </a:r>
            <a:r>
              <a:rPr lang="en-US" dirty="0" err="1"/>
              <a:t>cont</a:t>
            </a:r>
            <a:endParaRPr lang="en-US" dirty="0"/>
          </a:p>
        </p:txBody>
      </p:sp>
      <p:sp>
        <p:nvSpPr>
          <p:cNvPr id="7" name="Content Placeholder 6"/>
          <p:cNvSpPr>
            <a:spLocks noGrp="1"/>
          </p:cNvSpPr>
          <p:nvPr>
            <p:ph idx="1"/>
          </p:nvPr>
        </p:nvSpPr>
        <p:spPr>
          <a:xfrm>
            <a:off x="1141412" y="1446387"/>
            <a:ext cx="9905999" cy="3541714"/>
          </a:xfrm>
        </p:spPr>
        <p:txBody>
          <a:bodyPr>
            <a:noAutofit/>
          </a:bodyPr>
          <a:lstStyle/>
          <a:p>
            <a:pPr>
              <a:lnSpc>
                <a:spcPct val="100000"/>
              </a:lnSpc>
            </a:pPr>
            <a:r>
              <a:rPr lang="en-IN" sz="2000" dirty="0">
                <a:latin typeface="Tahoma" panose="020B0604030504040204" pitchFamily="34" charset="0"/>
                <a:ea typeface="Tahoma" panose="020B0604030504040204" pitchFamily="34" charset="0"/>
                <a:cs typeface="Tahoma" panose="020B0604030504040204" pitchFamily="34" charset="0"/>
              </a:rPr>
              <a:t>Smart glass developed by </a:t>
            </a:r>
            <a:r>
              <a:rPr lang="en-IN" sz="2000" dirty="0" err="1">
                <a:latin typeface="Tahoma" panose="020B0604030504040204" pitchFamily="34" charset="0"/>
                <a:ea typeface="Tahoma" panose="020B0604030504040204" pitchFamily="34" charset="0"/>
                <a:cs typeface="Tahoma" panose="020B0604030504040204" pitchFamily="34" charset="0"/>
              </a:rPr>
              <a:t>Ellcie</a:t>
            </a:r>
            <a:r>
              <a:rPr lang="en-IN" sz="2000" dirty="0">
                <a:latin typeface="Tahoma" panose="020B0604030504040204" pitchFamily="34" charset="0"/>
                <a:ea typeface="Tahoma" panose="020B0604030504040204" pitchFamily="34" charset="0"/>
                <a:cs typeface="Tahoma" panose="020B0604030504040204" pitchFamily="34" charset="0"/>
              </a:rPr>
              <a:t>-Healthy incorporates a somnolence monitoring technology that provides blink detection, eye recording, and control of vital signs</a:t>
            </a:r>
            <a:endParaRPr lang="en-IN" sz="20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r>
              <a:rPr lang="en-IN" sz="2000" dirty="0">
                <a:latin typeface="Tahoma" panose="020B0604030504040204" pitchFamily="34" charset="0"/>
                <a:ea typeface="Tahoma" panose="020B0604030504040204" pitchFamily="34" charset="0"/>
                <a:cs typeface="Tahoma" panose="020B0604030504040204" pitchFamily="34" charset="0"/>
              </a:rPr>
              <a:t> The smart glass tracks these inputs and offers somnolence interference by beeping, thereby telling the driver to take a break [3].</a:t>
            </a:r>
            <a:endParaRPr lang="en-IN" sz="2000" dirty="0">
              <a:latin typeface="Tahoma" panose="020B0604030504040204" pitchFamily="34" charset="0"/>
              <a:ea typeface="Tahoma" panose="020B0604030504040204" pitchFamily="34" charset="0"/>
              <a:cs typeface="Tahoma" panose="020B0604030504040204" pitchFamily="34" charset="0"/>
            </a:endParaRPr>
          </a:p>
          <a:p>
            <a:r>
              <a:rPr lang="en-US" sz="2000" dirty="0">
                <a:latin typeface="Tahoma" panose="020B0604030504040204" pitchFamily="34" charset="0"/>
                <a:ea typeface="Tahoma" panose="020B0604030504040204" pitchFamily="34" charset="0"/>
                <a:cs typeface="Tahoma" panose="020B0604030504040204" pitchFamily="34" charset="0"/>
              </a:rPr>
              <a:t>Combination strategies involving multiple sensors on a single device, such as infrared cameras and heart rate monitors, have been shown to produce outstanding performance. </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a:latin typeface="Tahoma" panose="020B0604030504040204" pitchFamily="34" charset="0"/>
                <a:ea typeface="Tahoma" panose="020B0604030504040204" pitchFamily="34" charset="0"/>
                <a:cs typeface="Tahoma" panose="020B0604030504040204" pitchFamily="34" charset="0"/>
              </a:rPr>
              <a:t>However, these tools are costly and require the setting up of proprietary solutions. While there are different approaches to detecting driver drowsiness, each with its strengths and weaknesses, it is essential to continue exploring new methods to improve the accuracy and efficiency of these systems. </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a:latin typeface="Tahoma" panose="020B0604030504040204" pitchFamily="34" charset="0"/>
                <a:ea typeface="Tahoma" panose="020B0604030504040204" pitchFamily="34" charset="0"/>
                <a:cs typeface="Tahoma" panose="020B0604030504040204" pitchFamily="34" charset="0"/>
              </a:rPr>
              <a:t>By doing so, we can reduce the number of accidents related to driver drowsiness and improve overall road safety [4].</a:t>
            </a:r>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sz="20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endParaRPr lang="en-IN" sz="20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endParaRPr lang="en-IN" sz="20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214257"/>
            <a:ext cx="9905998" cy="1478570"/>
          </a:xfrm>
        </p:spPr>
        <p:txBody>
          <a:bodyPr/>
          <a:lstStyle/>
          <a:p>
            <a:r>
              <a:rPr lang="en-US" dirty="0"/>
              <a:t>Problem statement</a:t>
            </a:r>
            <a:endParaRPr lang="en-US" dirty="0"/>
          </a:p>
        </p:txBody>
      </p:sp>
      <p:sp>
        <p:nvSpPr>
          <p:cNvPr id="7" name="Content Placeholder 6"/>
          <p:cNvSpPr>
            <a:spLocks noGrp="1"/>
          </p:cNvSpPr>
          <p:nvPr>
            <p:ph idx="1"/>
          </p:nvPr>
        </p:nvSpPr>
        <p:spPr>
          <a:xfrm>
            <a:off x="1141412" y="1446387"/>
            <a:ext cx="9905999" cy="3541714"/>
          </a:xfrm>
        </p:spPr>
        <p:txBody>
          <a:bodyPr>
            <a:noAutofit/>
          </a:bodyPr>
          <a:lstStyle/>
          <a:p>
            <a:pPr>
              <a:lnSpc>
                <a:spcPct val="100000"/>
              </a:lnSpc>
            </a:pPr>
            <a:r>
              <a:rPr lang="en-US" sz="2200" dirty="0">
                <a:latin typeface="Tahoma" panose="020B0604030504040204" pitchFamily="34" charset="0"/>
                <a:ea typeface="Tahoma" panose="020B0604030504040204" pitchFamily="34" charset="0"/>
                <a:cs typeface="Tahoma" panose="020B0604030504040204" pitchFamily="34" charset="0"/>
              </a:rPr>
              <a:t>Drowsiness identification processes can be categorized based on several methods, including vehicle context, behavioral, and physiological. </a:t>
            </a:r>
            <a:endParaRPr lang="en-US" sz="22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r>
              <a:rPr lang="en-US" sz="2200" dirty="0">
                <a:latin typeface="Tahoma" panose="020B0604030504040204" pitchFamily="34" charset="0"/>
                <a:ea typeface="Tahoma" panose="020B0604030504040204" pitchFamily="34" charset="0"/>
                <a:cs typeface="Tahoma" panose="020B0604030504040204" pitchFamily="34" charset="0"/>
              </a:rPr>
              <a:t>Over the years, multiple methods have been developed for the identification of drowsiness.</a:t>
            </a:r>
            <a:endParaRPr lang="en-US" sz="22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r>
              <a:rPr lang="en-US" sz="2200" dirty="0">
                <a:latin typeface="Tahoma" panose="020B0604030504040204" pitchFamily="34" charset="0"/>
                <a:ea typeface="Tahoma" panose="020B0604030504040204" pitchFamily="34" charset="0"/>
                <a:cs typeface="Tahoma" panose="020B0604030504040204" pitchFamily="34" charset="0"/>
              </a:rPr>
              <a:t>Vehicle-based methods involve monitoring lane switches, steering wheel spin, velocity, and compressions on the accelerator pedal. Physiological signals of the driver, such as electrooculogram and electrocardiogram are monitored in physiological methods.</a:t>
            </a:r>
            <a:endParaRPr lang="en-US" sz="22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r>
              <a:rPr lang="en-US" sz="2200" dirty="0">
                <a:latin typeface="Tahoma" panose="020B0604030504040204" pitchFamily="34" charset="0"/>
                <a:ea typeface="Tahoma" panose="020B0604030504040204" pitchFamily="34" charset="0"/>
                <a:cs typeface="Tahoma" panose="020B0604030504040204" pitchFamily="34" charset="0"/>
              </a:rPr>
              <a:t>The existing methods of finding the Driver's Drowsiness in the driving is very difficult.</a:t>
            </a:r>
            <a:endParaRPr lang="en-US" sz="22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r>
              <a:rPr lang="en-US" sz="2200" dirty="0">
                <a:latin typeface="Tahoma" panose="020B0604030504040204" pitchFamily="34" charset="0"/>
                <a:ea typeface="Tahoma" panose="020B0604030504040204" pitchFamily="34" charset="0"/>
                <a:cs typeface="Tahoma" panose="020B0604030504040204" pitchFamily="34" charset="0"/>
              </a:rPr>
              <a:t>The accuracy levels of the identification of the detection are also not good. </a:t>
            </a:r>
            <a:endParaRPr lang="en-US" sz="22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r>
              <a:rPr lang="en-US" sz="2200" dirty="0">
                <a:latin typeface="Tahoma" panose="020B0604030504040204" pitchFamily="34" charset="0"/>
                <a:ea typeface="Tahoma" panose="020B0604030504040204" pitchFamily="34" charset="0"/>
                <a:cs typeface="Tahoma" panose="020B0604030504040204" pitchFamily="34" charset="0"/>
              </a:rPr>
              <a:t>Limitations of existing model are low performance and uses more resources.</a:t>
            </a:r>
            <a:endParaRPr lang="en-US" sz="22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endParaRPr lang="en-US" sz="22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4257"/>
            <a:ext cx="9905998" cy="1478570"/>
          </a:xfrm>
        </p:spPr>
        <p:txBody>
          <a:bodyPr>
            <a:normAutofit/>
          </a:bodyPr>
          <a:lstStyle/>
          <a:p>
            <a:r>
              <a:rPr lang="en-US" sz="4400" dirty="0">
                <a:latin typeface="Rockwell" panose="02060603020205020403" pitchFamily="18" charset="0"/>
              </a:rPr>
              <a:t>Proposed system cont</a:t>
            </a:r>
            <a:endParaRPr lang="en-US" sz="4400" dirty="0">
              <a:latin typeface="Rockwell" panose="02060603020205020403" pitchFamily="18" charset="0"/>
            </a:endParaRPr>
          </a:p>
        </p:txBody>
      </p:sp>
      <p:sp>
        <p:nvSpPr>
          <p:cNvPr id="3" name="Content Placeholder 2"/>
          <p:cNvSpPr>
            <a:spLocks noGrp="1"/>
          </p:cNvSpPr>
          <p:nvPr>
            <p:ph idx="1"/>
          </p:nvPr>
        </p:nvSpPr>
        <p:spPr>
          <a:xfrm>
            <a:off x="1141411" y="1421715"/>
            <a:ext cx="9905999" cy="3541714"/>
          </a:xfrm>
        </p:spPr>
        <p:txBody>
          <a:bodyPr>
            <a:noAutofit/>
          </a:bodyPr>
          <a:lstStyle/>
          <a:p>
            <a:pPr algn="just">
              <a:lnSpc>
                <a:spcPct val="100000"/>
              </a:lnSpc>
            </a:pPr>
            <a:r>
              <a:rPr lang="en-IN" sz="2000" dirty="0">
                <a:latin typeface="Tahoma" panose="020B0604030504040204" pitchFamily="34" charset="0"/>
                <a:ea typeface="Tahoma" panose="020B0604030504040204" pitchFamily="34" charset="0"/>
                <a:cs typeface="Tahoma" panose="020B0604030504040204" pitchFamily="34" charset="0"/>
              </a:rPr>
              <a:t>The proposed methods aim to find the driver drowsiness with the convolutional neural network’s algorithm. </a:t>
            </a:r>
            <a:endParaRPr lang="en-IN" sz="2000" dirty="0">
              <a:latin typeface="Tahoma" panose="020B0604030504040204" pitchFamily="34" charset="0"/>
              <a:ea typeface="Tahoma" panose="020B0604030504040204" pitchFamily="34" charset="0"/>
              <a:cs typeface="Tahoma" panose="020B0604030504040204" pitchFamily="34" charset="0"/>
            </a:endParaRPr>
          </a:p>
          <a:p>
            <a:pPr algn="just">
              <a:lnSpc>
                <a:spcPct val="100000"/>
              </a:lnSpc>
            </a:pPr>
            <a:r>
              <a:rPr lang="en-IN" sz="2000" dirty="0">
                <a:latin typeface="Tahoma" panose="020B0604030504040204" pitchFamily="34" charset="0"/>
                <a:ea typeface="Tahoma" panose="020B0604030504040204" pitchFamily="34" charset="0"/>
                <a:cs typeface="Tahoma" panose="020B0604030504040204" pitchFamily="34" charset="0"/>
              </a:rPr>
              <a:t>The accuracy levels of the identification of the driver drowsiness will be improved with the proposed system.</a:t>
            </a:r>
            <a:endParaRPr lang="en-IN" sz="2000" dirty="0">
              <a:latin typeface="Tahoma" panose="020B0604030504040204" pitchFamily="34" charset="0"/>
              <a:ea typeface="Tahoma" panose="020B0604030504040204" pitchFamily="34" charset="0"/>
              <a:cs typeface="Tahoma" panose="020B0604030504040204" pitchFamily="34" charset="0"/>
            </a:endParaRPr>
          </a:p>
          <a:p>
            <a:pPr algn="just">
              <a:lnSpc>
                <a:spcPct val="100000"/>
              </a:lnSpc>
            </a:pPr>
            <a:r>
              <a:rPr lang="en-IN" sz="2000" dirty="0">
                <a:latin typeface="Tahoma" panose="020B0604030504040204" pitchFamily="34" charset="0"/>
                <a:ea typeface="Tahoma" panose="020B0604030504040204" pitchFamily="34" charset="0"/>
                <a:cs typeface="Tahoma" panose="020B0604030504040204" pitchFamily="34" charset="0"/>
              </a:rPr>
              <a:t> The deep learning on neural network will provide the better solution to solve the problem of identification of the driver drowsiness in the real-world data. </a:t>
            </a:r>
            <a:endParaRPr lang="en-IN" sz="2000" dirty="0">
              <a:latin typeface="Tahoma" panose="020B0604030504040204" pitchFamily="34" charset="0"/>
              <a:ea typeface="Tahoma" panose="020B0604030504040204" pitchFamily="34" charset="0"/>
              <a:cs typeface="Tahoma" panose="020B0604030504040204" pitchFamily="34" charset="0"/>
            </a:endParaRPr>
          </a:p>
          <a:p>
            <a:pPr algn="just">
              <a:lnSpc>
                <a:spcPct val="100000"/>
              </a:lnSpc>
            </a:pPr>
            <a:r>
              <a:rPr lang="en-IN" sz="2000" dirty="0">
                <a:latin typeface="Tahoma" panose="020B0604030504040204" pitchFamily="34" charset="0"/>
                <a:ea typeface="Tahoma" panose="020B0604030504040204" pitchFamily="34" charset="0"/>
                <a:cs typeface="Tahoma" panose="020B0604030504040204" pitchFamily="34" charset="0"/>
              </a:rPr>
              <a:t>The Convolutional Neural Network algorithm will check the data in more compact with training and testing the data. It will provide more accuracy as compared with the other type of techniques.</a:t>
            </a:r>
            <a:endParaRPr lang="en-IN" sz="2000" dirty="0">
              <a:latin typeface="Tahoma" panose="020B0604030504040204" pitchFamily="34" charset="0"/>
              <a:ea typeface="Tahoma" panose="020B0604030504040204" pitchFamily="34" charset="0"/>
              <a:cs typeface="Tahoma" panose="020B0604030504040204" pitchFamily="34" charset="0"/>
            </a:endParaRPr>
          </a:p>
          <a:p>
            <a:pPr algn="just">
              <a:lnSpc>
                <a:spcPct val="100000"/>
              </a:lnSpc>
            </a:pPr>
            <a:r>
              <a:rPr lang="en-IN" sz="2000" dirty="0">
                <a:latin typeface="Tahoma" panose="020B0604030504040204" pitchFamily="34" charset="0"/>
                <a:ea typeface="Tahoma" panose="020B0604030504040204" pitchFamily="34" charset="0"/>
                <a:cs typeface="Tahoma" panose="020B0604030504040204" pitchFamily="34" charset="0"/>
              </a:rPr>
              <a:t>The driver steering wheel dataset will be taken as the input to the application and the dataset will be passed into the Convolutional Neural Network algorithm and the data will be analysed with the different visual graphs.</a:t>
            </a:r>
            <a:endParaRPr lang="en-IN" sz="2000" dirty="0">
              <a:latin typeface="Tahoma" panose="020B0604030504040204" pitchFamily="34" charset="0"/>
              <a:ea typeface="Tahoma" panose="020B0604030504040204" pitchFamily="34" charset="0"/>
              <a:cs typeface="Tahoma" panose="020B0604030504040204" pitchFamily="34" charset="0"/>
            </a:endParaRPr>
          </a:p>
          <a:p>
            <a:pPr algn="just">
              <a:lnSpc>
                <a:spcPct val="100000"/>
              </a:lnSpc>
            </a:pPr>
            <a:r>
              <a:rPr lang="en-IN" sz="2000" dirty="0">
                <a:latin typeface="Tahoma" panose="020B0604030504040204" pitchFamily="34" charset="0"/>
                <a:ea typeface="Tahoma" panose="020B0604030504040204" pitchFamily="34" charset="0"/>
                <a:cs typeface="Tahoma" panose="020B0604030504040204" pitchFamily="34" charset="0"/>
              </a:rPr>
              <a:t>Advantages of the proposed system are </a:t>
            </a:r>
            <a:r>
              <a:rPr lang="en-US" sz="2000" dirty="0">
                <a:latin typeface="Tahoma" panose="020B0604030504040204" pitchFamily="34" charset="0"/>
                <a:ea typeface="Tahoma" panose="020B0604030504040204" pitchFamily="34" charset="0"/>
                <a:cs typeface="Tahoma" panose="020B0604030504040204" pitchFamily="34" charset="0"/>
              </a:rPr>
              <a:t>High performance, good accuracy level, increase in profit ratio, can predict the drowsiness of driver with more accuracy.</a:t>
            </a:r>
            <a:endParaRPr lang="en-US" sz="2000" dirty="0">
              <a:latin typeface="Tahoma" panose="020B0604030504040204" pitchFamily="34" charset="0"/>
              <a:ea typeface="Tahoma" panose="020B0604030504040204" pitchFamily="34" charset="0"/>
              <a:cs typeface="Tahoma" panose="020B0604030504040204" pitchFamily="34" charset="0"/>
            </a:endParaRPr>
          </a:p>
          <a:p>
            <a:pPr algn="just">
              <a:lnSpc>
                <a:spcPct val="100000"/>
              </a:lnSpc>
            </a:pPr>
            <a:endParaRPr lang="en-US" sz="2000" dirty="0">
              <a:latin typeface="Tahoma" panose="020B0604030504040204" pitchFamily="34" charset="0"/>
              <a:ea typeface="Tahoma" panose="020B0604030504040204" pitchFamily="34" charset="0"/>
              <a:cs typeface="Tahoma" panose="020B0604030504040204" pitchFamily="34" charset="0"/>
            </a:endParaRPr>
          </a:p>
          <a:p>
            <a:pPr lvl="1">
              <a:lnSpc>
                <a:spcPct val="100000"/>
              </a:lnSpc>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Rockwell" panose="02060603020205020403" pitchFamily="18" charset="0"/>
              </a:rPr>
              <a:t>Experimental results</a:t>
            </a:r>
            <a:endParaRPr lang="en-US" sz="4400" dirty="0">
              <a:latin typeface="Rockwell" panose="02060603020205020403" pitchFamily="18" charset="0"/>
            </a:endParaRPr>
          </a:p>
        </p:txBody>
      </p:sp>
      <p:sp>
        <p:nvSpPr>
          <p:cNvPr id="3" name="Content Placeholder 2"/>
          <p:cNvSpPr>
            <a:spLocks noGrp="1"/>
          </p:cNvSpPr>
          <p:nvPr>
            <p:ph idx="1"/>
          </p:nvPr>
        </p:nvSpPr>
        <p:spPr>
          <a:xfrm>
            <a:off x="1141412" y="1919824"/>
            <a:ext cx="9905999" cy="3541714"/>
          </a:xfrm>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The work-flow of the execution process.</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4217296" y="4803599"/>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 name="Content Placeholder 1"/>
          <p:cNvSpPr txBox="1"/>
          <p:nvPr/>
        </p:nvSpPr>
        <p:spPr>
          <a:xfrm>
            <a:off x="1981200" y="1919824"/>
            <a:ext cx="8229600" cy="3590746"/>
          </a:xfrm>
          <a:prstGeom prst="rect">
            <a:avLst/>
          </a:prstGeom>
        </p:spPr>
        <p:txBody>
          <a:bodyPr>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9855" indent="0" algn="just" fontAlgn="base">
              <a:lnSpc>
                <a:spcPct val="200000"/>
              </a:lnSpc>
              <a:buClrTx/>
              <a:buSzPct val="75000"/>
              <a:buNone/>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US" sz="1400" dirty="0">
              <a:latin typeface="Calibri" panose="020F0502020204030204" pitchFamily="34" charset="0"/>
              <a:cs typeface="Calibri" panose="020F0502020204030204" pitchFamily="34" charset="0"/>
            </a:endParaRPr>
          </a:p>
        </p:txBody>
      </p:sp>
      <p:pic>
        <p:nvPicPr>
          <p:cNvPr id="7"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17296" y="2744686"/>
            <a:ext cx="3405912" cy="359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1 1 "   m a : c o n t e n t T y p e D e s c r i p t i o n = " C r e a t e   a   n e w   d o c u m e n t . "   m a : c o n t e n t T y p e S c o p e = " "   m a : v e r s i o n I D = " 9 6 2 9 1 5 1 2 c 1 e e 7 1 5 a b 6 1 7 f 4 c 0 7 d f 7 9 f c 1 "   x m l n s : c t = " h t t p : / / s c h e m a s . m i c r o s o f t . c o m / o f f i c e / 2 0 0 6 / m e t a d a t a / c o n t e n t T y p e "   x m l n s : m a = " h t t p : / / s c h e m a s . m i c r o s o f t . c o m / o f f i c e / 2 0 0 6 / m e t a d a t a / p r o p e r t i e s / m e t a A t t r i b u t e s " >  
 < x s d : s c h e m a   t a r g e t N a m e s p a c e = " h t t p : / / s c h e m a s . m i c r o s o f t . c o m / o f f i c e / 2 0 0 6 / m e t a d a t a / p r o p e r t i e s "   m a : r o o t = " t r u e "   m a : f i e l d s I D = " 8 2 5 6 c 2 7 c 4 0 c a 5 c 4 0 c e 1 c f 6 c 4 4 f 0 2 0 5 d f " 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M e d i a S e r v i c e K e y P o i n t s   x m l n s = " 7 1 a f 3 2 4 3 - 3 d d 4 - 4 a 8 d - 8 c 0 d - d d 7 6 d a 1 f 0 2 a 5 " 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A7C0B241-13E5-418D-8920-D23491E2D2C0}">
  <ds:schemaRefs/>
</ds:datastoreItem>
</file>

<file path=customXml/itemProps2.xml><?xml version="1.0" encoding="utf-8"?>
<ds:datastoreItem xmlns:ds="http://schemas.openxmlformats.org/officeDocument/2006/customXml" ds:itemID="{E7866CFD-F94E-4AE5-ACEA-86FEC0F48A10}">
  <ds:schemaRefs/>
</ds:datastoreItem>
</file>

<file path=customXml/itemProps3.xml><?xml version="1.0" encoding="utf-8"?>
<ds:datastoreItem xmlns:ds="http://schemas.openxmlformats.org/officeDocument/2006/customXml" ds:itemID="{B579702B-25C7-40D7-9E29-7686B11A9660}">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7987</Words>
  <Application>WPS Presentation</Application>
  <PresentationFormat>Widescreen</PresentationFormat>
  <Paragraphs>144</Paragraphs>
  <Slides>16</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16</vt:i4>
      </vt:variant>
    </vt:vector>
  </HeadingPairs>
  <TitlesOfParts>
    <vt:vector size="34" baseType="lpstr">
      <vt:lpstr>Arial</vt:lpstr>
      <vt:lpstr>SimSun</vt:lpstr>
      <vt:lpstr>Wingdings</vt:lpstr>
      <vt:lpstr>Trebuchet MS</vt:lpstr>
      <vt:lpstr>PMingLiU</vt:lpstr>
      <vt:lpstr>PMingLiU-ExtB</vt:lpstr>
      <vt:lpstr>Aldhabi</vt:lpstr>
      <vt:lpstr>Tahoma</vt:lpstr>
      <vt:lpstr>Rockwell</vt:lpstr>
      <vt:lpstr>Wingdings 3</vt:lpstr>
      <vt:lpstr>Verdana</vt:lpstr>
      <vt:lpstr>Wingdings 2</vt:lpstr>
      <vt:lpstr>Times New Roman</vt:lpstr>
      <vt:lpstr>Calibri</vt:lpstr>
      <vt:lpstr>Microsoft YaHei</vt:lpstr>
      <vt:lpstr>Arial Unicode MS</vt:lpstr>
      <vt:lpstr>Tw Cen MT</vt:lpstr>
      <vt:lpstr>Circuit</vt:lpstr>
      <vt:lpstr>DRIVER DROWSINESS DETECTION  WITH DEEP LEARNING ON NEURAl NEtworks</vt:lpstr>
      <vt:lpstr>Motivation</vt:lpstr>
      <vt:lpstr>Motivation</vt:lpstr>
      <vt:lpstr>Objective</vt:lpstr>
      <vt:lpstr>Related work</vt:lpstr>
      <vt:lpstr>Related work cont</vt:lpstr>
      <vt:lpstr>Problem statement</vt:lpstr>
      <vt:lpstr>Proposed system</vt:lpstr>
      <vt:lpstr>Experimental results</vt:lpstr>
      <vt:lpstr>Experimental results</vt:lpstr>
      <vt:lpstr>Experimental results</vt:lpstr>
      <vt:lpstr>Experimental results</vt:lpstr>
      <vt:lpstr>Experimental results</vt:lpstr>
      <vt:lpstr>Conclusion</vt:lpstr>
      <vt:lpstr>references</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WITH DEEP LEARNING ON NEURAl NEtworks</dc:title>
  <dc:creator>Vyshnavi Chakka</dc:creator>
  <cp:lastModifiedBy>chakk</cp:lastModifiedBy>
  <cp:revision>3</cp:revision>
  <dcterms:created xsi:type="dcterms:W3CDTF">2024-04-19T23:08:00Z</dcterms:created>
  <dcterms:modified xsi:type="dcterms:W3CDTF">2024-04-23T04:01:07Z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B630C1BFD3D74188B8347538B24F68D1_12</vt:lpwstr>
  </property>
  <property fmtid="{D5CDD505-2E9C-101B-9397-08002B2CF9AE}" pid="4" name="KSOProductBuildVer">
    <vt:lpwstr>1033-12.2.0.13489</vt:lpwstr>
  </property>
</Properties>
</file>