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0"/>
  </p:notes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76"/>
  </p:normalViewPr>
  <p:slideViewPr>
    <p:cSldViewPr snapToGrid="0">
      <p:cViewPr varScale="1">
        <p:scale>
          <a:sx n="93" d="100"/>
          <a:sy n="93" d="100"/>
        </p:scale>
        <p:origin x="216"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256597-590B-4781-8E9E-4578BAAE2BE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337C06A-50D0-4CCD-A858-3D9BFBFD2617}">
      <dgm:prSet/>
      <dgm:spPr/>
      <dgm:t>
        <a:bodyPr/>
        <a:lstStyle/>
        <a:p>
          <a:r>
            <a:rPr lang="en-IN" dirty="0"/>
            <a:t>Scenario 1: Using All Variables In this scenario, </a:t>
          </a:r>
          <a:endParaRPr lang="en-US" dirty="0"/>
        </a:p>
      </dgm:t>
    </dgm:pt>
    <dgm:pt modelId="{E909BF15-710E-4F63-919A-5C1DF6117EA6}" type="parTrans" cxnId="{ABE8F619-88FD-4352-821B-C17939D3FC1A}">
      <dgm:prSet/>
      <dgm:spPr/>
      <dgm:t>
        <a:bodyPr/>
        <a:lstStyle/>
        <a:p>
          <a:endParaRPr lang="en-US"/>
        </a:p>
      </dgm:t>
    </dgm:pt>
    <dgm:pt modelId="{1BA68B7A-505D-413F-B367-632C77A22B16}" type="sibTrans" cxnId="{ABE8F619-88FD-4352-821B-C17939D3FC1A}">
      <dgm:prSet/>
      <dgm:spPr/>
      <dgm:t>
        <a:bodyPr/>
        <a:lstStyle/>
        <a:p>
          <a:endParaRPr lang="en-US"/>
        </a:p>
      </dgm:t>
    </dgm:pt>
    <dgm:pt modelId="{25F4AF7E-67EF-4478-A5F6-B76E9E3E63D7}">
      <dgm:prSet/>
      <dgm:spPr/>
      <dgm:t>
        <a:bodyPr/>
        <a:lstStyle/>
        <a:p>
          <a:r>
            <a:rPr lang="en-IN" b="0" i="0" dirty="0"/>
            <a:t>Logistic Regression Accuracy: 0.91 </a:t>
          </a:r>
          <a:endParaRPr lang="en-US" dirty="0"/>
        </a:p>
      </dgm:t>
    </dgm:pt>
    <dgm:pt modelId="{C8E3AF27-31B7-46AA-B909-9C01B3BFC3F9}" type="parTrans" cxnId="{DF5ECC12-36E7-4EAF-9DD3-CB93F4D4AD58}">
      <dgm:prSet/>
      <dgm:spPr/>
      <dgm:t>
        <a:bodyPr/>
        <a:lstStyle/>
        <a:p>
          <a:endParaRPr lang="en-US"/>
        </a:p>
      </dgm:t>
    </dgm:pt>
    <dgm:pt modelId="{D299F9ED-602A-4603-A40B-2830AB1CAA71}" type="sibTrans" cxnId="{DF5ECC12-36E7-4EAF-9DD3-CB93F4D4AD58}">
      <dgm:prSet/>
      <dgm:spPr/>
      <dgm:t>
        <a:bodyPr/>
        <a:lstStyle/>
        <a:p>
          <a:endParaRPr lang="en-US"/>
        </a:p>
      </dgm:t>
    </dgm:pt>
    <dgm:pt modelId="{E2507094-A893-4F1B-9B0E-82D918899764}">
      <dgm:prSet/>
      <dgm:spPr/>
      <dgm:t>
        <a:bodyPr/>
        <a:lstStyle/>
        <a:p>
          <a:r>
            <a:rPr lang="en-IN" b="0" i="0"/>
            <a:t>SVM Accuracy: 0.89 </a:t>
          </a:r>
          <a:endParaRPr lang="en-US"/>
        </a:p>
      </dgm:t>
    </dgm:pt>
    <dgm:pt modelId="{F78679C1-FEB9-443E-A6B3-F071515965A7}" type="parTrans" cxnId="{74E16E1A-156A-47ED-8770-77A0440A8F1D}">
      <dgm:prSet/>
      <dgm:spPr/>
      <dgm:t>
        <a:bodyPr/>
        <a:lstStyle/>
        <a:p>
          <a:endParaRPr lang="en-US"/>
        </a:p>
      </dgm:t>
    </dgm:pt>
    <dgm:pt modelId="{6558DE5A-7ED5-48DA-AA89-BDB0BEBABEB6}" type="sibTrans" cxnId="{74E16E1A-156A-47ED-8770-77A0440A8F1D}">
      <dgm:prSet/>
      <dgm:spPr/>
      <dgm:t>
        <a:bodyPr/>
        <a:lstStyle/>
        <a:p>
          <a:endParaRPr lang="en-US"/>
        </a:p>
      </dgm:t>
    </dgm:pt>
    <dgm:pt modelId="{47D4A358-FFD4-41B0-953E-A3C77C1E428C}">
      <dgm:prSet/>
      <dgm:spPr/>
      <dgm:t>
        <a:bodyPr/>
        <a:lstStyle/>
        <a:p>
          <a:r>
            <a:rPr lang="en-IN" b="0" i="0"/>
            <a:t>K-means Clustering Accuracy: 0.61</a:t>
          </a:r>
          <a:endParaRPr lang="en-US"/>
        </a:p>
      </dgm:t>
    </dgm:pt>
    <dgm:pt modelId="{1261BCAF-0AD4-438E-B87C-BA5890E5D74C}" type="parTrans" cxnId="{F346D2F2-BA48-4DB9-AA66-9DEBBDC4E3C1}">
      <dgm:prSet/>
      <dgm:spPr/>
      <dgm:t>
        <a:bodyPr/>
        <a:lstStyle/>
        <a:p>
          <a:endParaRPr lang="en-US"/>
        </a:p>
      </dgm:t>
    </dgm:pt>
    <dgm:pt modelId="{348DEED4-E304-4616-9D50-C568A28907E8}" type="sibTrans" cxnId="{F346D2F2-BA48-4DB9-AA66-9DEBBDC4E3C1}">
      <dgm:prSet/>
      <dgm:spPr/>
      <dgm:t>
        <a:bodyPr/>
        <a:lstStyle/>
        <a:p>
          <a:endParaRPr lang="en-US"/>
        </a:p>
      </dgm:t>
    </dgm:pt>
    <dgm:pt modelId="{6CE51DE6-B670-4C24-9DEE-4B5CE812B3B2}">
      <dgm:prSet/>
      <dgm:spPr/>
      <dgm:t>
        <a:bodyPr/>
        <a:lstStyle/>
        <a:p>
          <a:r>
            <a:rPr lang="en-IN" b="0" i="0" dirty="0"/>
            <a:t>Based on the accuracy scores, the logistic regression model achieved the highest accuracy of 0.91, followed by the SVM model with an accuracy of 0.89. The K-means clustering model obtained a lower accuracy of 0.61.</a:t>
          </a:r>
          <a:endParaRPr lang="en-US" dirty="0"/>
        </a:p>
      </dgm:t>
    </dgm:pt>
    <dgm:pt modelId="{95F5E2E4-2C99-46DB-8BCA-1635060D141B}" type="parTrans" cxnId="{19FE28C6-470F-4B8B-B2D1-6AE25A6FD457}">
      <dgm:prSet/>
      <dgm:spPr/>
      <dgm:t>
        <a:bodyPr/>
        <a:lstStyle/>
        <a:p>
          <a:endParaRPr lang="en-US"/>
        </a:p>
      </dgm:t>
    </dgm:pt>
    <dgm:pt modelId="{A17FD4B4-289B-4597-AB5E-8429383AA6CF}" type="sibTrans" cxnId="{19FE28C6-470F-4B8B-B2D1-6AE25A6FD457}">
      <dgm:prSet/>
      <dgm:spPr/>
      <dgm:t>
        <a:bodyPr/>
        <a:lstStyle/>
        <a:p>
          <a:endParaRPr lang="en-US"/>
        </a:p>
      </dgm:t>
    </dgm:pt>
    <dgm:pt modelId="{9607C9AA-0F6E-4878-B72A-F15E72AAA762}">
      <dgm:prSet/>
      <dgm:spPr/>
      <dgm:t>
        <a:bodyPr/>
        <a:lstStyle/>
        <a:p>
          <a:r>
            <a:rPr lang="en-IN" b="1" i="0"/>
            <a:t>This suggests that when using all variables, both logistic regression and SVM outperformed the K-means clustering model in terms of accuracy.</a:t>
          </a:r>
          <a:endParaRPr lang="en-US"/>
        </a:p>
      </dgm:t>
    </dgm:pt>
    <dgm:pt modelId="{8228CBB9-B2F1-446A-B1BE-FD12F2434857}" type="parTrans" cxnId="{33BFFA8E-11A7-4BEE-AD94-316014D0A6D1}">
      <dgm:prSet/>
      <dgm:spPr/>
      <dgm:t>
        <a:bodyPr/>
        <a:lstStyle/>
        <a:p>
          <a:endParaRPr lang="en-US"/>
        </a:p>
      </dgm:t>
    </dgm:pt>
    <dgm:pt modelId="{D63DD42B-B5F4-413E-BD97-81CCA563F067}" type="sibTrans" cxnId="{33BFFA8E-11A7-4BEE-AD94-316014D0A6D1}">
      <dgm:prSet/>
      <dgm:spPr/>
      <dgm:t>
        <a:bodyPr/>
        <a:lstStyle/>
        <a:p>
          <a:endParaRPr lang="en-US"/>
        </a:p>
      </dgm:t>
    </dgm:pt>
    <dgm:pt modelId="{7FBFA9B7-986F-472F-8263-3FEE034F7E93}">
      <dgm:prSet/>
      <dgm:spPr/>
      <dgm:t>
        <a:bodyPr/>
        <a:lstStyle/>
        <a:p>
          <a:r>
            <a:rPr lang="en-IN"/>
            <a:t>Scenario 2: Using Selected Features</a:t>
          </a:r>
          <a:endParaRPr lang="en-US"/>
        </a:p>
      </dgm:t>
    </dgm:pt>
    <dgm:pt modelId="{0EEF59A3-EB5F-4FCD-AEB7-C2E7092D10FD}" type="parTrans" cxnId="{BB3BBE89-A5A9-4464-8217-0FF050A4B2D1}">
      <dgm:prSet/>
      <dgm:spPr/>
      <dgm:t>
        <a:bodyPr/>
        <a:lstStyle/>
        <a:p>
          <a:endParaRPr lang="en-US"/>
        </a:p>
      </dgm:t>
    </dgm:pt>
    <dgm:pt modelId="{BD3F6C18-1A9D-42F7-AC3D-040A6E149CD1}" type="sibTrans" cxnId="{BB3BBE89-A5A9-4464-8217-0FF050A4B2D1}">
      <dgm:prSet/>
      <dgm:spPr/>
      <dgm:t>
        <a:bodyPr/>
        <a:lstStyle/>
        <a:p>
          <a:endParaRPr lang="en-US"/>
        </a:p>
      </dgm:t>
    </dgm:pt>
    <dgm:pt modelId="{ED191E43-9F27-424C-8053-D71FC04F15E7}">
      <dgm:prSet/>
      <dgm:spPr/>
      <dgm:t>
        <a:bodyPr/>
        <a:lstStyle/>
        <a:p>
          <a:r>
            <a:rPr lang="en-IN" b="0" i="0"/>
            <a:t>In this scenario, i applied the models using a selected subset of features from the banking dataset.the following accuracy scores were obtained:</a:t>
          </a:r>
          <a:endParaRPr lang="en-US"/>
        </a:p>
      </dgm:t>
    </dgm:pt>
    <dgm:pt modelId="{5B68B255-DD6C-4A21-BF25-0DC585A40673}" type="parTrans" cxnId="{C1C4812C-820A-4ADB-941A-4A6D805A2CA0}">
      <dgm:prSet/>
      <dgm:spPr/>
      <dgm:t>
        <a:bodyPr/>
        <a:lstStyle/>
        <a:p>
          <a:endParaRPr lang="en-US"/>
        </a:p>
      </dgm:t>
    </dgm:pt>
    <dgm:pt modelId="{1D6266CA-4A5F-4C63-8C79-C651F1002BC0}" type="sibTrans" cxnId="{C1C4812C-820A-4ADB-941A-4A6D805A2CA0}">
      <dgm:prSet/>
      <dgm:spPr/>
      <dgm:t>
        <a:bodyPr/>
        <a:lstStyle/>
        <a:p>
          <a:endParaRPr lang="en-US"/>
        </a:p>
      </dgm:t>
    </dgm:pt>
    <dgm:pt modelId="{50873248-6825-4477-8903-85C045C2C26F}">
      <dgm:prSet/>
      <dgm:spPr/>
      <dgm:t>
        <a:bodyPr/>
        <a:lstStyle/>
        <a:p>
          <a:r>
            <a:rPr lang="en-IN" b="0" i="0"/>
            <a:t>Logistic Regression Accuracy: 0.88 SVM Accuracy: 0.88 K-means Clustering Accuracy: 0.72</a:t>
          </a:r>
          <a:endParaRPr lang="en-US"/>
        </a:p>
      </dgm:t>
    </dgm:pt>
    <dgm:pt modelId="{0A9A0E09-9311-44D5-9E1A-D9DFD2860D0C}" type="parTrans" cxnId="{C31FAC61-0278-4907-8B67-5D3EC8577150}">
      <dgm:prSet/>
      <dgm:spPr/>
      <dgm:t>
        <a:bodyPr/>
        <a:lstStyle/>
        <a:p>
          <a:endParaRPr lang="en-US"/>
        </a:p>
      </dgm:t>
    </dgm:pt>
    <dgm:pt modelId="{2F14C9E9-8FF2-461A-B380-C8575921E7A9}" type="sibTrans" cxnId="{C31FAC61-0278-4907-8B67-5D3EC8577150}">
      <dgm:prSet/>
      <dgm:spPr/>
      <dgm:t>
        <a:bodyPr/>
        <a:lstStyle/>
        <a:p>
          <a:endParaRPr lang="en-US"/>
        </a:p>
      </dgm:t>
    </dgm:pt>
    <dgm:pt modelId="{07ECFA91-24B5-48B0-B189-CEB89B9B35BA}">
      <dgm:prSet/>
      <dgm:spPr/>
      <dgm:t>
        <a:bodyPr/>
        <a:lstStyle/>
        <a:p>
          <a:r>
            <a:rPr lang="en-IN"/>
            <a:t>Explanation: In this scenario, both logistic regression and SVM achieved high accuracy scores, indicating their effectiveness in predicting the target variable using the selected subset of features.</a:t>
          </a:r>
          <a:endParaRPr lang="en-US"/>
        </a:p>
      </dgm:t>
    </dgm:pt>
    <dgm:pt modelId="{AC381505-DE80-4119-8884-15F2FF39EEF8}" type="parTrans" cxnId="{371C6BF5-1F1F-49CC-8C4D-A479B1E072D4}">
      <dgm:prSet/>
      <dgm:spPr/>
      <dgm:t>
        <a:bodyPr/>
        <a:lstStyle/>
        <a:p>
          <a:endParaRPr lang="en-US"/>
        </a:p>
      </dgm:t>
    </dgm:pt>
    <dgm:pt modelId="{CFF0D175-D41E-4212-9165-4A9251D49358}" type="sibTrans" cxnId="{371C6BF5-1F1F-49CC-8C4D-A479B1E072D4}">
      <dgm:prSet/>
      <dgm:spPr/>
      <dgm:t>
        <a:bodyPr/>
        <a:lstStyle/>
        <a:p>
          <a:endParaRPr lang="en-US"/>
        </a:p>
      </dgm:t>
    </dgm:pt>
    <dgm:pt modelId="{F2FA4188-3275-F74D-88FF-FF5F1188ED83}" type="pres">
      <dgm:prSet presAssocID="{9B256597-590B-4781-8E9E-4578BAAE2BE9}" presName="diagram" presStyleCnt="0">
        <dgm:presLayoutVars>
          <dgm:dir/>
          <dgm:resizeHandles val="exact"/>
        </dgm:presLayoutVars>
      </dgm:prSet>
      <dgm:spPr/>
    </dgm:pt>
    <dgm:pt modelId="{5B7C3475-BEF1-E94C-B06C-2D5700472FA9}" type="pres">
      <dgm:prSet presAssocID="{B337C06A-50D0-4CCD-A858-3D9BFBFD2617}" presName="node" presStyleLbl="node1" presStyleIdx="0" presStyleCnt="10">
        <dgm:presLayoutVars>
          <dgm:bulletEnabled val="1"/>
        </dgm:presLayoutVars>
      </dgm:prSet>
      <dgm:spPr/>
    </dgm:pt>
    <dgm:pt modelId="{EE1CB0C4-2EF8-9E47-88E3-D363857928AC}" type="pres">
      <dgm:prSet presAssocID="{1BA68B7A-505D-413F-B367-632C77A22B16}" presName="sibTrans" presStyleCnt="0"/>
      <dgm:spPr/>
    </dgm:pt>
    <dgm:pt modelId="{132D1138-0CA9-A24E-A0BA-D37884434D34}" type="pres">
      <dgm:prSet presAssocID="{25F4AF7E-67EF-4478-A5F6-B76E9E3E63D7}" presName="node" presStyleLbl="node1" presStyleIdx="1" presStyleCnt="10">
        <dgm:presLayoutVars>
          <dgm:bulletEnabled val="1"/>
        </dgm:presLayoutVars>
      </dgm:prSet>
      <dgm:spPr/>
    </dgm:pt>
    <dgm:pt modelId="{74576B6B-F890-BE45-B37E-01C04DCB916A}" type="pres">
      <dgm:prSet presAssocID="{D299F9ED-602A-4603-A40B-2830AB1CAA71}" presName="sibTrans" presStyleCnt="0"/>
      <dgm:spPr/>
    </dgm:pt>
    <dgm:pt modelId="{F945D0E8-5694-1C4D-92C5-DC43A55A3E03}" type="pres">
      <dgm:prSet presAssocID="{E2507094-A893-4F1B-9B0E-82D918899764}" presName="node" presStyleLbl="node1" presStyleIdx="2" presStyleCnt="10">
        <dgm:presLayoutVars>
          <dgm:bulletEnabled val="1"/>
        </dgm:presLayoutVars>
      </dgm:prSet>
      <dgm:spPr/>
    </dgm:pt>
    <dgm:pt modelId="{77665B47-F6E0-B64D-8A1E-76086DDF42E5}" type="pres">
      <dgm:prSet presAssocID="{6558DE5A-7ED5-48DA-AA89-BDB0BEBABEB6}" presName="sibTrans" presStyleCnt="0"/>
      <dgm:spPr/>
    </dgm:pt>
    <dgm:pt modelId="{259A0256-7085-FE43-A955-1140BB835749}" type="pres">
      <dgm:prSet presAssocID="{47D4A358-FFD4-41B0-953E-A3C77C1E428C}" presName="node" presStyleLbl="node1" presStyleIdx="3" presStyleCnt="10">
        <dgm:presLayoutVars>
          <dgm:bulletEnabled val="1"/>
        </dgm:presLayoutVars>
      </dgm:prSet>
      <dgm:spPr/>
    </dgm:pt>
    <dgm:pt modelId="{6CE3F68B-1918-6145-8492-6F6668049F51}" type="pres">
      <dgm:prSet presAssocID="{348DEED4-E304-4616-9D50-C568A28907E8}" presName="sibTrans" presStyleCnt="0"/>
      <dgm:spPr/>
    </dgm:pt>
    <dgm:pt modelId="{AD8370B6-7DAD-ED4D-9AED-CD9D4D734C9E}" type="pres">
      <dgm:prSet presAssocID="{6CE51DE6-B670-4C24-9DEE-4B5CE812B3B2}" presName="node" presStyleLbl="node1" presStyleIdx="4" presStyleCnt="10">
        <dgm:presLayoutVars>
          <dgm:bulletEnabled val="1"/>
        </dgm:presLayoutVars>
      </dgm:prSet>
      <dgm:spPr/>
    </dgm:pt>
    <dgm:pt modelId="{3DAC1E4F-2309-C04D-B233-3D746660E47F}" type="pres">
      <dgm:prSet presAssocID="{A17FD4B4-289B-4597-AB5E-8429383AA6CF}" presName="sibTrans" presStyleCnt="0"/>
      <dgm:spPr/>
    </dgm:pt>
    <dgm:pt modelId="{92A46E93-53AA-B04E-97AC-02D57A3FC5CC}" type="pres">
      <dgm:prSet presAssocID="{9607C9AA-0F6E-4878-B72A-F15E72AAA762}" presName="node" presStyleLbl="node1" presStyleIdx="5" presStyleCnt="10">
        <dgm:presLayoutVars>
          <dgm:bulletEnabled val="1"/>
        </dgm:presLayoutVars>
      </dgm:prSet>
      <dgm:spPr/>
    </dgm:pt>
    <dgm:pt modelId="{7D9988F7-B81F-844C-B3C9-BBC4634BDB34}" type="pres">
      <dgm:prSet presAssocID="{D63DD42B-B5F4-413E-BD97-81CCA563F067}" presName="sibTrans" presStyleCnt="0"/>
      <dgm:spPr/>
    </dgm:pt>
    <dgm:pt modelId="{801CAF91-C329-1E48-AE9A-60A593332646}" type="pres">
      <dgm:prSet presAssocID="{7FBFA9B7-986F-472F-8263-3FEE034F7E93}" presName="node" presStyleLbl="node1" presStyleIdx="6" presStyleCnt="10">
        <dgm:presLayoutVars>
          <dgm:bulletEnabled val="1"/>
        </dgm:presLayoutVars>
      </dgm:prSet>
      <dgm:spPr/>
    </dgm:pt>
    <dgm:pt modelId="{7982791F-FBDD-2942-B0EF-DF36EBE4FE83}" type="pres">
      <dgm:prSet presAssocID="{BD3F6C18-1A9D-42F7-AC3D-040A6E149CD1}" presName="sibTrans" presStyleCnt="0"/>
      <dgm:spPr/>
    </dgm:pt>
    <dgm:pt modelId="{157A28D0-2B2E-C04F-8CB9-17F6A75A0E25}" type="pres">
      <dgm:prSet presAssocID="{ED191E43-9F27-424C-8053-D71FC04F15E7}" presName="node" presStyleLbl="node1" presStyleIdx="7" presStyleCnt="10">
        <dgm:presLayoutVars>
          <dgm:bulletEnabled val="1"/>
        </dgm:presLayoutVars>
      </dgm:prSet>
      <dgm:spPr/>
    </dgm:pt>
    <dgm:pt modelId="{EE19ABB5-8563-494D-8129-08E74ADF4791}" type="pres">
      <dgm:prSet presAssocID="{1D6266CA-4A5F-4C63-8C79-C651F1002BC0}" presName="sibTrans" presStyleCnt="0"/>
      <dgm:spPr/>
    </dgm:pt>
    <dgm:pt modelId="{ED793856-57B5-284D-BADA-8C42BFA94E48}" type="pres">
      <dgm:prSet presAssocID="{50873248-6825-4477-8903-85C045C2C26F}" presName="node" presStyleLbl="node1" presStyleIdx="8" presStyleCnt="10">
        <dgm:presLayoutVars>
          <dgm:bulletEnabled val="1"/>
        </dgm:presLayoutVars>
      </dgm:prSet>
      <dgm:spPr/>
    </dgm:pt>
    <dgm:pt modelId="{0C6AF242-5009-664C-BC18-0FAA2BCE80C5}" type="pres">
      <dgm:prSet presAssocID="{2F14C9E9-8FF2-461A-B380-C8575921E7A9}" presName="sibTrans" presStyleCnt="0"/>
      <dgm:spPr/>
    </dgm:pt>
    <dgm:pt modelId="{43CA8DC8-2B42-0344-B499-E9C340B59867}" type="pres">
      <dgm:prSet presAssocID="{07ECFA91-24B5-48B0-B189-CEB89B9B35BA}" presName="node" presStyleLbl="node1" presStyleIdx="9" presStyleCnt="10">
        <dgm:presLayoutVars>
          <dgm:bulletEnabled val="1"/>
        </dgm:presLayoutVars>
      </dgm:prSet>
      <dgm:spPr/>
    </dgm:pt>
  </dgm:ptLst>
  <dgm:cxnLst>
    <dgm:cxn modelId="{478E2408-05A5-F844-A542-C4F37AF9CB49}" type="presOf" srcId="{ED191E43-9F27-424C-8053-D71FC04F15E7}" destId="{157A28D0-2B2E-C04F-8CB9-17F6A75A0E25}" srcOrd="0" destOrd="0" presId="urn:microsoft.com/office/officeart/2005/8/layout/default"/>
    <dgm:cxn modelId="{DF5ECC12-36E7-4EAF-9DD3-CB93F4D4AD58}" srcId="{9B256597-590B-4781-8E9E-4578BAAE2BE9}" destId="{25F4AF7E-67EF-4478-A5F6-B76E9E3E63D7}" srcOrd="1" destOrd="0" parTransId="{C8E3AF27-31B7-46AA-B909-9C01B3BFC3F9}" sibTransId="{D299F9ED-602A-4603-A40B-2830AB1CAA71}"/>
    <dgm:cxn modelId="{ABE8F619-88FD-4352-821B-C17939D3FC1A}" srcId="{9B256597-590B-4781-8E9E-4578BAAE2BE9}" destId="{B337C06A-50D0-4CCD-A858-3D9BFBFD2617}" srcOrd="0" destOrd="0" parTransId="{E909BF15-710E-4F63-919A-5C1DF6117EA6}" sibTransId="{1BA68B7A-505D-413F-B367-632C77A22B16}"/>
    <dgm:cxn modelId="{74E16E1A-156A-47ED-8770-77A0440A8F1D}" srcId="{9B256597-590B-4781-8E9E-4578BAAE2BE9}" destId="{E2507094-A893-4F1B-9B0E-82D918899764}" srcOrd="2" destOrd="0" parTransId="{F78679C1-FEB9-443E-A6B3-F071515965A7}" sibTransId="{6558DE5A-7ED5-48DA-AA89-BDB0BEBABEB6}"/>
    <dgm:cxn modelId="{C1C4812C-820A-4ADB-941A-4A6D805A2CA0}" srcId="{9B256597-590B-4781-8E9E-4578BAAE2BE9}" destId="{ED191E43-9F27-424C-8053-D71FC04F15E7}" srcOrd="7" destOrd="0" parTransId="{5B68B255-DD6C-4A21-BF25-0DC585A40673}" sibTransId="{1D6266CA-4A5F-4C63-8C79-C651F1002BC0}"/>
    <dgm:cxn modelId="{C8C29858-CC18-9347-924E-597188B1010D}" type="presOf" srcId="{07ECFA91-24B5-48B0-B189-CEB89B9B35BA}" destId="{43CA8DC8-2B42-0344-B499-E9C340B59867}" srcOrd="0" destOrd="0" presId="urn:microsoft.com/office/officeart/2005/8/layout/default"/>
    <dgm:cxn modelId="{7956095A-E8EA-0C4F-8A8B-90080DB60989}" type="presOf" srcId="{25F4AF7E-67EF-4478-A5F6-B76E9E3E63D7}" destId="{132D1138-0CA9-A24E-A0BA-D37884434D34}" srcOrd="0" destOrd="0" presId="urn:microsoft.com/office/officeart/2005/8/layout/default"/>
    <dgm:cxn modelId="{8D05B55A-2AA7-E54A-BF77-84695AA57180}" type="presOf" srcId="{B337C06A-50D0-4CCD-A858-3D9BFBFD2617}" destId="{5B7C3475-BEF1-E94C-B06C-2D5700472FA9}" srcOrd="0" destOrd="0" presId="urn:microsoft.com/office/officeart/2005/8/layout/default"/>
    <dgm:cxn modelId="{C31FAC61-0278-4907-8B67-5D3EC8577150}" srcId="{9B256597-590B-4781-8E9E-4578BAAE2BE9}" destId="{50873248-6825-4477-8903-85C045C2C26F}" srcOrd="8" destOrd="0" parTransId="{0A9A0E09-9311-44D5-9E1A-D9DFD2860D0C}" sibTransId="{2F14C9E9-8FF2-461A-B380-C8575921E7A9}"/>
    <dgm:cxn modelId="{BB3BBE89-A5A9-4464-8217-0FF050A4B2D1}" srcId="{9B256597-590B-4781-8E9E-4578BAAE2BE9}" destId="{7FBFA9B7-986F-472F-8263-3FEE034F7E93}" srcOrd="6" destOrd="0" parTransId="{0EEF59A3-EB5F-4FCD-AEB7-C2E7092D10FD}" sibTransId="{BD3F6C18-1A9D-42F7-AC3D-040A6E149CD1}"/>
    <dgm:cxn modelId="{33BFFA8E-11A7-4BEE-AD94-316014D0A6D1}" srcId="{9B256597-590B-4781-8E9E-4578BAAE2BE9}" destId="{9607C9AA-0F6E-4878-B72A-F15E72AAA762}" srcOrd="5" destOrd="0" parTransId="{8228CBB9-B2F1-446A-B1BE-FD12F2434857}" sibTransId="{D63DD42B-B5F4-413E-BD97-81CCA563F067}"/>
    <dgm:cxn modelId="{DF891B93-3819-5840-9F60-1E344986785D}" type="presOf" srcId="{6CE51DE6-B670-4C24-9DEE-4B5CE812B3B2}" destId="{AD8370B6-7DAD-ED4D-9AED-CD9D4D734C9E}" srcOrd="0" destOrd="0" presId="urn:microsoft.com/office/officeart/2005/8/layout/default"/>
    <dgm:cxn modelId="{2BA64094-B6A0-4D49-9185-337CB83473BD}" type="presOf" srcId="{E2507094-A893-4F1B-9B0E-82D918899764}" destId="{F945D0E8-5694-1C4D-92C5-DC43A55A3E03}" srcOrd="0" destOrd="0" presId="urn:microsoft.com/office/officeart/2005/8/layout/default"/>
    <dgm:cxn modelId="{6642D4A0-37D6-D04D-A406-944FFD2FA0BC}" type="presOf" srcId="{9B256597-590B-4781-8E9E-4578BAAE2BE9}" destId="{F2FA4188-3275-F74D-88FF-FF5F1188ED83}" srcOrd="0" destOrd="0" presId="urn:microsoft.com/office/officeart/2005/8/layout/default"/>
    <dgm:cxn modelId="{5B54EFA7-59E4-8A4F-8846-458071123AC6}" type="presOf" srcId="{47D4A358-FFD4-41B0-953E-A3C77C1E428C}" destId="{259A0256-7085-FE43-A955-1140BB835749}" srcOrd="0" destOrd="0" presId="urn:microsoft.com/office/officeart/2005/8/layout/default"/>
    <dgm:cxn modelId="{714CE0C3-3CC9-6343-8234-E01893E495C5}" type="presOf" srcId="{50873248-6825-4477-8903-85C045C2C26F}" destId="{ED793856-57B5-284D-BADA-8C42BFA94E48}" srcOrd="0" destOrd="0" presId="urn:microsoft.com/office/officeart/2005/8/layout/default"/>
    <dgm:cxn modelId="{19FE28C6-470F-4B8B-B2D1-6AE25A6FD457}" srcId="{9B256597-590B-4781-8E9E-4578BAAE2BE9}" destId="{6CE51DE6-B670-4C24-9DEE-4B5CE812B3B2}" srcOrd="4" destOrd="0" parTransId="{95F5E2E4-2C99-46DB-8BCA-1635060D141B}" sibTransId="{A17FD4B4-289B-4597-AB5E-8429383AA6CF}"/>
    <dgm:cxn modelId="{601D9BC8-D900-7640-AB49-A88228482318}" type="presOf" srcId="{7FBFA9B7-986F-472F-8263-3FEE034F7E93}" destId="{801CAF91-C329-1E48-AE9A-60A593332646}" srcOrd="0" destOrd="0" presId="urn:microsoft.com/office/officeart/2005/8/layout/default"/>
    <dgm:cxn modelId="{F346D2F2-BA48-4DB9-AA66-9DEBBDC4E3C1}" srcId="{9B256597-590B-4781-8E9E-4578BAAE2BE9}" destId="{47D4A358-FFD4-41B0-953E-A3C77C1E428C}" srcOrd="3" destOrd="0" parTransId="{1261BCAF-0AD4-438E-B87C-BA5890E5D74C}" sibTransId="{348DEED4-E304-4616-9D50-C568A28907E8}"/>
    <dgm:cxn modelId="{317A0BF5-EC8D-DE4A-A581-A44F19268FF5}" type="presOf" srcId="{9607C9AA-0F6E-4878-B72A-F15E72AAA762}" destId="{92A46E93-53AA-B04E-97AC-02D57A3FC5CC}" srcOrd="0" destOrd="0" presId="urn:microsoft.com/office/officeart/2005/8/layout/default"/>
    <dgm:cxn modelId="{371C6BF5-1F1F-49CC-8C4D-A479B1E072D4}" srcId="{9B256597-590B-4781-8E9E-4578BAAE2BE9}" destId="{07ECFA91-24B5-48B0-B189-CEB89B9B35BA}" srcOrd="9" destOrd="0" parTransId="{AC381505-DE80-4119-8884-15F2FF39EEF8}" sibTransId="{CFF0D175-D41E-4212-9165-4A9251D49358}"/>
    <dgm:cxn modelId="{A28336A4-AB40-B041-84D2-1CE2C65C5367}" type="presParOf" srcId="{F2FA4188-3275-F74D-88FF-FF5F1188ED83}" destId="{5B7C3475-BEF1-E94C-B06C-2D5700472FA9}" srcOrd="0" destOrd="0" presId="urn:microsoft.com/office/officeart/2005/8/layout/default"/>
    <dgm:cxn modelId="{C2415283-3520-0342-A33A-531EA8A07E32}" type="presParOf" srcId="{F2FA4188-3275-F74D-88FF-FF5F1188ED83}" destId="{EE1CB0C4-2EF8-9E47-88E3-D363857928AC}" srcOrd="1" destOrd="0" presId="urn:microsoft.com/office/officeart/2005/8/layout/default"/>
    <dgm:cxn modelId="{89B9E959-10DA-394B-9106-DAAAC21267ED}" type="presParOf" srcId="{F2FA4188-3275-F74D-88FF-FF5F1188ED83}" destId="{132D1138-0CA9-A24E-A0BA-D37884434D34}" srcOrd="2" destOrd="0" presId="urn:microsoft.com/office/officeart/2005/8/layout/default"/>
    <dgm:cxn modelId="{AFE1ED2B-14E9-EE4D-AE7F-CCB172C6118B}" type="presParOf" srcId="{F2FA4188-3275-F74D-88FF-FF5F1188ED83}" destId="{74576B6B-F890-BE45-B37E-01C04DCB916A}" srcOrd="3" destOrd="0" presId="urn:microsoft.com/office/officeart/2005/8/layout/default"/>
    <dgm:cxn modelId="{56C8E238-C67B-2242-B032-F01428783181}" type="presParOf" srcId="{F2FA4188-3275-F74D-88FF-FF5F1188ED83}" destId="{F945D0E8-5694-1C4D-92C5-DC43A55A3E03}" srcOrd="4" destOrd="0" presId="urn:microsoft.com/office/officeart/2005/8/layout/default"/>
    <dgm:cxn modelId="{1C222DB7-D8E4-FF42-9605-BE2326C11768}" type="presParOf" srcId="{F2FA4188-3275-F74D-88FF-FF5F1188ED83}" destId="{77665B47-F6E0-B64D-8A1E-76086DDF42E5}" srcOrd="5" destOrd="0" presId="urn:microsoft.com/office/officeart/2005/8/layout/default"/>
    <dgm:cxn modelId="{FD221A0E-3933-254F-9603-913277FCB497}" type="presParOf" srcId="{F2FA4188-3275-F74D-88FF-FF5F1188ED83}" destId="{259A0256-7085-FE43-A955-1140BB835749}" srcOrd="6" destOrd="0" presId="urn:microsoft.com/office/officeart/2005/8/layout/default"/>
    <dgm:cxn modelId="{9D45A0CC-6D63-BF4A-8EB0-66EE5C34D527}" type="presParOf" srcId="{F2FA4188-3275-F74D-88FF-FF5F1188ED83}" destId="{6CE3F68B-1918-6145-8492-6F6668049F51}" srcOrd="7" destOrd="0" presId="urn:microsoft.com/office/officeart/2005/8/layout/default"/>
    <dgm:cxn modelId="{4AA316F0-18D6-1F44-8DD2-1EC70E27CC99}" type="presParOf" srcId="{F2FA4188-3275-F74D-88FF-FF5F1188ED83}" destId="{AD8370B6-7DAD-ED4D-9AED-CD9D4D734C9E}" srcOrd="8" destOrd="0" presId="urn:microsoft.com/office/officeart/2005/8/layout/default"/>
    <dgm:cxn modelId="{D5C8F355-D83E-304E-9FEA-64EFDBFAD297}" type="presParOf" srcId="{F2FA4188-3275-F74D-88FF-FF5F1188ED83}" destId="{3DAC1E4F-2309-C04D-B233-3D746660E47F}" srcOrd="9" destOrd="0" presId="urn:microsoft.com/office/officeart/2005/8/layout/default"/>
    <dgm:cxn modelId="{92714E70-2F47-494F-9371-07A20C64FB08}" type="presParOf" srcId="{F2FA4188-3275-F74D-88FF-FF5F1188ED83}" destId="{92A46E93-53AA-B04E-97AC-02D57A3FC5CC}" srcOrd="10" destOrd="0" presId="urn:microsoft.com/office/officeart/2005/8/layout/default"/>
    <dgm:cxn modelId="{9FC0F654-BFC1-7744-B713-35BEBC446C99}" type="presParOf" srcId="{F2FA4188-3275-F74D-88FF-FF5F1188ED83}" destId="{7D9988F7-B81F-844C-B3C9-BBC4634BDB34}" srcOrd="11" destOrd="0" presId="urn:microsoft.com/office/officeart/2005/8/layout/default"/>
    <dgm:cxn modelId="{364147D5-FBBA-8545-8715-A446AABF9341}" type="presParOf" srcId="{F2FA4188-3275-F74D-88FF-FF5F1188ED83}" destId="{801CAF91-C329-1E48-AE9A-60A593332646}" srcOrd="12" destOrd="0" presId="urn:microsoft.com/office/officeart/2005/8/layout/default"/>
    <dgm:cxn modelId="{AF8980EA-8333-4C45-81D0-5EBD8F9277AB}" type="presParOf" srcId="{F2FA4188-3275-F74D-88FF-FF5F1188ED83}" destId="{7982791F-FBDD-2942-B0EF-DF36EBE4FE83}" srcOrd="13" destOrd="0" presId="urn:microsoft.com/office/officeart/2005/8/layout/default"/>
    <dgm:cxn modelId="{7815F833-7B46-C249-A4E5-77312B1ACC52}" type="presParOf" srcId="{F2FA4188-3275-F74D-88FF-FF5F1188ED83}" destId="{157A28D0-2B2E-C04F-8CB9-17F6A75A0E25}" srcOrd="14" destOrd="0" presId="urn:microsoft.com/office/officeart/2005/8/layout/default"/>
    <dgm:cxn modelId="{99EA8A82-FF10-6C4A-9686-5C4310BC447F}" type="presParOf" srcId="{F2FA4188-3275-F74D-88FF-FF5F1188ED83}" destId="{EE19ABB5-8563-494D-8129-08E74ADF4791}" srcOrd="15" destOrd="0" presId="urn:microsoft.com/office/officeart/2005/8/layout/default"/>
    <dgm:cxn modelId="{547A4FFE-B664-434B-8824-B20F1BF1AA3C}" type="presParOf" srcId="{F2FA4188-3275-F74D-88FF-FF5F1188ED83}" destId="{ED793856-57B5-284D-BADA-8C42BFA94E48}" srcOrd="16" destOrd="0" presId="urn:microsoft.com/office/officeart/2005/8/layout/default"/>
    <dgm:cxn modelId="{36F3770D-BEDC-A442-A5C4-0361F6FA1279}" type="presParOf" srcId="{F2FA4188-3275-F74D-88FF-FF5F1188ED83}" destId="{0C6AF242-5009-664C-BC18-0FAA2BCE80C5}" srcOrd="17" destOrd="0" presId="urn:microsoft.com/office/officeart/2005/8/layout/default"/>
    <dgm:cxn modelId="{90AF7FE0-2CE3-0C49-BC92-9483128B8358}" type="presParOf" srcId="{F2FA4188-3275-F74D-88FF-FF5F1188ED83}" destId="{43CA8DC8-2B42-0344-B499-E9C340B59867}"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A3F31-E421-41EE-B20E-B55E3866119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431474D-060E-4C46-9448-28BDCE93565B}">
      <dgm:prSet/>
      <dgm:spPr/>
      <dgm:t>
        <a:bodyPr/>
        <a:lstStyle/>
        <a:p>
          <a:r>
            <a:rPr lang="en-IN" dirty="0"/>
            <a:t>The application of Logistic Regression, SVM, and K-means clustering on the banking dataset provides valuable insights for banks aiming to improve their customer subscription rate. Logistic regression and SVM demonstrate strong predictive performance, with SVM showing promise when using a selected subset of features. K-means clustering offers insights into customer segmentation but may not directly predict the subscription rate.</a:t>
          </a:r>
          <a:endParaRPr lang="en-US" dirty="0"/>
        </a:p>
      </dgm:t>
    </dgm:pt>
    <dgm:pt modelId="{B6634455-FBB3-40D2-B610-4B1B73BD12C1}" type="parTrans" cxnId="{386C456E-AD11-49DF-A97B-4629DA94F842}">
      <dgm:prSet/>
      <dgm:spPr/>
      <dgm:t>
        <a:bodyPr/>
        <a:lstStyle/>
        <a:p>
          <a:endParaRPr lang="en-US"/>
        </a:p>
      </dgm:t>
    </dgm:pt>
    <dgm:pt modelId="{FF18022A-4715-43D9-B158-0C78F0396269}" type="sibTrans" cxnId="{386C456E-AD11-49DF-A97B-4629DA94F842}">
      <dgm:prSet/>
      <dgm:spPr/>
      <dgm:t>
        <a:bodyPr/>
        <a:lstStyle/>
        <a:p>
          <a:endParaRPr lang="en-US"/>
        </a:p>
      </dgm:t>
    </dgm:pt>
    <dgm:pt modelId="{6A642531-C189-4B73-8853-363C77851DB3}">
      <dgm:prSet/>
      <dgm:spPr/>
      <dgm:t>
        <a:bodyPr/>
        <a:lstStyle/>
        <a:p>
          <a:r>
            <a:rPr lang="en-US"/>
            <a:t>Bank Rate , Duration of Call ,Month are playing key role in the predicting the outcome.</a:t>
          </a:r>
        </a:p>
      </dgm:t>
    </dgm:pt>
    <dgm:pt modelId="{0CB65530-2047-43A5-8EA0-6BFE49FCEA36}" type="parTrans" cxnId="{BDB38B52-4763-46EB-BFBE-B8CFFCF3230D}">
      <dgm:prSet/>
      <dgm:spPr/>
      <dgm:t>
        <a:bodyPr/>
        <a:lstStyle/>
        <a:p>
          <a:endParaRPr lang="en-US"/>
        </a:p>
      </dgm:t>
    </dgm:pt>
    <dgm:pt modelId="{29CF81AF-9874-429F-A1A4-1E7C77B207FD}" type="sibTrans" cxnId="{BDB38B52-4763-46EB-BFBE-B8CFFCF3230D}">
      <dgm:prSet/>
      <dgm:spPr/>
      <dgm:t>
        <a:bodyPr/>
        <a:lstStyle/>
        <a:p>
          <a:endParaRPr lang="en-US"/>
        </a:p>
      </dgm:t>
    </dgm:pt>
    <dgm:pt modelId="{001BD021-F81F-774E-82B1-75A30E03E0F3}" type="pres">
      <dgm:prSet presAssocID="{CA4A3F31-E421-41EE-B20E-B55E38661199}" presName="outerComposite" presStyleCnt="0">
        <dgm:presLayoutVars>
          <dgm:chMax val="5"/>
          <dgm:dir/>
          <dgm:resizeHandles val="exact"/>
        </dgm:presLayoutVars>
      </dgm:prSet>
      <dgm:spPr/>
    </dgm:pt>
    <dgm:pt modelId="{A8DCFE11-7D43-E741-ABC5-B41945DFB907}" type="pres">
      <dgm:prSet presAssocID="{CA4A3F31-E421-41EE-B20E-B55E38661199}" presName="dummyMaxCanvas" presStyleCnt="0">
        <dgm:presLayoutVars/>
      </dgm:prSet>
      <dgm:spPr/>
    </dgm:pt>
    <dgm:pt modelId="{1AC9F991-7EC6-B142-B0E7-EBB9CD838319}" type="pres">
      <dgm:prSet presAssocID="{CA4A3F31-E421-41EE-B20E-B55E38661199}" presName="TwoNodes_1" presStyleLbl="node1" presStyleIdx="0" presStyleCnt="2">
        <dgm:presLayoutVars>
          <dgm:bulletEnabled val="1"/>
        </dgm:presLayoutVars>
      </dgm:prSet>
      <dgm:spPr/>
    </dgm:pt>
    <dgm:pt modelId="{D5D3CD1D-F933-7A40-98C3-285C902021C6}" type="pres">
      <dgm:prSet presAssocID="{CA4A3F31-E421-41EE-B20E-B55E38661199}" presName="TwoNodes_2" presStyleLbl="node1" presStyleIdx="1" presStyleCnt="2">
        <dgm:presLayoutVars>
          <dgm:bulletEnabled val="1"/>
        </dgm:presLayoutVars>
      </dgm:prSet>
      <dgm:spPr/>
    </dgm:pt>
    <dgm:pt modelId="{4F7BF44C-CC42-5743-89DF-F49DA8112C9F}" type="pres">
      <dgm:prSet presAssocID="{CA4A3F31-E421-41EE-B20E-B55E38661199}" presName="TwoConn_1-2" presStyleLbl="fgAccFollowNode1" presStyleIdx="0" presStyleCnt="1">
        <dgm:presLayoutVars>
          <dgm:bulletEnabled val="1"/>
        </dgm:presLayoutVars>
      </dgm:prSet>
      <dgm:spPr/>
    </dgm:pt>
    <dgm:pt modelId="{D32DB8FF-7F2E-D545-9762-72D7BCF86B93}" type="pres">
      <dgm:prSet presAssocID="{CA4A3F31-E421-41EE-B20E-B55E38661199}" presName="TwoNodes_1_text" presStyleLbl="node1" presStyleIdx="1" presStyleCnt="2">
        <dgm:presLayoutVars>
          <dgm:bulletEnabled val="1"/>
        </dgm:presLayoutVars>
      </dgm:prSet>
      <dgm:spPr/>
    </dgm:pt>
    <dgm:pt modelId="{F12D117F-D14C-3047-9C16-DDEBE70E5A75}" type="pres">
      <dgm:prSet presAssocID="{CA4A3F31-E421-41EE-B20E-B55E38661199}" presName="TwoNodes_2_text" presStyleLbl="node1" presStyleIdx="1" presStyleCnt="2">
        <dgm:presLayoutVars>
          <dgm:bulletEnabled val="1"/>
        </dgm:presLayoutVars>
      </dgm:prSet>
      <dgm:spPr/>
    </dgm:pt>
  </dgm:ptLst>
  <dgm:cxnLst>
    <dgm:cxn modelId="{31F2F313-54F5-A841-A922-D5FF2D00D6D3}" type="presOf" srcId="{CA4A3F31-E421-41EE-B20E-B55E38661199}" destId="{001BD021-F81F-774E-82B1-75A30E03E0F3}" srcOrd="0" destOrd="0" presId="urn:microsoft.com/office/officeart/2005/8/layout/vProcess5"/>
    <dgm:cxn modelId="{9DACB228-B2B2-6046-9E7E-C47F6DA35A19}" type="presOf" srcId="{6A642531-C189-4B73-8853-363C77851DB3}" destId="{D5D3CD1D-F933-7A40-98C3-285C902021C6}" srcOrd="0" destOrd="0" presId="urn:microsoft.com/office/officeart/2005/8/layout/vProcess5"/>
    <dgm:cxn modelId="{210D642B-E4B0-EB43-A8DE-026AF34C6B1F}" type="presOf" srcId="{6A642531-C189-4B73-8853-363C77851DB3}" destId="{F12D117F-D14C-3047-9C16-DDEBE70E5A75}" srcOrd="1" destOrd="0" presId="urn:microsoft.com/office/officeart/2005/8/layout/vProcess5"/>
    <dgm:cxn modelId="{BDB38B52-4763-46EB-BFBE-B8CFFCF3230D}" srcId="{CA4A3F31-E421-41EE-B20E-B55E38661199}" destId="{6A642531-C189-4B73-8853-363C77851DB3}" srcOrd="1" destOrd="0" parTransId="{0CB65530-2047-43A5-8EA0-6BFE49FCEA36}" sibTransId="{29CF81AF-9874-429F-A1A4-1E7C77B207FD}"/>
    <dgm:cxn modelId="{F2585667-A9D5-F34C-915C-E3FA554C95FD}" type="presOf" srcId="{9431474D-060E-4C46-9448-28BDCE93565B}" destId="{D32DB8FF-7F2E-D545-9762-72D7BCF86B93}" srcOrd="1" destOrd="0" presId="urn:microsoft.com/office/officeart/2005/8/layout/vProcess5"/>
    <dgm:cxn modelId="{386C456E-AD11-49DF-A97B-4629DA94F842}" srcId="{CA4A3F31-E421-41EE-B20E-B55E38661199}" destId="{9431474D-060E-4C46-9448-28BDCE93565B}" srcOrd="0" destOrd="0" parTransId="{B6634455-FBB3-40D2-B610-4B1B73BD12C1}" sibTransId="{FF18022A-4715-43D9-B158-0C78F0396269}"/>
    <dgm:cxn modelId="{06F6E4B0-FFBF-FC43-97B2-CB9BA2D3AE9B}" type="presOf" srcId="{FF18022A-4715-43D9-B158-0C78F0396269}" destId="{4F7BF44C-CC42-5743-89DF-F49DA8112C9F}" srcOrd="0" destOrd="0" presId="urn:microsoft.com/office/officeart/2005/8/layout/vProcess5"/>
    <dgm:cxn modelId="{D45DCDB8-AF36-BF4A-8CB4-6E990376704E}" type="presOf" srcId="{9431474D-060E-4C46-9448-28BDCE93565B}" destId="{1AC9F991-7EC6-B142-B0E7-EBB9CD838319}" srcOrd="0" destOrd="0" presId="urn:microsoft.com/office/officeart/2005/8/layout/vProcess5"/>
    <dgm:cxn modelId="{AC506ADA-916C-D448-8FDF-4DEB07FC40E8}" type="presParOf" srcId="{001BD021-F81F-774E-82B1-75A30E03E0F3}" destId="{A8DCFE11-7D43-E741-ABC5-B41945DFB907}" srcOrd="0" destOrd="0" presId="urn:microsoft.com/office/officeart/2005/8/layout/vProcess5"/>
    <dgm:cxn modelId="{FCC58DC8-16C8-AF43-9368-05FB22FBEE67}" type="presParOf" srcId="{001BD021-F81F-774E-82B1-75A30E03E0F3}" destId="{1AC9F991-7EC6-B142-B0E7-EBB9CD838319}" srcOrd="1" destOrd="0" presId="urn:microsoft.com/office/officeart/2005/8/layout/vProcess5"/>
    <dgm:cxn modelId="{0CC0CCD2-DA73-0641-9B66-1522710E3DF7}" type="presParOf" srcId="{001BD021-F81F-774E-82B1-75A30E03E0F3}" destId="{D5D3CD1D-F933-7A40-98C3-285C902021C6}" srcOrd="2" destOrd="0" presId="urn:microsoft.com/office/officeart/2005/8/layout/vProcess5"/>
    <dgm:cxn modelId="{C49009DA-D70B-5A44-BFE0-A2DE78A6F64D}" type="presParOf" srcId="{001BD021-F81F-774E-82B1-75A30E03E0F3}" destId="{4F7BF44C-CC42-5743-89DF-F49DA8112C9F}" srcOrd="3" destOrd="0" presId="urn:microsoft.com/office/officeart/2005/8/layout/vProcess5"/>
    <dgm:cxn modelId="{FE74D235-F85E-844E-856F-B03D8A34F01E}" type="presParOf" srcId="{001BD021-F81F-774E-82B1-75A30E03E0F3}" destId="{D32DB8FF-7F2E-D545-9762-72D7BCF86B93}" srcOrd="4" destOrd="0" presId="urn:microsoft.com/office/officeart/2005/8/layout/vProcess5"/>
    <dgm:cxn modelId="{4A21333C-4736-EA40-B146-A9954E8EF31D}" type="presParOf" srcId="{001BD021-F81F-774E-82B1-75A30E03E0F3}" destId="{F12D117F-D14C-3047-9C16-DDEBE70E5A75}"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C3475-BEF1-E94C-B06C-2D5700472FA9}">
      <dsp:nvSpPr>
        <dsp:cNvPr id="0" name=""/>
        <dsp:cNvSpPr/>
      </dsp:nvSpPr>
      <dsp:spPr>
        <a:xfrm>
          <a:off x="582645" y="1178"/>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Scenario 1: Using All Variables In this scenario, </a:t>
          </a:r>
          <a:endParaRPr lang="en-US" sz="1100" kern="1200" dirty="0"/>
        </a:p>
      </dsp:txBody>
      <dsp:txXfrm>
        <a:off x="582645" y="1178"/>
        <a:ext cx="2174490" cy="1304694"/>
      </dsp:txXfrm>
    </dsp:sp>
    <dsp:sp modelId="{132D1138-0CA9-A24E-A0BA-D37884434D34}">
      <dsp:nvSpPr>
        <dsp:cNvPr id="0" name=""/>
        <dsp:cNvSpPr/>
      </dsp:nvSpPr>
      <dsp:spPr>
        <a:xfrm>
          <a:off x="2974584" y="1178"/>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dirty="0"/>
            <a:t>Logistic Regression Accuracy: 0.91 </a:t>
          </a:r>
          <a:endParaRPr lang="en-US" sz="1100" kern="1200" dirty="0"/>
        </a:p>
      </dsp:txBody>
      <dsp:txXfrm>
        <a:off x="2974584" y="1178"/>
        <a:ext cx="2174490" cy="1304694"/>
      </dsp:txXfrm>
    </dsp:sp>
    <dsp:sp modelId="{F945D0E8-5694-1C4D-92C5-DC43A55A3E03}">
      <dsp:nvSpPr>
        <dsp:cNvPr id="0" name=""/>
        <dsp:cNvSpPr/>
      </dsp:nvSpPr>
      <dsp:spPr>
        <a:xfrm>
          <a:off x="5366524" y="1178"/>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SVM Accuracy: 0.89 </a:t>
          </a:r>
          <a:endParaRPr lang="en-US" sz="1100" kern="1200"/>
        </a:p>
      </dsp:txBody>
      <dsp:txXfrm>
        <a:off x="5366524" y="1178"/>
        <a:ext cx="2174490" cy="1304694"/>
      </dsp:txXfrm>
    </dsp:sp>
    <dsp:sp modelId="{259A0256-7085-FE43-A955-1140BB835749}">
      <dsp:nvSpPr>
        <dsp:cNvPr id="0" name=""/>
        <dsp:cNvSpPr/>
      </dsp:nvSpPr>
      <dsp:spPr>
        <a:xfrm>
          <a:off x="7758464"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K-means Clustering Accuracy: 0.61</a:t>
          </a:r>
          <a:endParaRPr lang="en-US" sz="1100" kern="1200"/>
        </a:p>
      </dsp:txBody>
      <dsp:txXfrm>
        <a:off x="7758464" y="1178"/>
        <a:ext cx="2174490" cy="1304694"/>
      </dsp:txXfrm>
    </dsp:sp>
    <dsp:sp modelId="{AD8370B6-7DAD-ED4D-9AED-CD9D4D734C9E}">
      <dsp:nvSpPr>
        <dsp:cNvPr id="0" name=""/>
        <dsp:cNvSpPr/>
      </dsp:nvSpPr>
      <dsp:spPr>
        <a:xfrm>
          <a:off x="582645" y="1523321"/>
          <a:ext cx="2174490" cy="1304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dirty="0"/>
            <a:t>Based on the accuracy scores, the logistic regression model achieved the highest accuracy of 0.91, followed by the SVM model with an accuracy of 0.89. The K-means clustering model obtained a lower accuracy of 0.61.</a:t>
          </a:r>
          <a:endParaRPr lang="en-US" sz="1100" kern="1200" dirty="0"/>
        </a:p>
      </dsp:txBody>
      <dsp:txXfrm>
        <a:off x="582645" y="1523321"/>
        <a:ext cx="2174490" cy="1304694"/>
      </dsp:txXfrm>
    </dsp:sp>
    <dsp:sp modelId="{92A46E93-53AA-B04E-97AC-02D57A3FC5CC}">
      <dsp:nvSpPr>
        <dsp:cNvPr id="0" name=""/>
        <dsp:cNvSpPr/>
      </dsp:nvSpPr>
      <dsp:spPr>
        <a:xfrm>
          <a:off x="2974584" y="1523321"/>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i="0" kern="1200"/>
            <a:t>This suggests that when using all variables, both logistic regression and SVM outperformed the K-means clustering model in terms of accuracy.</a:t>
          </a:r>
          <a:endParaRPr lang="en-US" sz="1100" kern="1200"/>
        </a:p>
      </dsp:txBody>
      <dsp:txXfrm>
        <a:off x="2974584" y="1523321"/>
        <a:ext cx="2174490" cy="1304694"/>
      </dsp:txXfrm>
    </dsp:sp>
    <dsp:sp modelId="{801CAF91-C329-1E48-AE9A-60A593332646}">
      <dsp:nvSpPr>
        <dsp:cNvPr id="0" name=""/>
        <dsp:cNvSpPr/>
      </dsp:nvSpPr>
      <dsp:spPr>
        <a:xfrm>
          <a:off x="5366524" y="1523321"/>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Scenario 2: Using Selected Features</a:t>
          </a:r>
          <a:endParaRPr lang="en-US" sz="1100" kern="1200"/>
        </a:p>
      </dsp:txBody>
      <dsp:txXfrm>
        <a:off x="5366524" y="1523321"/>
        <a:ext cx="2174490" cy="1304694"/>
      </dsp:txXfrm>
    </dsp:sp>
    <dsp:sp modelId="{157A28D0-2B2E-C04F-8CB9-17F6A75A0E25}">
      <dsp:nvSpPr>
        <dsp:cNvPr id="0" name=""/>
        <dsp:cNvSpPr/>
      </dsp:nvSpPr>
      <dsp:spPr>
        <a:xfrm>
          <a:off x="7758464" y="1523321"/>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In this scenario, i applied the models using a selected subset of features from the banking dataset.the following accuracy scores were obtained:</a:t>
          </a:r>
          <a:endParaRPr lang="en-US" sz="1100" kern="1200"/>
        </a:p>
      </dsp:txBody>
      <dsp:txXfrm>
        <a:off x="7758464" y="1523321"/>
        <a:ext cx="2174490" cy="1304694"/>
      </dsp:txXfrm>
    </dsp:sp>
    <dsp:sp modelId="{ED793856-57B5-284D-BADA-8C42BFA94E48}">
      <dsp:nvSpPr>
        <dsp:cNvPr id="0" name=""/>
        <dsp:cNvSpPr/>
      </dsp:nvSpPr>
      <dsp:spPr>
        <a:xfrm>
          <a:off x="2974584" y="3045465"/>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Logistic Regression Accuracy: 0.88 SVM Accuracy: 0.88 K-means Clustering Accuracy: 0.72</a:t>
          </a:r>
          <a:endParaRPr lang="en-US" sz="1100" kern="1200"/>
        </a:p>
      </dsp:txBody>
      <dsp:txXfrm>
        <a:off x="2974584" y="3045465"/>
        <a:ext cx="2174490" cy="1304694"/>
      </dsp:txXfrm>
    </dsp:sp>
    <dsp:sp modelId="{43CA8DC8-2B42-0344-B499-E9C340B59867}">
      <dsp:nvSpPr>
        <dsp:cNvPr id="0" name=""/>
        <dsp:cNvSpPr/>
      </dsp:nvSpPr>
      <dsp:spPr>
        <a:xfrm>
          <a:off x="5366524" y="3045465"/>
          <a:ext cx="2174490" cy="1304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Explanation: In this scenario, both logistic regression and SVM achieved high accuracy scores, indicating their effectiveness in predicting the target variable using the selected subset of features.</a:t>
          </a:r>
          <a:endParaRPr lang="en-US" sz="1100" kern="1200"/>
        </a:p>
      </dsp:txBody>
      <dsp:txXfrm>
        <a:off x="5366524" y="3045465"/>
        <a:ext cx="2174490" cy="130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9F991-7EC6-B142-B0E7-EBB9CD838319}">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The application of Logistic Regression, SVM, and K-means clustering on the banking dataset provides valuable insights for banks aiming to improve their customer subscription rate. Logistic regression and SVM demonstrate strong predictive performance, with SVM showing promise when using a selected subset of features. K-means clustering offers insights into customer segmentation but may not directly predict the subscription rate.</a:t>
          </a:r>
          <a:endParaRPr lang="en-US" sz="1700" kern="1200" dirty="0"/>
        </a:p>
      </dsp:txBody>
      <dsp:txXfrm>
        <a:off x="57351" y="57351"/>
        <a:ext cx="6914408" cy="1843400"/>
      </dsp:txXfrm>
    </dsp:sp>
    <dsp:sp modelId="{D5D3CD1D-F933-7A40-98C3-285C902021C6}">
      <dsp:nvSpPr>
        <dsp:cNvPr id="0" name=""/>
        <dsp:cNvSpPr/>
      </dsp:nvSpPr>
      <dsp:spPr>
        <a:xfrm>
          <a:off x="1577340" y="2393235"/>
          <a:ext cx="8938260" cy="1958102"/>
        </a:xfrm>
        <a:prstGeom prst="roundRect">
          <a:avLst>
            <a:gd name="adj" fmla="val 10000"/>
          </a:avLst>
        </a:prstGeom>
        <a:solidFill>
          <a:schemeClr val="accent2">
            <a:hueOff val="-7089755"/>
            <a:satOff val="350"/>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Bank Rate , Duration of Call ,Month are playing key role in the predicting the outcome.</a:t>
          </a:r>
        </a:p>
      </dsp:txBody>
      <dsp:txXfrm>
        <a:off x="1634691" y="2450586"/>
        <a:ext cx="5973451" cy="1843400"/>
      </dsp:txXfrm>
    </dsp:sp>
    <dsp:sp modelId="{4F7BF44C-CC42-5743-89DF-F49DA8112C9F}">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F6574-AA3A-B645-A76F-ABEEA7A96F3F}" type="datetimeFigureOut">
              <a:rPr lang="en-US" smtClean="0"/>
              <a:t>6/16/23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FC1C3-7D6E-1D46-8652-A703B2B35EF9}" type="slidenum">
              <a:rPr lang="en-US" smtClean="0"/>
              <a:t>‹#›</a:t>
            </a:fld>
            <a:endParaRPr lang="en-US"/>
          </a:p>
        </p:txBody>
      </p:sp>
    </p:spTree>
    <p:extLst>
      <p:ext uri="{BB962C8B-B14F-4D97-AF65-F5344CB8AC3E}">
        <p14:creationId xmlns:p14="http://schemas.microsoft.com/office/powerpoint/2010/main" val="324366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C1C3-7D6E-1D46-8652-A703B2B35EF9}" type="slidenum">
              <a:rPr lang="en-US" smtClean="0"/>
              <a:t>6</a:t>
            </a:fld>
            <a:endParaRPr lang="en-US"/>
          </a:p>
        </p:txBody>
      </p:sp>
    </p:spTree>
    <p:extLst>
      <p:ext uri="{BB962C8B-B14F-4D97-AF65-F5344CB8AC3E}">
        <p14:creationId xmlns:p14="http://schemas.microsoft.com/office/powerpoint/2010/main" val="3464281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C1C3-7D6E-1D46-8652-A703B2B35EF9}" type="slidenum">
              <a:rPr lang="en-US" smtClean="0"/>
              <a:t>15</a:t>
            </a:fld>
            <a:endParaRPr lang="en-US"/>
          </a:p>
        </p:txBody>
      </p:sp>
    </p:spTree>
    <p:extLst>
      <p:ext uri="{BB962C8B-B14F-4D97-AF65-F5344CB8AC3E}">
        <p14:creationId xmlns:p14="http://schemas.microsoft.com/office/powerpoint/2010/main" val="2072104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C1C3-7D6E-1D46-8652-A703B2B35EF9}" type="slidenum">
              <a:rPr lang="en-US" smtClean="0"/>
              <a:t>16</a:t>
            </a:fld>
            <a:endParaRPr lang="en-US"/>
          </a:p>
        </p:txBody>
      </p:sp>
    </p:spTree>
    <p:extLst>
      <p:ext uri="{BB962C8B-B14F-4D97-AF65-F5344CB8AC3E}">
        <p14:creationId xmlns:p14="http://schemas.microsoft.com/office/powerpoint/2010/main" val="268518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C1C3-7D6E-1D46-8652-A703B2B35EF9}" type="slidenum">
              <a:rPr lang="en-US" smtClean="0"/>
              <a:t>7</a:t>
            </a:fld>
            <a:endParaRPr lang="en-US"/>
          </a:p>
        </p:txBody>
      </p:sp>
    </p:spTree>
    <p:extLst>
      <p:ext uri="{BB962C8B-B14F-4D97-AF65-F5344CB8AC3E}">
        <p14:creationId xmlns:p14="http://schemas.microsoft.com/office/powerpoint/2010/main" val="191736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C1C3-7D6E-1D46-8652-A703B2B35EF9}" type="slidenum">
              <a:rPr lang="en-US" smtClean="0"/>
              <a:t>8</a:t>
            </a:fld>
            <a:endParaRPr lang="en-US"/>
          </a:p>
        </p:txBody>
      </p:sp>
    </p:spTree>
    <p:extLst>
      <p:ext uri="{BB962C8B-B14F-4D97-AF65-F5344CB8AC3E}">
        <p14:creationId xmlns:p14="http://schemas.microsoft.com/office/powerpoint/2010/main" val="2274180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C1C3-7D6E-1D46-8652-A703B2B35EF9}" type="slidenum">
              <a:rPr lang="en-US" smtClean="0"/>
              <a:t>9</a:t>
            </a:fld>
            <a:endParaRPr lang="en-US"/>
          </a:p>
        </p:txBody>
      </p:sp>
    </p:spTree>
    <p:extLst>
      <p:ext uri="{BB962C8B-B14F-4D97-AF65-F5344CB8AC3E}">
        <p14:creationId xmlns:p14="http://schemas.microsoft.com/office/powerpoint/2010/main" val="405343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C1C3-7D6E-1D46-8652-A703B2B35EF9}" type="slidenum">
              <a:rPr lang="en-US" smtClean="0"/>
              <a:t>10</a:t>
            </a:fld>
            <a:endParaRPr lang="en-US"/>
          </a:p>
        </p:txBody>
      </p:sp>
    </p:spTree>
    <p:extLst>
      <p:ext uri="{BB962C8B-B14F-4D97-AF65-F5344CB8AC3E}">
        <p14:creationId xmlns:p14="http://schemas.microsoft.com/office/powerpoint/2010/main" val="3206313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C1C3-7D6E-1D46-8652-A703B2B35EF9}" type="slidenum">
              <a:rPr lang="en-US" smtClean="0"/>
              <a:t>11</a:t>
            </a:fld>
            <a:endParaRPr lang="en-US"/>
          </a:p>
        </p:txBody>
      </p:sp>
    </p:spTree>
    <p:extLst>
      <p:ext uri="{BB962C8B-B14F-4D97-AF65-F5344CB8AC3E}">
        <p14:creationId xmlns:p14="http://schemas.microsoft.com/office/powerpoint/2010/main" val="3507886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C1C3-7D6E-1D46-8652-A703B2B35EF9}" type="slidenum">
              <a:rPr lang="en-US" smtClean="0"/>
              <a:t>12</a:t>
            </a:fld>
            <a:endParaRPr lang="en-US"/>
          </a:p>
        </p:txBody>
      </p:sp>
    </p:spTree>
    <p:extLst>
      <p:ext uri="{BB962C8B-B14F-4D97-AF65-F5344CB8AC3E}">
        <p14:creationId xmlns:p14="http://schemas.microsoft.com/office/powerpoint/2010/main" val="1834383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C1C3-7D6E-1D46-8652-A703B2B35EF9}" type="slidenum">
              <a:rPr lang="en-US" smtClean="0"/>
              <a:t>13</a:t>
            </a:fld>
            <a:endParaRPr lang="en-US"/>
          </a:p>
        </p:txBody>
      </p:sp>
    </p:spTree>
    <p:extLst>
      <p:ext uri="{BB962C8B-B14F-4D97-AF65-F5344CB8AC3E}">
        <p14:creationId xmlns:p14="http://schemas.microsoft.com/office/powerpoint/2010/main" val="1174522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C1C3-7D6E-1D46-8652-A703B2B35EF9}" type="slidenum">
              <a:rPr lang="en-US" smtClean="0"/>
              <a:t>14</a:t>
            </a:fld>
            <a:endParaRPr lang="en-US"/>
          </a:p>
        </p:txBody>
      </p:sp>
    </p:spTree>
    <p:extLst>
      <p:ext uri="{BB962C8B-B14F-4D97-AF65-F5344CB8AC3E}">
        <p14:creationId xmlns:p14="http://schemas.microsoft.com/office/powerpoint/2010/main" val="334073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6/16/23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089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6/16/23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4880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6/16/23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9394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6/16/23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1592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6/16/23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4184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6/16/23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534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6/16/23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74411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6/16/23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6353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6/16/23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36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6/16/23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98247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6/16/23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345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6/16/23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25641787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222/bank+mark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Triangular abstract background">
            <a:extLst>
              <a:ext uri="{FF2B5EF4-FFF2-40B4-BE49-F238E27FC236}">
                <a16:creationId xmlns:a16="http://schemas.microsoft.com/office/drawing/2014/main" id="{CC3D643B-45C6-1693-9DF9-DCAED2C56EAF}"/>
              </a:ext>
            </a:extLst>
          </p:cNvPr>
          <p:cNvPicPr>
            <a:picLocks noChangeAspect="1"/>
          </p:cNvPicPr>
          <p:nvPr/>
        </p:nvPicPr>
        <p:blipFill rotWithShape="1">
          <a:blip r:embed="rId2">
            <a:alphaModFix amt="55000"/>
          </a:blip>
          <a:srcRect t="15730"/>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4647E8-BF07-C827-7D45-14E1CCCE420A}"/>
              </a:ext>
            </a:extLst>
          </p:cNvPr>
          <p:cNvSpPr>
            <a:spLocks noGrp="1"/>
          </p:cNvSpPr>
          <p:nvPr>
            <p:ph type="ctrTitle"/>
          </p:nvPr>
        </p:nvSpPr>
        <p:spPr>
          <a:xfrm>
            <a:off x="3577192" y="1032482"/>
            <a:ext cx="5037616" cy="3568911"/>
          </a:xfrm>
        </p:spPr>
        <p:txBody>
          <a:bodyPr>
            <a:normAutofit fontScale="90000"/>
          </a:bodyPr>
          <a:lstStyle/>
          <a:p>
            <a:br>
              <a:rPr lang="en-US" sz="2800" i="1" dirty="0">
                <a:latin typeface="Calibri" panose="020F0502020204030204" pitchFamily="34" charset="0"/>
                <a:cs typeface="Calibri" panose="020F0502020204030204" pitchFamily="34" charset="0"/>
              </a:rPr>
            </a:br>
            <a:r>
              <a:rPr lang="en-IN" i="1" dirty="0"/>
              <a:t> </a:t>
            </a:r>
            <a:r>
              <a:rPr lang="en-US" sz="3600" b="1" i="1" dirty="0">
                <a:latin typeface="Calibri Light" panose="020F0302020204030204" pitchFamily="34" charset="0"/>
                <a:cs typeface="Calibri Light" panose="020F0302020204030204" pitchFamily="34" charset="0"/>
              </a:rPr>
              <a:t>Predicting the subscription in Bank Marketing Using Logistic Regression, Support Vector Machines, and K-Means Clustering</a:t>
            </a:r>
            <a:br>
              <a:rPr lang="en-IN" dirty="0"/>
            </a:br>
            <a:br>
              <a:rPr lang="en-US" sz="2800" i="1" dirty="0">
                <a:latin typeface="Calibri" panose="020F0502020204030204" pitchFamily="34" charset="0"/>
                <a:cs typeface="Calibri" panose="020F0502020204030204" pitchFamily="34" charset="0"/>
              </a:rPr>
            </a:br>
            <a:endParaRPr lang="en-US" sz="2800" i="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C5537CBD-9669-E36D-8C2D-BD0CC615A394}"/>
              </a:ext>
            </a:extLst>
          </p:cNvPr>
          <p:cNvSpPr>
            <a:spLocks noGrp="1"/>
          </p:cNvSpPr>
          <p:nvPr>
            <p:ph type="subTitle" idx="1"/>
          </p:nvPr>
        </p:nvSpPr>
        <p:spPr>
          <a:xfrm>
            <a:off x="3577192" y="4382429"/>
            <a:ext cx="5037616" cy="1298770"/>
          </a:xfrm>
        </p:spPr>
        <p:txBody>
          <a:bodyPr>
            <a:normAutofit lnSpcReduction="10000"/>
          </a:bodyPr>
          <a:lstStyle/>
          <a:p>
            <a:r>
              <a:rPr lang="en-US" dirty="0"/>
              <a:t>Vagalagani Upender</a:t>
            </a:r>
          </a:p>
          <a:p>
            <a:r>
              <a:rPr lang="en-US" dirty="0"/>
              <a:t>12725852</a:t>
            </a:r>
          </a:p>
          <a:p>
            <a:r>
              <a:rPr lang="en-US" dirty="0"/>
              <a:t>16-06-2023</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090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E0919AE-B384-4D4A-9837-F629B1CF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1CEF4-AD3C-6134-F301-096344227167}"/>
              </a:ext>
            </a:extLst>
          </p:cNvPr>
          <p:cNvSpPr>
            <a:spLocks noGrp="1"/>
          </p:cNvSpPr>
          <p:nvPr>
            <p:ph type="title"/>
          </p:nvPr>
        </p:nvSpPr>
        <p:spPr>
          <a:xfrm>
            <a:off x="6151294" y="486184"/>
            <a:ext cx="5397237" cy="1325563"/>
          </a:xfrm>
        </p:spPr>
        <p:txBody>
          <a:bodyPr vert="horz" lIns="91440" tIns="45720" rIns="91440" bIns="45720" rtlCol="0">
            <a:normAutofit/>
          </a:bodyPr>
          <a:lstStyle/>
          <a:p>
            <a:r>
              <a:rPr lang="en-US" b="1" i="1" kern="1200" dirty="0">
                <a:latin typeface="Calibri Light" panose="020F0302020204030204" pitchFamily="34" charset="0"/>
                <a:cs typeface="Calibri Light" panose="020F0302020204030204" pitchFamily="34" charset="0"/>
              </a:rPr>
              <a:t>Code Implementation </a:t>
            </a:r>
          </a:p>
        </p:txBody>
      </p:sp>
      <p:sp>
        <p:nvSpPr>
          <p:cNvPr id="132" name="Oval 13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49" y="1533388"/>
            <a:ext cx="754056" cy="7336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C846A5E-E06C-B133-D7B0-F9503418770B}"/>
              </a:ext>
            </a:extLst>
          </p:cNvPr>
          <p:cNvPicPr>
            <a:picLocks noChangeAspect="1"/>
          </p:cNvPicPr>
          <p:nvPr/>
        </p:nvPicPr>
        <p:blipFill>
          <a:blip r:embed="rId3"/>
          <a:stretch>
            <a:fillRect/>
          </a:stretch>
        </p:blipFill>
        <p:spPr>
          <a:xfrm>
            <a:off x="643467" y="776076"/>
            <a:ext cx="3611610" cy="2248226"/>
          </a:xfrm>
          <a:custGeom>
            <a:avLst/>
            <a:gdLst/>
            <a:ahLst/>
            <a:cxnLst/>
            <a:rect l="l" t="t" r="r" b="b"/>
            <a:pathLst>
              <a:path w="4252881" h="4252881">
                <a:moveTo>
                  <a:pt x="95137" y="0"/>
                </a:moveTo>
                <a:lnTo>
                  <a:pt x="4157744" y="0"/>
                </a:lnTo>
                <a:cubicBezTo>
                  <a:pt x="4210287" y="0"/>
                  <a:pt x="4252881" y="42594"/>
                  <a:pt x="4252881" y="95137"/>
                </a:cubicBezTo>
                <a:lnTo>
                  <a:pt x="4252881" y="4157744"/>
                </a:lnTo>
                <a:cubicBezTo>
                  <a:pt x="4252881" y="4210287"/>
                  <a:pt x="4210287" y="4252881"/>
                  <a:pt x="4157744" y="4252881"/>
                </a:cubicBezTo>
                <a:lnTo>
                  <a:pt x="95137" y="4252881"/>
                </a:lnTo>
                <a:cubicBezTo>
                  <a:pt x="42594" y="4252881"/>
                  <a:pt x="0" y="4210287"/>
                  <a:pt x="0" y="4157744"/>
                </a:cubicBezTo>
                <a:lnTo>
                  <a:pt x="0" y="95137"/>
                </a:lnTo>
                <a:cubicBezTo>
                  <a:pt x="0" y="42594"/>
                  <a:pt x="42594" y="0"/>
                  <a:pt x="95137" y="0"/>
                </a:cubicBezTo>
                <a:close/>
              </a:path>
            </a:pathLst>
          </a:custGeom>
        </p:spPr>
      </p:pic>
      <p:pic>
        <p:nvPicPr>
          <p:cNvPr id="4" name="Picture 3">
            <a:extLst>
              <a:ext uri="{FF2B5EF4-FFF2-40B4-BE49-F238E27FC236}">
                <a16:creationId xmlns:a16="http://schemas.microsoft.com/office/drawing/2014/main" id="{2196FC80-F430-D5FF-9E3F-9DDE65D5BC1C}"/>
              </a:ext>
            </a:extLst>
          </p:cNvPr>
          <p:cNvPicPr>
            <a:picLocks noChangeAspect="1"/>
          </p:cNvPicPr>
          <p:nvPr/>
        </p:nvPicPr>
        <p:blipFill>
          <a:blip r:embed="rId4"/>
          <a:stretch>
            <a:fillRect/>
          </a:stretch>
        </p:blipFill>
        <p:spPr>
          <a:xfrm>
            <a:off x="2345796" y="3429000"/>
            <a:ext cx="6119331" cy="2248226"/>
          </a:xfrm>
          <a:custGeom>
            <a:avLst/>
            <a:gdLst/>
            <a:ahLst/>
            <a:cxnLst/>
            <a:rect l="l" t="t" r="r" b="b"/>
            <a:pathLst>
              <a:path w="4252881" h="4252881">
                <a:moveTo>
                  <a:pt x="95137" y="0"/>
                </a:moveTo>
                <a:lnTo>
                  <a:pt x="4157744" y="0"/>
                </a:lnTo>
                <a:cubicBezTo>
                  <a:pt x="4210287" y="0"/>
                  <a:pt x="4252881" y="42594"/>
                  <a:pt x="4252881" y="95137"/>
                </a:cubicBezTo>
                <a:lnTo>
                  <a:pt x="4252881" y="4157744"/>
                </a:lnTo>
                <a:cubicBezTo>
                  <a:pt x="4252881" y="4210287"/>
                  <a:pt x="4210287" y="4252881"/>
                  <a:pt x="4157744" y="4252881"/>
                </a:cubicBezTo>
                <a:lnTo>
                  <a:pt x="95137" y="4252881"/>
                </a:lnTo>
                <a:cubicBezTo>
                  <a:pt x="42594" y="4252881"/>
                  <a:pt x="0" y="4210287"/>
                  <a:pt x="0" y="4157744"/>
                </a:cubicBezTo>
                <a:lnTo>
                  <a:pt x="0" y="95137"/>
                </a:lnTo>
                <a:cubicBezTo>
                  <a:pt x="0" y="42594"/>
                  <a:pt x="42594" y="0"/>
                  <a:pt x="95137" y="0"/>
                </a:cubicBezTo>
                <a:close/>
              </a:path>
            </a:pathLst>
          </a:custGeom>
        </p:spPr>
      </p:pic>
      <p:sp>
        <p:nvSpPr>
          <p:cNvPr id="134" name="Rectangle 133">
            <a:extLst>
              <a:ext uri="{FF2B5EF4-FFF2-40B4-BE49-F238E27FC236}">
                <a16:creationId xmlns:a16="http://schemas.microsoft.com/office/drawing/2014/main" id="{107D50C9-F568-423A-A839-B49874A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6024" y="4442435"/>
            <a:ext cx="624734" cy="62473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Content Placeholder 25">
            <a:extLst>
              <a:ext uri="{FF2B5EF4-FFF2-40B4-BE49-F238E27FC236}">
                <a16:creationId xmlns:a16="http://schemas.microsoft.com/office/drawing/2014/main" id="{378C46EC-C04A-F8FA-7C27-AB281C4F29FA}"/>
              </a:ext>
            </a:extLst>
          </p:cNvPr>
          <p:cNvSpPr>
            <a:spLocks noGrp="1"/>
          </p:cNvSpPr>
          <p:nvPr>
            <p:ph idx="1"/>
          </p:nvPr>
        </p:nvSpPr>
        <p:spPr>
          <a:xfrm>
            <a:off x="6151294" y="1946684"/>
            <a:ext cx="5397237" cy="4351338"/>
          </a:xfrm>
        </p:spPr>
        <p:txBody>
          <a:bodyPr vert="horz" lIns="91440" tIns="45720" rIns="91440" bIns="45720" rtlCol="0">
            <a:normAutofit/>
          </a:bodyPr>
          <a:lstStyle/>
          <a:p>
            <a:pPr marL="0" indent="0">
              <a:buNone/>
            </a:pPr>
            <a:endParaRPr lang="en-US" sz="2400" i="1" kern="1200" dirty="0">
              <a:latin typeface="+mn-lt"/>
              <a:ea typeface="+mn-ea"/>
              <a:cs typeface="+mn-cs"/>
            </a:endParaRPr>
          </a:p>
          <a:p>
            <a:pPr marL="0" indent="0">
              <a:buNone/>
            </a:pPr>
            <a:r>
              <a:rPr lang="en-US" sz="2400" i="1" dirty="0"/>
              <a:t>SVM</a:t>
            </a:r>
            <a:r>
              <a:rPr lang="en-US" sz="2400" i="1" kern="1200" dirty="0">
                <a:latin typeface="+mn-lt"/>
                <a:ea typeface="+mn-ea"/>
                <a:cs typeface="+mn-cs"/>
              </a:rPr>
              <a:t> Model</a:t>
            </a:r>
          </a:p>
        </p:txBody>
      </p:sp>
    </p:spTree>
    <p:extLst>
      <p:ext uri="{BB962C8B-B14F-4D97-AF65-F5344CB8AC3E}">
        <p14:creationId xmlns:p14="http://schemas.microsoft.com/office/powerpoint/2010/main" val="39727750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8E0919AE-B384-4D4A-9837-F629B1CF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1CEF4-AD3C-6134-F301-096344227167}"/>
              </a:ext>
            </a:extLst>
          </p:cNvPr>
          <p:cNvSpPr>
            <a:spLocks noGrp="1"/>
          </p:cNvSpPr>
          <p:nvPr>
            <p:ph type="title"/>
          </p:nvPr>
        </p:nvSpPr>
        <p:spPr>
          <a:xfrm>
            <a:off x="6151294" y="486184"/>
            <a:ext cx="5397237" cy="1325563"/>
          </a:xfrm>
        </p:spPr>
        <p:txBody>
          <a:bodyPr vert="horz" lIns="91440" tIns="45720" rIns="91440" bIns="45720" rtlCol="0">
            <a:normAutofit/>
          </a:bodyPr>
          <a:lstStyle/>
          <a:p>
            <a:r>
              <a:rPr lang="en-US" b="1" i="1" kern="1200" dirty="0">
                <a:latin typeface="Calibri Light" panose="020F0302020204030204" pitchFamily="34" charset="0"/>
                <a:cs typeface="Calibri Light" panose="020F0302020204030204" pitchFamily="34" charset="0"/>
              </a:rPr>
              <a:t>Code Implementation </a:t>
            </a:r>
          </a:p>
        </p:txBody>
      </p:sp>
      <p:sp>
        <p:nvSpPr>
          <p:cNvPr id="132" name="Oval 13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49" y="1533388"/>
            <a:ext cx="754056" cy="7336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4" name="Rectangle 133">
            <a:extLst>
              <a:ext uri="{FF2B5EF4-FFF2-40B4-BE49-F238E27FC236}">
                <a16:creationId xmlns:a16="http://schemas.microsoft.com/office/drawing/2014/main" id="{107D50C9-F568-423A-A839-B49874A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6024" y="4442435"/>
            <a:ext cx="624734" cy="62473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Content Placeholder 25">
            <a:extLst>
              <a:ext uri="{FF2B5EF4-FFF2-40B4-BE49-F238E27FC236}">
                <a16:creationId xmlns:a16="http://schemas.microsoft.com/office/drawing/2014/main" id="{378C46EC-C04A-F8FA-7C27-AB281C4F29FA}"/>
              </a:ext>
            </a:extLst>
          </p:cNvPr>
          <p:cNvSpPr>
            <a:spLocks noGrp="1"/>
          </p:cNvSpPr>
          <p:nvPr>
            <p:ph idx="1"/>
          </p:nvPr>
        </p:nvSpPr>
        <p:spPr>
          <a:xfrm>
            <a:off x="6151294" y="1946684"/>
            <a:ext cx="5397237" cy="4351338"/>
          </a:xfrm>
        </p:spPr>
        <p:txBody>
          <a:bodyPr vert="horz" lIns="91440" tIns="45720" rIns="91440" bIns="45720" rtlCol="0">
            <a:normAutofit/>
          </a:bodyPr>
          <a:lstStyle/>
          <a:p>
            <a:pPr marL="0" indent="0">
              <a:buNone/>
            </a:pPr>
            <a:endParaRPr lang="en-US" sz="2400" i="1" kern="1200" dirty="0">
              <a:latin typeface="+mn-lt"/>
              <a:ea typeface="+mn-ea"/>
              <a:cs typeface="+mn-cs"/>
            </a:endParaRPr>
          </a:p>
          <a:p>
            <a:pPr marL="0" indent="0">
              <a:buNone/>
            </a:pPr>
            <a:r>
              <a:rPr lang="en-US" sz="2400" i="1" kern="1200" dirty="0">
                <a:latin typeface="+mn-lt"/>
                <a:ea typeface="+mn-ea"/>
                <a:cs typeface="+mn-cs"/>
              </a:rPr>
              <a:t>K-Means </a:t>
            </a:r>
            <a:r>
              <a:rPr lang="en-US" sz="2400" i="1" dirty="0"/>
              <a:t>Clustering</a:t>
            </a:r>
            <a:r>
              <a:rPr lang="en-US" sz="2400" i="1" kern="1200" dirty="0">
                <a:latin typeface="+mn-lt"/>
                <a:ea typeface="+mn-ea"/>
                <a:cs typeface="+mn-cs"/>
              </a:rPr>
              <a:t> Model</a:t>
            </a:r>
          </a:p>
        </p:txBody>
      </p:sp>
      <p:pic>
        <p:nvPicPr>
          <p:cNvPr id="3" name="Picture 2">
            <a:extLst>
              <a:ext uri="{FF2B5EF4-FFF2-40B4-BE49-F238E27FC236}">
                <a16:creationId xmlns:a16="http://schemas.microsoft.com/office/drawing/2014/main" id="{241095A2-2918-DB0A-1B9C-E49CCF0E4421}"/>
              </a:ext>
            </a:extLst>
          </p:cNvPr>
          <p:cNvPicPr>
            <a:picLocks noChangeAspect="1"/>
          </p:cNvPicPr>
          <p:nvPr/>
        </p:nvPicPr>
        <p:blipFill>
          <a:blip r:embed="rId3"/>
          <a:stretch>
            <a:fillRect/>
          </a:stretch>
        </p:blipFill>
        <p:spPr>
          <a:xfrm>
            <a:off x="3789861" y="2824985"/>
            <a:ext cx="7772400" cy="3256939"/>
          </a:xfrm>
          <a:prstGeom prst="rect">
            <a:avLst/>
          </a:prstGeom>
        </p:spPr>
      </p:pic>
      <p:pic>
        <p:nvPicPr>
          <p:cNvPr id="7" name="Picture 6">
            <a:extLst>
              <a:ext uri="{FF2B5EF4-FFF2-40B4-BE49-F238E27FC236}">
                <a16:creationId xmlns:a16="http://schemas.microsoft.com/office/drawing/2014/main" id="{EDD5C1BB-FB09-57F1-0AB1-27F0A236905A}"/>
              </a:ext>
            </a:extLst>
          </p:cNvPr>
          <p:cNvPicPr>
            <a:picLocks noChangeAspect="1"/>
          </p:cNvPicPr>
          <p:nvPr/>
        </p:nvPicPr>
        <p:blipFill>
          <a:blip r:embed="rId4"/>
          <a:stretch>
            <a:fillRect/>
          </a:stretch>
        </p:blipFill>
        <p:spPr>
          <a:xfrm>
            <a:off x="267407" y="910900"/>
            <a:ext cx="3508723" cy="2518099"/>
          </a:xfrm>
          <a:prstGeom prst="rect">
            <a:avLst/>
          </a:prstGeom>
        </p:spPr>
      </p:pic>
    </p:spTree>
    <p:extLst>
      <p:ext uri="{BB962C8B-B14F-4D97-AF65-F5344CB8AC3E}">
        <p14:creationId xmlns:p14="http://schemas.microsoft.com/office/powerpoint/2010/main" val="42480817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Arc 14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1CEF4-AD3C-6134-F301-096344227167}"/>
              </a:ext>
            </a:extLst>
          </p:cNvPr>
          <p:cNvSpPr>
            <a:spLocks noGrp="1"/>
          </p:cNvSpPr>
          <p:nvPr>
            <p:ph type="title"/>
          </p:nvPr>
        </p:nvSpPr>
        <p:spPr>
          <a:xfrm>
            <a:off x="7740052" y="479493"/>
            <a:ext cx="3613747" cy="1325563"/>
          </a:xfrm>
        </p:spPr>
        <p:txBody>
          <a:bodyPr vert="horz" lIns="91440" tIns="45720" rIns="91440" bIns="45720" rtlCol="0">
            <a:normAutofit/>
          </a:bodyPr>
          <a:lstStyle/>
          <a:p>
            <a:r>
              <a:rPr lang="en-US" b="1" i="1" kern="1200" dirty="0">
                <a:latin typeface="Calibri Light" panose="020F0302020204030204" pitchFamily="34" charset="0"/>
                <a:cs typeface="Calibri Light" panose="020F0302020204030204" pitchFamily="34" charset="0"/>
              </a:rPr>
              <a:t>Code Implementation </a:t>
            </a:r>
          </a:p>
        </p:txBody>
      </p:sp>
      <p:sp>
        <p:nvSpPr>
          <p:cNvPr id="143" name="Freeform: Shape 1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5D653E2-9913-7F40-C6F0-045D8CFC52A8}"/>
              </a:ext>
            </a:extLst>
          </p:cNvPr>
          <p:cNvPicPr>
            <a:picLocks noChangeAspect="1"/>
          </p:cNvPicPr>
          <p:nvPr/>
        </p:nvPicPr>
        <p:blipFill>
          <a:blip r:embed="rId3"/>
          <a:stretch>
            <a:fillRect/>
          </a:stretch>
        </p:blipFill>
        <p:spPr>
          <a:xfrm>
            <a:off x="703182" y="623454"/>
            <a:ext cx="6085545" cy="51261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7" name="Content Placeholder 25">
            <a:extLst>
              <a:ext uri="{FF2B5EF4-FFF2-40B4-BE49-F238E27FC236}">
                <a16:creationId xmlns:a16="http://schemas.microsoft.com/office/drawing/2014/main" id="{378C46EC-C04A-F8FA-7C27-AB281C4F29FA}"/>
              </a:ext>
            </a:extLst>
          </p:cNvPr>
          <p:cNvSpPr>
            <a:spLocks noGrp="1"/>
          </p:cNvSpPr>
          <p:nvPr>
            <p:ph idx="1"/>
          </p:nvPr>
        </p:nvSpPr>
        <p:spPr>
          <a:xfrm>
            <a:off x="7412108" y="1984443"/>
            <a:ext cx="3941692" cy="4192520"/>
          </a:xfrm>
        </p:spPr>
        <p:txBody>
          <a:bodyPr vert="horz" lIns="91440" tIns="45720" rIns="91440" bIns="45720" rtlCol="0">
            <a:normAutofit/>
          </a:bodyPr>
          <a:lstStyle/>
          <a:p>
            <a:pPr marL="0" indent="0">
              <a:buNone/>
            </a:pPr>
            <a:endParaRPr lang="en-US" sz="2400" i="1" kern="1200" dirty="0">
              <a:latin typeface="+mn-lt"/>
              <a:ea typeface="+mn-ea"/>
              <a:cs typeface="+mn-cs"/>
            </a:endParaRPr>
          </a:p>
          <a:p>
            <a:pPr>
              <a:buFont typeface="Wingdings" pitchFamily="2" charset="2"/>
              <a:buChar char="q"/>
            </a:pPr>
            <a:r>
              <a:rPr lang="en-US" sz="2400" i="1" kern="1200" dirty="0">
                <a:latin typeface="Calibri Light" panose="020F0302020204030204" pitchFamily="34" charset="0"/>
                <a:cs typeface="Calibri Light" panose="020F0302020204030204" pitchFamily="34" charset="0"/>
              </a:rPr>
              <a:t>Finding the features which will effect the target variable in the data set.</a:t>
            </a:r>
          </a:p>
          <a:p>
            <a:pPr>
              <a:buFont typeface="Wingdings" pitchFamily="2" charset="2"/>
              <a:buChar char="q"/>
            </a:pPr>
            <a:r>
              <a:rPr lang="en-US" sz="2400" i="1" dirty="0">
                <a:latin typeface="Calibri Light" panose="020F0302020204030204" pitchFamily="34" charset="0"/>
                <a:cs typeface="Calibri Light" panose="020F0302020204030204" pitchFamily="34" charset="0"/>
              </a:rPr>
              <a:t>Preparing the data for modeling </a:t>
            </a:r>
          </a:p>
          <a:p>
            <a:pPr>
              <a:buFont typeface="Wingdings" pitchFamily="2" charset="2"/>
              <a:buChar char="q"/>
            </a:pPr>
            <a:r>
              <a:rPr lang="en-US" sz="2400" i="1" dirty="0">
                <a:latin typeface="Calibri Light" panose="020F0302020204030204" pitchFamily="34" charset="0"/>
                <a:cs typeface="Calibri Light" panose="020F0302020204030204" pitchFamily="34" charset="0"/>
              </a:rPr>
              <a:t>We have to reproduce all three above machine models using selected features </a:t>
            </a:r>
            <a:endParaRPr lang="en-US" sz="2400" i="1" kern="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195169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Arc 14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1CEF4-AD3C-6134-F301-096344227167}"/>
              </a:ext>
            </a:extLst>
          </p:cNvPr>
          <p:cNvSpPr>
            <a:spLocks noGrp="1"/>
          </p:cNvSpPr>
          <p:nvPr>
            <p:ph type="title"/>
          </p:nvPr>
        </p:nvSpPr>
        <p:spPr>
          <a:xfrm>
            <a:off x="7740052" y="479493"/>
            <a:ext cx="3613747" cy="1325563"/>
          </a:xfrm>
        </p:spPr>
        <p:txBody>
          <a:bodyPr vert="horz" lIns="91440" tIns="45720" rIns="91440" bIns="45720" rtlCol="0">
            <a:normAutofit/>
          </a:bodyPr>
          <a:lstStyle/>
          <a:p>
            <a:r>
              <a:rPr lang="en-US" b="1" i="1" kern="1200" dirty="0">
                <a:latin typeface="Calibri Light" panose="020F0302020204030204" pitchFamily="34" charset="0"/>
                <a:cs typeface="Calibri Light" panose="020F0302020204030204" pitchFamily="34" charset="0"/>
              </a:rPr>
              <a:t>Code Implementation </a:t>
            </a:r>
          </a:p>
        </p:txBody>
      </p:sp>
      <p:sp>
        <p:nvSpPr>
          <p:cNvPr id="143" name="Freeform: Shape 1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Content Placeholder 25">
            <a:extLst>
              <a:ext uri="{FF2B5EF4-FFF2-40B4-BE49-F238E27FC236}">
                <a16:creationId xmlns:a16="http://schemas.microsoft.com/office/drawing/2014/main" id="{378C46EC-C04A-F8FA-7C27-AB281C4F29FA}"/>
              </a:ext>
            </a:extLst>
          </p:cNvPr>
          <p:cNvSpPr>
            <a:spLocks noGrp="1"/>
          </p:cNvSpPr>
          <p:nvPr>
            <p:ph idx="1"/>
          </p:nvPr>
        </p:nvSpPr>
        <p:spPr>
          <a:xfrm>
            <a:off x="8534400" y="1984443"/>
            <a:ext cx="2819400" cy="2436741"/>
          </a:xfrm>
        </p:spPr>
        <p:txBody>
          <a:bodyPr vert="horz" lIns="91440" tIns="45720" rIns="91440" bIns="45720" rtlCol="0">
            <a:normAutofit/>
          </a:bodyPr>
          <a:lstStyle/>
          <a:p>
            <a:pPr marL="0" indent="0">
              <a:buNone/>
            </a:pPr>
            <a:r>
              <a:rPr lang="en-US" sz="2400" i="1" kern="1200" dirty="0">
                <a:latin typeface="+mn-lt"/>
                <a:ea typeface="+mn-ea"/>
                <a:cs typeface="+mn-cs"/>
              </a:rPr>
              <a:t>Implementing the Logistic Regression for selected features against Target Variable.</a:t>
            </a:r>
          </a:p>
        </p:txBody>
      </p:sp>
      <p:pic>
        <p:nvPicPr>
          <p:cNvPr id="5" name="Picture 4">
            <a:extLst>
              <a:ext uri="{FF2B5EF4-FFF2-40B4-BE49-F238E27FC236}">
                <a16:creationId xmlns:a16="http://schemas.microsoft.com/office/drawing/2014/main" id="{4A77F16F-4991-CC8A-7E7A-31376B901EF5}"/>
              </a:ext>
            </a:extLst>
          </p:cNvPr>
          <p:cNvPicPr>
            <a:picLocks noChangeAspect="1"/>
          </p:cNvPicPr>
          <p:nvPr/>
        </p:nvPicPr>
        <p:blipFill>
          <a:blip r:embed="rId3"/>
          <a:stretch>
            <a:fillRect/>
          </a:stretch>
        </p:blipFill>
        <p:spPr>
          <a:xfrm>
            <a:off x="-18493" y="912282"/>
            <a:ext cx="7772400" cy="4023608"/>
          </a:xfrm>
          <a:prstGeom prst="rect">
            <a:avLst/>
          </a:prstGeom>
        </p:spPr>
      </p:pic>
      <p:pic>
        <p:nvPicPr>
          <p:cNvPr id="6" name="Picture 5">
            <a:extLst>
              <a:ext uri="{FF2B5EF4-FFF2-40B4-BE49-F238E27FC236}">
                <a16:creationId xmlns:a16="http://schemas.microsoft.com/office/drawing/2014/main" id="{314A134F-890A-F0F7-3B4A-89086023B8FF}"/>
              </a:ext>
            </a:extLst>
          </p:cNvPr>
          <p:cNvPicPr>
            <a:picLocks noChangeAspect="1"/>
          </p:cNvPicPr>
          <p:nvPr/>
        </p:nvPicPr>
        <p:blipFill>
          <a:blip r:embed="rId4"/>
          <a:stretch>
            <a:fillRect/>
          </a:stretch>
        </p:blipFill>
        <p:spPr>
          <a:xfrm>
            <a:off x="8072747" y="4281055"/>
            <a:ext cx="3613747" cy="2467771"/>
          </a:xfrm>
          <a:prstGeom prst="rect">
            <a:avLst/>
          </a:prstGeom>
        </p:spPr>
      </p:pic>
    </p:spTree>
    <p:extLst>
      <p:ext uri="{BB962C8B-B14F-4D97-AF65-F5344CB8AC3E}">
        <p14:creationId xmlns:p14="http://schemas.microsoft.com/office/powerpoint/2010/main" val="5122107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Arc 14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1CEF4-AD3C-6134-F301-096344227167}"/>
              </a:ext>
            </a:extLst>
          </p:cNvPr>
          <p:cNvSpPr>
            <a:spLocks noGrp="1"/>
          </p:cNvSpPr>
          <p:nvPr>
            <p:ph type="title"/>
          </p:nvPr>
        </p:nvSpPr>
        <p:spPr>
          <a:xfrm>
            <a:off x="7740052" y="479493"/>
            <a:ext cx="3613747" cy="1325563"/>
          </a:xfrm>
        </p:spPr>
        <p:txBody>
          <a:bodyPr vert="horz" lIns="91440" tIns="45720" rIns="91440" bIns="45720" rtlCol="0">
            <a:normAutofit/>
          </a:bodyPr>
          <a:lstStyle/>
          <a:p>
            <a:r>
              <a:rPr lang="en-US" b="1" i="1" kern="1200" dirty="0">
                <a:latin typeface="Calibri Light" panose="020F0302020204030204" pitchFamily="34" charset="0"/>
                <a:cs typeface="Calibri Light" panose="020F0302020204030204" pitchFamily="34" charset="0"/>
              </a:rPr>
              <a:t>Code Implementation </a:t>
            </a:r>
          </a:p>
        </p:txBody>
      </p:sp>
      <p:sp>
        <p:nvSpPr>
          <p:cNvPr id="143" name="Freeform: Shape 1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Content Placeholder 25">
            <a:extLst>
              <a:ext uri="{FF2B5EF4-FFF2-40B4-BE49-F238E27FC236}">
                <a16:creationId xmlns:a16="http://schemas.microsoft.com/office/drawing/2014/main" id="{378C46EC-C04A-F8FA-7C27-AB281C4F29FA}"/>
              </a:ext>
            </a:extLst>
          </p:cNvPr>
          <p:cNvSpPr>
            <a:spLocks noGrp="1"/>
          </p:cNvSpPr>
          <p:nvPr>
            <p:ph idx="1"/>
          </p:nvPr>
        </p:nvSpPr>
        <p:spPr>
          <a:xfrm>
            <a:off x="8534400" y="1984443"/>
            <a:ext cx="2819400" cy="2436741"/>
          </a:xfrm>
        </p:spPr>
        <p:txBody>
          <a:bodyPr vert="horz" lIns="91440" tIns="45720" rIns="91440" bIns="45720" rtlCol="0">
            <a:normAutofit/>
          </a:bodyPr>
          <a:lstStyle/>
          <a:p>
            <a:pPr marL="0" indent="0">
              <a:buNone/>
            </a:pPr>
            <a:r>
              <a:rPr lang="en-US" sz="2400" i="1" kern="1200" dirty="0">
                <a:latin typeface="+mn-lt"/>
                <a:ea typeface="+mn-ea"/>
                <a:cs typeface="+mn-cs"/>
              </a:rPr>
              <a:t>Implementing the </a:t>
            </a:r>
            <a:r>
              <a:rPr lang="en-US" sz="2400" i="1" dirty="0"/>
              <a:t>SVM</a:t>
            </a:r>
            <a:r>
              <a:rPr lang="en-US" sz="2400" i="1" kern="1200" dirty="0">
                <a:latin typeface="+mn-lt"/>
                <a:ea typeface="+mn-ea"/>
                <a:cs typeface="+mn-cs"/>
              </a:rPr>
              <a:t> Model for selected features against Target Variable.</a:t>
            </a:r>
          </a:p>
        </p:txBody>
      </p:sp>
      <p:pic>
        <p:nvPicPr>
          <p:cNvPr id="3" name="Picture 2">
            <a:extLst>
              <a:ext uri="{FF2B5EF4-FFF2-40B4-BE49-F238E27FC236}">
                <a16:creationId xmlns:a16="http://schemas.microsoft.com/office/drawing/2014/main" id="{D7735005-3E0D-5B25-7F86-5AF176B78BA7}"/>
              </a:ext>
            </a:extLst>
          </p:cNvPr>
          <p:cNvPicPr>
            <a:picLocks noChangeAspect="1"/>
          </p:cNvPicPr>
          <p:nvPr/>
        </p:nvPicPr>
        <p:blipFill>
          <a:blip r:embed="rId3"/>
          <a:stretch>
            <a:fillRect/>
          </a:stretch>
        </p:blipFill>
        <p:spPr>
          <a:xfrm>
            <a:off x="0" y="981690"/>
            <a:ext cx="7772400" cy="3093527"/>
          </a:xfrm>
          <a:prstGeom prst="rect">
            <a:avLst/>
          </a:prstGeom>
        </p:spPr>
      </p:pic>
      <p:pic>
        <p:nvPicPr>
          <p:cNvPr id="4" name="Picture 3">
            <a:extLst>
              <a:ext uri="{FF2B5EF4-FFF2-40B4-BE49-F238E27FC236}">
                <a16:creationId xmlns:a16="http://schemas.microsoft.com/office/drawing/2014/main" id="{F339046A-8823-DE8F-4039-8795C1B6EA1E}"/>
              </a:ext>
            </a:extLst>
          </p:cNvPr>
          <p:cNvPicPr>
            <a:picLocks noChangeAspect="1"/>
          </p:cNvPicPr>
          <p:nvPr/>
        </p:nvPicPr>
        <p:blipFill>
          <a:blip r:embed="rId4"/>
          <a:stretch>
            <a:fillRect/>
          </a:stretch>
        </p:blipFill>
        <p:spPr>
          <a:xfrm>
            <a:off x="7444220" y="3763839"/>
            <a:ext cx="4519180" cy="3093527"/>
          </a:xfrm>
          <a:prstGeom prst="rect">
            <a:avLst/>
          </a:prstGeom>
        </p:spPr>
      </p:pic>
    </p:spTree>
    <p:extLst>
      <p:ext uri="{BB962C8B-B14F-4D97-AF65-F5344CB8AC3E}">
        <p14:creationId xmlns:p14="http://schemas.microsoft.com/office/powerpoint/2010/main" val="33381422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Arc 14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1CEF4-AD3C-6134-F301-096344227167}"/>
              </a:ext>
            </a:extLst>
          </p:cNvPr>
          <p:cNvSpPr>
            <a:spLocks noGrp="1"/>
          </p:cNvSpPr>
          <p:nvPr>
            <p:ph type="title"/>
          </p:nvPr>
        </p:nvSpPr>
        <p:spPr>
          <a:xfrm>
            <a:off x="7740052" y="479493"/>
            <a:ext cx="3613747" cy="1325563"/>
          </a:xfrm>
        </p:spPr>
        <p:txBody>
          <a:bodyPr vert="horz" lIns="91440" tIns="45720" rIns="91440" bIns="45720" rtlCol="0">
            <a:normAutofit/>
          </a:bodyPr>
          <a:lstStyle/>
          <a:p>
            <a:r>
              <a:rPr lang="en-US" b="1" i="1" kern="1200" dirty="0">
                <a:latin typeface="Calibri Light" panose="020F0302020204030204" pitchFamily="34" charset="0"/>
                <a:cs typeface="Calibri Light" panose="020F0302020204030204" pitchFamily="34" charset="0"/>
              </a:rPr>
              <a:t>Code Implementation </a:t>
            </a:r>
          </a:p>
        </p:txBody>
      </p:sp>
      <p:sp>
        <p:nvSpPr>
          <p:cNvPr id="143" name="Freeform: Shape 1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Content Placeholder 25">
            <a:extLst>
              <a:ext uri="{FF2B5EF4-FFF2-40B4-BE49-F238E27FC236}">
                <a16:creationId xmlns:a16="http://schemas.microsoft.com/office/drawing/2014/main" id="{378C46EC-C04A-F8FA-7C27-AB281C4F29FA}"/>
              </a:ext>
            </a:extLst>
          </p:cNvPr>
          <p:cNvSpPr>
            <a:spLocks noGrp="1"/>
          </p:cNvSpPr>
          <p:nvPr>
            <p:ph idx="1"/>
          </p:nvPr>
        </p:nvSpPr>
        <p:spPr>
          <a:xfrm>
            <a:off x="8534400" y="1984443"/>
            <a:ext cx="2819400" cy="2436741"/>
          </a:xfrm>
        </p:spPr>
        <p:txBody>
          <a:bodyPr vert="horz" lIns="91440" tIns="45720" rIns="91440" bIns="45720" rtlCol="0">
            <a:normAutofit/>
          </a:bodyPr>
          <a:lstStyle/>
          <a:p>
            <a:pPr marL="0" indent="0">
              <a:buNone/>
            </a:pPr>
            <a:r>
              <a:rPr lang="en-US" sz="2400" i="1" kern="1200" dirty="0">
                <a:latin typeface="+mn-lt"/>
                <a:ea typeface="+mn-ea"/>
                <a:cs typeface="+mn-cs"/>
              </a:rPr>
              <a:t>Implementing the K-Means Model for selected features against Target Variable.</a:t>
            </a:r>
          </a:p>
        </p:txBody>
      </p:sp>
      <p:pic>
        <p:nvPicPr>
          <p:cNvPr id="5" name="Picture 4">
            <a:extLst>
              <a:ext uri="{FF2B5EF4-FFF2-40B4-BE49-F238E27FC236}">
                <a16:creationId xmlns:a16="http://schemas.microsoft.com/office/drawing/2014/main" id="{E7690020-0784-5F27-5445-3DDCA0F78EF1}"/>
              </a:ext>
            </a:extLst>
          </p:cNvPr>
          <p:cNvPicPr>
            <a:picLocks noChangeAspect="1"/>
          </p:cNvPicPr>
          <p:nvPr/>
        </p:nvPicPr>
        <p:blipFill>
          <a:blip r:embed="rId3"/>
          <a:stretch>
            <a:fillRect/>
          </a:stretch>
        </p:blipFill>
        <p:spPr>
          <a:xfrm>
            <a:off x="0" y="961086"/>
            <a:ext cx="7772400" cy="3300992"/>
          </a:xfrm>
          <a:prstGeom prst="rect">
            <a:avLst/>
          </a:prstGeom>
        </p:spPr>
      </p:pic>
      <p:pic>
        <p:nvPicPr>
          <p:cNvPr id="6" name="Picture 5">
            <a:extLst>
              <a:ext uri="{FF2B5EF4-FFF2-40B4-BE49-F238E27FC236}">
                <a16:creationId xmlns:a16="http://schemas.microsoft.com/office/drawing/2014/main" id="{898DB3C4-5F14-39F7-04E1-DB54A455A76C}"/>
              </a:ext>
            </a:extLst>
          </p:cNvPr>
          <p:cNvPicPr>
            <a:picLocks noChangeAspect="1"/>
          </p:cNvPicPr>
          <p:nvPr/>
        </p:nvPicPr>
        <p:blipFill>
          <a:blip r:embed="rId4"/>
          <a:stretch>
            <a:fillRect/>
          </a:stretch>
        </p:blipFill>
        <p:spPr>
          <a:xfrm>
            <a:off x="8320215" y="3775902"/>
            <a:ext cx="3613747" cy="2908300"/>
          </a:xfrm>
          <a:prstGeom prst="rect">
            <a:avLst/>
          </a:prstGeom>
        </p:spPr>
      </p:pic>
    </p:spTree>
    <p:extLst>
      <p:ext uri="{BB962C8B-B14F-4D97-AF65-F5344CB8AC3E}">
        <p14:creationId xmlns:p14="http://schemas.microsoft.com/office/powerpoint/2010/main" val="1825621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550C13-E326-68B3-B74C-408ED4BB1093}"/>
              </a:ext>
            </a:extLst>
          </p:cNvPr>
          <p:cNvSpPr>
            <a:spLocks noGrp="1"/>
          </p:cNvSpPr>
          <p:nvPr>
            <p:ph type="title"/>
          </p:nvPr>
        </p:nvSpPr>
        <p:spPr>
          <a:xfrm>
            <a:off x="838200" y="459863"/>
            <a:ext cx="10515600" cy="1004594"/>
          </a:xfrm>
        </p:spPr>
        <p:txBody>
          <a:bodyPr>
            <a:normAutofit/>
          </a:bodyPr>
          <a:lstStyle/>
          <a:p>
            <a:pPr algn="ctr"/>
            <a:r>
              <a:rPr lang="en-US" i="1">
                <a:solidFill>
                  <a:srgbClr val="FFFFFF"/>
                </a:solidFill>
                <a:latin typeface="Calibri Light" panose="020F0302020204030204" pitchFamily="34" charset="0"/>
                <a:cs typeface="Calibri Light" panose="020F0302020204030204" pitchFamily="34" charset="0"/>
              </a:rPr>
              <a:t>Results</a:t>
            </a:r>
          </a:p>
        </p:txBody>
      </p:sp>
      <p:sp>
        <p:nvSpPr>
          <p:cNvPr id="40" name="Rectangle: Rounded Corners 3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3" name="Content Placeholder 2">
            <a:extLst>
              <a:ext uri="{FF2B5EF4-FFF2-40B4-BE49-F238E27FC236}">
                <a16:creationId xmlns:a16="http://schemas.microsoft.com/office/drawing/2014/main" id="{1DE604CF-2809-3D64-B2F3-AE39628B08FF}"/>
              </a:ext>
            </a:extLst>
          </p:cNvPr>
          <p:cNvGraphicFramePr>
            <a:graphicFrameLocks noGrp="1"/>
          </p:cNvGraphicFramePr>
          <p:nvPr>
            <p:ph idx="1"/>
            <p:extLst>
              <p:ext uri="{D42A27DB-BD31-4B8C-83A1-F6EECF244321}">
                <p14:modId xmlns:p14="http://schemas.microsoft.com/office/powerpoint/2010/main" val="407040137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14223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CAB007-EF86-14CE-9B5F-B8D805489E31}"/>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Conclusion </a:t>
            </a:r>
            <a:endParaRPr lang="en-US">
              <a:solidFill>
                <a:srgbClr val="FFFFFF"/>
              </a:solidFill>
            </a:endParaRPr>
          </a:p>
        </p:txBody>
      </p:sp>
      <p:sp>
        <p:nvSpPr>
          <p:cNvPr id="22" name="Rectangle: Rounded Corners 2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AF536B28-6D8A-2A7B-A504-4DCC63642CDA}"/>
              </a:ext>
            </a:extLst>
          </p:cNvPr>
          <p:cNvGraphicFramePr>
            <a:graphicFrameLocks noGrp="1"/>
          </p:cNvGraphicFramePr>
          <p:nvPr>
            <p:ph idx="1"/>
            <p:extLst>
              <p:ext uri="{D42A27DB-BD31-4B8C-83A1-F6EECF244321}">
                <p14:modId xmlns:p14="http://schemas.microsoft.com/office/powerpoint/2010/main" val="338669053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2968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Arc 5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54" name="Rectangle 5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F139DD-EB76-C15A-2A71-914520F8D5EE}"/>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8800" i="1" kern="1200" dirty="0">
                <a:solidFill>
                  <a:schemeClr val="tx1"/>
                </a:solidFill>
                <a:latin typeface="Calibri Light" panose="020F0302020204030204" pitchFamily="34" charset="0"/>
                <a:cs typeface="Calibri Light" panose="020F0302020204030204" pitchFamily="34" charset="0"/>
              </a:rPr>
              <a:t>Thank You </a:t>
            </a:r>
          </a:p>
        </p:txBody>
      </p:sp>
      <p:sp>
        <p:nvSpPr>
          <p:cNvPr id="56" name="Freeform: Shape 5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7" name="Graphic 46" descr="Accept">
            <a:extLst>
              <a:ext uri="{FF2B5EF4-FFF2-40B4-BE49-F238E27FC236}">
                <a16:creationId xmlns:a16="http://schemas.microsoft.com/office/drawing/2014/main" id="{B58A444A-21D2-4EBB-EC7E-0FB604A8C3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60" name="Freeform: Shape 5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Shape 6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Freeform: Shape 6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724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FFACA-B87B-92C1-49EA-4CB2E44D6590}"/>
              </a:ext>
            </a:extLst>
          </p:cNvPr>
          <p:cNvSpPr>
            <a:spLocks noGrp="1"/>
          </p:cNvSpPr>
          <p:nvPr>
            <p:ph type="title"/>
          </p:nvPr>
        </p:nvSpPr>
        <p:spPr>
          <a:xfrm>
            <a:off x="838200" y="365125"/>
            <a:ext cx="5558489" cy="1325563"/>
          </a:xfrm>
        </p:spPr>
        <p:txBody>
          <a:bodyPr>
            <a:normAutofit/>
          </a:bodyPr>
          <a:lstStyle/>
          <a:p>
            <a:r>
              <a:rPr lang="en-US" sz="6000" i="1" dirty="0">
                <a:latin typeface="Calibri Light" panose="020F0302020204030204" pitchFamily="34" charset="0"/>
                <a:cs typeface="Calibri Light" panose="020F0302020204030204" pitchFamily="34" charset="0"/>
              </a:rPr>
              <a:t>Introduction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9F155F-2753-3593-0957-594BE23BB569}"/>
              </a:ext>
            </a:extLst>
          </p:cNvPr>
          <p:cNvSpPr>
            <a:spLocks noGrp="1"/>
          </p:cNvSpPr>
          <p:nvPr>
            <p:ph idx="1"/>
          </p:nvPr>
        </p:nvSpPr>
        <p:spPr>
          <a:xfrm>
            <a:off x="838200" y="1825625"/>
            <a:ext cx="5558489" cy="4351338"/>
          </a:xfrm>
        </p:spPr>
        <p:txBody>
          <a:bodyPr>
            <a:normAutofit fontScale="92500" lnSpcReduction="10000"/>
          </a:bodyPr>
          <a:lstStyle/>
          <a:p>
            <a:r>
              <a:rPr lang="en-US" sz="1800" i="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The Problem statement is whether a customer would sign up for a term deposit or not .</a:t>
            </a:r>
          </a:p>
          <a:p>
            <a:r>
              <a:rPr lang="en-US" sz="1800" i="1" dirty="0">
                <a:effectLst/>
                <a:latin typeface="Calibri Light" panose="020F0302020204030204" pitchFamily="34" charset="0"/>
                <a:ea typeface="Times New Roman" panose="02020603050405020304" pitchFamily="18" charset="0"/>
                <a:cs typeface="Calibri Light" panose="020F0302020204030204" pitchFamily="34" charset="0"/>
              </a:rPr>
              <a:t>Bank marketing has seen a tremendous revolution in recent years, owing mostly to the incorporation of powerful data analytics and machine learning approaches. These technological innovations have transformed the way banks approach marketing by giving them tremendous tools for gaining useful insights into client behavior, preferences, and demands. Therefore, banks are now able to specifically target certain client categories with their marketing strategies and campaigns, improving customer engagement, conversion rates</a:t>
            </a:r>
            <a:r>
              <a:rPr lang="en-IN" sz="1800" i="1" dirty="0">
                <a:effectLst/>
                <a:latin typeface="Calibri Light" panose="020F0302020204030204" pitchFamily="34" charset="0"/>
                <a:cs typeface="Calibri Light" panose="020F0302020204030204" pitchFamily="34" charset="0"/>
              </a:rPr>
              <a:t> </a:t>
            </a:r>
            <a:endParaRPr lang="en-US" sz="1800" i="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r>
              <a:rPr lang="en-US" sz="1800" i="1" dirty="0">
                <a:effectLst/>
                <a:latin typeface="Calibri Light" panose="020F0302020204030204" pitchFamily="34" charset="0"/>
                <a:ea typeface="Times New Roman" panose="02020603050405020304" pitchFamily="18" charset="0"/>
                <a:cs typeface="Calibri Light" panose="020F0302020204030204" pitchFamily="34" charset="0"/>
              </a:rPr>
              <a:t>This paper analyzes customer behavior to predict   subscription outcomes from bank marketing campaigns. In this study, we use the "Bank Marketing" dataset. Logistic Regression, Support Vector Machines (SVM), and K-Means clustering are used to predict customers' subscription intentions.</a:t>
            </a:r>
            <a:r>
              <a:rPr lang="en-IN" sz="1800" i="1" dirty="0">
                <a:effectLst/>
                <a:latin typeface="Calibri Light" panose="020F0302020204030204" pitchFamily="34" charset="0"/>
                <a:cs typeface="Calibri Light" panose="020F0302020204030204" pitchFamily="34" charset="0"/>
              </a:rPr>
              <a:t> </a:t>
            </a:r>
            <a:endParaRPr lang="en-US" sz="1800" i="1" dirty="0">
              <a:latin typeface="Calibri Light" panose="020F0302020204030204" pitchFamily="34" charset="0"/>
              <a:cs typeface="Calibri Light" panose="020F0302020204030204" pitchFamily="34" charset="0"/>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04698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iterate type="lt">
                                    <p:tmPct val="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988C52-766B-FF0D-512A-0B98AF8FBEDD}"/>
              </a:ext>
            </a:extLst>
          </p:cNvPr>
          <p:cNvSpPr>
            <a:spLocks noGrp="1"/>
          </p:cNvSpPr>
          <p:nvPr>
            <p:ph type="title"/>
          </p:nvPr>
        </p:nvSpPr>
        <p:spPr>
          <a:xfrm>
            <a:off x="1389278" y="1233241"/>
            <a:ext cx="3240506" cy="4064628"/>
          </a:xfrm>
        </p:spPr>
        <p:txBody>
          <a:bodyPr>
            <a:normAutofit/>
          </a:bodyPr>
          <a:lstStyle/>
          <a:p>
            <a:r>
              <a:rPr lang="en-US" sz="6000" i="1" dirty="0">
                <a:solidFill>
                  <a:srgbClr val="FFFFFF"/>
                </a:solidFill>
                <a:latin typeface="Calibri Light" panose="020F0302020204030204" pitchFamily="34" charset="0"/>
                <a:cs typeface="Calibri Light" panose="020F0302020204030204" pitchFamily="34" charset="0"/>
              </a:rPr>
              <a:t>Overview of Dataset </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B5724C6-6D25-6467-2C12-9849B576264B}"/>
              </a:ext>
            </a:extLst>
          </p:cNvPr>
          <p:cNvSpPr>
            <a:spLocks noGrp="1"/>
          </p:cNvSpPr>
          <p:nvPr>
            <p:ph idx="1"/>
          </p:nvPr>
        </p:nvSpPr>
        <p:spPr>
          <a:xfrm>
            <a:off x="6096000" y="820880"/>
            <a:ext cx="5257799" cy="4889350"/>
          </a:xfrm>
        </p:spPr>
        <p:txBody>
          <a:bodyPr anchor="t">
            <a:normAutofit/>
          </a:bodyPr>
          <a:lstStyle/>
          <a:p>
            <a:r>
              <a:rPr lang="en-US" sz="1800" i="1" dirty="0">
                <a:latin typeface="Calibri Light" panose="020F0302020204030204" pitchFamily="34" charset="0"/>
                <a:cs typeface="Calibri Light" panose="020F0302020204030204" pitchFamily="34" charset="0"/>
              </a:rPr>
              <a:t>Data set we have obtained from UCI - </a:t>
            </a:r>
            <a:r>
              <a:rPr lang="en-US" sz="1800" i="1" dirty="0">
                <a:latin typeface="Calibri Light" panose="020F0302020204030204" pitchFamily="34" charset="0"/>
                <a:cs typeface="Calibri Light" panose="020F0302020204030204" pitchFamily="34" charset="0"/>
                <a:hlinkClick r:id="rId2"/>
              </a:rPr>
              <a:t>https://archive.ics.uci.edu/dataset/222/bank+marketing</a:t>
            </a:r>
            <a:endParaRPr lang="en-US" sz="1800" i="1" dirty="0">
              <a:latin typeface="Calibri Light" panose="020F0302020204030204" pitchFamily="34" charset="0"/>
              <a:cs typeface="Calibri Light" panose="020F0302020204030204" pitchFamily="34" charset="0"/>
            </a:endParaRPr>
          </a:p>
          <a:p>
            <a:r>
              <a:rPr lang="en-US" sz="1800" i="1" dirty="0">
                <a:latin typeface="Calibri Light" panose="020F0302020204030204" pitchFamily="34" charset="0"/>
                <a:cs typeface="Calibri Light" panose="020F0302020204030204" pitchFamily="34" charset="0"/>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 </a:t>
            </a:r>
          </a:p>
          <a:p>
            <a:r>
              <a:rPr lang="en-US" sz="1800" i="1" dirty="0">
                <a:latin typeface="Calibri Light" panose="020F0302020204030204" pitchFamily="34" charset="0"/>
                <a:cs typeface="Calibri Light" panose="020F0302020204030204" pitchFamily="34" charset="0"/>
              </a:rPr>
              <a:t>We have total 20 inputs against target variable in this data set.</a:t>
            </a:r>
          </a:p>
          <a:p>
            <a:r>
              <a:rPr lang="en-US" sz="1800" i="1" dirty="0">
                <a:latin typeface="Calibri Light" panose="020F0302020204030204" pitchFamily="34" charset="0"/>
                <a:cs typeface="Calibri Light" panose="020F0302020204030204" pitchFamily="34" charset="0"/>
              </a:rPr>
              <a:t>We have 11 categorical and 10 Numeric type features in the data set .</a:t>
            </a:r>
          </a:p>
          <a:p>
            <a:r>
              <a:rPr lang="en-US" sz="1800" i="1" dirty="0">
                <a:latin typeface="Calibri Light" panose="020F0302020204030204" pitchFamily="34" charset="0"/>
                <a:cs typeface="Calibri Light" panose="020F0302020204030204" pitchFamily="34" charset="0"/>
              </a:rPr>
              <a:t>We have no missing values and null values in the data set there is not much to do in data pre processing stage .</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1292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strips(downLeft)">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9F8E93-218F-0599-D6B0-3EE285237665}"/>
              </a:ext>
            </a:extLst>
          </p:cNvPr>
          <p:cNvSpPr>
            <a:spLocks noGrp="1"/>
          </p:cNvSpPr>
          <p:nvPr>
            <p:ph type="title"/>
          </p:nvPr>
        </p:nvSpPr>
        <p:spPr>
          <a:xfrm>
            <a:off x="956826" y="1112969"/>
            <a:ext cx="3937298" cy="4166010"/>
          </a:xfrm>
        </p:spPr>
        <p:txBody>
          <a:bodyPr>
            <a:normAutofit/>
          </a:bodyPr>
          <a:lstStyle/>
          <a:p>
            <a:r>
              <a:rPr lang="en-US" sz="6000" i="1" dirty="0">
                <a:solidFill>
                  <a:srgbClr val="FFFFFF"/>
                </a:solidFill>
                <a:latin typeface="Calibri Light" panose="020F0302020204030204" pitchFamily="34" charset="0"/>
                <a:cs typeface="Calibri Light" panose="020F0302020204030204" pitchFamily="34" charset="0"/>
              </a:rPr>
              <a:t>Machine Learning Models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080927-E77F-2A9B-E0B9-11069ABE4598}"/>
              </a:ext>
            </a:extLst>
          </p:cNvPr>
          <p:cNvSpPr>
            <a:spLocks noGrp="1"/>
          </p:cNvSpPr>
          <p:nvPr>
            <p:ph idx="1"/>
          </p:nvPr>
        </p:nvSpPr>
        <p:spPr>
          <a:xfrm>
            <a:off x="6096000" y="820880"/>
            <a:ext cx="5257799" cy="4889350"/>
          </a:xfrm>
        </p:spPr>
        <p:txBody>
          <a:bodyPr anchor="t">
            <a:normAutofit fontScale="70000" lnSpcReduction="20000"/>
          </a:bodyPr>
          <a:lstStyle/>
          <a:p>
            <a:r>
              <a:rPr lang="en-IN" sz="2100" i="1" kern="100" dirty="0">
                <a:effectLst/>
                <a:latin typeface="Calibri Light" panose="020F0302020204030204" pitchFamily="34" charset="0"/>
                <a:ea typeface="Calibri" panose="020F0502020204030204" pitchFamily="34" charset="0"/>
                <a:cs typeface="Calibri Light" panose="020F0302020204030204" pitchFamily="34" charset="0"/>
              </a:rPr>
              <a:t>Machine learning models play a crucial role in analysing banking data and predicting outcomes. In our analysis, we employed three key techniques: Logistic Regression, Support Vector Machines (SVM), and K-means Clustering.</a:t>
            </a:r>
          </a:p>
          <a:p>
            <a:pPr>
              <a:buFont typeface="Wingdings" pitchFamily="2" charset="2"/>
              <a:buChar char="v"/>
              <a:tabLst>
                <a:tab pos="457200" algn="l"/>
              </a:tabLst>
            </a:pPr>
            <a:r>
              <a:rPr lang="en-IN" sz="2100" i="1" kern="100" dirty="0">
                <a:effectLst/>
                <a:latin typeface="Calibri Light" panose="020F0302020204030204" pitchFamily="34" charset="0"/>
                <a:ea typeface="Calibri" panose="020F0502020204030204" pitchFamily="34" charset="0"/>
                <a:cs typeface="Calibri Light" panose="020F0302020204030204" pitchFamily="34" charset="0"/>
              </a:rPr>
              <a:t>Logistic Regression:</a:t>
            </a:r>
          </a:p>
          <a:p>
            <a:pPr marL="342900" lvl="0" indent="-342900">
              <a:buSzPts val="1000"/>
              <a:buFont typeface="Symbol" pitchFamily="2" charset="2"/>
              <a:buChar char=""/>
              <a:tabLst>
                <a:tab pos="457200" algn="l"/>
              </a:tabLst>
            </a:pPr>
            <a:r>
              <a:rPr lang="en-IN" sz="2100" i="1" kern="100" dirty="0">
                <a:effectLst/>
                <a:latin typeface="Calibri Light" panose="020F0302020204030204" pitchFamily="34" charset="0"/>
                <a:ea typeface="Calibri" panose="020F0502020204030204" pitchFamily="34" charset="0"/>
                <a:cs typeface="Calibri Light" panose="020F0302020204030204" pitchFamily="34" charset="0"/>
              </a:rPr>
              <a:t>Logistic Regression is a widely used classification algorithm for predicting binary outcomes.</a:t>
            </a:r>
          </a:p>
          <a:p>
            <a:pPr marL="342900" lvl="0" indent="-342900">
              <a:buSzPts val="1000"/>
              <a:buFont typeface="Symbol" pitchFamily="2" charset="2"/>
              <a:buChar char=""/>
              <a:tabLst>
                <a:tab pos="457200" algn="l"/>
              </a:tabLst>
            </a:pPr>
            <a:r>
              <a:rPr lang="en-IN" sz="2100" i="1" kern="100" dirty="0">
                <a:effectLst/>
                <a:latin typeface="Calibri Light" panose="020F0302020204030204" pitchFamily="34" charset="0"/>
                <a:ea typeface="Calibri" panose="020F0502020204030204" pitchFamily="34" charset="0"/>
                <a:cs typeface="Calibri Light" panose="020F0302020204030204" pitchFamily="34" charset="0"/>
              </a:rPr>
              <a:t>It models the relationship between the independent variables and the probability of a specific outcome.</a:t>
            </a:r>
          </a:p>
          <a:p>
            <a:pPr lvl="0">
              <a:buFont typeface="Wingdings" pitchFamily="2" charset="2"/>
              <a:buChar char="v"/>
              <a:tabLst>
                <a:tab pos="457200" algn="l"/>
              </a:tabLst>
            </a:pPr>
            <a:r>
              <a:rPr lang="en-IN" sz="2100" i="1" kern="100" dirty="0">
                <a:effectLst/>
                <a:latin typeface="Calibri Light" panose="020F0302020204030204" pitchFamily="34" charset="0"/>
                <a:ea typeface="Calibri" panose="020F0502020204030204" pitchFamily="34" charset="0"/>
                <a:cs typeface="Calibri Light" panose="020F0302020204030204" pitchFamily="34" charset="0"/>
              </a:rPr>
              <a:t>Support Vector Machines (SVM):</a:t>
            </a:r>
          </a:p>
          <a:p>
            <a:pPr marL="342900" lvl="0" indent="-342900">
              <a:buSzPts val="1000"/>
              <a:buFont typeface="Symbol" pitchFamily="2" charset="2"/>
              <a:buChar char=""/>
              <a:tabLst>
                <a:tab pos="457200" algn="l"/>
              </a:tabLst>
            </a:pPr>
            <a:r>
              <a:rPr lang="en-IN" sz="2100" i="1" kern="100" dirty="0">
                <a:effectLst/>
                <a:latin typeface="Calibri Light" panose="020F0302020204030204" pitchFamily="34" charset="0"/>
                <a:ea typeface="Calibri" panose="020F0502020204030204" pitchFamily="34" charset="0"/>
                <a:cs typeface="Calibri Light" panose="020F0302020204030204" pitchFamily="34" charset="0"/>
              </a:rPr>
              <a:t>SVM is a versatile algorithm used for both classification and regression tasks.</a:t>
            </a:r>
          </a:p>
          <a:p>
            <a:pPr marL="342900" lvl="0" indent="-342900">
              <a:buSzPts val="1000"/>
              <a:buFont typeface="Symbol" pitchFamily="2" charset="2"/>
              <a:buChar char=""/>
              <a:tabLst>
                <a:tab pos="457200" algn="l"/>
              </a:tabLst>
            </a:pPr>
            <a:r>
              <a:rPr lang="en-IN" sz="2100" i="1" kern="100" dirty="0">
                <a:effectLst/>
                <a:latin typeface="Calibri Light" panose="020F0302020204030204" pitchFamily="34" charset="0"/>
                <a:ea typeface="Calibri" panose="020F0502020204030204" pitchFamily="34" charset="0"/>
                <a:cs typeface="Calibri Light" panose="020F0302020204030204" pitchFamily="34" charset="0"/>
              </a:rPr>
              <a:t>SVM separates the data points into different classes using a hyperplane, maximizing the margin between the classes.</a:t>
            </a:r>
          </a:p>
          <a:p>
            <a:pPr marL="342900" lvl="0" indent="-342900">
              <a:buSzPts val="1000"/>
              <a:buFont typeface="Symbol" pitchFamily="2" charset="2"/>
              <a:buChar char=""/>
              <a:tabLst>
                <a:tab pos="457200" algn="l"/>
              </a:tabLst>
            </a:pPr>
            <a:r>
              <a:rPr lang="en-IN" sz="2100" i="1" kern="100" dirty="0">
                <a:effectLst/>
                <a:latin typeface="Calibri Light" panose="020F0302020204030204" pitchFamily="34" charset="0"/>
                <a:ea typeface="Calibri" panose="020F0502020204030204" pitchFamily="34" charset="0"/>
                <a:cs typeface="Calibri Light" panose="020F0302020204030204" pitchFamily="34" charset="0"/>
              </a:rPr>
              <a:t>SVM can handle both linear and nonlinear relationships between predictors and the target variable through the use of kernel functions.</a:t>
            </a:r>
          </a:p>
          <a:p>
            <a:pPr lvl="0">
              <a:buFont typeface="Wingdings" pitchFamily="2" charset="2"/>
              <a:buChar char="v"/>
              <a:tabLst>
                <a:tab pos="457200" algn="l"/>
              </a:tabLst>
            </a:pPr>
            <a:r>
              <a:rPr lang="en-IN" sz="2100" i="1" kern="100" dirty="0">
                <a:effectLst/>
                <a:latin typeface="Calibri Light" panose="020F0302020204030204" pitchFamily="34" charset="0"/>
                <a:ea typeface="Calibri" panose="020F0502020204030204" pitchFamily="34" charset="0"/>
                <a:cs typeface="Calibri Light" panose="020F0302020204030204" pitchFamily="34" charset="0"/>
              </a:rPr>
              <a:t>K-means Clustering:</a:t>
            </a:r>
          </a:p>
          <a:p>
            <a:pPr marL="342900" lvl="0" indent="-342900">
              <a:buSzPts val="1000"/>
              <a:buFont typeface="Symbol" pitchFamily="2" charset="2"/>
              <a:buChar char=""/>
              <a:tabLst>
                <a:tab pos="457200" algn="l"/>
              </a:tabLst>
            </a:pPr>
            <a:r>
              <a:rPr lang="en-IN" sz="2100" i="1" kern="100" dirty="0">
                <a:effectLst/>
                <a:latin typeface="Calibri Light" panose="020F0302020204030204" pitchFamily="34" charset="0"/>
                <a:ea typeface="Calibri" panose="020F0502020204030204" pitchFamily="34" charset="0"/>
                <a:cs typeface="Calibri Light" panose="020F0302020204030204" pitchFamily="34" charset="0"/>
              </a:rPr>
              <a:t>K-means Clustering is an unsupervised learning algorithm used for data segmentation or grouping.</a:t>
            </a:r>
          </a:p>
          <a:p>
            <a:pPr marL="342900" lvl="0" indent="-342900">
              <a:buSzPts val="1000"/>
              <a:buFont typeface="Symbol" pitchFamily="2" charset="2"/>
              <a:buChar char=""/>
              <a:tabLst>
                <a:tab pos="457200" algn="l"/>
              </a:tabLst>
            </a:pPr>
            <a:r>
              <a:rPr lang="en-IN" sz="2100" i="1" kern="100" dirty="0">
                <a:effectLst/>
                <a:latin typeface="Calibri Light" panose="020F0302020204030204" pitchFamily="34" charset="0"/>
                <a:ea typeface="Calibri" panose="020F0502020204030204" pitchFamily="34" charset="0"/>
                <a:cs typeface="Calibri Light" panose="020F0302020204030204" pitchFamily="34" charset="0"/>
              </a:rPr>
              <a:t>It partitions the data into k distinct clusters based on similarity.</a:t>
            </a:r>
          </a:p>
          <a:p>
            <a:pPr marL="0" indent="0">
              <a:buNone/>
            </a:pPr>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179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strips(downLeft)">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strips(downLef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strips(downLeft)">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strips(downLeft)">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strips(downLeft)">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strips(downLeft)">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strips(downLeft)">
                                      <p:cBhvr>
                                        <p:cTn id="6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95131F-F089-11F7-5C81-73C8F7E2B010}"/>
              </a:ext>
            </a:extLst>
          </p:cNvPr>
          <p:cNvSpPr>
            <a:spLocks noGrp="1"/>
          </p:cNvSpPr>
          <p:nvPr>
            <p:ph type="title"/>
          </p:nvPr>
        </p:nvSpPr>
        <p:spPr>
          <a:xfrm>
            <a:off x="838200" y="365125"/>
            <a:ext cx="5558489" cy="1325563"/>
          </a:xfrm>
        </p:spPr>
        <p:txBody>
          <a:bodyPr>
            <a:normAutofit/>
          </a:bodyPr>
          <a:lstStyle/>
          <a:p>
            <a:r>
              <a:rPr lang="en-US" sz="6000" i="1" dirty="0">
                <a:latin typeface="Calibri Light" panose="020F0302020204030204" pitchFamily="34" charset="0"/>
                <a:cs typeface="Calibri Light" panose="020F0302020204030204" pitchFamily="34" charset="0"/>
              </a:rPr>
              <a:t>Model Evaluation </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D9BC2E-33BE-6D4F-0FE2-B569B02BA775}"/>
              </a:ext>
            </a:extLst>
          </p:cNvPr>
          <p:cNvSpPr>
            <a:spLocks noGrp="1"/>
          </p:cNvSpPr>
          <p:nvPr>
            <p:ph idx="1"/>
          </p:nvPr>
        </p:nvSpPr>
        <p:spPr>
          <a:xfrm>
            <a:off x="838200" y="1825625"/>
            <a:ext cx="5558489" cy="4351338"/>
          </a:xfrm>
        </p:spPr>
        <p:txBody>
          <a:bodyPr>
            <a:normAutofit fontScale="25000" lnSpcReduction="20000"/>
          </a:bodyPr>
          <a:lstStyle/>
          <a:p>
            <a:r>
              <a:rPr lang="en-IN" sz="5600" i="1" kern="100" dirty="0">
                <a:effectLst/>
                <a:latin typeface="Calibri Light" panose="020F0302020204030204" pitchFamily="34" charset="0"/>
                <a:ea typeface="Calibri" panose="020F0502020204030204" pitchFamily="34" charset="0"/>
                <a:cs typeface="Calibri Light" panose="020F0302020204030204" pitchFamily="34" charset="0"/>
              </a:rPr>
              <a:t>Model evaluation is a critical step in assessing the performance and effectiveness of our machine learning models. In our analysis of the UCI Bank Marketing Calling dataset, we explored two scenarios for model evaluation.</a:t>
            </a:r>
          </a:p>
          <a:p>
            <a:pPr>
              <a:buFont typeface="Wingdings" pitchFamily="2" charset="2"/>
              <a:buChar char="Ø"/>
            </a:pPr>
            <a:r>
              <a:rPr lang="en-IN" sz="5600" i="1" kern="100" dirty="0">
                <a:effectLst/>
                <a:latin typeface="Calibri Light" panose="020F0302020204030204" pitchFamily="34" charset="0"/>
                <a:ea typeface="Calibri" panose="020F0502020204030204" pitchFamily="34" charset="0"/>
                <a:cs typeface="Calibri Light" panose="020F0302020204030204" pitchFamily="34" charset="0"/>
              </a:rPr>
              <a:t>Scenario 1: All Variables against the Target Variable</a:t>
            </a:r>
          </a:p>
          <a:p>
            <a:pPr marL="342900" lvl="0" indent="-342900">
              <a:buSzPts val="1000"/>
              <a:buFont typeface="Symbol" pitchFamily="2" charset="2"/>
              <a:buChar char=""/>
              <a:tabLst>
                <a:tab pos="457200" algn="l"/>
              </a:tabLst>
            </a:pPr>
            <a:r>
              <a:rPr lang="en-IN" sz="5600" i="1" kern="100" dirty="0">
                <a:effectLst/>
                <a:latin typeface="Calibri Light" panose="020F0302020204030204" pitchFamily="34" charset="0"/>
                <a:ea typeface="Calibri" panose="020F0502020204030204" pitchFamily="34" charset="0"/>
                <a:cs typeface="Calibri Light" panose="020F0302020204030204" pitchFamily="34" charset="0"/>
              </a:rPr>
              <a:t>In this scenario, we used all available variables in the dataset as predictors to build our models.</a:t>
            </a:r>
          </a:p>
          <a:p>
            <a:pPr marL="342900" lvl="0" indent="-342900">
              <a:buSzPts val="1000"/>
              <a:buFont typeface="Symbol" pitchFamily="2" charset="2"/>
              <a:buChar char=""/>
              <a:tabLst>
                <a:tab pos="457200" algn="l"/>
              </a:tabLst>
            </a:pPr>
            <a:r>
              <a:rPr lang="en-IN" sz="5600" i="1" kern="100" dirty="0">
                <a:effectLst/>
                <a:latin typeface="Calibri Light" panose="020F0302020204030204" pitchFamily="34" charset="0"/>
                <a:ea typeface="Calibri" panose="020F0502020204030204" pitchFamily="34" charset="0"/>
                <a:cs typeface="Calibri Light" panose="020F0302020204030204" pitchFamily="34" charset="0"/>
              </a:rPr>
              <a:t>By including all variables, we aimed to capture a comprehensive view of the dataset and the potential relationships with the target variable.</a:t>
            </a:r>
          </a:p>
          <a:p>
            <a:pPr marL="342900" lvl="0" indent="-342900">
              <a:buSzPts val="1000"/>
              <a:buFont typeface="Symbol" pitchFamily="2" charset="2"/>
              <a:buChar char=""/>
              <a:tabLst>
                <a:tab pos="457200" algn="l"/>
              </a:tabLst>
            </a:pPr>
            <a:r>
              <a:rPr lang="en-IN" sz="5600" i="1" kern="100" dirty="0">
                <a:effectLst/>
                <a:latin typeface="Calibri Light" panose="020F0302020204030204" pitchFamily="34" charset="0"/>
                <a:ea typeface="Calibri" panose="020F0502020204030204" pitchFamily="34" charset="0"/>
                <a:cs typeface="Calibri Light" panose="020F0302020204030204" pitchFamily="34" charset="0"/>
              </a:rPr>
              <a:t>We trained and evaluated the models using these predictors, measuring their accuracy, precision, recall, and other relevant metrics.</a:t>
            </a:r>
          </a:p>
          <a:p>
            <a:pPr marL="342900" lvl="0" indent="-342900">
              <a:buSzPts val="1000"/>
              <a:buFont typeface="Symbol" pitchFamily="2" charset="2"/>
              <a:buChar char=""/>
              <a:tabLst>
                <a:tab pos="457200" algn="l"/>
              </a:tabLst>
            </a:pPr>
            <a:r>
              <a:rPr lang="en-IN" sz="5600" i="1" kern="100" dirty="0">
                <a:effectLst/>
                <a:latin typeface="Calibri Light" panose="020F0302020204030204" pitchFamily="34" charset="0"/>
                <a:ea typeface="Calibri" panose="020F0502020204030204" pitchFamily="34" charset="0"/>
                <a:cs typeface="Calibri Light" panose="020F0302020204030204" pitchFamily="34" charset="0"/>
              </a:rPr>
              <a:t>This scenario helps us understand the performance of the models when considering the entirety of the available information.</a:t>
            </a:r>
          </a:p>
          <a:p>
            <a:pPr lvl="0">
              <a:buFont typeface="Wingdings" pitchFamily="2" charset="2"/>
              <a:buChar char="Ø"/>
              <a:tabLst>
                <a:tab pos="457200" algn="l"/>
              </a:tabLst>
            </a:pPr>
            <a:r>
              <a:rPr lang="en-IN" sz="5600" i="1" kern="100" dirty="0">
                <a:effectLst/>
                <a:latin typeface="Calibri Light" panose="020F0302020204030204" pitchFamily="34" charset="0"/>
                <a:ea typeface="Calibri" panose="020F0502020204030204" pitchFamily="34" charset="0"/>
                <a:cs typeface="Calibri Light" panose="020F0302020204030204" pitchFamily="34" charset="0"/>
              </a:rPr>
              <a:t>Scenario 2: Selected Features against the Target Variable</a:t>
            </a:r>
          </a:p>
          <a:p>
            <a:pPr marL="342900" lvl="0" indent="-342900">
              <a:buSzPts val="1000"/>
              <a:buFont typeface="Symbol" pitchFamily="2" charset="2"/>
              <a:buChar char=""/>
              <a:tabLst>
                <a:tab pos="457200" algn="l"/>
              </a:tabLst>
            </a:pPr>
            <a:r>
              <a:rPr lang="en-IN" sz="5600" i="1" kern="100" dirty="0">
                <a:effectLst/>
                <a:latin typeface="Calibri Light" panose="020F0302020204030204" pitchFamily="34" charset="0"/>
                <a:ea typeface="Calibri" panose="020F0502020204030204" pitchFamily="34" charset="0"/>
                <a:cs typeface="Calibri Light" panose="020F0302020204030204" pitchFamily="34" charset="0"/>
              </a:rPr>
              <a:t>In this scenario, we narrowed down our predictors to a selected set of features that we deemed most relevant or informative.</a:t>
            </a:r>
          </a:p>
          <a:p>
            <a:pPr marL="342900" lvl="0" indent="-342900">
              <a:buSzPts val="1000"/>
              <a:buFont typeface="Symbol" pitchFamily="2" charset="2"/>
              <a:buChar char=""/>
              <a:tabLst>
                <a:tab pos="457200" algn="l"/>
              </a:tabLst>
            </a:pPr>
            <a:r>
              <a:rPr lang="en-IN" sz="5600" i="1" kern="100" dirty="0">
                <a:effectLst/>
                <a:latin typeface="Calibri Light" panose="020F0302020204030204" pitchFamily="34" charset="0"/>
                <a:ea typeface="Calibri" panose="020F0502020204030204" pitchFamily="34" charset="0"/>
                <a:cs typeface="Calibri Light" panose="020F0302020204030204" pitchFamily="34" charset="0"/>
              </a:rPr>
              <a:t>By carefully selecting features, we aimed to focus on the variables that have the strongest influence on the target variable.</a:t>
            </a:r>
          </a:p>
          <a:p>
            <a:pPr marL="342900" lvl="0" indent="-342900">
              <a:buSzPts val="1000"/>
              <a:buFont typeface="Symbol" pitchFamily="2" charset="2"/>
              <a:buChar char=""/>
              <a:tabLst>
                <a:tab pos="457200" algn="l"/>
              </a:tabLst>
            </a:pPr>
            <a:r>
              <a:rPr lang="en-IN" sz="5600" i="1" kern="100" dirty="0">
                <a:effectLst/>
                <a:latin typeface="Calibri Light" panose="020F0302020204030204" pitchFamily="34" charset="0"/>
                <a:ea typeface="Calibri" panose="020F0502020204030204" pitchFamily="34" charset="0"/>
                <a:cs typeface="Calibri Light" panose="020F0302020204030204" pitchFamily="34" charset="0"/>
              </a:rPr>
              <a:t>We trained and evaluated the models using only these selected features, again assessing their accuracy, precision, recall, and other performance metrics.</a:t>
            </a:r>
          </a:p>
          <a:p>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792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strips(downLeft)">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strips(downLef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strips(downLeft)">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strips(downLeft)">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strips(downLeft)">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strips(downLeft)">
                                      <p:cBhvr>
                                        <p:cTn id="5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1CEF4-AD3C-6134-F301-096344227167}"/>
              </a:ext>
            </a:extLst>
          </p:cNvPr>
          <p:cNvSpPr>
            <a:spLocks noGrp="1"/>
          </p:cNvSpPr>
          <p:nvPr>
            <p:ph type="title"/>
          </p:nvPr>
        </p:nvSpPr>
        <p:spPr>
          <a:xfrm>
            <a:off x="838201" y="3998018"/>
            <a:ext cx="3981854" cy="2216513"/>
          </a:xfrm>
        </p:spPr>
        <p:txBody>
          <a:bodyPr>
            <a:normAutofit/>
          </a:bodyPr>
          <a:lstStyle/>
          <a:p>
            <a:r>
              <a:rPr lang="en-US" i="1">
                <a:latin typeface="Calibri Light" panose="020F0302020204030204" pitchFamily="34" charset="0"/>
                <a:cs typeface="Calibri Light" panose="020F0302020204030204" pitchFamily="34" charset="0"/>
              </a:rPr>
              <a:t>Code Implementation </a:t>
            </a:r>
          </a:p>
        </p:txBody>
      </p:sp>
      <p:sp>
        <p:nvSpPr>
          <p:cNvPr id="36" name="Arc 3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D2EB4251-0882-1BA4-32C6-5B0E24FD6519}"/>
              </a:ext>
            </a:extLst>
          </p:cNvPr>
          <p:cNvPicPr>
            <a:picLocks noChangeAspect="1"/>
          </p:cNvPicPr>
          <p:nvPr/>
        </p:nvPicPr>
        <p:blipFill>
          <a:blip r:embed="rId3"/>
          <a:stretch>
            <a:fillRect/>
          </a:stretch>
        </p:blipFill>
        <p:spPr>
          <a:xfrm>
            <a:off x="3357599" y="704504"/>
            <a:ext cx="5476802"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7" name="Content Placeholder 25">
            <a:extLst>
              <a:ext uri="{FF2B5EF4-FFF2-40B4-BE49-F238E27FC236}">
                <a16:creationId xmlns:a16="http://schemas.microsoft.com/office/drawing/2014/main" id="{378C46EC-C04A-F8FA-7C27-AB281C4F29FA}"/>
              </a:ext>
            </a:extLst>
          </p:cNvPr>
          <p:cNvSpPr>
            <a:spLocks noGrp="1"/>
          </p:cNvSpPr>
          <p:nvPr>
            <p:ph idx="1"/>
          </p:nvPr>
        </p:nvSpPr>
        <p:spPr>
          <a:xfrm>
            <a:off x="4970835" y="3998019"/>
            <a:ext cx="5780292" cy="1557654"/>
          </a:xfrm>
        </p:spPr>
        <p:txBody>
          <a:bodyPr>
            <a:normAutofit/>
          </a:bodyPr>
          <a:lstStyle/>
          <a:p>
            <a:r>
              <a:rPr lang="en-US" sz="2400" i="1" dirty="0">
                <a:latin typeface="Calibri Light" panose="020F0302020204030204" pitchFamily="34" charset="0"/>
                <a:cs typeface="Calibri Light" panose="020F0302020204030204" pitchFamily="34" charset="0"/>
              </a:rPr>
              <a:t>Loaded the Necessary Libraries.</a:t>
            </a:r>
          </a:p>
          <a:p>
            <a:r>
              <a:rPr lang="en-US" sz="2400" i="1" dirty="0">
                <a:latin typeface="Calibri Light" panose="020F0302020204030204" pitchFamily="34" charset="0"/>
                <a:cs typeface="Calibri Light" panose="020F0302020204030204" pitchFamily="34" charset="0"/>
              </a:rPr>
              <a:t>Using Pandas loaded the data set which is obtained from UCI.</a:t>
            </a:r>
          </a:p>
        </p:txBody>
      </p:sp>
    </p:spTree>
    <p:extLst>
      <p:ext uri="{BB962C8B-B14F-4D97-AF65-F5344CB8AC3E}">
        <p14:creationId xmlns:p14="http://schemas.microsoft.com/office/powerpoint/2010/main" val="35969899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Arc 5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58" name="Rectangle 57">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1CEF4-AD3C-6134-F301-096344227167}"/>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5100" i="1" kern="1200">
                <a:solidFill>
                  <a:schemeClr val="tx1"/>
                </a:solidFill>
                <a:latin typeface="+mj-lt"/>
                <a:ea typeface="+mj-ea"/>
                <a:cs typeface="+mj-cs"/>
              </a:rPr>
              <a:t>Code Implementation </a:t>
            </a:r>
          </a:p>
        </p:txBody>
      </p:sp>
      <p:sp>
        <p:nvSpPr>
          <p:cNvPr id="37" name="Content Placeholder 25">
            <a:extLst>
              <a:ext uri="{FF2B5EF4-FFF2-40B4-BE49-F238E27FC236}">
                <a16:creationId xmlns:a16="http://schemas.microsoft.com/office/drawing/2014/main" id="{378C46EC-C04A-F8FA-7C27-AB281C4F29FA}"/>
              </a:ext>
            </a:extLst>
          </p:cNvPr>
          <p:cNvSpPr>
            <a:spLocks noGrp="1"/>
          </p:cNvSpPr>
          <p:nvPr>
            <p:ph idx="1"/>
          </p:nvPr>
        </p:nvSpPr>
        <p:spPr>
          <a:xfrm>
            <a:off x="870148" y="3962792"/>
            <a:ext cx="5221185" cy="2102108"/>
          </a:xfrm>
        </p:spPr>
        <p:txBody>
          <a:bodyPr vert="horz" lIns="91440" tIns="45720" rIns="91440" bIns="45720" rtlCol="0" anchor="t">
            <a:normAutofit/>
          </a:bodyPr>
          <a:lstStyle/>
          <a:p>
            <a:pPr marL="0" indent="0" algn="ctr">
              <a:buNone/>
            </a:pPr>
            <a:r>
              <a:rPr lang="en-US" sz="2400" i="1" kern="1200">
                <a:solidFill>
                  <a:schemeClr val="tx1"/>
                </a:solidFill>
                <a:latin typeface="+mn-lt"/>
                <a:ea typeface="+mn-ea"/>
                <a:cs typeface="+mn-cs"/>
              </a:rPr>
              <a:t>Checking the Null Values </a:t>
            </a:r>
          </a:p>
        </p:txBody>
      </p:sp>
      <p:sp>
        <p:nvSpPr>
          <p:cNvPr id="60" name="Freeform: Shape 59">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90908D0-EC49-55DE-D1BB-7FB5BC5CD026}"/>
              </a:ext>
            </a:extLst>
          </p:cNvPr>
          <p:cNvPicPr>
            <a:picLocks noChangeAspect="1"/>
          </p:cNvPicPr>
          <p:nvPr/>
        </p:nvPicPr>
        <p:blipFill>
          <a:blip r:embed="rId3"/>
          <a:stretch>
            <a:fillRect/>
          </a:stretch>
        </p:blipFill>
        <p:spPr>
          <a:xfrm>
            <a:off x="6651243" y="1588967"/>
            <a:ext cx="4939504" cy="329711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64" name="Freeform: Shape 6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Freeform: Shape 65">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Shape 6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Freeform: Shape 6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76594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Arc 10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1CEF4-AD3C-6134-F301-096344227167}"/>
              </a:ext>
            </a:extLst>
          </p:cNvPr>
          <p:cNvSpPr>
            <a:spLocks noGrp="1"/>
          </p:cNvSpPr>
          <p:nvPr>
            <p:ph type="title"/>
          </p:nvPr>
        </p:nvSpPr>
        <p:spPr>
          <a:xfrm>
            <a:off x="5894962" y="479493"/>
            <a:ext cx="5458838" cy="1325563"/>
          </a:xfrm>
        </p:spPr>
        <p:txBody>
          <a:bodyPr vert="horz" lIns="91440" tIns="45720" rIns="91440" bIns="45720" rtlCol="0">
            <a:noAutofit/>
          </a:bodyPr>
          <a:lstStyle/>
          <a:p>
            <a:r>
              <a:rPr lang="en-US" sz="4800" i="1" kern="1200" dirty="0">
                <a:latin typeface="Calibri Light" panose="020F0302020204030204" pitchFamily="34" charset="0"/>
                <a:cs typeface="Calibri Light" panose="020F0302020204030204" pitchFamily="34" charset="0"/>
              </a:rPr>
              <a:t>Code Implementation </a:t>
            </a:r>
          </a:p>
        </p:txBody>
      </p:sp>
      <p:sp>
        <p:nvSpPr>
          <p:cNvPr id="109" name="Freeform: Shape 10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E665AF8-9B83-52E1-FA2F-E70B4C021841}"/>
              </a:ext>
            </a:extLst>
          </p:cNvPr>
          <p:cNvPicPr>
            <a:picLocks noChangeAspect="1"/>
          </p:cNvPicPr>
          <p:nvPr/>
        </p:nvPicPr>
        <p:blipFill>
          <a:blip r:embed="rId3"/>
          <a:stretch>
            <a:fillRect/>
          </a:stretch>
        </p:blipFill>
        <p:spPr>
          <a:xfrm>
            <a:off x="95858" y="845128"/>
            <a:ext cx="5799104" cy="464127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7" name="Content Placeholder 25">
            <a:extLst>
              <a:ext uri="{FF2B5EF4-FFF2-40B4-BE49-F238E27FC236}">
                <a16:creationId xmlns:a16="http://schemas.microsoft.com/office/drawing/2014/main" id="{378C46EC-C04A-F8FA-7C27-AB281C4F29FA}"/>
              </a:ext>
            </a:extLst>
          </p:cNvPr>
          <p:cNvSpPr>
            <a:spLocks noGrp="1"/>
          </p:cNvSpPr>
          <p:nvPr>
            <p:ph idx="1"/>
          </p:nvPr>
        </p:nvSpPr>
        <p:spPr>
          <a:xfrm>
            <a:off x="5894962" y="1984443"/>
            <a:ext cx="5458838" cy="4192520"/>
          </a:xfrm>
        </p:spPr>
        <p:txBody>
          <a:bodyPr vert="horz" lIns="91440" tIns="45720" rIns="91440" bIns="45720" rtlCol="0">
            <a:normAutofit fontScale="92500" lnSpcReduction="20000"/>
          </a:bodyPr>
          <a:lstStyle/>
          <a:p>
            <a:r>
              <a:rPr lang="en-US" sz="4000" i="1" kern="1200" dirty="0">
                <a:latin typeface="Calibri Light" panose="020F0302020204030204" pitchFamily="34" charset="0"/>
                <a:cs typeface="Calibri Light" panose="020F0302020204030204" pitchFamily="34" charset="0"/>
              </a:rPr>
              <a:t>Data </a:t>
            </a:r>
            <a:r>
              <a:rPr lang="en-US" sz="4000" i="1" dirty="0">
                <a:latin typeface="Calibri Light" panose="020F0302020204030204" pitchFamily="34" charset="0"/>
                <a:cs typeface="Calibri Light" panose="020F0302020204030204" pitchFamily="34" charset="0"/>
              </a:rPr>
              <a:t>Cleansing and Grouping Categorical columns and Numerical columns.</a:t>
            </a:r>
          </a:p>
          <a:p>
            <a:r>
              <a:rPr lang="en-US" sz="4000" i="1" kern="1200" dirty="0">
                <a:latin typeface="Calibri Light" panose="020F0302020204030204" pitchFamily="34" charset="0"/>
                <a:cs typeface="Calibri Light" panose="020F0302020204030204" pitchFamily="34" charset="0"/>
              </a:rPr>
              <a:t>Encoded the data </a:t>
            </a:r>
          </a:p>
          <a:p>
            <a:r>
              <a:rPr lang="en-US" sz="4000" i="1" dirty="0">
                <a:latin typeface="Calibri Light" panose="020F0302020204030204" pitchFamily="34" charset="0"/>
                <a:cs typeface="Calibri Light" panose="020F0302020204030204" pitchFamily="34" charset="0"/>
              </a:rPr>
              <a:t>Converting the Categorical values into Numeric Labels</a:t>
            </a:r>
          </a:p>
          <a:p>
            <a:r>
              <a:rPr lang="en-US" sz="4000" i="1" dirty="0">
                <a:latin typeface="Calibri Light" panose="020F0302020204030204" pitchFamily="34" charset="0"/>
                <a:cs typeface="Calibri Light" panose="020F0302020204030204" pitchFamily="34" charset="0"/>
              </a:rPr>
              <a:t>Splitting data set into Trained and Test data </a:t>
            </a:r>
          </a:p>
          <a:p>
            <a:endParaRPr lang="en-US" sz="2400" i="1" kern="1200" dirty="0">
              <a:latin typeface="+mn-lt"/>
              <a:ea typeface="+mn-ea"/>
              <a:cs typeface="+mn-cs"/>
            </a:endParaRPr>
          </a:p>
          <a:p>
            <a:pPr marL="0" indent="0">
              <a:buNone/>
            </a:pPr>
            <a:endParaRPr lang="en-US" sz="2400" i="1" kern="1200" dirty="0">
              <a:latin typeface="+mn-lt"/>
              <a:ea typeface="+mn-ea"/>
              <a:cs typeface="+mn-cs"/>
            </a:endParaRPr>
          </a:p>
        </p:txBody>
      </p:sp>
    </p:spTree>
    <p:extLst>
      <p:ext uri="{BB962C8B-B14F-4D97-AF65-F5344CB8AC3E}">
        <p14:creationId xmlns:p14="http://schemas.microsoft.com/office/powerpoint/2010/main" val="3025342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F1CEF4-AD3C-6134-F301-096344227167}"/>
              </a:ext>
            </a:extLst>
          </p:cNvPr>
          <p:cNvSpPr>
            <a:spLocks noGrp="1"/>
          </p:cNvSpPr>
          <p:nvPr>
            <p:ph type="title"/>
          </p:nvPr>
        </p:nvSpPr>
        <p:spPr>
          <a:xfrm>
            <a:off x="2836691" y="5156966"/>
            <a:ext cx="1749164" cy="1325563"/>
          </a:xfrm>
        </p:spPr>
        <p:txBody>
          <a:bodyPr vert="horz" lIns="91440" tIns="45720" rIns="91440" bIns="45720" rtlCol="0">
            <a:normAutofit fontScale="90000"/>
          </a:bodyPr>
          <a:lstStyle/>
          <a:p>
            <a:r>
              <a:rPr lang="en-US" b="1" i="1" kern="1200" dirty="0">
                <a:latin typeface="Calibri Light" panose="020F0302020204030204" pitchFamily="34" charset="0"/>
                <a:cs typeface="Calibri Light" panose="020F0302020204030204" pitchFamily="34" charset="0"/>
              </a:rPr>
              <a:t>Code Implementation </a:t>
            </a:r>
          </a:p>
        </p:txBody>
      </p:sp>
      <p:pic>
        <p:nvPicPr>
          <p:cNvPr id="3" name="Picture 2">
            <a:extLst>
              <a:ext uri="{FF2B5EF4-FFF2-40B4-BE49-F238E27FC236}">
                <a16:creationId xmlns:a16="http://schemas.microsoft.com/office/drawing/2014/main" id="{61538A69-AB52-808F-AFE2-DC832CFD9595}"/>
              </a:ext>
            </a:extLst>
          </p:cNvPr>
          <p:cNvPicPr>
            <a:picLocks noChangeAspect="1"/>
          </p:cNvPicPr>
          <p:nvPr/>
        </p:nvPicPr>
        <p:blipFill>
          <a:blip r:embed="rId3"/>
          <a:stretch>
            <a:fillRect/>
          </a:stretch>
        </p:blipFill>
        <p:spPr>
          <a:xfrm>
            <a:off x="6323711" y="244380"/>
            <a:ext cx="5546199" cy="6238149"/>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23" name="Freeform: Shape 122">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3FE82BA-D294-9602-1C7D-BBF72105BBBF}"/>
              </a:ext>
            </a:extLst>
          </p:cNvPr>
          <p:cNvPicPr>
            <a:picLocks noChangeAspect="1"/>
          </p:cNvPicPr>
          <p:nvPr/>
        </p:nvPicPr>
        <p:blipFill>
          <a:blip r:embed="rId4"/>
          <a:stretch>
            <a:fillRect/>
          </a:stretch>
        </p:blipFill>
        <p:spPr>
          <a:xfrm>
            <a:off x="1" y="1580389"/>
            <a:ext cx="4066696" cy="3576577"/>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37" name="Content Placeholder 25">
            <a:extLst>
              <a:ext uri="{FF2B5EF4-FFF2-40B4-BE49-F238E27FC236}">
                <a16:creationId xmlns:a16="http://schemas.microsoft.com/office/drawing/2014/main" id="{378C46EC-C04A-F8FA-7C27-AB281C4F29FA}"/>
              </a:ext>
            </a:extLst>
          </p:cNvPr>
          <p:cNvSpPr>
            <a:spLocks noGrp="1"/>
          </p:cNvSpPr>
          <p:nvPr>
            <p:ph idx="1"/>
          </p:nvPr>
        </p:nvSpPr>
        <p:spPr>
          <a:xfrm>
            <a:off x="144582" y="321391"/>
            <a:ext cx="3790109" cy="734612"/>
          </a:xfrm>
        </p:spPr>
        <p:txBody>
          <a:bodyPr vert="horz" lIns="91440" tIns="45720" rIns="91440" bIns="45720" rtlCol="0">
            <a:normAutofit fontScale="92500" lnSpcReduction="20000"/>
          </a:bodyPr>
          <a:lstStyle/>
          <a:p>
            <a:pPr marL="0" indent="0">
              <a:buNone/>
            </a:pPr>
            <a:endParaRPr lang="en-US" sz="2400" i="1" kern="1200" dirty="0">
              <a:latin typeface="+mn-lt"/>
              <a:ea typeface="+mn-ea"/>
              <a:cs typeface="+mn-cs"/>
            </a:endParaRPr>
          </a:p>
          <a:p>
            <a:pPr marL="0" indent="0">
              <a:buNone/>
            </a:pPr>
            <a:r>
              <a:rPr lang="en-US" sz="2400" i="1" kern="1200" dirty="0">
                <a:latin typeface="+mn-lt"/>
                <a:ea typeface="+mn-ea"/>
                <a:cs typeface="+mn-cs"/>
              </a:rPr>
              <a:t>Logistic Regression Model</a:t>
            </a:r>
          </a:p>
        </p:txBody>
      </p:sp>
      <p:sp>
        <p:nvSpPr>
          <p:cNvPr id="125" name="Arc 124">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1819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1084</Words>
  <Application>Microsoft Macintosh PowerPoint</Application>
  <PresentationFormat>Widescreen</PresentationFormat>
  <Paragraphs>93</Paragraphs>
  <Slides>18</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Aharoni</vt:lpstr>
      <vt:lpstr>Arial</vt:lpstr>
      <vt:lpstr>Avenir Next LT Pro</vt:lpstr>
      <vt:lpstr>Calibri</vt:lpstr>
      <vt:lpstr>Calibri Light</vt:lpstr>
      <vt:lpstr>Symbol</vt:lpstr>
      <vt:lpstr>Wingdings</vt:lpstr>
      <vt:lpstr>ShapesVTI</vt:lpstr>
      <vt:lpstr>  Predicting the subscription in Bank Marketing Using Logistic Regression, Support Vector Machines, and K-Means Clustering  </vt:lpstr>
      <vt:lpstr>Introduction</vt:lpstr>
      <vt:lpstr>Overview of Dataset </vt:lpstr>
      <vt:lpstr>Machine Learning Models</vt:lpstr>
      <vt:lpstr>Model Evaluation </vt:lpstr>
      <vt:lpstr>Code Implementation </vt:lpstr>
      <vt:lpstr>Code Implementation </vt:lpstr>
      <vt:lpstr>Code Implementation </vt:lpstr>
      <vt:lpstr>Code Implementation </vt:lpstr>
      <vt:lpstr>Code Implementation </vt:lpstr>
      <vt:lpstr>Code Implementation </vt:lpstr>
      <vt:lpstr>Code Implementation </vt:lpstr>
      <vt:lpstr>Code Implementation </vt:lpstr>
      <vt:lpstr>Code Implementation </vt:lpstr>
      <vt:lpstr>Code Implementation </vt:lpstr>
      <vt:lpstr>Results</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To Predict  subscribe/opt  for FD/TD based on the Marketing call data for a Bank . </dc:title>
  <dc:creator>Upender Vagalagani</dc:creator>
  <cp:lastModifiedBy>Upender Vagalagani</cp:lastModifiedBy>
  <cp:revision>19</cp:revision>
  <dcterms:created xsi:type="dcterms:W3CDTF">2023-06-16T09:26:02Z</dcterms:created>
  <dcterms:modified xsi:type="dcterms:W3CDTF">2023-06-16T11:33:21Z</dcterms:modified>
</cp:coreProperties>
</file>