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0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7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2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164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84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111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04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94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4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1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6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35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8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4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4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1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42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9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1849" y="1734425"/>
            <a:ext cx="7201584" cy="2262781"/>
          </a:xfrm>
        </p:spPr>
        <p:txBody>
          <a:bodyPr>
            <a:normAutofit/>
          </a:bodyPr>
          <a:lstStyle/>
          <a:p>
            <a:r>
              <a:rPr lang="en-IN" sz="4000" b="1" dirty="0"/>
              <a:t>Agent-based Retrieval-Augmented Generation (RAG) chatbot</a:t>
            </a:r>
            <a:r>
              <a:rPr lang="en-IN" sz="4000" dirty="0"/>
              <a:t> </a:t>
            </a:r>
            <a:endParaRPr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5385732"/>
            <a:ext cx="6600451" cy="51793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- U Upendra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68999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Architecture</a:t>
            </a:r>
            <a:endParaRPr sz="32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7800A-DD2B-53F1-4B08-D1961F1BE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1359" y="1803633"/>
            <a:ext cx="4376550" cy="260566"/>
          </a:xfrm>
        </p:spPr>
        <p:txBody>
          <a:bodyPr/>
          <a:lstStyle/>
          <a:p>
            <a:r>
              <a:rPr lang="en-US" sz="1200" b="1" dirty="0"/>
              <a:t>Agent-based architecture with MCP integration</a:t>
            </a:r>
            <a:endParaRPr lang="en-IN" sz="1200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7AA89A0-FFD4-D3D0-71C5-64E69440B9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9450" y="2147582"/>
            <a:ext cx="4211273" cy="460996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43BA33-ECFD-7627-4325-4741A5A96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2616" y="2394528"/>
            <a:ext cx="4278007" cy="3349833"/>
          </a:xfrm>
        </p:spPr>
        <p:txBody>
          <a:bodyPr/>
          <a:lstStyle/>
          <a:p>
            <a:r>
              <a:rPr lang="en-US" sz="1200" b="1" dirty="0" err="1"/>
              <a:t>Streamlit</a:t>
            </a:r>
            <a:r>
              <a:rPr lang="en-US" sz="1200" b="1" dirty="0"/>
              <a:t> UI</a:t>
            </a:r>
            <a:r>
              <a:rPr lang="en-US" sz="1200" dirty="0"/>
              <a:t> acts as the frontend, allowing users to upload documents and ask questions interactively.</a:t>
            </a:r>
          </a:p>
          <a:p>
            <a:r>
              <a:rPr lang="en-US" sz="1200" dirty="0"/>
              <a:t>A central </a:t>
            </a:r>
            <a:r>
              <a:rPr lang="en-US" sz="1200" b="1" dirty="0" err="1"/>
              <a:t>CoordinatorAgent</a:t>
            </a:r>
            <a:r>
              <a:rPr lang="en-US" sz="1200" dirty="0"/>
              <a:t> receives input and uses the </a:t>
            </a:r>
            <a:r>
              <a:rPr lang="en-US" sz="1200" b="1" dirty="0"/>
              <a:t>Model Context Protocol (MCP)</a:t>
            </a:r>
            <a:r>
              <a:rPr lang="en-US" sz="1200" dirty="0"/>
              <a:t> to route messages between agents.</a:t>
            </a:r>
          </a:p>
          <a:p>
            <a:r>
              <a:rPr lang="en-US" sz="1200" dirty="0"/>
              <a:t>The </a:t>
            </a:r>
            <a:r>
              <a:rPr lang="en-US" sz="1200" b="1" dirty="0" err="1"/>
              <a:t>IngestionAgent</a:t>
            </a:r>
            <a:r>
              <a:rPr lang="en-US" sz="1200" dirty="0"/>
              <a:t> extracts and chunks document text using PDF, DOCX, or TXT parsers.</a:t>
            </a:r>
          </a:p>
          <a:p>
            <a:r>
              <a:rPr lang="en-US" sz="1200" dirty="0"/>
              <a:t>The </a:t>
            </a:r>
            <a:r>
              <a:rPr lang="en-US" sz="1200" b="1" dirty="0" err="1"/>
              <a:t>RetrievalAgent</a:t>
            </a:r>
            <a:r>
              <a:rPr lang="en-US" sz="1200" dirty="0"/>
              <a:t> embeds these chunks using a </a:t>
            </a:r>
            <a:r>
              <a:rPr lang="en-US" sz="1200" dirty="0" err="1"/>
              <a:t>SentenceTransformer</a:t>
            </a:r>
            <a:r>
              <a:rPr lang="en-US" sz="1200" dirty="0"/>
              <a:t> (e.g., </a:t>
            </a:r>
            <a:r>
              <a:rPr lang="en-US" sz="1200" dirty="0" err="1"/>
              <a:t>MiniLM</a:t>
            </a:r>
            <a:r>
              <a:rPr lang="en-US" sz="1200" dirty="0"/>
              <a:t>) and stores them in </a:t>
            </a:r>
            <a:r>
              <a:rPr lang="en-US" sz="1200" b="1" dirty="0"/>
              <a:t>FAISS</a:t>
            </a:r>
            <a:r>
              <a:rPr lang="en-US" sz="1200" dirty="0"/>
              <a:t> for semantic search.</a:t>
            </a:r>
          </a:p>
          <a:p>
            <a:r>
              <a:rPr lang="en-US" sz="1200" dirty="0"/>
              <a:t>The </a:t>
            </a:r>
            <a:r>
              <a:rPr lang="en-US" sz="1200" b="1" dirty="0" err="1"/>
              <a:t>LLMResponseAgent</a:t>
            </a:r>
            <a:r>
              <a:rPr lang="en-US" sz="1200" dirty="0"/>
              <a:t> takes top-matching chunks + query and uses an LLM (e.g., </a:t>
            </a:r>
            <a:r>
              <a:rPr lang="en-US" sz="1200" b="1" dirty="0"/>
              <a:t>Flan-T5-Small</a:t>
            </a:r>
            <a:r>
              <a:rPr lang="en-US" sz="1200" dirty="0"/>
              <a:t>) to generate a contextual answer.</a:t>
            </a:r>
          </a:p>
          <a:p>
            <a:endParaRPr lang="en-IN" sz="1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8B14B9-3C96-7E9C-6153-30019201B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 flipV="1">
            <a:off x="5333715" y="6233889"/>
            <a:ext cx="3195680" cy="124965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64D5-4977-1864-A55C-3D6449423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016" y="6187425"/>
            <a:ext cx="6589200" cy="72189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F92C9-C767-24DB-708E-2F83E2759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V="1">
            <a:off x="3134702" y="219866"/>
            <a:ext cx="2874596" cy="4571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454AC68-EB25-37C4-6CE3-57C5CF6FFF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02843" y="1757170"/>
            <a:ext cx="3325363" cy="499596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15F8A-295E-B2D6-96AB-2465D87DA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11220" y="6441943"/>
            <a:ext cx="3195680" cy="161002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6FC9384-2519-8809-3552-4AFE0E7AA5F3}"/>
              </a:ext>
            </a:extLst>
          </p:cNvPr>
          <p:cNvSpPr txBox="1">
            <a:spLocks/>
          </p:cNvSpPr>
          <p:nvPr/>
        </p:nvSpPr>
        <p:spPr>
          <a:xfrm>
            <a:off x="1945200" y="624110"/>
            <a:ext cx="6589200" cy="6899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/>
              <a:t>Flowchart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46A67D3-8AA2-C36F-71EB-435F8ABA3BA4}"/>
              </a:ext>
            </a:extLst>
          </p:cNvPr>
          <p:cNvSpPr txBox="1">
            <a:spLocks/>
          </p:cNvSpPr>
          <p:nvPr/>
        </p:nvSpPr>
        <p:spPr>
          <a:xfrm>
            <a:off x="863250" y="1298470"/>
            <a:ext cx="4376550" cy="2605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System flow diagram (with message passing)</a:t>
            </a:r>
            <a:endParaRPr lang="en-IN" sz="1200" b="1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3EFA471-46D7-8B66-29C5-4C6B32317146}"/>
              </a:ext>
            </a:extLst>
          </p:cNvPr>
          <p:cNvSpPr txBox="1">
            <a:spLocks/>
          </p:cNvSpPr>
          <p:nvPr/>
        </p:nvSpPr>
        <p:spPr>
          <a:xfrm flipV="1">
            <a:off x="4704382" y="6638134"/>
            <a:ext cx="4278007" cy="2605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20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07A0D3A6-2628-500F-0838-8DEF827081B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854889" y="2165070"/>
            <a:ext cx="41275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Interaction: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user starts by uploading a document or asking a question using the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Coordinator Agent: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 inputs are first handled by the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CoordinatorAgent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which routes them based on message type using the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MCP (Model Context Protocol)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Ingestion Process: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If a document is uploaded, it's passed to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IngestionAgent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which extracts and chunks the text and signals completion.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 Handling: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a query, the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RetrievalAgent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searches for relevant chunks using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FAISS + embeddings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then forwards context to the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LLMResponseAgent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Answer Generation: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LLMResponseAgent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invokes the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Flan-T5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to generate a human-like response, which is sent back to the UI for display.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67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692962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Tech Stack Used</a:t>
            </a:r>
            <a:endParaRPr sz="32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75FE84-147D-5F1E-E158-F7DD65367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619949"/>
              </p:ext>
            </p:extLst>
          </p:nvPr>
        </p:nvGraphicFramePr>
        <p:xfrm>
          <a:off x="2594617" y="1999375"/>
          <a:ext cx="5187598" cy="3886203"/>
        </p:xfrm>
        <a:graphic>
          <a:graphicData uri="http://schemas.openxmlformats.org/drawingml/2006/table">
            <a:tbl>
              <a:tblPr/>
              <a:tblGrid>
                <a:gridCol w="2593799">
                  <a:extLst>
                    <a:ext uri="{9D8B030D-6E8A-4147-A177-3AD203B41FA5}">
                      <a16:colId xmlns:a16="http://schemas.microsoft.com/office/drawing/2014/main" val="593784131"/>
                    </a:ext>
                  </a:extLst>
                </a:gridCol>
                <a:gridCol w="2593799">
                  <a:extLst>
                    <a:ext uri="{9D8B030D-6E8A-4147-A177-3AD203B41FA5}">
                      <a16:colId xmlns:a16="http://schemas.microsoft.com/office/drawing/2014/main" val="571259298"/>
                    </a:ext>
                  </a:extLst>
                </a:gridCol>
              </a:tblGrid>
              <a:tr h="287867">
                <a:tc>
                  <a:txBody>
                    <a:bodyPr/>
                    <a:lstStyle/>
                    <a:p>
                      <a:r>
                        <a:rPr lang="en-IN" sz="1400"/>
                        <a:t>Layer</a:t>
                      </a:r>
                    </a:p>
                  </a:txBody>
                  <a:tcPr marL="71967" marR="71967" marT="35983" marB="35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Technology Used</a:t>
                      </a:r>
                    </a:p>
                  </a:txBody>
                  <a:tcPr marL="71967" marR="71967" marT="35983" marB="35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5596339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r>
                        <a:rPr lang="en-IN" sz="1400" b="1"/>
                        <a:t>Frontend</a:t>
                      </a:r>
                      <a:endParaRPr lang="en-IN" sz="1400"/>
                    </a:p>
                  </a:txBody>
                  <a:tcPr marL="71967" marR="71967" marT="35983" marB="35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Streamlit</a:t>
                      </a:r>
                    </a:p>
                  </a:txBody>
                  <a:tcPr marL="71967" marR="71967" marT="35983" marB="35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394191"/>
                  </a:ext>
                </a:extLst>
              </a:tr>
              <a:tr h="719667">
                <a:tc>
                  <a:txBody>
                    <a:bodyPr/>
                    <a:lstStyle/>
                    <a:p>
                      <a:r>
                        <a:rPr lang="en-IN" sz="1400" b="1"/>
                        <a:t>Agents</a:t>
                      </a:r>
                      <a:endParaRPr lang="en-IN" sz="1400"/>
                    </a:p>
                  </a:txBody>
                  <a:tcPr marL="71967" marR="71967" marT="35983" marB="35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IngestionAgent, RetrievalAgent, LLMResponseAgent</a:t>
                      </a:r>
                    </a:p>
                  </a:txBody>
                  <a:tcPr marL="71967" marR="71967" marT="35983" marB="35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811924"/>
                  </a:ext>
                </a:extLst>
              </a:tr>
              <a:tr h="503767">
                <a:tc>
                  <a:txBody>
                    <a:bodyPr/>
                    <a:lstStyle/>
                    <a:p>
                      <a:r>
                        <a:rPr lang="en-IN" sz="1400" b="1" dirty="0"/>
                        <a:t>Embedding Model</a:t>
                      </a:r>
                      <a:endParaRPr lang="en-IN" sz="1400" dirty="0"/>
                    </a:p>
                  </a:txBody>
                  <a:tcPr marL="71967" marR="71967" marT="35983" marB="35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sentence-transformers/all-MiniLM-L6-v2</a:t>
                      </a:r>
                    </a:p>
                  </a:txBody>
                  <a:tcPr marL="71967" marR="71967" marT="35983" marB="35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312716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r>
                        <a:rPr lang="en-IN" sz="1400" b="1"/>
                        <a:t>Vector DB</a:t>
                      </a:r>
                      <a:endParaRPr lang="en-IN" sz="1400"/>
                    </a:p>
                  </a:txBody>
                  <a:tcPr marL="71967" marR="71967" marT="35983" marB="35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FAISS</a:t>
                      </a:r>
                    </a:p>
                  </a:txBody>
                  <a:tcPr marL="71967" marR="71967" marT="35983" marB="35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06608"/>
                  </a:ext>
                </a:extLst>
              </a:tr>
              <a:tr h="503767">
                <a:tc>
                  <a:txBody>
                    <a:bodyPr/>
                    <a:lstStyle/>
                    <a:p>
                      <a:r>
                        <a:rPr lang="en-IN" sz="1400" b="1"/>
                        <a:t>LLM</a:t>
                      </a:r>
                      <a:endParaRPr lang="en-IN" sz="1400"/>
                    </a:p>
                  </a:txBody>
                  <a:tcPr marL="71967" marR="71967" marT="35983" marB="35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google/flan-t5-small (Hugging Face)</a:t>
                      </a:r>
                    </a:p>
                  </a:txBody>
                  <a:tcPr marL="71967" marR="71967" marT="35983" marB="35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332534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r>
                        <a:rPr lang="en-IN" sz="1400" b="1"/>
                        <a:t>Parsing Tools</a:t>
                      </a:r>
                      <a:endParaRPr lang="en-IN" sz="1400"/>
                    </a:p>
                  </a:txBody>
                  <a:tcPr marL="71967" marR="71967" marT="35983" marB="35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PyMuPDF, python-docx</a:t>
                      </a:r>
                    </a:p>
                  </a:txBody>
                  <a:tcPr marL="71967" marR="71967" marT="35983" marB="35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148441"/>
                  </a:ext>
                </a:extLst>
              </a:tr>
              <a:tr h="503767">
                <a:tc>
                  <a:txBody>
                    <a:bodyPr/>
                    <a:lstStyle/>
                    <a:p>
                      <a:r>
                        <a:rPr lang="en-IN" sz="1400" b="1"/>
                        <a:t>Search Fallback</a:t>
                      </a:r>
                      <a:endParaRPr lang="en-IN" sz="1400"/>
                    </a:p>
                  </a:txBody>
                  <a:tcPr marL="71967" marR="71967" marT="35983" marB="35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DuckDuckGo Search (optional)</a:t>
                      </a:r>
                    </a:p>
                  </a:txBody>
                  <a:tcPr marL="71967" marR="71967" marT="35983" marB="35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326136"/>
                  </a:ext>
                </a:extLst>
              </a:tr>
              <a:tr h="503767">
                <a:tc>
                  <a:txBody>
                    <a:bodyPr/>
                    <a:lstStyle/>
                    <a:p>
                      <a:r>
                        <a:rPr lang="en-IN" sz="1400" b="1"/>
                        <a:t>Architecture</a:t>
                      </a:r>
                      <a:endParaRPr lang="en-IN" sz="1400"/>
                    </a:p>
                  </a:txBody>
                  <a:tcPr marL="71967" marR="71967" marT="35983" marB="35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Agent-based with MCP Protocol</a:t>
                      </a:r>
                    </a:p>
                  </a:txBody>
                  <a:tcPr marL="71967" marR="71967" marT="35983" marB="359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4948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/>
              <a:t>Challenges</a:t>
            </a:r>
            <a:r>
              <a:rPr lang="en-US" sz="3200" b="1" dirty="0"/>
              <a:t> &amp; Improvements</a:t>
            </a:r>
            <a:endParaRPr sz="3200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F6CFF4D-06CA-94EA-F08F-564F5A2A3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716" y="1898189"/>
            <a:ext cx="823266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Selection: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Had to balance accuracy vs size — large models like Mistral caused out-of-memory issues.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RAM Constraints: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Initial LLMs required &gt;8GB RAM, forcing switch to lighter alternatives like Flan-T5.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Gated Models: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Hugging Face models like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Mistral-7B failed due to access/login restrictions.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5106CB-2780-B055-C427-28E6DCC781D0}"/>
              </a:ext>
            </a:extLst>
          </p:cNvPr>
          <p:cNvSpPr txBox="1"/>
          <p:nvPr/>
        </p:nvSpPr>
        <p:spPr>
          <a:xfrm>
            <a:off x="609600" y="1626713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Challenges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A480AC-F959-1DC8-84CA-748487F33821}"/>
              </a:ext>
            </a:extLst>
          </p:cNvPr>
          <p:cNvSpPr txBox="1"/>
          <p:nvPr/>
        </p:nvSpPr>
        <p:spPr>
          <a:xfrm>
            <a:off x="601716" y="4001549"/>
            <a:ext cx="190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Improvements</a:t>
            </a:r>
            <a:endParaRPr lang="en-IN" b="1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A0F2FD69-847E-45EB-CD69-05D773C38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716" y="4552971"/>
            <a:ext cx="853195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Multi-document support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Enable users to upload and chat with multiple documents simultaneously.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Switchable LLMs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Let users choose between lightweight or powerful models depending on system capability.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UI features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Add chat export, chunk highlighting, and citation-backed answers.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8A6F9-886C-2801-8B01-8DA67C3CF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801" y="2788555"/>
            <a:ext cx="6589199" cy="1280890"/>
          </a:xfrm>
        </p:spPr>
        <p:txBody>
          <a:bodyPr>
            <a:noAutofit/>
          </a:bodyPr>
          <a:lstStyle/>
          <a:p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br>
              <a:rPr lang="en-IN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AFEB8-247D-0FA9-1B9F-A99B482C4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5444454"/>
            <a:ext cx="6591985" cy="46676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00805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</TotalTime>
  <Words>397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Unicode MS</vt:lpstr>
      <vt:lpstr>Century Gothic</vt:lpstr>
      <vt:lpstr>Wingdings 3</vt:lpstr>
      <vt:lpstr>Wisp</vt:lpstr>
      <vt:lpstr>Agent-based Retrieval-Augmented Generation (RAG) chatbot </vt:lpstr>
      <vt:lpstr>Architecture</vt:lpstr>
      <vt:lpstr>PowerPoint Presentation</vt:lpstr>
      <vt:lpstr>Tech Stack Used</vt:lpstr>
      <vt:lpstr>Challenges &amp; Improvements</vt:lpstr>
      <vt:lpstr>Thank You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u upendra</cp:lastModifiedBy>
  <cp:revision>2</cp:revision>
  <dcterms:created xsi:type="dcterms:W3CDTF">2013-01-27T09:14:16Z</dcterms:created>
  <dcterms:modified xsi:type="dcterms:W3CDTF">2025-07-04T07:48:42Z</dcterms:modified>
  <cp:category/>
</cp:coreProperties>
</file>