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58" r:id="rId4"/>
    <p:sldId id="259" r:id="rId5"/>
    <p:sldId id="260" r:id="rId6"/>
    <p:sldId id="261" r:id="rId7"/>
    <p:sldId id="266" r:id="rId8"/>
    <p:sldId id="267" r:id="rId9"/>
    <p:sldId id="269" r:id="rId10"/>
    <p:sldId id="270" r:id="rId11"/>
    <p:sldId id="271" r:id="rId12"/>
    <p:sldId id="272" r:id="rId13"/>
    <p:sldId id="276" r:id="rId14"/>
    <p:sldId id="275" r:id="rId15"/>
    <p:sldId id="277" r:id="rId16"/>
    <p:sldId id="278" r:id="rId17"/>
    <p:sldId id="279" r:id="rId18"/>
    <p:sldId id="280" r:id="rId19"/>
    <p:sldId id="281" r:id="rId20"/>
    <p:sldId id="282" r:id="rId21"/>
    <p:sldId id="283" r:id="rId22"/>
    <p:sldId id="263" r:id="rId23"/>
    <p:sldId id="284" r:id="rId24"/>
    <p:sldId id="290" r:id="rId25"/>
    <p:sldId id="289" r:id="rId26"/>
    <p:sldId id="285" r:id="rId27"/>
    <p:sldId id="293" r:id="rId28"/>
    <p:sldId id="292" r:id="rId29"/>
    <p:sldId id="291" r:id="rId30"/>
    <p:sldId id="286" r:id="rId31"/>
    <p:sldId id="287" r:id="rId32"/>
    <p:sldId id="28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vishvamsiraja. chakka" initials="lc" lastIdx="1" clrIdx="0">
    <p:extLst>
      <p:ext uri="{19B8F6BF-5375-455C-9EA6-DF929625EA0E}">
        <p15:presenceInfo xmlns:p15="http://schemas.microsoft.com/office/powerpoint/2012/main" userId="7b46bc6aa3f1e40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323" autoAdjust="0"/>
    <p:restoredTop sz="94660"/>
  </p:normalViewPr>
  <p:slideViewPr>
    <p:cSldViewPr snapToGrid="0">
      <p:cViewPr varScale="1">
        <p:scale>
          <a:sx n="85" d="100"/>
          <a:sy n="85" d="100"/>
        </p:scale>
        <p:origin x="71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3D824E-205A-484C-8639-5DFECB503E85}" type="datetimeFigureOut">
              <a:rPr lang="en-IN" smtClean="0"/>
              <a:t>25-11-2023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D4CE98-CCB5-4604-B0BE-A8B7EFD6E61E}" type="slidenum">
              <a:rPr lang="en-IN" smtClean="0"/>
              <a:t>‹#›</a:t>
            </a:fld>
            <a:endParaRPr lang="en-IN"/>
          </a:p>
        </p:txBody>
      </p:sp>
    </p:spTree>
    <p:extLst>
      <p:ext uri="{BB962C8B-B14F-4D97-AF65-F5344CB8AC3E}">
        <p14:creationId xmlns:p14="http://schemas.microsoft.com/office/powerpoint/2010/main" val="361480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7D2F0-AD6B-F7ED-7D8D-A3DC567089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3F1A592-1A0D-3AE9-1D20-03848075FC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D777E6D-A862-2301-5F95-AB5F25425626}"/>
              </a:ext>
            </a:extLst>
          </p:cNvPr>
          <p:cNvSpPr>
            <a:spLocks noGrp="1"/>
          </p:cNvSpPr>
          <p:nvPr>
            <p:ph type="dt" sz="half" idx="10"/>
          </p:nvPr>
        </p:nvSpPr>
        <p:spPr/>
        <p:txBody>
          <a:bodyPr/>
          <a:lstStyle/>
          <a:p>
            <a:fld id="{DDD7ED46-4532-47BA-971D-926ED9CC457F}" type="datetimeFigureOut">
              <a:rPr lang="en-IN" smtClean="0"/>
              <a:t>25-11-2023</a:t>
            </a:fld>
            <a:endParaRPr lang="en-IN"/>
          </a:p>
        </p:txBody>
      </p:sp>
      <p:sp>
        <p:nvSpPr>
          <p:cNvPr id="5" name="Footer Placeholder 4">
            <a:extLst>
              <a:ext uri="{FF2B5EF4-FFF2-40B4-BE49-F238E27FC236}">
                <a16:creationId xmlns:a16="http://schemas.microsoft.com/office/drawing/2014/main" id="{6509DDCE-C3AD-7D49-FDCB-37368AC151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F9A426-FAE2-F2F4-85BD-1AD008C1146F}"/>
              </a:ext>
            </a:extLst>
          </p:cNvPr>
          <p:cNvSpPr>
            <a:spLocks noGrp="1"/>
          </p:cNvSpPr>
          <p:nvPr>
            <p:ph type="sldNum" sz="quarter" idx="12"/>
          </p:nvPr>
        </p:nvSpPr>
        <p:spPr/>
        <p:txBody>
          <a:bodyPr/>
          <a:lstStyle/>
          <a:p>
            <a:fld id="{4673FAB6-2144-4455-BE5B-7885FE8D7D07}" type="slidenum">
              <a:rPr lang="en-IN" smtClean="0"/>
              <a:t>‹#›</a:t>
            </a:fld>
            <a:endParaRPr lang="en-IN"/>
          </a:p>
        </p:txBody>
      </p:sp>
    </p:spTree>
    <p:extLst>
      <p:ext uri="{BB962C8B-B14F-4D97-AF65-F5344CB8AC3E}">
        <p14:creationId xmlns:p14="http://schemas.microsoft.com/office/powerpoint/2010/main" val="1610601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67005-84CA-9230-16C6-55D44D4E3DE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ACE06C5-B113-D958-DCEB-B138BC7757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7A24E7-A963-B08E-C27D-D6E9BA748DBC}"/>
              </a:ext>
            </a:extLst>
          </p:cNvPr>
          <p:cNvSpPr>
            <a:spLocks noGrp="1"/>
          </p:cNvSpPr>
          <p:nvPr>
            <p:ph type="dt" sz="half" idx="10"/>
          </p:nvPr>
        </p:nvSpPr>
        <p:spPr/>
        <p:txBody>
          <a:bodyPr/>
          <a:lstStyle/>
          <a:p>
            <a:fld id="{DDD7ED46-4532-47BA-971D-926ED9CC457F}" type="datetimeFigureOut">
              <a:rPr lang="en-IN" smtClean="0"/>
              <a:t>25-11-2023</a:t>
            </a:fld>
            <a:endParaRPr lang="en-IN"/>
          </a:p>
        </p:txBody>
      </p:sp>
      <p:sp>
        <p:nvSpPr>
          <p:cNvPr id="5" name="Footer Placeholder 4">
            <a:extLst>
              <a:ext uri="{FF2B5EF4-FFF2-40B4-BE49-F238E27FC236}">
                <a16:creationId xmlns:a16="http://schemas.microsoft.com/office/drawing/2014/main" id="{208F5836-7B89-84AB-4FD0-4BF4F6FAFB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F169BC-8C90-F62C-7123-77387BC59BB4}"/>
              </a:ext>
            </a:extLst>
          </p:cNvPr>
          <p:cNvSpPr>
            <a:spLocks noGrp="1"/>
          </p:cNvSpPr>
          <p:nvPr>
            <p:ph type="sldNum" sz="quarter" idx="12"/>
          </p:nvPr>
        </p:nvSpPr>
        <p:spPr/>
        <p:txBody>
          <a:bodyPr/>
          <a:lstStyle/>
          <a:p>
            <a:fld id="{4673FAB6-2144-4455-BE5B-7885FE8D7D07}" type="slidenum">
              <a:rPr lang="en-IN" smtClean="0"/>
              <a:t>‹#›</a:t>
            </a:fld>
            <a:endParaRPr lang="en-IN"/>
          </a:p>
        </p:txBody>
      </p:sp>
    </p:spTree>
    <p:extLst>
      <p:ext uri="{BB962C8B-B14F-4D97-AF65-F5344CB8AC3E}">
        <p14:creationId xmlns:p14="http://schemas.microsoft.com/office/powerpoint/2010/main" val="3410974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7E4A02-C75A-76C4-E32B-3C6F17BEAC3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34C6B6D-9A29-80FA-29D2-2C32E029E7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333DE0-1B9A-5D85-1093-682AE471EB23}"/>
              </a:ext>
            </a:extLst>
          </p:cNvPr>
          <p:cNvSpPr>
            <a:spLocks noGrp="1"/>
          </p:cNvSpPr>
          <p:nvPr>
            <p:ph type="dt" sz="half" idx="10"/>
          </p:nvPr>
        </p:nvSpPr>
        <p:spPr/>
        <p:txBody>
          <a:bodyPr/>
          <a:lstStyle/>
          <a:p>
            <a:fld id="{DDD7ED46-4532-47BA-971D-926ED9CC457F}" type="datetimeFigureOut">
              <a:rPr lang="en-IN" smtClean="0"/>
              <a:t>25-11-2023</a:t>
            </a:fld>
            <a:endParaRPr lang="en-IN"/>
          </a:p>
        </p:txBody>
      </p:sp>
      <p:sp>
        <p:nvSpPr>
          <p:cNvPr id="5" name="Footer Placeholder 4">
            <a:extLst>
              <a:ext uri="{FF2B5EF4-FFF2-40B4-BE49-F238E27FC236}">
                <a16:creationId xmlns:a16="http://schemas.microsoft.com/office/drawing/2014/main" id="{87CBDA6B-5912-74FD-48FA-05FAF24F83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9EC2CF-2A1A-ADE0-AA36-E22D7F237D6E}"/>
              </a:ext>
            </a:extLst>
          </p:cNvPr>
          <p:cNvSpPr>
            <a:spLocks noGrp="1"/>
          </p:cNvSpPr>
          <p:nvPr>
            <p:ph type="sldNum" sz="quarter" idx="12"/>
          </p:nvPr>
        </p:nvSpPr>
        <p:spPr/>
        <p:txBody>
          <a:bodyPr/>
          <a:lstStyle/>
          <a:p>
            <a:fld id="{4673FAB6-2144-4455-BE5B-7885FE8D7D07}" type="slidenum">
              <a:rPr lang="en-IN" smtClean="0"/>
              <a:t>‹#›</a:t>
            </a:fld>
            <a:endParaRPr lang="en-IN"/>
          </a:p>
        </p:txBody>
      </p:sp>
    </p:spTree>
    <p:extLst>
      <p:ext uri="{BB962C8B-B14F-4D97-AF65-F5344CB8AC3E}">
        <p14:creationId xmlns:p14="http://schemas.microsoft.com/office/powerpoint/2010/main" val="1850213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27307-A834-0AC9-3246-9A9E90684E8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C474291-74FE-B5BF-50F9-D7C4ACA81F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5DB39B-6511-2EA8-D7CD-06A6D22F94AE}"/>
              </a:ext>
            </a:extLst>
          </p:cNvPr>
          <p:cNvSpPr>
            <a:spLocks noGrp="1"/>
          </p:cNvSpPr>
          <p:nvPr>
            <p:ph type="dt" sz="half" idx="10"/>
          </p:nvPr>
        </p:nvSpPr>
        <p:spPr/>
        <p:txBody>
          <a:bodyPr/>
          <a:lstStyle/>
          <a:p>
            <a:fld id="{DDD7ED46-4532-47BA-971D-926ED9CC457F}" type="datetimeFigureOut">
              <a:rPr lang="en-IN" smtClean="0"/>
              <a:t>25-11-2023</a:t>
            </a:fld>
            <a:endParaRPr lang="en-IN"/>
          </a:p>
        </p:txBody>
      </p:sp>
      <p:sp>
        <p:nvSpPr>
          <p:cNvPr id="5" name="Footer Placeholder 4">
            <a:extLst>
              <a:ext uri="{FF2B5EF4-FFF2-40B4-BE49-F238E27FC236}">
                <a16:creationId xmlns:a16="http://schemas.microsoft.com/office/drawing/2014/main" id="{A7F8F6F1-C044-7820-E3B1-F8B0A502A2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660C52-2561-EF14-02D2-F5C2893BA0C4}"/>
              </a:ext>
            </a:extLst>
          </p:cNvPr>
          <p:cNvSpPr>
            <a:spLocks noGrp="1"/>
          </p:cNvSpPr>
          <p:nvPr>
            <p:ph type="sldNum" sz="quarter" idx="12"/>
          </p:nvPr>
        </p:nvSpPr>
        <p:spPr/>
        <p:txBody>
          <a:bodyPr/>
          <a:lstStyle/>
          <a:p>
            <a:fld id="{4673FAB6-2144-4455-BE5B-7885FE8D7D07}" type="slidenum">
              <a:rPr lang="en-IN" smtClean="0"/>
              <a:t>‹#›</a:t>
            </a:fld>
            <a:endParaRPr lang="en-IN"/>
          </a:p>
        </p:txBody>
      </p:sp>
    </p:spTree>
    <p:extLst>
      <p:ext uri="{BB962C8B-B14F-4D97-AF65-F5344CB8AC3E}">
        <p14:creationId xmlns:p14="http://schemas.microsoft.com/office/powerpoint/2010/main" val="3474201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22E82-F078-924F-1810-FE2DEBDD24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CF323F4-3527-34B2-4336-AC09AC20AF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FD63B1-0DA8-3CA5-69C9-1828AAAA1D9C}"/>
              </a:ext>
            </a:extLst>
          </p:cNvPr>
          <p:cNvSpPr>
            <a:spLocks noGrp="1"/>
          </p:cNvSpPr>
          <p:nvPr>
            <p:ph type="dt" sz="half" idx="10"/>
          </p:nvPr>
        </p:nvSpPr>
        <p:spPr/>
        <p:txBody>
          <a:bodyPr/>
          <a:lstStyle/>
          <a:p>
            <a:fld id="{DDD7ED46-4532-47BA-971D-926ED9CC457F}" type="datetimeFigureOut">
              <a:rPr lang="en-IN" smtClean="0"/>
              <a:t>25-11-2023</a:t>
            </a:fld>
            <a:endParaRPr lang="en-IN"/>
          </a:p>
        </p:txBody>
      </p:sp>
      <p:sp>
        <p:nvSpPr>
          <p:cNvPr id="5" name="Footer Placeholder 4">
            <a:extLst>
              <a:ext uri="{FF2B5EF4-FFF2-40B4-BE49-F238E27FC236}">
                <a16:creationId xmlns:a16="http://schemas.microsoft.com/office/drawing/2014/main" id="{831897FE-CB34-E083-89AF-AD240247BB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4D86C4-2812-D832-D1FE-580BE257642C}"/>
              </a:ext>
            </a:extLst>
          </p:cNvPr>
          <p:cNvSpPr>
            <a:spLocks noGrp="1"/>
          </p:cNvSpPr>
          <p:nvPr>
            <p:ph type="sldNum" sz="quarter" idx="12"/>
          </p:nvPr>
        </p:nvSpPr>
        <p:spPr/>
        <p:txBody>
          <a:bodyPr/>
          <a:lstStyle/>
          <a:p>
            <a:fld id="{4673FAB6-2144-4455-BE5B-7885FE8D7D07}" type="slidenum">
              <a:rPr lang="en-IN" smtClean="0"/>
              <a:t>‹#›</a:t>
            </a:fld>
            <a:endParaRPr lang="en-IN"/>
          </a:p>
        </p:txBody>
      </p:sp>
    </p:spTree>
    <p:extLst>
      <p:ext uri="{BB962C8B-B14F-4D97-AF65-F5344CB8AC3E}">
        <p14:creationId xmlns:p14="http://schemas.microsoft.com/office/powerpoint/2010/main" val="1199161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EFFF4-248A-2F0B-CEC2-05F0A0481B3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848B5FF-19EB-7293-3136-8A4E4A0451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3BDBDF0-14FF-464A-A042-5FA54F8304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7FCD643-6D8C-267D-CE5B-93FBA6F6ED0C}"/>
              </a:ext>
            </a:extLst>
          </p:cNvPr>
          <p:cNvSpPr>
            <a:spLocks noGrp="1"/>
          </p:cNvSpPr>
          <p:nvPr>
            <p:ph type="dt" sz="half" idx="10"/>
          </p:nvPr>
        </p:nvSpPr>
        <p:spPr/>
        <p:txBody>
          <a:bodyPr/>
          <a:lstStyle/>
          <a:p>
            <a:fld id="{DDD7ED46-4532-47BA-971D-926ED9CC457F}" type="datetimeFigureOut">
              <a:rPr lang="en-IN" smtClean="0"/>
              <a:t>25-11-2023</a:t>
            </a:fld>
            <a:endParaRPr lang="en-IN"/>
          </a:p>
        </p:txBody>
      </p:sp>
      <p:sp>
        <p:nvSpPr>
          <p:cNvPr id="6" name="Footer Placeholder 5">
            <a:extLst>
              <a:ext uri="{FF2B5EF4-FFF2-40B4-BE49-F238E27FC236}">
                <a16:creationId xmlns:a16="http://schemas.microsoft.com/office/drawing/2014/main" id="{C1806923-4E10-B978-C12B-5BE01004AF9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296B0E8-3336-14CA-D831-22F7613CBD1F}"/>
              </a:ext>
            </a:extLst>
          </p:cNvPr>
          <p:cNvSpPr>
            <a:spLocks noGrp="1"/>
          </p:cNvSpPr>
          <p:nvPr>
            <p:ph type="sldNum" sz="quarter" idx="12"/>
          </p:nvPr>
        </p:nvSpPr>
        <p:spPr/>
        <p:txBody>
          <a:bodyPr/>
          <a:lstStyle/>
          <a:p>
            <a:fld id="{4673FAB6-2144-4455-BE5B-7885FE8D7D07}" type="slidenum">
              <a:rPr lang="en-IN" smtClean="0"/>
              <a:t>‹#›</a:t>
            </a:fld>
            <a:endParaRPr lang="en-IN"/>
          </a:p>
        </p:txBody>
      </p:sp>
    </p:spTree>
    <p:extLst>
      <p:ext uri="{BB962C8B-B14F-4D97-AF65-F5344CB8AC3E}">
        <p14:creationId xmlns:p14="http://schemas.microsoft.com/office/powerpoint/2010/main" val="629990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B320B-D58E-C212-88D0-51914FC9DC3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35384F8-3D8E-1D79-B5E5-63C1B56990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4ED36E-62CD-66BE-21D5-8AAC258EC2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0DCB87A-7568-C6CC-F944-9E5879EBA1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37E63D-B74A-7265-A77D-9B482C5E17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4DDDD78-9963-B4D2-0958-E96466133570}"/>
              </a:ext>
            </a:extLst>
          </p:cNvPr>
          <p:cNvSpPr>
            <a:spLocks noGrp="1"/>
          </p:cNvSpPr>
          <p:nvPr>
            <p:ph type="dt" sz="half" idx="10"/>
          </p:nvPr>
        </p:nvSpPr>
        <p:spPr/>
        <p:txBody>
          <a:bodyPr/>
          <a:lstStyle/>
          <a:p>
            <a:fld id="{DDD7ED46-4532-47BA-971D-926ED9CC457F}" type="datetimeFigureOut">
              <a:rPr lang="en-IN" smtClean="0"/>
              <a:t>25-11-2023</a:t>
            </a:fld>
            <a:endParaRPr lang="en-IN"/>
          </a:p>
        </p:txBody>
      </p:sp>
      <p:sp>
        <p:nvSpPr>
          <p:cNvPr id="8" name="Footer Placeholder 7">
            <a:extLst>
              <a:ext uri="{FF2B5EF4-FFF2-40B4-BE49-F238E27FC236}">
                <a16:creationId xmlns:a16="http://schemas.microsoft.com/office/drawing/2014/main" id="{7832DF43-DB31-DDAE-F037-D511BB3EA88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FE0D176-76CA-57C8-2FA7-1D10F544E704}"/>
              </a:ext>
            </a:extLst>
          </p:cNvPr>
          <p:cNvSpPr>
            <a:spLocks noGrp="1"/>
          </p:cNvSpPr>
          <p:nvPr>
            <p:ph type="sldNum" sz="quarter" idx="12"/>
          </p:nvPr>
        </p:nvSpPr>
        <p:spPr/>
        <p:txBody>
          <a:bodyPr/>
          <a:lstStyle/>
          <a:p>
            <a:fld id="{4673FAB6-2144-4455-BE5B-7885FE8D7D07}" type="slidenum">
              <a:rPr lang="en-IN" smtClean="0"/>
              <a:t>‹#›</a:t>
            </a:fld>
            <a:endParaRPr lang="en-IN"/>
          </a:p>
        </p:txBody>
      </p:sp>
    </p:spTree>
    <p:extLst>
      <p:ext uri="{BB962C8B-B14F-4D97-AF65-F5344CB8AC3E}">
        <p14:creationId xmlns:p14="http://schemas.microsoft.com/office/powerpoint/2010/main" val="4200772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B00A5-AC4D-2B61-C9FC-1DC3332A177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33CE79D-E166-F311-AFEA-4132A9C94C7C}"/>
              </a:ext>
            </a:extLst>
          </p:cNvPr>
          <p:cNvSpPr>
            <a:spLocks noGrp="1"/>
          </p:cNvSpPr>
          <p:nvPr>
            <p:ph type="dt" sz="half" idx="10"/>
          </p:nvPr>
        </p:nvSpPr>
        <p:spPr/>
        <p:txBody>
          <a:bodyPr/>
          <a:lstStyle/>
          <a:p>
            <a:fld id="{DDD7ED46-4532-47BA-971D-926ED9CC457F}" type="datetimeFigureOut">
              <a:rPr lang="en-IN" smtClean="0"/>
              <a:t>25-11-2023</a:t>
            </a:fld>
            <a:endParaRPr lang="en-IN"/>
          </a:p>
        </p:txBody>
      </p:sp>
      <p:sp>
        <p:nvSpPr>
          <p:cNvPr id="4" name="Footer Placeholder 3">
            <a:extLst>
              <a:ext uri="{FF2B5EF4-FFF2-40B4-BE49-F238E27FC236}">
                <a16:creationId xmlns:a16="http://schemas.microsoft.com/office/drawing/2014/main" id="{38EDBE91-122D-C0F3-83BD-9BFAE4A1212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695D53E-3F36-37FF-F563-D7A3C6638950}"/>
              </a:ext>
            </a:extLst>
          </p:cNvPr>
          <p:cNvSpPr>
            <a:spLocks noGrp="1"/>
          </p:cNvSpPr>
          <p:nvPr>
            <p:ph type="sldNum" sz="quarter" idx="12"/>
          </p:nvPr>
        </p:nvSpPr>
        <p:spPr/>
        <p:txBody>
          <a:bodyPr/>
          <a:lstStyle/>
          <a:p>
            <a:fld id="{4673FAB6-2144-4455-BE5B-7885FE8D7D07}" type="slidenum">
              <a:rPr lang="en-IN" smtClean="0"/>
              <a:t>‹#›</a:t>
            </a:fld>
            <a:endParaRPr lang="en-IN"/>
          </a:p>
        </p:txBody>
      </p:sp>
    </p:spTree>
    <p:extLst>
      <p:ext uri="{BB962C8B-B14F-4D97-AF65-F5344CB8AC3E}">
        <p14:creationId xmlns:p14="http://schemas.microsoft.com/office/powerpoint/2010/main" val="1285062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6ECA84-82D3-2E74-35AB-66CD12056870}"/>
              </a:ext>
            </a:extLst>
          </p:cNvPr>
          <p:cNvSpPr>
            <a:spLocks noGrp="1"/>
          </p:cNvSpPr>
          <p:nvPr>
            <p:ph type="dt" sz="half" idx="10"/>
          </p:nvPr>
        </p:nvSpPr>
        <p:spPr/>
        <p:txBody>
          <a:bodyPr/>
          <a:lstStyle/>
          <a:p>
            <a:fld id="{DDD7ED46-4532-47BA-971D-926ED9CC457F}" type="datetimeFigureOut">
              <a:rPr lang="en-IN" smtClean="0"/>
              <a:t>25-11-2023</a:t>
            </a:fld>
            <a:endParaRPr lang="en-IN"/>
          </a:p>
        </p:txBody>
      </p:sp>
      <p:sp>
        <p:nvSpPr>
          <p:cNvPr id="3" name="Footer Placeholder 2">
            <a:extLst>
              <a:ext uri="{FF2B5EF4-FFF2-40B4-BE49-F238E27FC236}">
                <a16:creationId xmlns:a16="http://schemas.microsoft.com/office/drawing/2014/main" id="{7046BB8D-B78F-8425-D300-FC78BFC8EA6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EB9ACA7-9BEF-8B82-F1EE-7015870C796F}"/>
              </a:ext>
            </a:extLst>
          </p:cNvPr>
          <p:cNvSpPr>
            <a:spLocks noGrp="1"/>
          </p:cNvSpPr>
          <p:nvPr>
            <p:ph type="sldNum" sz="quarter" idx="12"/>
          </p:nvPr>
        </p:nvSpPr>
        <p:spPr/>
        <p:txBody>
          <a:bodyPr/>
          <a:lstStyle/>
          <a:p>
            <a:fld id="{4673FAB6-2144-4455-BE5B-7885FE8D7D07}" type="slidenum">
              <a:rPr lang="en-IN" smtClean="0"/>
              <a:t>‹#›</a:t>
            </a:fld>
            <a:endParaRPr lang="en-IN"/>
          </a:p>
        </p:txBody>
      </p:sp>
    </p:spTree>
    <p:extLst>
      <p:ext uri="{BB962C8B-B14F-4D97-AF65-F5344CB8AC3E}">
        <p14:creationId xmlns:p14="http://schemas.microsoft.com/office/powerpoint/2010/main" val="479522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64149-ED50-DB0D-7308-750146FCCE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304B258-E537-EE86-A4BF-6EAFA379C1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CDB9F25-7360-9E4F-7435-9BA2CEB125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133EA3-695F-F4D8-F274-B3B8BCF1A67A}"/>
              </a:ext>
            </a:extLst>
          </p:cNvPr>
          <p:cNvSpPr>
            <a:spLocks noGrp="1"/>
          </p:cNvSpPr>
          <p:nvPr>
            <p:ph type="dt" sz="half" idx="10"/>
          </p:nvPr>
        </p:nvSpPr>
        <p:spPr/>
        <p:txBody>
          <a:bodyPr/>
          <a:lstStyle/>
          <a:p>
            <a:fld id="{DDD7ED46-4532-47BA-971D-926ED9CC457F}" type="datetimeFigureOut">
              <a:rPr lang="en-IN" smtClean="0"/>
              <a:t>25-11-2023</a:t>
            </a:fld>
            <a:endParaRPr lang="en-IN"/>
          </a:p>
        </p:txBody>
      </p:sp>
      <p:sp>
        <p:nvSpPr>
          <p:cNvPr id="6" name="Footer Placeholder 5">
            <a:extLst>
              <a:ext uri="{FF2B5EF4-FFF2-40B4-BE49-F238E27FC236}">
                <a16:creationId xmlns:a16="http://schemas.microsoft.com/office/drawing/2014/main" id="{2BE3FECF-E5AD-5D79-B795-E1CF189DE74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6F13C17-0B05-818C-7DC0-FC8FBCCA9AF5}"/>
              </a:ext>
            </a:extLst>
          </p:cNvPr>
          <p:cNvSpPr>
            <a:spLocks noGrp="1"/>
          </p:cNvSpPr>
          <p:nvPr>
            <p:ph type="sldNum" sz="quarter" idx="12"/>
          </p:nvPr>
        </p:nvSpPr>
        <p:spPr/>
        <p:txBody>
          <a:bodyPr/>
          <a:lstStyle/>
          <a:p>
            <a:fld id="{4673FAB6-2144-4455-BE5B-7885FE8D7D07}" type="slidenum">
              <a:rPr lang="en-IN" smtClean="0"/>
              <a:t>‹#›</a:t>
            </a:fld>
            <a:endParaRPr lang="en-IN"/>
          </a:p>
        </p:txBody>
      </p:sp>
    </p:spTree>
    <p:extLst>
      <p:ext uri="{BB962C8B-B14F-4D97-AF65-F5344CB8AC3E}">
        <p14:creationId xmlns:p14="http://schemas.microsoft.com/office/powerpoint/2010/main" val="681389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46C55-4E60-2DC8-20FE-9F43086886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47C8845-6651-2751-3C15-691F9C435C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29E77A3-B8FE-66E2-793C-E18D327B10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F957AE-722E-5658-DB36-F76EF2D82E0C}"/>
              </a:ext>
            </a:extLst>
          </p:cNvPr>
          <p:cNvSpPr>
            <a:spLocks noGrp="1"/>
          </p:cNvSpPr>
          <p:nvPr>
            <p:ph type="dt" sz="half" idx="10"/>
          </p:nvPr>
        </p:nvSpPr>
        <p:spPr/>
        <p:txBody>
          <a:bodyPr/>
          <a:lstStyle/>
          <a:p>
            <a:fld id="{DDD7ED46-4532-47BA-971D-926ED9CC457F}" type="datetimeFigureOut">
              <a:rPr lang="en-IN" smtClean="0"/>
              <a:t>25-11-2023</a:t>
            </a:fld>
            <a:endParaRPr lang="en-IN"/>
          </a:p>
        </p:txBody>
      </p:sp>
      <p:sp>
        <p:nvSpPr>
          <p:cNvPr id="6" name="Footer Placeholder 5">
            <a:extLst>
              <a:ext uri="{FF2B5EF4-FFF2-40B4-BE49-F238E27FC236}">
                <a16:creationId xmlns:a16="http://schemas.microsoft.com/office/drawing/2014/main" id="{436BE067-706D-63DA-B5FD-9EEDA13EA9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260858A-F45C-CC58-F491-B6D80CE1E073}"/>
              </a:ext>
            </a:extLst>
          </p:cNvPr>
          <p:cNvSpPr>
            <a:spLocks noGrp="1"/>
          </p:cNvSpPr>
          <p:nvPr>
            <p:ph type="sldNum" sz="quarter" idx="12"/>
          </p:nvPr>
        </p:nvSpPr>
        <p:spPr/>
        <p:txBody>
          <a:bodyPr/>
          <a:lstStyle/>
          <a:p>
            <a:fld id="{4673FAB6-2144-4455-BE5B-7885FE8D7D07}" type="slidenum">
              <a:rPr lang="en-IN" smtClean="0"/>
              <a:t>‹#›</a:t>
            </a:fld>
            <a:endParaRPr lang="en-IN"/>
          </a:p>
        </p:txBody>
      </p:sp>
    </p:spTree>
    <p:extLst>
      <p:ext uri="{BB962C8B-B14F-4D97-AF65-F5344CB8AC3E}">
        <p14:creationId xmlns:p14="http://schemas.microsoft.com/office/powerpoint/2010/main" val="1868980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36DB2B-133D-907D-A8AB-6FC54B5140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F156EAA-64A0-4ED0-DE70-BF78B6AF73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1D4695-6775-36C6-9687-014CD0B1D1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D7ED46-4532-47BA-971D-926ED9CC457F}" type="datetimeFigureOut">
              <a:rPr lang="en-IN" smtClean="0"/>
              <a:t>25-11-2023</a:t>
            </a:fld>
            <a:endParaRPr lang="en-IN"/>
          </a:p>
        </p:txBody>
      </p:sp>
      <p:sp>
        <p:nvSpPr>
          <p:cNvPr id="5" name="Footer Placeholder 4">
            <a:extLst>
              <a:ext uri="{FF2B5EF4-FFF2-40B4-BE49-F238E27FC236}">
                <a16:creationId xmlns:a16="http://schemas.microsoft.com/office/drawing/2014/main" id="{3C165059-F056-E40B-1F10-DAD8B3C0D3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9DDC3AE-49B4-FFAB-8175-C842CBDB68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73FAB6-2144-4455-BE5B-7885FE8D7D07}" type="slidenum">
              <a:rPr lang="en-IN" smtClean="0"/>
              <a:t>‹#›</a:t>
            </a:fld>
            <a:endParaRPr lang="en-IN"/>
          </a:p>
        </p:txBody>
      </p:sp>
    </p:spTree>
    <p:extLst>
      <p:ext uri="{BB962C8B-B14F-4D97-AF65-F5344CB8AC3E}">
        <p14:creationId xmlns:p14="http://schemas.microsoft.com/office/powerpoint/2010/main" val="9231468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image" Target="../media/image3.jpg"/><Relationship Id="rId7" Type="http://schemas.openxmlformats.org/officeDocument/2006/relationships/image" Target="../media/image7.jpg"/><Relationship Id="rId2" Type="http://schemas.openxmlformats.org/officeDocument/2006/relationships/image" Target="../media/image5.jpg"/><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8.jpg"/><Relationship Id="rId4" Type="http://schemas.openxmlformats.org/officeDocument/2006/relationships/image" Target="../media/image4.jpg"/><Relationship Id="rId9" Type="http://schemas.openxmlformats.org/officeDocument/2006/relationships/image" Target="../media/image9.jpg"/></Relationships>
</file>

<file path=ppt/slides/_rels/slide11.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image" Target="../media/image3.jpg"/><Relationship Id="rId7" Type="http://schemas.openxmlformats.org/officeDocument/2006/relationships/image" Target="../media/image7.jpg"/><Relationship Id="rId2" Type="http://schemas.openxmlformats.org/officeDocument/2006/relationships/image" Target="../media/image5.jpg"/><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8.jpg"/><Relationship Id="rId4" Type="http://schemas.openxmlformats.org/officeDocument/2006/relationships/image" Target="../media/image4.jpg"/><Relationship Id="rId9" Type="http://schemas.openxmlformats.org/officeDocument/2006/relationships/image" Target="../media/image9.jpg"/></Relationships>
</file>

<file path=ppt/slides/_rels/slide12.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image" Target="../media/image3.jpg"/><Relationship Id="rId7" Type="http://schemas.openxmlformats.org/officeDocument/2006/relationships/image" Target="../media/image7.jpg"/><Relationship Id="rId2" Type="http://schemas.openxmlformats.org/officeDocument/2006/relationships/image" Target="../media/image5.jpg"/><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8.jpg"/><Relationship Id="rId4" Type="http://schemas.openxmlformats.org/officeDocument/2006/relationships/image" Target="../media/image4.jpg"/><Relationship Id="rId9" Type="http://schemas.openxmlformats.org/officeDocument/2006/relationships/image" Target="../media/image9.jpg"/></Relationships>
</file>

<file path=ppt/slides/_rels/slide13.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image" Target="../media/image5.jpg"/><Relationship Id="rId7" Type="http://schemas.openxmlformats.org/officeDocument/2006/relationships/image" Target="../media/image7.jpg"/><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8.jpg"/><Relationship Id="rId4" Type="http://schemas.openxmlformats.org/officeDocument/2006/relationships/image" Target="../media/image3.jpg"/></Relationships>
</file>

<file path=ppt/slides/_rels/slide14.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image" Target="../media/image5.jpg"/><Relationship Id="rId7" Type="http://schemas.openxmlformats.org/officeDocument/2006/relationships/image" Target="../media/image7.jpg"/><Relationship Id="rId2" Type="http://schemas.openxmlformats.org/officeDocument/2006/relationships/image" Target="../media/image9.jpg"/><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8.jpg"/><Relationship Id="rId4" Type="http://schemas.openxmlformats.org/officeDocument/2006/relationships/image" Target="../media/image3.jpg"/><Relationship Id="rId9" Type="http://schemas.openxmlformats.org/officeDocument/2006/relationships/image" Target="../media/image4.jpg"/></Relationships>
</file>

<file path=ppt/slides/_rels/slide15.xml.rels><?xml version="1.0" encoding="UTF-8" standalone="yes"?>
<Relationships xmlns="http://schemas.openxmlformats.org/package/2006/relationships"><Relationship Id="rId8" Type="http://schemas.openxmlformats.org/officeDocument/2006/relationships/image" Target="../media/image16.jpg"/><Relationship Id="rId3" Type="http://schemas.openxmlformats.org/officeDocument/2006/relationships/image" Target="../media/image11.jpg"/><Relationship Id="rId7" Type="http://schemas.openxmlformats.org/officeDocument/2006/relationships/image" Target="../media/image15.jpg"/><Relationship Id="rId2" Type="http://schemas.openxmlformats.org/officeDocument/2006/relationships/image" Target="../media/image10.jpg"/><Relationship Id="rId1" Type="http://schemas.openxmlformats.org/officeDocument/2006/relationships/slideLayout" Target="../slideLayouts/slideLayout2.xml"/><Relationship Id="rId6" Type="http://schemas.openxmlformats.org/officeDocument/2006/relationships/image" Target="../media/image14.jpg"/><Relationship Id="rId5" Type="http://schemas.openxmlformats.org/officeDocument/2006/relationships/image" Target="../media/image13.jpg"/><Relationship Id="rId4" Type="http://schemas.openxmlformats.org/officeDocument/2006/relationships/image" Target="../media/image12.jpg"/></Relationships>
</file>

<file path=ppt/slides/_rels/slide16.xml.rels><?xml version="1.0" encoding="UTF-8" standalone="yes"?>
<Relationships xmlns="http://schemas.openxmlformats.org/package/2006/relationships"><Relationship Id="rId8" Type="http://schemas.openxmlformats.org/officeDocument/2006/relationships/image" Target="../media/image16.jpg"/><Relationship Id="rId3" Type="http://schemas.openxmlformats.org/officeDocument/2006/relationships/image" Target="../media/image11.jpg"/><Relationship Id="rId7" Type="http://schemas.openxmlformats.org/officeDocument/2006/relationships/image" Target="../media/image10.jpg"/><Relationship Id="rId2" Type="http://schemas.openxmlformats.org/officeDocument/2006/relationships/image" Target="../media/image15.jpg"/><Relationship Id="rId1" Type="http://schemas.openxmlformats.org/officeDocument/2006/relationships/slideLayout" Target="../slideLayouts/slideLayout2.xml"/><Relationship Id="rId6" Type="http://schemas.openxmlformats.org/officeDocument/2006/relationships/image" Target="../media/image14.jpg"/><Relationship Id="rId5" Type="http://schemas.openxmlformats.org/officeDocument/2006/relationships/image" Target="../media/image13.jpg"/><Relationship Id="rId4" Type="http://schemas.openxmlformats.org/officeDocument/2006/relationships/image" Target="../media/image12.jpg"/></Relationships>
</file>

<file path=ppt/slides/_rels/slide17.xml.rels><?xml version="1.0" encoding="UTF-8" standalone="yes"?>
<Relationships xmlns="http://schemas.openxmlformats.org/package/2006/relationships"><Relationship Id="rId8" Type="http://schemas.openxmlformats.org/officeDocument/2006/relationships/image" Target="../media/image16.jpg"/><Relationship Id="rId3" Type="http://schemas.openxmlformats.org/officeDocument/2006/relationships/image" Target="../media/image11.jpg"/><Relationship Id="rId7" Type="http://schemas.openxmlformats.org/officeDocument/2006/relationships/image" Target="../media/image10.jpg"/><Relationship Id="rId2" Type="http://schemas.openxmlformats.org/officeDocument/2006/relationships/image" Target="../media/image12.jpg"/><Relationship Id="rId1" Type="http://schemas.openxmlformats.org/officeDocument/2006/relationships/slideLayout" Target="../slideLayouts/slideLayout2.xml"/><Relationship Id="rId6" Type="http://schemas.openxmlformats.org/officeDocument/2006/relationships/image" Target="../media/image14.jpg"/><Relationship Id="rId5" Type="http://schemas.openxmlformats.org/officeDocument/2006/relationships/image" Target="../media/image13.jpg"/><Relationship Id="rId4" Type="http://schemas.openxmlformats.org/officeDocument/2006/relationships/image" Target="../media/image15.jpg"/></Relationships>
</file>

<file path=ppt/slides/_rels/slide18.xml.rels><?xml version="1.0" encoding="UTF-8" standalone="yes"?>
<Relationships xmlns="http://schemas.openxmlformats.org/package/2006/relationships"><Relationship Id="rId8" Type="http://schemas.openxmlformats.org/officeDocument/2006/relationships/image" Target="../media/image16.jpg"/><Relationship Id="rId3" Type="http://schemas.openxmlformats.org/officeDocument/2006/relationships/image" Target="../media/image11.jpg"/><Relationship Id="rId7" Type="http://schemas.openxmlformats.org/officeDocument/2006/relationships/image" Target="../media/image10.jpg"/><Relationship Id="rId2" Type="http://schemas.openxmlformats.org/officeDocument/2006/relationships/image" Target="../media/image13.jpg"/><Relationship Id="rId1" Type="http://schemas.openxmlformats.org/officeDocument/2006/relationships/slideLayout" Target="../slideLayouts/slideLayout2.xml"/><Relationship Id="rId6" Type="http://schemas.openxmlformats.org/officeDocument/2006/relationships/image" Target="../media/image14.jpg"/><Relationship Id="rId5" Type="http://schemas.openxmlformats.org/officeDocument/2006/relationships/image" Target="../media/image12.jpg"/><Relationship Id="rId4" Type="http://schemas.openxmlformats.org/officeDocument/2006/relationships/image" Target="../media/image15.jpg"/></Relationships>
</file>

<file path=ppt/slides/_rels/slide19.xml.rels><?xml version="1.0" encoding="UTF-8" standalone="yes"?>
<Relationships xmlns="http://schemas.openxmlformats.org/package/2006/relationships"><Relationship Id="rId8" Type="http://schemas.openxmlformats.org/officeDocument/2006/relationships/image" Target="../media/image13.jpg"/><Relationship Id="rId3" Type="http://schemas.openxmlformats.org/officeDocument/2006/relationships/image" Target="../media/image11.jpg"/><Relationship Id="rId7" Type="http://schemas.openxmlformats.org/officeDocument/2006/relationships/image" Target="../media/image10.jpg"/><Relationship Id="rId2" Type="http://schemas.openxmlformats.org/officeDocument/2006/relationships/image" Target="../media/image16.jpg"/><Relationship Id="rId1" Type="http://schemas.openxmlformats.org/officeDocument/2006/relationships/slideLayout" Target="../slideLayouts/slideLayout2.xml"/><Relationship Id="rId6" Type="http://schemas.openxmlformats.org/officeDocument/2006/relationships/image" Target="../media/image14.jpg"/><Relationship Id="rId5" Type="http://schemas.openxmlformats.org/officeDocument/2006/relationships/image" Target="../media/image12.jpg"/><Relationship Id="rId4" Type="http://schemas.openxmlformats.org/officeDocument/2006/relationships/image" Target="../media/image1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3.jpg"/><Relationship Id="rId3" Type="http://schemas.openxmlformats.org/officeDocument/2006/relationships/image" Target="../media/image11.jpg"/><Relationship Id="rId7" Type="http://schemas.openxmlformats.org/officeDocument/2006/relationships/image" Target="../media/image10.jpg"/><Relationship Id="rId2" Type="http://schemas.openxmlformats.org/officeDocument/2006/relationships/image" Target="../media/image16.jpg"/><Relationship Id="rId1" Type="http://schemas.openxmlformats.org/officeDocument/2006/relationships/slideLayout" Target="../slideLayouts/slideLayout2.xml"/><Relationship Id="rId6" Type="http://schemas.openxmlformats.org/officeDocument/2006/relationships/image" Target="../media/image14.jpg"/><Relationship Id="rId5" Type="http://schemas.openxmlformats.org/officeDocument/2006/relationships/image" Target="../media/image12.jpg"/><Relationship Id="rId4" Type="http://schemas.openxmlformats.org/officeDocument/2006/relationships/image" Target="../media/image15.jpg"/></Relationships>
</file>

<file path=ppt/slides/_rels/slide21.xml.rels><?xml version="1.0" encoding="UTF-8" standalone="yes"?>
<Relationships xmlns="http://schemas.openxmlformats.org/package/2006/relationships"><Relationship Id="rId8" Type="http://schemas.openxmlformats.org/officeDocument/2006/relationships/image" Target="../media/image13.jpg"/><Relationship Id="rId3" Type="http://schemas.openxmlformats.org/officeDocument/2006/relationships/image" Target="../media/image11.jpg"/><Relationship Id="rId7" Type="http://schemas.openxmlformats.org/officeDocument/2006/relationships/image" Target="../media/image10.jpg"/><Relationship Id="rId2" Type="http://schemas.openxmlformats.org/officeDocument/2006/relationships/image" Target="../media/image16.jpg"/><Relationship Id="rId1" Type="http://schemas.openxmlformats.org/officeDocument/2006/relationships/slideLayout" Target="../slideLayouts/slideLayout2.xml"/><Relationship Id="rId6" Type="http://schemas.openxmlformats.org/officeDocument/2006/relationships/image" Target="../media/image14.jpg"/><Relationship Id="rId5" Type="http://schemas.openxmlformats.org/officeDocument/2006/relationships/image" Target="../media/image12.jpg"/><Relationship Id="rId4" Type="http://schemas.openxmlformats.org/officeDocument/2006/relationships/image" Target="../media/image15.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hyperlink" Target="https://thingspeak.com/channels/390094"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7.xml"/><Relationship Id="rId4" Type="http://schemas.openxmlformats.org/officeDocument/2006/relationships/image" Target="../media/image2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pixabay.com/en/head-the-dummy-avatar-man-tie-659652/"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jpg"/><Relationship Id="rId7" Type="http://schemas.openxmlformats.org/officeDocument/2006/relationships/image" Target="../media/image7.jp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 Id="rId9" Type="http://schemas.openxmlformats.org/officeDocument/2006/relationships/image" Target="../media/image9.jpg"/></Relationships>
</file>

<file path=ppt/slides/_rels/slide8.xml.rels><?xml version="1.0" encoding="UTF-8" standalone="yes"?>
<Relationships xmlns="http://schemas.openxmlformats.org/package/2006/relationships"><Relationship Id="rId8" Type="http://schemas.openxmlformats.org/officeDocument/2006/relationships/image" Target="../media/image8.jpg"/><Relationship Id="rId13" Type="http://schemas.openxmlformats.org/officeDocument/2006/relationships/hyperlink" Target="https://en.wikipedia.org/wiki/Overcharging_(battery)" TargetMode="External"/><Relationship Id="rId3" Type="http://schemas.openxmlformats.org/officeDocument/2006/relationships/image" Target="../media/image3.jpg"/><Relationship Id="rId7" Type="http://schemas.openxmlformats.org/officeDocument/2006/relationships/image" Target="../media/image7.jpg"/><Relationship Id="rId12" Type="http://schemas.openxmlformats.org/officeDocument/2006/relationships/hyperlink" Target="https://en.wikipedia.org/wiki/Electrical_overload" TargetMode="External"/><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jpg"/><Relationship Id="rId11" Type="http://schemas.openxmlformats.org/officeDocument/2006/relationships/hyperlink" Target="https://en.wikipedia.org/wiki/Battery_(electricity)" TargetMode="External"/><Relationship Id="rId5" Type="http://schemas.openxmlformats.org/officeDocument/2006/relationships/image" Target="../media/image5.jpg"/><Relationship Id="rId10" Type="http://schemas.openxmlformats.org/officeDocument/2006/relationships/hyperlink" Target="https://en.wikipedia.org/wiki/Electric_current" TargetMode="External"/><Relationship Id="rId4" Type="http://schemas.openxmlformats.org/officeDocument/2006/relationships/image" Target="../media/image4.jpg"/><Relationship Id="rId9" Type="http://schemas.openxmlformats.org/officeDocument/2006/relationships/image" Target="../media/image9.jpg"/><Relationship Id="rId14" Type="http://schemas.openxmlformats.org/officeDocument/2006/relationships/hyperlink" Target="https://en.wikipedia.org/wiki/Overvoltage"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image" Target="../media/image3.jpg"/><Relationship Id="rId7" Type="http://schemas.openxmlformats.org/officeDocument/2006/relationships/image" Target="../media/image7.jpg"/><Relationship Id="rId2" Type="http://schemas.openxmlformats.org/officeDocument/2006/relationships/image" Target="../media/image8.jpg"/><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 Id="rId9"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0837B-FE3B-2F50-E8CA-C7D3F891F92E}"/>
              </a:ext>
            </a:extLst>
          </p:cNvPr>
          <p:cNvSpPr>
            <a:spLocks noGrp="1"/>
          </p:cNvSpPr>
          <p:nvPr>
            <p:ph type="ctrTitle"/>
          </p:nvPr>
        </p:nvSpPr>
        <p:spPr/>
        <p:txBody>
          <a:bodyPr/>
          <a:lstStyle/>
          <a:p>
            <a:r>
              <a:rPr lang="en-IN" dirty="0"/>
              <a:t>TRINETRA</a:t>
            </a:r>
          </a:p>
        </p:txBody>
      </p:sp>
      <p:sp>
        <p:nvSpPr>
          <p:cNvPr id="3" name="Subtitle 2">
            <a:extLst>
              <a:ext uri="{FF2B5EF4-FFF2-40B4-BE49-F238E27FC236}">
                <a16:creationId xmlns:a16="http://schemas.microsoft.com/office/drawing/2014/main" id="{D68637D7-2116-E5D2-B7E4-1BE7DBF7504F}"/>
              </a:ext>
            </a:extLst>
          </p:cNvPr>
          <p:cNvSpPr>
            <a:spLocks noGrp="1"/>
          </p:cNvSpPr>
          <p:nvPr>
            <p:ph type="subTitle" idx="1"/>
          </p:nvPr>
        </p:nvSpPr>
        <p:spPr/>
        <p:txBody>
          <a:bodyPr/>
          <a:lstStyle/>
          <a:p>
            <a:r>
              <a:rPr lang="en-IN" dirty="0"/>
              <a:t>SPYING ROBOT IN THE FIED OF WAR</a:t>
            </a:r>
          </a:p>
        </p:txBody>
      </p:sp>
    </p:spTree>
    <p:extLst>
      <p:ext uri="{BB962C8B-B14F-4D97-AF65-F5344CB8AC3E}">
        <p14:creationId xmlns:p14="http://schemas.microsoft.com/office/powerpoint/2010/main" val="1896082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B54A3-C1AF-8BD9-51FF-080C8BC3132B}"/>
              </a:ext>
            </a:extLst>
          </p:cNvPr>
          <p:cNvSpPr>
            <a:spLocks noGrp="1"/>
          </p:cNvSpPr>
          <p:nvPr>
            <p:ph type="title"/>
          </p:nvPr>
        </p:nvSpPr>
        <p:spPr/>
        <p:txBody>
          <a:bodyPr/>
          <a:lstStyle/>
          <a:p>
            <a:r>
              <a:rPr lang="en-IN" dirty="0"/>
              <a:t>Hardware Components</a:t>
            </a:r>
          </a:p>
        </p:txBody>
      </p:sp>
      <p:sp>
        <p:nvSpPr>
          <p:cNvPr id="4" name="Rectangle 3">
            <a:extLst>
              <a:ext uri="{FF2B5EF4-FFF2-40B4-BE49-F238E27FC236}">
                <a16:creationId xmlns:a16="http://schemas.microsoft.com/office/drawing/2014/main" id="{9DD3B59B-4075-50A0-9C1D-C190918814D4}"/>
              </a:ext>
            </a:extLst>
          </p:cNvPr>
          <p:cNvSpPr/>
          <p:nvPr/>
        </p:nvSpPr>
        <p:spPr>
          <a:xfrm>
            <a:off x="1129004" y="1922105"/>
            <a:ext cx="1744825" cy="174600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Flowchart: Connector 4">
            <a:extLst>
              <a:ext uri="{FF2B5EF4-FFF2-40B4-BE49-F238E27FC236}">
                <a16:creationId xmlns:a16="http://schemas.microsoft.com/office/drawing/2014/main" id="{7E8AD055-5D83-9C34-7BC1-1DEA384DD11A}"/>
              </a:ext>
            </a:extLst>
          </p:cNvPr>
          <p:cNvSpPr/>
          <p:nvPr/>
        </p:nvSpPr>
        <p:spPr>
          <a:xfrm>
            <a:off x="3469433" y="1922105"/>
            <a:ext cx="1744825" cy="1632857"/>
          </a:xfrm>
          <a:prstGeom prst="flowChartConnector">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Flowchart: Connector 5">
            <a:extLst>
              <a:ext uri="{FF2B5EF4-FFF2-40B4-BE49-F238E27FC236}">
                <a16:creationId xmlns:a16="http://schemas.microsoft.com/office/drawing/2014/main" id="{58793A1E-5678-D927-8EE5-996299A3544D}"/>
              </a:ext>
            </a:extLst>
          </p:cNvPr>
          <p:cNvSpPr/>
          <p:nvPr/>
        </p:nvSpPr>
        <p:spPr>
          <a:xfrm>
            <a:off x="5809862" y="1922105"/>
            <a:ext cx="1744825" cy="1632857"/>
          </a:xfrm>
          <a:prstGeom prst="flowChartConnector">
            <a:avLst/>
          </a:pr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Flowchart: Connector 6">
            <a:extLst>
              <a:ext uri="{FF2B5EF4-FFF2-40B4-BE49-F238E27FC236}">
                <a16:creationId xmlns:a16="http://schemas.microsoft.com/office/drawing/2014/main" id="{138AB4F2-39B0-81F3-3480-44C31DE16576}"/>
              </a:ext>
            </a:extLst>
          </p:cNvPr>
          <p:cNvSpPr/>
          <p:nvPr/>
        </p:nvSpPr>
        <p:spPr>
          <a:xfrm>
            <a:off x="8150291" y="1922105"/>
            <a:ext cx="1744825" cy="1632857"/>
          </a:xfrm>
          <a:prstGeom prst="flowChartConnector">
            <a:avLst/>
          </a:prstGeom>
          <a:blipFill dpi="0" rotWithShape="1">
            <a:blip r:embed="rId5">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Flowchart: Connector 7">
            <a:extLst>
              <a:ext uri="{FF2B5EF4-FFF2-40B4-BE49-F238E27FC236}">
                <a16:creationId xmlns:a16="http://schemas.microsoft.com/office/drawing/2014/main" id="{917F97DE-DFBB-F563-0C6C-AFEAB104CD59}"/>
              </a:ext>
            </a:extLst>
          </p:cNvPr>
          <p:cNvSpPr/>
          <p:nvPr/>
        </p:nvSpPr>
        <p:spPr>
          <a:xfrm>
            <a:off x="1206759" y="4049534"/>
            <a:ext cx="1744825" cy="1632857"/>
          </a:xfrm>
          <a:prstGeom prst="flowChartConnector">
            <a:avLst/>
          </a:prstGeom>
          <a:blipFill dpi="0" rotWithShape="1">
            <a:blip r:embed="rId6">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lowchart: Connector 8">
            <a:extLst>
              <a:ext uri="{FF2B5EF4-FFF2-40B4-BE49-F238E27FC236}">
                <a16:creationId xmlns:a16="http://schemas.microsoft.com/office/drawing/2014/main" id="{5437F79C-6239-3151-182F-0DF579B3BEB5}"/>
              </a:ext>
            </a:extLst>
          </p:cNvPr>
          <p:cNvSpPr/>
          <p:nvPr/>
        </p:nvSpPr>
        <p:spPr>
          <a:xfrm>
            <a:off x="3469433" y="4049534"/>
            <a:ext cx="1744825" cy="1632857"/>
          </a:xfrm>
          <a:prstGeom prst="flowChartConnector">
            <a:avLst/>
          </a:prstGeom>
          <a:blipFill dpi="0" rotWithShape="1">
            <a:blip r:embed="rId7">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Flowchart: Connector 9">
            <a:extLst>
              <a:ext uri="{FF2B5EF4-FFF2-40B4-BE49-F238E27FC236}">
                <a16:creationId xmlns:a16="http://schemas.microsoft.com/office/drawing/2014/main" id="{49D5C992-CC11-3D1E-A56B-C9C548E05C40}"/>
              </a:ext>
            </a:extLst>
          </p:cNvPr>
          <p:cNvSpPr/>
          <p:nvPr/>
        </p:nvSpPr>
        <p:spPr>
          <a:xfrm>
            <a:off x="5809861" y="4049533"/>
            <a:ext cx="1744825" cy="1632857"/>
          </a:xfrm>
          <a:prstGeom prst="flowChartConnector">
            <a:avLst/>
          </a:prstGeom>
          <a:blipFill dpi="0" rotWithShape="1">
            <a:blip r:embed="rId8">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Flowchart: Connector 10">
            <a:extLst>
              <a:ext uri="{FF2B5EF4-FFF2-40B4-BE49-F238E27FC236}">
                <a16:creationId xmlns:a16="http://schemas.microsoft.com/office/drawing/2014/main" id="{E7914AB2-2A87-EF68-8C45-16B35DC78081}"/>
              </a:ext>
            </a:extLst>
          </p:cNvPr>
          <p:cNvSpPr/>
          <p:nvPr/>
        </p:nvSpPr>
        <p:spPr>
          <a:xfrm>
            <a:off x="8150291" y="4049532"/>
            <a:ext cx="1744825" cy="1632857"/>
          </a:xfrm>
          <a:prstGeom prst="flowChartConnector">
            <a:avLst/>
          </a:prstGeom>
          <a:blipFill dpi="0" rotWithShape="1">
            <a:blip r:embed="rId9">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Freeform: Shape 35">
            <a:extLst>
              <a:ext uri="{FF2B5EF4-FFF2-40B4-BE49-F238E27FC236}">
                <a16:creationId xmlns:a16="http://schemas.microsoft.com/office/drawing/2014/main" id="{1F3223E7-75D1-BB5B-80DD-C61641F82362}"/>
              </a:ext>
            </a:extLst>
          </p:cNvPr>
          <p:cNvSpPr/>
          <p:nvPr/>
        </p:nvSpPr>
        <p:spPr>
          <a:xfrm>
            <a:off x="-2758610" y="-2021493"/>
            <a:ext cx="18537381" cy="11152910"/>
          </a:xfrm>
          <a:custGeom>
            <a:avLst/>
            <a:gdLst>
              <a:gd name="connsiteX0" fmla="*/ 4841597 w 18537381"/>
              <a:gd name="connsiteY0" fmla="*/ 3801451 h 11152910"/>
              <a:gd name="connsiteX1" fmla="*/ 3749137 w 18537381"/>
              <a:gd name="connsiteY1" fmla="*/ 4865165 h 11152910"/>
              <a:gd name="connsiteX2" fmla="*/ 4841597 w 18537381"/>
              <a:gd name="connsiteY2" fmla="*/ 5928879 h 11152910"/>
              <a:gd name="connsiteX3" fmla="*/ 5934057 w 18537381"/>
              <a:gd name="connsiteY3" fmla="*/ 4865165 h 11152910"/>
              <a:gd name="connsiteX4" fmla="*/ 4841597 w 18537381"/>
              <a:gd name="connsiteY4" fmla="*/ 3801451 h 11152910"/>
              <a:gd name="connsiteX5" fmla="*/ 0 w 18537381"/>
              <a:gd name="connsiteY5" fmla="*/ 0 h 11152910"/>
              <a:gd name="connsiteX6" fmla="*/ 18537381 w 18537381"/>
              <a:gd name="connsiteY6" fmla="*/ 0 h 11152910"/>
              <a:gd name="connsiteX7" fmla="*/ 18537381 w 18537381"/>
              <a:gd name="connsiteY7" fmla="*/ 11152910 h 11152910"/>
              <a:gd name="connsiteX8" fmla="*/ 0 w 18537381"/>
              <a:gd name="connsiteY8" fmla="*/ 11152910 h 11152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37381" h="11152910">
                <a:moveTo>
                  <a:pt x="4841597" y="3801451"/>
                </a:moveTo>
                <a:cubicBezTo>
                  <a:pt x="4238248" y="3801451"/>
                  <a:pt x="3749137" y="4277692"/>
                  <a:pt x="3749137" y="4865165"/>
                </a:cubicBezTo>
                <a:cubicBezTo>
                  <a:pt x="3749137" y="5452638"/>
                  <a:pt x="4238248" y="5928879"/>
                  <a:pt x="4841597" y="5928879"/>
                </a:cubicBezTo>
                <a:cubicBezTo>
                  <a:pt x="5444946" y="5928879"/>
                  <a:pt x="5934057" y="5452638"/>
                  <a:pt x="5934057" y="4865165"/>
                </a:cubicBezTo>
                <a:cubicBezTo>
                  <a:pt x="5934057" y="4277692"/>
                  <a:pt x="5444946" y="3801451"/>
                  <a:pt x="4841597" y="3801451"/>
                </a:cubicBezTo>
                <a:close/>
                <a:moveTo>
                  <a:pt x="0" y="0"/>
                </a:moveTo>
                <a:lnTo>
                  <a:pt x="18537381" y="0"/>
                </a:lnTo>
                <a:lnTo>
                  <a:pt x="18537381" y="11152910"/>
                </a:lnTo>
                <a:lnTo>
                  <a:pt x="0" y="11152910"/>
                </a:lnTo>
                <a:close/>
              </a:path>
            </a:pathLst>
          </a:custGeom>
          <a:solidFill>
            <a:schemeClr val="dk1">
              <a:alpha val="70000"/>
            </a:schemeClr>
          </a:solidFill>
          <a:ln>
            <a:noFill/>
          </a:ln>
        </p:spPr>
        <p:style>
          <a:lnRef idx="2">
            <a:schemeClr val="dk1">
              <a:shade val="15000"/>
            </a:schemeClr>
          </a:lnRef>
          <a:fillRef idx="1">
            <a:schemeClr val="dk1"/>
          </a:fillRef>
          <a:effectRef idx="0">
            <a:schemeClr val="dk1"/>
          </a:effectRef>
          <a:fontRef idx="minor">
            <a:schemeClr val="lt1"/>
          </a:fontRef>
        </p:style>
        <p:txBody>
          <a:bodyPr wrap="square" rtlCol="0" anchor="ctr">
            <a:noAutofit/>
          </a:bodyPr>
          <a:lstStyle/>
          <a:p>
            <a:pPr algn="ctr"/>
            <a:endParaRPr lang="en-IN"/>
          </a:p>
        </p:txBody>
      </p:sp>
      <p:sp>
        <p:nvSpPr>
          <p:cNvPr id="3" name="TextBox 2">
            <a:extLst>
              <a:ext uri="{FF2B5EF4-FFF2-40B4-BE49-F238E27FC236}">
                <a16:creationId xmlns:a16="http://schemas.microsoft.com/office/drawing/2014/main" id="{06FE4F8B-789B-672F-CC4C-7730773C6859}"/>
              </a:ext>
            </a:extLst>
          </p:cNvPr>
          <p:cNvSpPr txBox="1"/>
          <p:nvPr/>
        </p:nvSpPr>
        <p:spPr>
          <a:xfrm>
            <a:off x="3228109" y="1690688"/>
            <a:ext cx="8298873" cy="3293209"/>
          </a:xfrm>
          <a:prstGeom prst="rect">
            <a:avLst/>
          </a:prstGeom>
          <a:noFill/>
        </p:spPr>
        <p:txBody>
          <a:bodyPr wrap="square" rtlCol="0">
            <a:spAutoFit/>
          </a:bodyPr>
          <a:lstStyle/>
          <a:p>
            <a:r>
              <a:rPr lang="en-IN" sz="4000" b="1" dirty="0">
                <a:solidFill>
                  <a:schemeClr val="bg1"/>
                </a:solidFill>
              </a:rPr>
              <a:t>Solar Panel:</a:t>
            </a:r>
            <a:r>
              <a:rPr lang="en-US" sz="2400" b="1" i="0" dirty="0">
                <a:solidFill>
                  <a:schemeClr val="bg1"/>
                </a:solidFill>
                <a:effectLst/>
              </a:rPr>
              <a:t>Solar panels, also known as photovoltaic (PV) panels, are devices that convert sunlight into electricity. They consist of solar cells made of semiconductor materials, typically silicon. When sunlight hits these cells, it excites electrons, creating an electric current. The generated electricity can be used directly or stored in batteries for later use. Solar panels are a key component of solar energy systems, providing a clean and renewable source of power. </a:t>
            </a:r>
            <a:endParaRPr lang="en-IN" sz="2400" b="1" dirty="0">
              <a:solidFill>
                <a:schemeClr val="bg1"/>
              </a:solidFill>
            </a:endParaRPr>
          </a:p>
        </p:txBody>
      </p:sp>
    </p:spTree>
    <p:extLst>
      <p:ext uri="{BB962C8B-B14F-4D97-AF65-F5344CB8AC3E}">
        <p14:creationId xmlns:p14="http://schemas.microsoft.com/office/powerpoint/2010/main" val="27575399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B54A3-C1AF-8BD9-51FF-080C8BC3132B}"/>
              </a:ext>
            </a:extLst>
          </p:cNvPr>
          <p:cNvSpPr>
            <a:spLocks noGrp="1"/>
          </p:cNvSpPr>
          <p:nvPr>
            <p:ph type="title"/>
          </p:nvPr>
        </p:nvSpPr>
        <p:spPr/>
        <p:txBody>
          <a:bodyPr/>
          <a:lstStyle/>
          <a:p>
            <a:r>
              <a:rPr lang="en-IN" dirty="0"/>
              <a:t>Hardware Components</a:t>
            </a:r>
          </a:p>
        </p:txBody>
      </p:sp>
      <p:sp>
        <p:nvSpPr>
          <p:cNvPr id="4" name="Flowchart: Connector 3">
            <a:extLst>
              <a:ext uri="{FF2B5EF4-FFF2-40B4-BE49-F238E27FC236}">
                <a16:creationId xmlns:a16="http://schemas.microsoft.com/office/drawing/2014/main" id="{9DD3B59B-4075-50A0-9C1D-C190918814D4}"/>
              </a:ext>
            </a:extLst>
          </p:cNvPr>
          <p:cNvSpPr/>
          <p:nvPr/>
        </p:nvSpPr>
        <p:spPr>
          <a:xfrm>
            <a:off x="1129004" y="1922106"/>
            <a:ext cx="1744825" cy="1632857"/>
          </a:xfrm>
          <a:prstGeom prst="flowChartConnector">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Flowchart: Connector 4">
            <a:extLst>
              <a:ext uri="{FF2B5EF4-FFF2-40B4-BE49-F238E27FC236}">
                <a16:creationId xmlns:a16="http://schemas.microsoft.com/office/drawing/2014/main" id="{7E8AD055-5D83-9C34-7BC1-1DEA384DD11A}"/>
              </a:ext>
            </a:extLst>
          </p:cNvPr>
          <p:cNvSpPr/>
          <p:nvPr/>
        </p:nvSpPr>
        <p:spPr>
          <a:xfrm>
            <a:off x="3469433" y="1922105"/>
            <a:ext cx="1744825" cy="1632857"/>
          </a:xfrm>
          <a:prstGeom prst="flowChartConnector">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Flowchart: Connector 5">
            <a:extLst>
              <a:ext uri="{FF2B5EF4-FFF2-40B4-BE49-F238E27FC236}">
                <a16:creationId xmlns:a16="http://schemas.microsoft.com/office/drawing/2014/main" id="{58793A1E-5678-D927-8EE5-996299A3544D}"/>
              </a:ext>
            </a:extLst>
          </p:cNvPr>
          <p:cNvSpPr/>
          <p:nvPr/>
        </p:nvSpPr>
        <p:spPr>
          <a:xfrm>
            <a:off x="5809862" y="1922105"/>
            <a:ext cx="1744825" cy="1632857"/>
          </a:xfrm>
          <a:prstGeom prst="flowChartConnector">
            <a:avLst/>
          </a:pr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Flowchart: Connector 6">
            <a:extLst>
              <a:ext uri="{FF2B5EF4-FFF2-40B4-BE49-F238E27FC236}">
                <a16:creationId xmlns:a16="http://schemas.microsoft.com/office/drawing/2014/main" id="{138AB4F2-39B0-81F3-3480-44C31DE16576}"/>
              </a:ext>
            </a:extLst>
          </p:cNvPr>
          <p:cNvSpPr/>
          <p:nvPr/>
        </p:nvSpPr>
        <p:spPr>
          <a:xfrm>
            <a:off x="8150291" y="1922105"/>
            <a:ext cx="1744825" cy="1632857"/>
          </a:xfrm>
          <a:prstGeom prst="flowChartConnector">
            <a:avLst/>
          </a:prstGeom>
          <a:blipFill dpi="0" rotWithShape="1">
            <a:blip r:embed="rId5">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917F97DE-DFBB-F563-0C6C-AFEAB104CD59}"/>
              </a:ext>
            </a:extLst>
          </p:cNvPr>
          <p:cNvSpPr/>
          <p:nvPr/>
        </p:nvSpPr>
        <p:spPr>
          <a:xfrm>
            <a:off x="1206759" y="4049533"/>
            <a:ext cx="1744825" cy="1746000"/>
          </a:xfrm>
          <a:prstGeom prst="rect">
            <a:avLst/>
          </a:prstGeom>
          <a:blipFill dpi="0" rotWithShape="1">
            <a:blip r:embed="rId6">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lowchart: Connector 8">
            <a:extLst>
              <a:ext uri="{FF2B5EF4-FFF2-40B4-BE49-F238E27FC236}">
                <a16:creationId xmlns:a16="http://schemas.microsoft.com/office/drawing/2014/main" id="{5437F79C-6239-3151-182F-0DF579B3BEB5}"/>
              </a:ext>
            </a:extLst>
          </p:cNvPr>
          <p:cNvSpPr/>
          <p:nvPr/>
        </p:nvSpPr>
        <p:spPr>
          <a:xfrm>
            <a:off x="3469433" y="4049534"/>
            <a:ext cx="1744825" cy="1632857"/>
          </a:xfrm>
          <a:prstGeom prst="flowChartConnector">
            <a:avLst/>
          </a:prstGeom>
          <a:blipFill dpi="0" rotWithShape="1">
            <a:blip r:embed="rId7">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Flowchart: Connector 9">
            <a:extLst>
              <a:ext uri="{FF2B5EF4-FFF2-40B4-BE49-F238E27FC236}">
                <a16:creationId xmlns:a16="http://schemas.microsoft.com/office/drawing/2014/main" id="{49D5C992-CC11-3D1E-A56B-C9C548E05C40}"/>
              </a:ext>
            </a:extLst>
          </p:cNvPr>
          <p:cNvSpPr/>
          <p:nvPr/>
        </p:nvSpPr>
        <p:spPr>
          <a:xfrm>
            <a:off x="5809861" y="4049533"/>
            <a:ext cx="1744825" cy="1632857"/>
          </a:xfrm>
          <a:prstGeom prst="flowChartConnector">
            <a:avLst/>
          </a:prstGeom>
          <a:blipFill dpi="0" rotWithShape="1">
            <a:blip r:embed="rId8">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Flowchart: Connector 10">
            <a:extLst>
              <a:ext uri="{FF2B5EF4-FFF2-40B4-BE49-F238E27FC236}">
                <a16:creationId xmlns:a16="http://schemas.microsoft.com/office/drawing/2014/main" id="{E7914AB2-2A87-EF68-8C45-16B35DC78081}"/>
              </a:ext>
            </a:extLst>
          </p:cNvPr>
          <p:cNvSpPr/>
          <p:nvPr/>
        </p:nvSpPr>
        <p:spPr>
          <a:xfrm>
            <a:off x="8150291" y="4049532"/>
            <a:ext cx="1744825" cy="1632857"/>
          </a:xfrm>
          <a:prstGeom prst="flowChartConnector">
            <a:avLst/>
          </a:prstGeom>
          <a:blipFill dpi="0" rotWithShape="1">
            <a:blip r:embed="rId9">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Freeform: Shape 35">
            <a:extLst>
              <a:ext uri="{FF2B5EF4-FFF2-40B4-BE49-F238E27FC236}">
                <a16:creationId xmlns:a16="http://schemas.microsoft.com/office/drawing/2014/main" id="{1F3223E7-75D1-BB5B-80DD-C61641F82362}"/>
              </a:ext>
            </a:extLst>
          </p:cNvPr>
          <p:cNvSpPr/>
          <p:nvPr/>
        </p:nvSpPr>
        <p:spPr>
          <a:xfrm>
            <a:off x="-2564646" y="0"/>
            <a:ext cx="18537381" cy="11152910"/>
          </a:xfrm>
          <a:custGeom>
            <a:avLst/>
            <a:gdLst>
              <a:gd name="connsiteX0" fmla="*/ 4841597 w 18537381"/>
              <a:gd name="connsiteY0" fmla="*/ 3801451 h 11152910"/>
              <a:gd name="connsiteX1" fmla="*/ 3749137 w 18537381"/>
              <a:gd name="connsiteY1" fmla="*/ 4865165 h 11152910"/>
              <a:gd name="connsiteX2" fmla="*/ 4841597 w 18537381"/>
              <a:gd name="connsiteY2" fmla="*/ 5928879 h 11152910"/>
              <a:gd name="connsiteX3" fmla="*/ 5934057 w 18537381"/>
              <a:gd name="connsiteY3" fmla="*/ 4865165 h 11152910"/>
              <a:gd name="connsiteX4" fmla="*/ 4841597 w 18537381"/>
              <a:gd name="connsiteY4" fmla="*/ 3801451 h 11152910"/>
              <a:gd name="connsiteX5" fmla="*/ 0 w 18537381"/>
              <a:gd name="connsiteY5" fmla="*/ 0 h 11152910"/>
              <a:gd name="connsiteX6" fmla="*/ 18537381 w 18537381"/>
              <a:gd name="connsiteY6" fmla="*/ 0 h 11152910"/>
              <a:gd name="connsiteX7" fmla="*/ 18537381 w 18537381"/>
              <a:gd name="connsiteY7" fmla="*/ 11152910 h 11152910"/>
              <a:gd name="connsiteX8" fmla="*/ 0 w 18537381"/>
              <a:gd name="connsiteY8" fmla="*/ 11152910 h 11152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37381" h="11152910">
                <a:moveTo>
                  <a:pt x="4841597" y="3801451"/>
                </a:moveTo>
                <a:cubicBezTo>
                  <a:pt x="4238248" y="3801451"/>
                  <a:pt x="3749137" y="4277692"/>
                  <a:pt x="3749137" y="4865165"/>
                </a:cubicBezTo>
                <a:cubicBezTo>
                  <a:pt x="3749137" y="5452638"/>
                  <a:pt x="4238248" y="5928879"/>
                  <a:pt x="4841597" y="5928879"/>
                </a:cubicBezTo>
                <a:cubicBezTo>
                  <a:pt x="5444946" y="5928879"/>
                  <a:pt x="5934057" y="5452638"/>
                  <a:pt x="5934057" y="4865165"/>
                </a:cubicBezTo>
                <a:cubicBezTo>
                  <a:pt x="5934057" y="4277692"/>
                  <a:pt x="5444946" y="3801451"/>
                  <a:pt x="4841597" y="3801451"/>
                </a:cubicBezTo>
                <a:close/>
                <a:moveTo>
                  <a:pt x="0" y="0"/>
                </a:moveTo>
                <a:lnTo>
                  <a:pt x="18537381" y="0"/>
                </a:lnTo>
                <a:lnTo>
                  <a:pt x="18537381" y="11152910"/>
                </a:lnTo>
                <a:lnTo>
                  <a:pt x="0" y="11152910"/>
                </a:lnTo>
                <a:close/>
              </a:path>
            </a:pathLst>
          </a:custGeom>
          <a:solidFill>
            <a:schemeClr val="dk1">
              <a:alpha val="70000"/>
            </a:schemeClr>
          </a:solidFill>
          <a:ln>
            <a:noFill/>
          </a:ln>
        </p:spPr>
        <p:style>
          <a:lnRef idx="2">
            <a:schemeClr val="dk1">
              <a:shade val="15000"/>
            </a:schemeClr>
          </a:lnRef>
          <a:fillRef idx="1">
            <a:schemeClr val="dk1"/>
          </a:fillRef>
          <a:effectRef idx="0">
            <a:schemeClr val="dk1"/>
          </a:effectRef>
          <a:fontRef idx="minor">
            <a:schemeClr val="lt1"/>
          </a:fontRef>
        </p:style>
        <p:txBody>
          <a:bodyPr wrap="square" rtlCol="0" anchor="ctr">
            <a:noAutofit/>
          </a:bodyPr>
          <a:lstStyle/>
          <a:p>
            <a:pPr algn="ctr"/>
            <a:endParaRPr lang="en-IN"/>
          </a:p>
        </p:txBody>
      </p:sp>
      <p:sp>
        <p:nvSpPr>
          <p:cNvPr id="3" name="TextBox 2">
            <a:extLst>
              <a:ext uri="{FF2B5EF4-FFF2-40B4-BE49-F238E27FC236}">
                <a16:creationId xmlns:a16="http://schemas.microsoft.com/office/drawing/2014/main" id="{80A5ED4C-5D1D-3C6A-CC16-B9E959AC456C}"/>
              </a:ext>
            </a:extLst>
          </p:cNvPr>
          <p:cNvSpPr txBox="1"/>
          <p:nvPr/>
        </p:nvSpPr>
        <p:spPr>
          <a:xfrm>
            <a:off x="3199269" y="1027906"/>
            <a:ext cx="8154531" cy="3293209"/>
          </a:xfrm>
          <a:prstGeom prst="rect">
            <a:avLst/>
          </a:prstGeom>
          <a:noFill/>
        </p:spPr>
        <p:txBody>
          <a:bodyPr wrap="square" rtlCol="0">
            <a:spAutoFit/>
          </a:bodyPr>
          <a:lstStyle/>
          <a:p>
            <a:r>
              <a:rPr lang="en-US" sz="4000" b="1" i="0" dirty="0">
                <a:solidFill>
                  <a:schemeClr val="bg1"/>
                </a:solidFill>
                <a:effectLst/>
                <a:latin typeface="Söhne"/>
              </a:rPr>
              <a:t>Power supply: </a:t>
            </a:r>
            <a:r>
              <a:rPr lang="en-US" sz="2400" b="1" i="0" dirty="0">
                <a:solidFill>
                  <a:schemeClr val="bg1"/>
                </a:solidFill>
                <a:effectLst/>
                <a:latin typeface="Söhne"/>
              </a:rPr>
              <a:t>Using lithium-ion batteries offer a compact, efficient, and rechargeable energy solution for various applications. Lithium-ion batteries have become popular due to their high energy density, lightweight nature, and longer lifespan compared to traditional batteries. In power supply systems, lithium-ion batteries are often used to store energy generated from renewable sources like solar panels or wind turbines. </a:t>
            </a:r>
            <a:endParaRPr lang="en-IN" sz="2400" b="1" dirty="0">
              <a:solidFill>
                <a:schemeClr val="bg1"/>
              </a:solidFill>
            </a:endParaRPr>
          </a:p>
        </p:txBody>
      </p:sp>
    </p:spTree>
    <p:extLst>
      <p:ext uri="{BB962C8B-B14F-4D97-AF65-F5344CB8AC3E}">
        <p14:creationId xmlns:p14="http://schemas.microsoft.com/office/powerpoint/2010/main" val="38021447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B54A3-C1AF-8BD9-51FF-080C8BC3132B}"/>
              </a:ext>
            </a:extLst>
          </p:cNvPr>
          <p:cNvSpPr>
            <a:spLocks noGrp="1"/>
          </p:cNvSpPr>
          <p:nvPr>
            <p:ph type="title"/>
          </p:nvPr>
        </p:nvSpPr>
        <p:spPr/>
        <p:txBody>
          <a:bodyPr/>
          <a:lstStyle/>
          <a:p>
            <a:r>
              <a:rPr lang="en-IN" dirty="0"/>
              <a:t>Hardware Components</a:t>
            </a:r>
          </a:p>
        </p:txBody>
      </p:sp>
      <p:sp>
        <p:nvSpPr>
          <p:cNvPr id="4" name="Flowchart: Connector 3">
            <a:extLst>
              <a:ext uri="{FF2B5EF4-FFF2-40B4-BE49-F238E27FC236}">
                <a16:creationId xmlns:a16="http://schemas.microsoft.com/office/drawing/2014/main" id="{9DD3B59B-4075-50A0-9C1D-C190918814D4}"/>
              </a:ext>
            </a:extLst>
          </p:cNvPr>
          <p:cNvSpPr/>
          <p:nvPr/>
        </p:nvSpPr>
        <p:spPr>
          <a:xfrm>
            <a:off x="1129004" y="1922106"/>
            <a:ext cx="1744825" cy="1632857"/>
          </a:xfrm>
          <a:prstGeom prst="flowChartConnector">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E8AD055-5D83-9C34-7BC1-1DEA384DD11A}"/>
              </a:ext>
            </a:extLst>
          </p:cNvPr>
          <p:cNvSpPr/>
          <p:nvPr/>
        </p:nvSpPr>
        <p:spPr>
          <a:xfrm>
            <a:off x="3469433" y="1922105"/>
            <a:ext cx="1744825" cy="1632857"/>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Flowchart: Connector 5">
            <a:extLst>
              <a:ext uri="{FF2B5EF4-FFF2-40B4-BE49-F238E27FC236}">
                <a16:creationId xmlns:a16="http://schemas.microsoft.com/office/drawing/2014/main" id="{58793A1E-5678-D927-8EE5-996299A3544D}"/>
              </a:ext>
            </a:extLst>
          </p:cNvPr>
          <p:cNvSpPr/>
          <p:nvPr/>
        </p:nvSpPr>
        <p:spPr>
          <a:xfrm>
            <a:off x="5809862" y="1922105"/>
            <a:ext cx="1744825" cy="1632857"/>
          </a:xfrm>
          <a:prstGeom prst="flowChartConnector">
            <a:avLst/>
          </a:pr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Flowchart: Connector 6">
            <a:extLst>
              <a:ext uri="{FF2B5EF4-FFF2-40B4-BE49-F238E27FC236}">
                <a16:creationId xmlns:a16="http://schemas.microsoft.com/office/drawing/2014/main" id="{138AB4F2-39B0-81F3-3480-44C31DE16576}"/>
              </a:ext>
            </a:extLst>
          </p:cNvPr>
          <p:cNvSpPr/>
          <p:nvPr/>
        </p:nvSpPr>
        <p:spPr>
          <a:xfrm>
            <a:off x="8150291" y="1922105"/>
            <a:ext cx="1744825" cy="1632857"/>
          </a:xfrm>
          <a:prstGeom prst="flowChartConnector">
            <a:avLst/>
          </a:prstGeom>
          <a:blipFill dpi="0" rotWithShape="1">
            <a:blip r:embed="rId5">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Flowchart: Connector 7">
            <a:extLst>
              <a:ext uri="{FF2B5EF4-FFF2-40B4-BE49-F238E27FC236}">
                <a16:creationId xmlns:a16="http://schemas.microsoft.com/office/drawing/2014/main" id="{917F97DE-DFBB-F563-0C6C-AFEAB104CD59}"/>
              </a:ext>
            </a:extLst>
          </p:cNvPr>
          <p:cNvSpPr/>
          <p:nvPr/>
        </p:nvSpPr>
        <p:spPr>
          <a:xfrm>
            <a:off x="1206759" y="4049534"/>
            <a:ext cx="1744825" cy="1632857"/>
          </a:xfrm>
          <a:prstGeom prst="flowChartConnector">
            <a:avLst/>
          </a:prstGeom>
          <a:blipFill dpi="0" rotWithShape="1">
            <a:blip r:embed="rId6">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lowchart: Connector 8">
            <a:extLst>
              <a:ext uri="{FF2B5EF4-FFF2-40B4-BE49-F238E27FC236}">
                <a16:creationId xmlns:a16="http://schemas.microsoft.com/office/drawing/2014/main" id="{5437F79C-6239-3151-182F-0DF579B3BEB5}"/>
              </a:ext>
            </a:extLst>
          </p:cNvPr>
          <p:cNvSpPr/>
          <p:nvPr/>
        </p:nvSpPr>
        <p:spPr>
          <a:xfrm>
            <a:off x="3469433" y="4049534"/>
            <a:ext cx="1744825" cy="1632857"/>
          </a:xfrm>
          <a:prstGeom prst="flowChartConnector">
            <a:avLst/>
          </a:prstGeom>
          <a:blipFill dpi="0" rotWithShape="1">
            <a:blip r:embed="rId7">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Flowchart: Connector 9">
            <a:extLst>
              <a:ext uri="{FF2B5EF4-FFF2-40B4-BE49-F238E27FC236}">
                <a16:creationId xmlns:a16="http://schemas.microsoft.com/office/drawing/2014/main" id="{49D5C992-CC11-3D1E-A56B-C9C548E05C40}"/>
              </a:ext>
            </a:extLst>
          </p:cNvPr>
          <p:cNvSpPr/>
          <p:nvPr/>
        </p:nvSpPr>
        <p:spPr>
          <a:xfrm>
            <a:off x="5809861" y="4049533"/>
            <a:ext cx="1744825" cy="1632857"/>
          </a:xfrm>
          <a:prstGeom prst="flowChartConnector">
            <a:avLst/>
          </a:prstGeom>
          <a:blipFill dpi="0" rotWithShape="1">
            <a:blip r:embed="rId8">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Flowchart: Connector 10">
            <a:extLst>
              <a:ext uri="{FF2B5EF4-FFF2-40B4-BE49-F238E27FC236}">
                <a16:creationId xmlns:a16="http://schemas.microsoft.com/office/drawing/2014/main" id="{E7914AB2-2A87-EF68-8C45-16B35DC78081}"/>
              </a:ext>
            </a:extLst>
          </p:cNvPr>
          <p:cNvSpPr/>
          <p:nvPr/>
        </p:nvSpPr>
        <p:spPr>
          <a:xfrm>
            <a:off x="8150291" y="4049532"/>
            <a:ext cx="1744825" cy="1632857"/>
          </a:xfrm>
          <a:prstGeom prst="flowChartConnector">
            <a:avLst/>
          </a:prstGeom>
          <a:blipFill dpi="0" rotWithShape="1">
            <a:blip r:embed="rId9">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Freeform: Shape 35">
            <a:extLst>
              <a:ext uri="{FF2B5EF4-FFF2-40B4-BE49-F238E27FC236}">
                <a16:creationId xmlns:a16="http://schemas.microsoft.com/office/drawing/2014/main" id="{1F3223E7-75D1-BB5B-80DD-C61641F82362}"/>
              </a:ext>
            </a:extLst>
          </p:cNvPr>
          <p:cNvSpPr/>
          <p:nvPr/>
        </p:nvSpPr>
        <p:spPr>
          <a:xfrm>
            <a:off x="-417192" y="-2021493"/>
            <a:ext cx="18537381" cy="11152910"/>
          </a:xfrm>
          <a:custGeom>
            <a:avLst/>
            <a:gdLst>
              <a:gd name="connsiteX0" fmla="*/ 4841597 w 18537381"/>
              <a:gd name="connsiteY0" fmla="*/ 3801451 h 11152910"/>
              <a:gd name="connsiteX1" fmla="*/ 3749137 w 18537381"/>
              <a:gd name="connsiteY1" fmla="*/ 4865165 h 11152910"/>
              <a:gd name="connsiteX2" fmla="*/ 4841597 w 18537381"/>
              <a:gd name="connsiteY2" fmla="*/ 5928879 h 11152910"/>
              <a:gd name="connsiteX3" fmla="*/ 5934057 w 18537381"/>
              <a:gd name="connsiteY3" fmla="*/ 4865165 h 11152910"/>
              <a:gd name="connsiteX4" fmla="*/ 4841597 w 18537381"/>
              <a:gd name="connsiteY4" fmla="*/ 3801451 h 11152910"/>
              <a:gd name="connsiteX5" fmla="*/ 0 w 18537381"/>
              <a:gd name="connsiteY5" fmla="*/ 0 h 11152910"/>
              <a:gd name="connsiteX6" fmla="*/ 18537381 w 18537381"/>
              <a:gd name="connsiteY6" fmla="*/ 0 h 11152910"/>
              <a:gd name="connsiteX7" fmla="*/ 18537381 w 18537381"/>
              <a:gd name="connsiteY7" fmla="*/ 11152910 h 11152910"/>
              <a:gd name="connsiteX8" fmla="*/ 0 w 18537381"/>
              <a:gd name="connsiteY8" fmla="*/ 11152910 h 11152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37381" h="11152910">
                <a:moveTo>
                  <a:pt x="4841597" y="3801451"/>
                </a:moveTo>
                <a:cubicBezTo>
                  <a:pt x="4238248" y="3801451"/>
                  <a:pt x="3749137" y="4277692"/>
                  <a:pt x="3749137" y="4865165"/>
                </a:cubicBezTo>
                <a:cubicBezTo>
                  <a:pt x="3749137" y="5452638"/>
                  <a:pt x="4238248" y="5928879"/>
                  <a:pt x="4841597" y="5928879"/>
                </a:cubicBezTo>
                <a:cubicBezTo>
                  <a:pt x="5444946" y="5928879"/>
                  <a:pt x="5934057" y="5452638"/>
                  <a:pt x="5934057" y="4865165"/>
                </a:cubicBezTo>
                <a:cubicBezTo>
                  <a:pt x="5934057" y="4277692"/>
                  <a:pt x="5444946" y="3801451"/>
                  <a:pt x="4841597" y="3801451"/>
                </a:cubicBezTo>
                <a:close/>
                <a:moveTo>
                  <a:pt x="0" y="0"/>
                </a:moveTo>
                <a:lnTo>
                  <a:pt x="18537381" y="0"/>
                </a:lnTo>
                <a:lnTo>
                  <a:pt x="18537381" y="11152910"/>
                </a:lnTo>
                <a:lnTo>
                  <a:pt x="0" y="11152910"/>
                </a:lnTo>
                <a:close/>
              </a:path>
            </a:pathLst>
          </a:custGeom>
          <a:solidFill>
            <a:schemeClr val="dk1">
              <a:alpha val="70000"/>
            </a:schemeClr>
          </a:solidFill>
          <a:ln>
            <a:noFill/>
          </a:ln>
        </p:spPr>
        <p:style>
          <a:lnRef idx="2">
            <a:schemeClr val="dk1">
              <a:shade val="15000"/>
            </a:schemeClr>
          </a:lnRef>
          <a:fillRef idx="1">
            <a:schemeClr val="dk1"/>
          </a:fillRef>
          <a:effectRef idx="0">
            <a:schemeClr val="dk1"/>
          </a:effectRef>
          <a:fontRef idx="minor">
            <a:schemeClr val="lt1"/>
          </a:fontRef>
        </p:style>
        <p:txBody>
          <a:bodyPr wrap="square" rtlCol="0" anchor="ctr">
            <a:noAutofit/>
          </a:bodyPr>
          <a:lstStyle/>
          <a:p>
            <a:pPr algn="ctr"/>
            <a:endParaRPr lang="en-IN" dirty="0"/>
          </a:p>
        </p:txBody>
      </p:sp>
      <p:sp>
        <p:nvSpPr>
          <p:cNvPr id="3" name="TextBox 2">
            <a:extLst>
              <a:ext uri="{FF2B5EF4-FFF2-40B4-BE49-F238E27FC236}">
                <a16:creationId xmlns:a16="http://schemas.microsoft.com/office/drawing/2014/main" id="{C3E250A6-1713-4102-C213-58FCDE32561A}"/>
              </a:ext>
            </a:extLst>
          </p:cNvPr>
          <p:cNvSpPr txBox="1"/>
          <p:nvPr/>
        </p:nvSpPr>
        <p:spPr>
          <a:xfrm>
            <a:off x="5597236" y="1175609"/>
            <a:ext cx="5915891" cy="6380208"/>
          </a:xfrm>
          <a:prstGeom prst="rect">
            <a:avLst/>
          </a:prstGeom>
          <a:noFill/>
        </p:spPr>
        <p:txBody>
          <a:bodyPr wrap="square" rtlCol="0">
            <a:spAutoFit/>
          </a:bodyPr>
          <a:lstStyle/>
          <a:p>
            <a:r>
              <a:rPr lang="en-IN" sz="4000" dirty="0">
                <a:solidFill>
                  <a:schemeClr val="bg1"/>
                </a:solidFill>
              </a:rPr>
              <a:t>ESP32 WIFI Module: </a:t>
            </a:r>
            <a:r>
              <a:rPr lang="en-IN" sz="2000" b="1" dirty="0">
                <a:solidFill>
                  <a:schemeClr val="bg1"/>
                </a:solidFill>
                <a:effectLst/>
                <a:ea typeface="Calibri" panose="020F0502020204030204" pitchFamily="34" charset="0"/>
                <a:cs typeface="Gautami" panose="020B0502040204020203" pitchFamily="34" charset="0"/>
              </a:rPr>
              <a:t>The ESP32 is a versatile Wi-Fi module developed by </a:t>
            </a:r>
            <a:r>
              <a:rPr lang="en-IN" sz="2000" b="1" dirty="0" err="1">
                <a:solidFill>
                  <a:schemeClr val="bg1"/>
                </a:solidFill>
                <a:effectLst/>
                <a:ea typeface="Calibri" panose="020F0502020204030204" pitchFamily="34" charset="0"/>
                <a:cs typeface="Gautami" panose="020B0502040204020203" pitchFamily="34" charset="0"/>
              </a:rPr>
              <a:t>Espressif</a:t>
            </a:r>
            <a:r>
              <a:rPr lang="en-IN" sz="2000" b="1" dirty="0">
                <a:solidFill>
                  <a:schemeClr val="bg1"/>
                </a:solidFill>
                <a:effectLst/>
                <a:ea typeface="Calibri" panose="020F0502020204030204" pitchFamily="34" charset="0"/>
                <a:cs typeface="Gautami" panose="020B0502040204020203" pitchFamily="34" charset="0"/>
              </a:rPr>
              <a:t> Systems, widely used in IoT (Internet of Things) applications. Here are some key points about the ESP32 Wi-Fi module:</a:t>
            </a:r>
          </a:p>
          <a:p>
            <a:pPr>
              <a:lnSpc>
                <a:spcPct val="107000"/>
              </a:lnSpc>
              <a:spcAft>
                <a:spcPts val="800"/>
              </a:spcAft>
            </a:pPr>
            <a:r>
              <a:rPr lang="en-IN" sz="2000" b="1" dirty="0">
                <a:solidFill>
                  <a:schemeClr val="bg1"/>
                </a:solidFill>
                <a:effectLst/>
                <a:ea typeface="Calibri" panose="020F0502020204030204" pitchFamily="34" charset="0"/>
                <a:cs typeface="Gautami" panose="020B0502040204020203" pitchFamily="34" charset="0"/>
              </a:rPr>
              <a:t>Wireless Connectivity </a:t>
            </a:r>
          </a:p>
          <a:p>
            <a:pPr>
              <a:lnSpc>
                <a:spcPct val="107000"/>
              </a:lnSpc>
              <a:spcAft>
                <a:spcPts val="800"/>
              </a:spcAft>
            </a:pPr>
            <a:r>
              <a:rPr lang="en-IN" sz="2000" b="1" dirty="0">
                <a:solidFill>
                  <a:schemeClr val="bg1"/>
                </a:solidFill>
                <a:effectLst/>
                <a:ea typeface="Calibri" panose="020F0502020204030204" pitchFamily="34" charset="0"/>
                <a:cs typeface="Gautami" panose="020B0502040204020203" pitchFamily="34" charset="0"/>
              </a:rPr>
              <a:t>Dual-Core Processor</a:t>
            </a:r>
          </a:p>
          <a:p>
            <a:pPr>
              <a:lnSpc>
                <a:spcPct val="107000"/>
              </a:lnSpc>
              <a:spcAft>
                <a:spcPts val="800"/>
              </a:spcAft>
            </a:pPr>
            <a:r>
              <a:rPr lang="en-IN" sz="2000" b="1" dirty="0">
                <a:solidFill>
                  <a:schemeClr val="bg1"/>
                </a:solidFill>
                <a:effectLst/>
                <a:ea typeface="Calibri" panose="020F0502020204030204" pitchFamily="34" charset="0"/>
                <a:cs typeface="Gautami" panose="020B0502040204020203" pitchFamily="34" charset="0"/>
              </a:rPr>
              <a:t>Low Power Consumption</a:t>
            </a:r>
          </a:p>
          <a:p>
            <a:pPr>
              <a:lnSpc>
                <a:spcPct val="107000"/>
              </a:lnSpc>
              <a:spcAft>
                <a:spcPts val="800"/>
              </a:spcAft>
            </a:pPr>
            <a:r>
              <a:rPr lang="en-IN" sz="2000" b="1" dirty="0">
                <a:solidFill>
                  <a:schemeClr val="bg1"/>
                </a:solidFill>
                <a:effectLst/>
                <a:ea typeface="Calibri" panose="020F0502020204030204" pitchFamily="34" charset="0"/>
                <a:cs typeface="Gautami" panose="020B0502040204020203" pitchFamily="34" charset="0"/>
              </a:rPr>
              <a:t>Integrated Wi-Fi and Bluetooth Stack</a:t>
            </a:r>
          </a:p>
          <a:p>
            <a:pPr>
              <a:lnSpc>
                <a:spcPct val="107000"/>
              </a:lnSpc>
              <a:spcAft>
                <a:spcPts val="800"/>
              </a:spcAft>
            </a:pPr>
            <a:r>
              <a:rPr lang="en-IN" sz="2000" b="1" dirty="0">
                <a:solidFill>
                  <a:schemeClr val="bg1"/>
                </a:solidFill>
                <a:effectLst/>
                <a:ea typeface="Calibri" panose="020F0502020204030204" pitchFamily="34" charset="0"/>
                <a:cs typeface="Gautami" panose="020B0502040204020203" pitchFamily="34" charset="0"/>
              </a:rPr>
              <a:t>Rich Peripheral Set</a:t>
            </a:r>
          </a:p>
          <a:p>
            <a:pPr>
              <a:lnSpc>
                <a:spcPct val="107000"/>
              </a:lnSpc>
              <a:spcAft>
                <a:spcPts val="800"/>
              </a:spcAft>
            </a:pPr>
            <a:r>
              <a:rPr lang="en-IN" sz="2000" b="1" dirty="0">
                <a:solidFill>
                  <a:schemeClr val="bg1"/>
                </a:solidFill>
                <a:effectLst/>
                <a:ea typeface="Calibri" panose="020F0502020204030204" pitchFamily="34" charset="0"/>
                <a:cs typeface="Gautami" panose="020B0502040204020203" pitchFamily="34" charset="0"/>
              </a:rPr>
              <a:t>Development Framework</a:t>
            </a:r>
          </a:p>
          <a:p>
            <a:pPr>
              <a:lnSpc>
                <a:spcPct val="107000"/>
              </a:lnSpc>
              <a:spcAft>
                <a:spcPts val="800"/>
              </a:spcAft>
            </a:pPr>
            <a:r>
              <a:rPr lang="en-IN" sz="2000" b="1" dirty="0">
                <a:solidFill>
                  <a:schemeClr val="bg1"/>
                </a:solidFill>
                <a:effectLst/>
                <a:ea typeface="Calibri" panose="020F0502020204030204" pitchFamily="34" charset="0"/>
                <a:cs typeface="Gautami" panose="020B0502040204020203" pitchFamily="34" charset="0"/>
              </a:rPr>
              <a:t>Community Support</a:t>
            </a:r>
          </a:p>
          <a:p>
            <a:pPr>
              <a:lnSpc>
                <a:spcPct val="107000"/>
              </a:lnSpc>
              <a:spcAft>
                <a:spcPts val="800"/>
              </a:spcAft>
            </a:pPr>
            <a:r>
              <a:rPr lang="en-IN" sz="2000" b="1" dirty="0">
                <a:solidFill>
                  <a:schemeClr val="bg1"/>
                </a:solidFill>
                <a:effectLst/>
                <a:ea typeface="Calibri" panose="020F0502020204030204" pitchFamily="34" charset="0"/>
                <a:cs typeface="Gautami" panose="020B0502040204020203" pitchFamily="34" charset="0"/>
              </a:rPr>
              <a:t>Arduino Compatibility</a:t>
            </a:r>
          </a:p>
          <a:p>
            <a:pPr>
              <a:lnSpc>
                <a:spcPct val="107000"/>
              </a:lnSpc>
              <a:spcAft>
                <a:spcPts val="800"/>
              </a:spcAft>
            </a:pPr>
            <a:r>
              <a:rPr lang="en-IN" sz="2000" b="1" dirty="0">
                <a:solidFill>
                  <a:schemeClr val="bg1"/>
                </a:solidFill>
                <a:effectLst/>
                <a:ea typeface="Calibri" panose="020F0502020204030204" pitchFamily="34" charset="0"/>
                <a:cs typeface="Gautami" panose="020B0502040204020203" pitchFamily="34" charset="0"/>
              </a:rPr>
              <a:t>Cost-Effective</a:t>
            </a:r>
          </a:p>
          <a:p>
            <a:endParaRPr lang="en-IN" sz="1800" dirty="0">
              <a:effectLst/>
              <a:latin typeface="Calibri" panose="020F0502020204030204" pitchFamily="34" charset="0"/>
              <a:ea typeface="Calibri" panose="020F0502020204030204" pitchFamily="34" charset="0"/>
              <a:cs typeface="Gautami" panose="020B0502040204020203" pitchFamily="34" charset="0"/>
            </a:endParaRPr>
          </a:p>
          <a:p>
            <a:endParaRPr lang="en-IN" dirty="0"/>
          </a:p>
        </p:txBody>
      </p:sp>
    </p:spTree>
    <p:extLst>
      <p:ext uri="{BB962C8B-B14F-4D97-AF65-F5344CB8AC3E}">
        <p14:creationId xmlns:p14="http://schemas.microsoft.com/office/powerpoint/2010/main" val="37100364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B54A3-C1AF-8BD9-51FF-080C8BC3132B}"/>
              </a:ext>
            </a:extLst>
          </p:cNvPr>
          <p:cNvSpPr>
            <a:spLocks noGrp="1"/>
          </p:cNvSpPr>
          <p:nvPr>
            <p:ph type="title"/>
          </p:nvPr>
        </p:nvSpPr>
        <p:spPr/>
        <p:txBody>
          <a:bodyPr/>
          <a:lstStyle/>
          <a:p>
            <a:r>
              <a:rPr lang="en-IN" dirty="0"/>
              <a:t>Hardware Components</a:t>
            </a:r>
          </a:p>
        </p:txBody>
      </p:sp>
      <p:sp>
        <p:nvSpPr>
          <p:cNvPr id="4" name="Rectangle 3">
            <a:extLst>
              <a:ext uri="{FF2B5EF4-FFF2-40B4-BE49-F238E27FC236}">
                <a16:creationId xmlns:a16="http://schemas.microsoft.com/office/drawing/2014/main" id="{9DD3B59B-4075-50A0-9C1D-C190918814D4}"/>
              </a:ext>
            </a:extLst>
          </p:cNvPr>
          <p:cNvSpPr/>
          <p:nvPr/>
        </p:nvSpPr>
        <p:spPr>
          <a:xfrm>
            <a:off x="1129004" y="1922105"/>
            <a:ext cx="1744825" cy="174600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Flowchart: Connector 4">
            <a:extLst>
              <a:ext uri="{FF2B5EF4-FFF2-40B4-BE49-F238E27FC236}">
                <a16:creationId xmlns:a16="http://schemas.microsoft.com/office/drawing/2014/main" id="{7E8AD055-5D83-9C34-7BC1-1DEA384DD11A}"/>
              </a:ext>
            </a:extLst>
          </p:cNvPr>
          <p:cNvSpPr/>
          <p:nvPr/>
        </p:nvSpPr>
        <p:spPr>
          <a:xfrm>
            <a:off x="3469433" y="1922105"/>
            <a:ext cx="1744825" cy="1632857"/>
          </a:xfrm>
          <a:prstGeom prst="flowChartConnector">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Flowchart: Connector 5">
            <a:extLst>
              <a:ext uri="{FF2B5EF4-FFF2-40B4-BE49-F238E27FC236}">
                <a16:creationId xmlns:a16="http://schemas.microsoft.com/office/drawing/2014/main" id="{58793A1E-5678-D927-8EE5-996299A3544D}"/>
              </a:ext>
            </a:extLst>
          </p:cNvPr>
          <p:cNvSpPr/>
          <p:nvPr/>
        </p:nvSpPr>
        <p:spPr>
          <a:xfrm>
            <a:off x="5809862" y="1922105"/>
            <a:ext cx="1744825" cy="1632857"/>
          </a:xfrm>
          <a:prstGeom prst="flowChartConnector">
            <a:avLst/>
          </a:pr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Flowchart: Connector 6">
            <a:extLst>
              <a:ext uri="{FF2B5EF4-FFF2-40B4-BE49-F238E27FC236}">
                <a16:creationId xmlns:a16="http://schemas.microsoft.com/office/drawing/2014/main" id="{138AB4F2-39B0-81F3-3480-44C31DE16576}"/>
              </a:ext>
            </a:extLst>
          </p:cNvPr>
          <p:cNvSpPr/>
          <p:nvPr/>
        </p:nvSpPr>
        <p:spPr>
          <a:xfrm>
            <a:off x="8150291" y="1922105"/>
            <a:ext cx="1744825" cy="1632857"/>
          </a:xfrm>
          <a:prstGeom prst="flowChartConnector">
            <a:avLst/>
          </a:prstGeom>
          <a:blipFill dpi="0" rotWithShape="1">
            <a:blip r:embed="rId5">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Flowchart: Connector 7">
            <a:extLst>
              <a:ext uri="{FF2B5EF4-FFF2-40B4-BE49-F238E27FC236}">
                <a16:creationId xmlns:a16="http://schemas.microsoft.com/office/drawing/2014/main" id="{917F97DE-DFBB-F563-0C6C-AFEAB104CD59}"/>
              </a:ext>
            </a:extLst>
          </p:cNvPr>
          <p:cNvSpPr/>
          <p:nvPr/>
        </p:nvSpPr>
        <p:spPr>
          <a:xfrm>
            <a:off x="1206759" y="4049534"/>
            <a:ext cx="1744825" cy="1632857"/>
          </a:xfrm>
          <a:prstGeom prst="flowChartConnector">
            <a:avLst/>
          </a:prstGeom>
          <a:blipFill dpi="0" rotWithShape="1">
            <a:blip r:embed="rId6">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lowchart: Connector 8">
            <a:extLst>
              <a:ext uri="{FF2B5EF4-FFF2-40B4-BE49-F238E27FC236}">
                <a16:creationId xmlns:a16="http://schemas.microsoft.com/office/drawing/2014/main" id="{5437F79C-6239-3151-182F-0DF579B3BEB5}"/>
              </a:ext>
            </a:extLst>
          </p:cNvPr>
          <p:cNvSpPr/>
          <p:nvPr/>
        </p:nvSpPr>
        <p:spPr>
          <a:xfrm>
            <a:off x="3469433" y="4049534"/>
            <a:ext cx="1744825" cy="1632857"/>
          </a:xfrm>
          <a:prstGeom prst="flowChartConnector">
            <a:avLst/>
          </a:prstGeom>
          <a:blipFill dpi="0" rotWithShape="1">
            <a:blip r:embed="rId7">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Flowchart: Connector 9">
            <a:extLst>
              <a:ext uri="{FF2B5EF4-FFF2-40B4-BE49-F238E27FC236}">
                <a16:creationId xmlns:a16="http://schemas.microsoft.com/office/drawing/2014/main" id="{49D5C992-CC11-3D1E-A56B-C9C548E05C40}"/>
              </a:ext>
            </a:extLst>
          </p:cNvPr>
          <p:cNvSpPr/>
          <p:nvPr/>
        </p:nvSpPr>
        <p:spPr>
          <a:xfrm>
            <a:off x="5809861" y="4049533"/>
            <a:ext cx="1744825" cy="1632857"/>
          </a:xfrm>
          <a:prstGeom prst="flowChartConnector">
            <a:avLst/>
          </a:prstGeom>
          <a:blipFill dpi="0" rotWithShape="1">
            <a:blip r:embed="rId8">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Flowchart: Connector 10">
            <a:extLst>
              <a:ext uri="{FF2B5EF4-FFF2-40B4-BE49-F238E27FC236}">
                <a16:creationId xmlns:a16="http://schemas.microsoft.com/office/drawing/2014/main" id="{E7914AB2-2A87-EF68-8C45-16B35DC78081}"/>
              </a:ext>
            </a:extLst>
          </p:cNvPr>
          <p:cNvSpPr/>
          <p:nvPr/>
        </p:nvSpPr>
        <p:spPr>
          <a:xfrm>
            <a:off x="8150291" y="4049532"/>
            <a:ext cx="1744825" cy="1632857"/>
          </a:xfrm>
          <a:prstGeom prst="flowChartConnector">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Freeform: Shape 35">
            <a:extLst>
              <a:ext uri="{FF2B5EF4-FFF2-40B4-BE49-F238E27FC236}">
                <a16:creationId xmlns:a16="http://schemas.microsoft.com/office/drawing/2014/main" id="{1F3223E7-75D1-BB5B-80DD-C61641F82362}"/>
              </a:ext>
            </a:extLst>
          </p:cNvPr>
          <p:cNvSpPr/>
          <p:nvPr/>
        </p:nvSpPr>
        <p:spPr>
          <a:xfrm>
            <a:off x="-2853895" y="-1903615"/>
            <a:ext cx="18537381" cy="11152910"/>
          </a:xfrm>
          <a:custGeom>
            <a:avLst/>
            <a:gdLst>
              <a:gd name="connsiteX0" fmla="*/ 4841597 w 18537381"/>
              <a:gd name="connsiteY0" fmla="*/ 3801451 h 11152910"/>
              <a:gd name="connsiteX1" fmla="*/ 3749137 w 18537381"/>
              <a:gd name="connsiteY1" fmla="*/ 4865165 h 11152910"/>
              <a:gd name="connsiteX2" fmla="*/ 4841597 w 18537381"/>
              <a:gd name="connsiteY2" fmla="*/ 5928879 h 11152910"/>
              <a:gd name="connsiteX3" fmla="*/ 5934057 w 18537381"/>
              <a:gd name="connsiteY3" fmla="*/ 4865165 h 11152910"/>
              <a:gd name="connsiteX4" fmla="*/ 4841597 w 18537381"/>
              <a:gd name="connsiteY4" fmla="*/ 3801451 h 11152910"/>
              <a:gd name="connsiteX5" fmla="*/ 0 w 18537381"/>
              <a:gd name="connsiteY5" fmla="*/ 0 h 11152910"/>
              <a:gd name="connsiteX6" fmla="*/ 18537381 w 18537381"/>
              <a:gd name="connsiteY6" fmla="*/ 0 h 11152910"/>
              <a:gd name="connsiteX7" fmla="*/ 18537381 w 18537381"/>
              <a:gd name="connsiteY7" fmla="*/ 11152910 h 11152910"/>
              <a:gd name="connsiteX8" fmla="*/ 0 w 18537381"/>
              <a:gd name="connsiteY8" fmla="*/ 11152910 h 11152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37381" h="11152910">
                <a:moveTo>
                  <a:pt x="4841597" y="3801451"/>
                </a:moveTo>
                <a:cubicBezTo>
                  <a:pt x="4238248" y="3801451"/>
                  <a:pt x="3749137" y="4277692"/>
                  <a:pt x="3749137" y="4865165"/>
                </a:cubicBezTo>
                <a:cubicBezTo>
                  <a:pt x="3749137" y="5452638"/>
                  <a:pt x="4238248" y="5928879"/>
                  <a:pt x="4841597" y="5928879"/>
                </a:cubicBezTo>
                <a:cubicBezTo>
                  <a:pt x="5444946" y="5928879"/>
                  <a:pt x="5934057" y="5452638"/>
                  <a:pt x="5934057" y="4865165"/>
                </a:cubicBezTo>
                <a:cubicBezTo>
                  <a:pt x="5934057" y="4277692"/>
                  <a:pt x="5444946" y="3801451"/>
                  <a:pt x="4841597" y="3801451"/>
                </a:cubicBezTo>
                <a:close/>
                <a:moveTo>
                  <a:pt x="0" y="0"/>
                </a:moveTo>
                <a:lnTo>
                  <a:pt x="18537381" y="0"/>
                </a:lnTo>
                <a:lnTo>
                  <a:pt x="18537381" y="11152910"/>
                </a:lnTo>
                <a:lnTo>
                  <a:pt x="0" y="11152910"/>
                </a:lnTo>
                <a:close/>
              </a:path>
            </a:pathLst>
          </a:custGeom>
          <a:solidFill>
            <a:schemeClr val="dk1">
              <a:alpha val="70000"/>
            </a:schemeClr>
          </a:solidFill>
          <a:ln>
            <a:noFill/>
          </a:ln>
        </p:spPr>
        <p:style>
          <a:lnRef idx="2">
            <a:schemeClr val="dk1">
              <a:shade val="15000"/>
            </a:schemeClr>
          </a:lnRef>
          <a:fillRef idx="1">
            <a:schemeClr val="dk1"/>
          </a:fillRef>
          <a:effectRef idx="0">
            <a:schemeClr val="dk1"/>
          </a:effectRef>
          <a:fontRef idx="minor">
            <a:schemeClr val="lt1"/>
          </a:fontRef>
        </p:style>
        <p:txBody>
          <a:bodyPr wrap="square" rtlCol="0" anchor="ctr">
            <a:noAutofit/>
          </a:bodyPr>
          <a:lstStyle/>
          <a:p>
            <a:pPr algn="ctr"/>
            <a:endParaRPr lang="en-IN"/>
          </a:p>
        </p:txBody>
      </p:sp>
      <p:sp>
        <p:nvSpPr>
          <p:cNvPr id="3" name="TextBox 2">
            <a:extLst>
              <a:ext uri="{FF2B5EF4-FFF2-40B4-BE49-F238E27FC236}">
                <a16:creationId xmlns:a16="http://schemas.microsoft.com/office/drawing/2014/main" id="{2B3B276A-5925-B114-9D68-8F6DBE7C7CF7}"/>
              </a:ext>
            </a:extLst>
          </p:cNvPr>
          <p:cNvSpPr txBox="1"/>
          <p:nvPr/>
        </p:nvSpPr>
        <p:spPr>
          <a:xfrm>
            <a:off x="3246120" y="1539240"/>
            <a:ext cx="7970520" cy="2185214"/>
          </a:xfrm>
          <a:prstGeom prst="rect">
            <a:avLst/>
          </a:prstGeom>
          <a:noFill/>
        </p:spPr>
        <p:txBody>
          <a:bodyPr wrap="square" rtlCol="0">
            <a:spAutoFit/>
          </a:bodyPr>
          <a:lstStyle/>
          <a:p>
            <a:r>
              <a:rPr lang="en-IN" sz="4000" b="1" dirty="0">
                <a:solidFill>
                  <a:schemeClr val="bg1"/>
                </a:solidFill>
              </a:rPr>
              <a:t>ESP32 Camera: </a:t>
            </a:r>
            <a:r>
              <a:rPr lang="en-US" sz="2400" b="1" dirty="0">
                <a:solidFill>
                  <a:schemeClr val="bg1"/>
                </a:solidFill>
              </a:rPr>
              <a:t>T</a:t>
            </a:r>
            <a:r>
              <a:rPr lang="en-US" sz="2400" b="1" i="0" dirty="0">
                <a:solidFill>
                  <a:schemeClr val="bg1"/>
                </a:solidFill>
                <a:effectLst/>
              </a:rPr>
              <a:t>he ESP32 Camera combines the capabilities of the ESP32 microcontroller with a camera module, offering a versatile solution for image and video capture in IoT applications with the added benefit of wireless connectivity.</a:t>
            </a:r>
            <a:endParaRPr lang="en-IN" sz="2400" b="1" dirty="0">
              <a:solidFill>
                <a:schemeClr val="bg1"/>
              </a:solidFill>
            </a:endParaRPr>
          </a:p>
        </p:txBody>
      </p:sp>
    </p:spTree>
    <p:extLst>
      <p:ext uri="{BB962C8B-B14F-4D97-AF65-F5344CB8AC3E}">
        <p14:creationId xmlns:p14="http://schemas.microsoft.com/office/powerpoint/2010/main" val="25956723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B54A3-C1AF-8BD9-51FF-080C8BC3132B}"/>
              </a:ext>
            </a:extLst>
          </p:cNvPr>
          <p:cNvSpPr>
            <a:spLocks noGrp="1"/>
          </p:cNvSpPr>
          <p:nvPr>
            <p:ph type="title"/>
          </p:nvPr>
        </p:nvSpPr>
        <p:spPr/>
        <p:txBody>
          <a:bodyPr/>
          <a:lstStyle/>
          <a:p>
            <a:r>
              <a:rPr lang="en-IN" dirty="0"/>
              <a:t>Hardware Components</a:t>
            </a:r>
          </a:p>
        </p:txBody>
      </p:sp>
      <p:sp>
        <p:nvSpPr>
          <p:cNvPr id="4" name="Rectangle 3">
            <a:extLst>
              <a:ext uri="{FF2B5EF4-FFF2-40B4-BE49-F238E27FC236}">
                <a16:creationId xmlns:a16="http://schemas.microsoft.com/office/drawing/2014/main" id="{9DD3B59B-4075-50A0-9C1D-C190918814D4}"/>
              </a:ext>
            </a:extLst>
          </p:cNvPr>
          <p:cNvSpPr/>
          <p:nvPr/>
        </p:nvSpPr>
        <p:spPr>
          <a:xfrm>
            <a:off x="1129004" y="1922105"/>
            <a:ext cx="1744825" cy="174600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Flowchart: Connector 4">
            <a:extLst>
              <a:ext uri="{FF2B5EF4-FFF2-40B4-BE49-F238E27FC236}">
                <a16:creationId xmlns:a16="http://schemas.microsoft.com/office/drawing/2014/main" id="{7E8AD055-5D83-9C34-7BC1-1DEA384DD11A}"/>
              </a:ext>
            </a:extLst>
          </p:cNvPr>
          <p:cNvSpPr/>
          <p:nvPr/>
        </p:nvSpPr>
        <p:spPr>
          <a:xfrm>
            <a:off x="3469433" y="1922105"/>
            <a:ext cx="1744825" cy="1632857"/>
          </a:xfrm>
          <a:prstGeom prst="flowChartConnector">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Flowchart: Connector 5">
            <a:extLst>
              <a:ext uri="{FF2B5EF4-FFF2-40B4-BE49-F238E27FC236}">
                <a16:creationId xmlns:a16="http://schemas.microsoft.com/office/drawing/2014/main" id="{58793A1E-5678-D927-8EE5-996299A3544D}"/>
              </a:ext>
            </a:extLst>
          </p:cNvPr>
          <p:cNvSpPr/>
          <p:nvPr/>
        </p:nvSpPr>
        <p:spPr>
          <a:xfrm>
            <a:off x="5809862" y="1922105"/>
            <a:ext cx="1744825" cy="1632857"/>
          </a:xfrm>
          <a:prstGeom prst="flowChartConnector">
            <a:avLst/>
          </a:pr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Flowchart: Connector 6">
            <a:extLst>
              <a:ext uri="{FF2B5EF4-FFF2-40B4-BE49-F238E27FC236}">
                <a16:creationId xmlns:a16="http://schemas.microsoft.com/office/drawing/2014/main" id="{138AB4F2-39B0-81F3-3480-44C31DE16576}"/>
              </a:ext>
            </a:extLst>
          </p:cNvPr>
          <p:cNvSpPr/>
          <p:nvPr/>
        </p:nvSpPr>
        <p:spPr>
          <a:xfrm>
            <a:off x="8150291" y="1922105"/>
            <a:ext cx="1744825" cy="1632857"/>
          </a:xfrm>
          <a:prstGeom prst="flowChartConnector">
            <a:avLst/>
          </a:prstGeom>
          <a:blipFill dpi="0" rotWithShape="1">
            <a:blip r:embed="rId5">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Flowchart: Connector 7">
            <a:extLst>
              <a:ext uri="{FF2B5EF4-FFF2-40B4-BE49-F238E27FC236}">
                <a16:creationId xmlns:a16="http://schemas.microsoft.com/office/drawing/2014/main" id="{917F97DE-DFBB-F563-0C6C-AFEAB104CD59}"/>
              </a:ext>
            </a:extLst>
          </p:cNvPr>
          <p:cNvSpPr/>
          <p:nvPr/>
        </p:nvSpPr>
        <p:spPr>
          <a:xfrm>
            <a:off x="1206759" y="4049534"/>
            <a:ext cx="1744825" cy="1632857"/>
          </a:xfrm>
          <a:prstGeom prst="flowChartConnector">
            <a:avLst/>
          </a:prstGeom>
          <a:blipFill dpi="0" rotWithShape="1">
            <a:blip r:embed="rId6">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lowchart: Connector 8">
            <a:extLst>
              <a:ext uri="{FF2B5EF4-FFF2-40B4-BE49-F238E27FC236}">
                <a16:creationId xmlns:a16="http://schemas.microsoft.com/office/drawing/2014/main" id="{5437F79C-6239-3151-182F-0DF579B3BEB5}"/>
              </a:ext>
            </a:extLst>
          </p:cNvPr>
          <p:cNvSpPr/>
          <p:nvPr/>
        </p:nvSpPr>
        <p:spPr>
          <a:xfrm>
            <a:off x="3469433" y="4049534"/>
            <a:ext cx="1744825" cy="1632857"/>
          </a:xfrm>
          <a:prstGeom prst="flowChartConnector">
            <a:avLst/>
          </a:prstGeom>
          <a:blipFill dpi="0" rotWithShape="1">
            <a:blip r:embed="rId7">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Flowchart: Connector 9">
            <a:extLst>
              <a:ext uri="{FF2B5EF4-FFF2-40B4-BE49-F238E27FC236}">
                <a16:creationId xmlns:a16="http://schemas.microsoft.com/office/drawing/2014/main" id="{49D5C992-CC11-3D1E-A56B-C9C548E05C40}"/>
              </a:ext>
            </a:extLst>
          </p:cNvPr>
          <p:cNvSpPr/>
          <p:nvPr/>
        </p:nvSpPr>
        <p:spPr>
          <a:xfrm>
            <a:off x="5809861" y="4049533"/>
            <a:ext cx="1744825" cy="1632857"/>
          </a:xfrm>
          <a:prstGeom prst="flowChartConnector">
            <a:avLst/>
          </a:prstGeom>
          <a:blipFill dpi="0" rotWithShape="1">
            <a:blip r:embed="rId8">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Flowchart: Connector 10">
            <a:extLst>
              <a:ext uri="{FF2B5EF4-FFF2-40B4-BE49-F238E27FC236}">
                <a16:creationId xmlns:a16="http://schemas.microsoft.com/office/drawing/2014/main" id="{E7914AB2-2A87-EF68-8C45-16B35DC78081}"/>
              </a:ext>
            </a:extLst>
          </p:cNvPr>
          <p:cNvSpPr/>
          <p:nvPr/>
        </p:nvSpPr>
        <p:spPr>
          <a:xfrm>
            <a:off x="8150291" y="4049532"/>
            <a:ext cx="1744825" cy="1632857"/>
          </a:xfrm>
          <a:prstGeom prst="flowChartConnector">
            <a:avLst/>
          </a:prstGeom>
          <a:blipFill dpi="0" rotWithShape="1">
            <a:blip r:embed="rId9">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Freeform: Shape 35">
            <a:extLst>
              <a:ext uri="{FF2B5EF4-FFF2-40B4-BE49-F238E27FC236}">
                <a16:creationId xmlns:a16="http://schemas.microsoft.com/office/drawing/2014/main" id="{1F3223E7-75D1-BB5B-80DD-C61641F82362}"/>
              </a:ext>
            </a:extLst>
          </p:cNvPr>
          <p:cNvSpPr/>
          <p:nvPr/>
        </p:nvSpPr>
        <p:spPr>
          <a:xfrm>
            <a:off x="-2853895" y="-1903615"/>
            <a:ext cx="18537381" cy="11152910"/>
          </a:xfrm>
          <a:custGeom>
            <a:avLst/>
            <a:gdLst>
              <a:gd name="connsiteX0" fmla="*/ 4841597 w 18537381"/>
              <a:gd name="connsiteY0" fmla="*/ 3801451 h 11152910"/>
              <a:gd name="connsiteX1" fmla="*/ 3749137 w 18537381"/>
              <a:gd name="connsiteY1" fmla="*/ 4865165 h 11152910"/>
              <a:gd name="connsiteX2" fmla="*/ 4841597 w 18537381"/>
              <a:gd name="connsiteY2" fmla="*/ 5928879 h 11152910"/>
              <a:gd name="connsiteX3" fmla="*/ 5934057 w 18537381"/>
              <a:gd name="connsiteY3" fmla="*/ 4865165 h 11152910"/>
              <a:gd name="connsiteX4" fmla="*/ 4841597 w 18537381"/>
              <a:gd name="connsiteY4" fmla="*/ 3801451 h 11152910"/>
              <a:gd name="connsiteX5" fmla="*/ 0 w 18537381"/>
              <a:gd name="connsiteY5" fmla="*/ 0 h 11152910"/>
              <a:gd name="connsiteX6" fmla="*/ 18537381 w 18537381"/>
              <a:gd name="connsiteY6" fmla="*/ 0 h 11152910"/>
              <a:gd name="connsiteX7" fmla="*/ 18537381 w 18537381"/>
              <a:gd name="connsiteY7" fmla="*/ 11152910 h 11152910"/>
              <a:gd name="connsiteX8" fmla="*/ 0 w 18537381"/>
              <a:gd name="connsiteY8" fmla="*/ 11152910 h 11152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37381" h="11152910">
                <a:moveTo>
                  <a:pt x="4841597" y="3801451"/>
                </a:moveTo>
                <a:cubicBezTo>
                  <a:pt x="4238248" y="3801451"/>
                  <a:pt x="3749137" y="4277692"/>
                  <a:pt x="3749137" y="4865165"/>
                </a:cubicBezTo>
                <a:cubicBezTo>
                  <a:pt x="3749137" y="5452638"/>
                  <a:pt x="4238248" y="5928879"/>
                  <a:pt x="4841597" y="5928879"/>
                </a:cubicBezTo>
                <a:cubicBezTo>
                  <a:pt x="5444946" y="5928879"/>
                  <a:pt x="5934057" y="5452638"/>
                  <a:pt x="5934057" y="4865165"/>
                </a:cubicBezTo>
                <a:cubicBezTo>
                  <a:pt x="5934057" y="4277692"/>
                  <a:pt x="5444946" y="3801451"/>
                  <a:pt x="4841597" y="3801451"/>
                </a:cubicBezTo>
                <a:close/>
                <a:moveTo>
                  <a:pt x="0" y="0"/>
                </a:moveTo>
                <a:lnTo>
                  <a:pt x="18537381" y="0"/>
                </a:lnTo>
                <a:lnTo>
                  <a:pt x="18537381" y="11152910"/>
                </a:lnTo>
                <a:lnTo>
                  <a:pt x="0" y="11152910"/>
                </a:lnTo>
                <a:close/>
              </a:path>
            </a:pathLst>
          </a:custGeom>
          <a:solidFill>
            <a:schemeClr val="dk1">
              <a:alpha val="70000"/>
            </a:schemeClr>
          </a:solidFill>
          <a:ln>
            <a:noFill/>
          </a:ln>
        </p:spPr>
        <p:style>
          <a:lnRef idx="2">
            <a:schemeClr val="dk1">
              <a:shade val="15000"/>
            </a:schemeClr>
          </a:lnRef>
          <a:fillRef idx="1">
            <a:schemeClr val="dk1"/>
          </a:fillRef>
          <a:effectRef idx="0">
            <a:schemeClr val="dk1"/>
          </a:effectRef>
          <a:fontRef idx="minor">
            <a:schemeClr val="lt1"/>
          </a:fontRef>
        </p:style>
        <p:txBody>
          <a:bodyPr wrap="square" rtlCol="0" anchor="ctr">
            <a:noAutofit/>
          </a:bodyPr>
          <a:lstStyle/>
          <a:p>
            <a:pPr algn="ctr"/>
            <a:endParaRPr lang="en-IN"/>
          </a:p>
        </p:txBody>
      </p:sp>
      <p:sp>
        <p:nvSpPr>
          <p:cNvPr id="3" name="TextBox 2">
            <a:extLst>
              <a:ext uri="{FF2B5EF4-FFF2-40B4-BE49-F238E27FC236}">
                <a16:creationId xmlns:a16="http://schemas.microsoft.com/office/drawing/2014/main" id="{7B152079-5C5A-DDA8-7EE6-CF1E11FF18EA}"/>
              </a:ext>
            </a:extLst>
          </p:cNvPr>
          <p:cNvSpPr txBox="1"/>
          <p:nvPr/>
        </p:nvSpPr>
        <p:spPr>
          <a:xfrm>
            <a:off x="3109271" y="1427533"/>
            <a:ext cx="8244529" cy="1815882"/>
          </a:xfrm>
          <a:prstGeom prst="rect">
            <a:avLst/>
          </a:prstGeom>
          <a:noFill/>
        </p:spPr>
        <p:txBody>
          <a:bodyPr wrap="square" rtlCol="0">
            <a:spAutoFit/>
          </a:bodyPr>
          <a:lstStyle/>
          <a:p>
            <a:r>
              <a:rPr lang="en-IN" sz="4000" b="1" dirty="0">
                <a:solidFill>
                  <a:schemeClr val="bg1"/>
                </a:solidFill>
              </a:rPr>
              <a:t>Laser Diode: </a:t>
            </a:r>
            <a:r>
              <a:rPr lang="en-US" sz="2400" b="1" dirty="0">
                <a:solidFill>
                  <a:schemeClr val="bg1"/>
                </a:solidFill>
              </a:rPr>
              <a:t>L</a:t>
            </a:r>
            <a:r>
              <a:rPr lang="en-US" sz="2400" b="1" i="0" dirty="0">
                <a:solidFill>
                  <a:schemeClr val="bg1"/>
                </a:solidFill>
                <a:effectLst/>
              </a:rPr>
              <a:t>aser diodes are semiconductor devices that emit coherent light and find widespread use in a variety of technological applications due to their compact size, efficiency, and modulation capabilities.</a:t>
            </a:r>
            <a:endParaRPr lang="en-IN" sz="2400" b="1" dirty="0">
              <a:solidFill>
                <a:schemeClr val="bg1"/>
              </a:solidFill>
            </a:endParaRPr>
          </a:p>
        </p:txBody>
      </p:sp>
    </p:spTree>
    <p:extLst>
      <p:ext uri="{BB962C8B-B14F-4D97-AF65-F5344CB8AC3E}">
        <p14:creationId xmlns:p14="http://schemas.microsoft.com/office/powerpoint/2010/main" val="23262128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B54A3-C1AF-8BD9-51FF-080C8BC3132B}"/>
              </a:ext>
            </a:extLst>
          </p:cNvPr>
          <p:cNvSpPr>
            <a:spLocks noGrp="1"/>
          </p:cNvSpPr>
          <p:nvPr>
            <p:ph type="title"/>
          </p:nvPr>
        </p:nvSpPr>
        <p:spPr/>
        <p:txBody>
          <a:bodyPr/>
          <a:lstStyle/>
          <a:p>
            <a:r>
              <a:rPr lang="en-IN" dirty="0"/>
              <a:t>Hardware Components</a:t>
            </a:r>
          </a:p>
        </p:txBody>
      </p:sp>
      <p:sp>
        <p:nvSpPr>
          <p:cNvPr id="4" name="Rectangle 3">
            <a:extLst>
              <a:ext uri="{FF2B5EF4-FFF2-40B4-BE49-F238E27FC236}">
                <a16:creationId xmlns:a16="http://schemas.microsoft.com/office/drawing/2014/main" id="{9DD3B59B-4075-50A0-9C1D-C190918814D4}"/>
              </a:ext>
            </a:extLst>
          </p:cNvPr>
          <p:cNvSpPr/>
          <p:nvPr/>
        </p:nvSpPr>
        <p:spPr>
          <a:xfrm>
            <a:off x="1129004" y="1922105"/>
            <a:ext cx="1744825" cy="174600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Flowchart: Connector 4">
            <a:extLst>
              <a:ext uri="{FF2B5EF4-FFF2-40B4-BE49-F238E27FC236}">
                <a16:creationId xmlns:a16="http://schemas.microsoft.com/office/drawing/2014/main" id="{7E8AD055-5D83-9C34-7BC1-1DEA384DD11A}"/>
              </a:ext>
            </a:extLst>
          </p:cNvPr>
          <p:cNvSpPr/>
          <p:nvPr/>
        </p:nvSpPr>
        <p:spPr>
          <a:xfrm>
            <a:off x="3469433" y="1922105"/>
            <a:ext cx="1744825" cy="1632857"/>
          </a:xfrm>
          <a:prstGeom prst="flowChartConnector">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Flowchart: Connector 5">
            <a:extLst>
              <a:ext uri="{FF2B5EF4-FFF2-40B4-BE49-F238E27FC236}">
                <a16:creationId xmlns:a16="http://schemas.microsoft.com/office/drawing/2014/main" id="{58793A1E-5678-D927-8EE5-996299A3544D}"/>
              </a:ext>
            </a:extLst>
          </p:cNvPr>
          <p:cNvSpPr/>
          <p:nvPr/>
        </p:nvSpPr>
        <p:spPr>
          <a:xfrm>
            <a:off x="5809862" y="1922105"/>
            <a:ext cx="1744825" cy="1632857"/>
          </a:xfrm>
          <a:prstGeom prst="flowChartConnector">
            <a:avLst/>
          </a:pr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Flowchart: Connector 6">
            <a:extLst>
              <a:ext uri="{FF2B5EF4-FFF2-40B4-BE49-F238E27FC236}">
                <a16:creationId xmlns:a16="http://schemas.microsoft.com/office/drawing/2014/main" id="{138AB4F2-39B0-81F3-3480-44C31DE16576}"/>
              </a:ext>
            </a:extLst>
          </p:cNvPr>
          <p:cNvSpPr/>
          <p:nvPr/>
        </p:nvSpPr>
        <p:spPr>
          <a:xfrm>
            <a:off x="8150291" y="1922105"/>
            <a:ext cx="1744825" cy="1632857"/>
          </a:xfrm>
          <a:prstGeom prst="flowChartConnector">
            <a:avLst/>
          </a:prstGeom>
          <a:blipFill dpi="0" rotWithShape="1">
            <a:blip r:embed="rId5">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Flowchart: Connector 7">
            <a:extLst>
              <a:ext uri="{FF2B5EF4-FFF2-40B4-BE49-F238E27FC236}">
                <a16:creationId xmlns:a16="http://schemas.microsoft.com/office/drawing/2014/main" id="{917F97DE-DFBB-F563-0C6C-AFEAB104CD59}"/>
              </a:ext>
            </a:extLst>
          </p:cNvPr>
          <p:cNvSpPr/>
          <p:nvPr/>
        </p:nvSpPr>
        <p:spPr>
          <a:xfrm>
            <a:off x="1206759" y="4049534"/>
            <a:ext cx="1744825" cy="1632857"/>
          </a:xfrm>
          <a:prstGeom prst="flowChartConnector">
            <a:avLst/>
          </a:prstGeom>
          <a:blipFill dpi="0" rotWithShape="1">
            <a:blip r:embed="rId6">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lowchart: Connector 8">
            <a:extLst>
              <a:ext uri="{FF2B5EF4-FFF2-40B4-BE49-F238E27FC236}">
                <a16:creationId xmlns:a16="http://schemas.microsoft.com/office/drawing/2014/main" id="{5437F79C-6239-3151-182F-0DF579B3BEB5}"/>
              </a:ext>
            </a:extLst>
          </p:cNvPr>
          <p:cNvSpPr/>
          <p:nvPr/>
        </p:nvSpPr>
        <p:spPr>
          <a:xfrm>
            <a:off x="3469433" y="4049534"/>
            <a:ext cx="1744825" cy="1632857"/>
          </a:xfrm>
          <a:prstGeom prst="flowChartConnector">
            <a:avLst/>
          </a:prstGeom>
          <a:blipFill dpi="0" rotWithShape="1">
            <a:blip r:embed="rId7">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Flowchart: Connector 9">
            <a:extLst>
              <a:ext uri="{FF2B5EF4-FFF2-40B4-BE49-F238E27FC236}">
                <a16:creationId xmlns:a16="http://schemas.microsoft.com/office/drawing/2014/main" id="{49D5C992-CC11-3D1E-A56B-C9C548E05C40}"/>
              </a:ext>
            </a:extLst>
          </p:cNvPr>
          <p:cNvSpPr/>
          <p:nvPr/>
        </p:nvSpPr>
        <p:spPr>
          <a:xfrm>
            <a:off x="5809861" y="4049533"/>
            <a:ext cx="1744825" cy="1632857"/>
          </a:xfrm>
          <a:prstGeom prst="flowChartConnector">
            <a:avLst/>
          </a:prstGeom>
          <a:blipFill dpi="0" rotWithShape="1">
            <a:blip r:embed="rId8">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Freeform: Shape 17">
            <a:extLst>
              <a:ext uri="{FF2B5EF4-FFF2-40B4-BE49-F238E27FC236}">
                <a16:creationId xmlns:a16="http://schemas.microsoft.com/office/drawing/2014/main" id="{8C99B55A-BB53-C454-47EF-61881AB4460B}"/>
              </a:ext>
            </a:extLst>
          </p:cNvPr>
          <p:cNvSpPr/>
          <p:nvPr/>
        </p:nvSpPr>
        <p:spPr>
          <a:xfrm>
            <a:off x="-2451100" y="-1574800"/>
            <a:ext cx="18173700" cy="10629900"/>
          </a:xfrm>
          <a:custGeom>
            <a:avLst/>
            <a:gdLst>
              <a:gd name="connsiteX0" fmla="*/ 4483100 w 18173700"/>
              <a:gd name="connsiteY0" fmla="*/ 3133910 h 10629900"/>
              <a:gd name="connsiteX1" fmla="*/ 3289300 w 18173700"/>
              <a:gd name="connsiteY1" fmla="*/ 4313333 h 10629900"/>
              <a:gd name="connsiteX2" fmla="*/ 4483100 w 18173700"/>
              <a:gd name="connsiteY2" fmla="*/ 5492756 h 10629900"/>
              <a:gd name="connsiteX3" fmla="*/ 5676900 w 18173700"/>
              <a:gd name="connsiteY3" fmla="*/ 4313333 h 10629900"/>
              <a:gd name="connsiteX4" fmla="*/ 4483100 w 18173700"/>
              <a:gd name="connsiteY4" fmla="*/ 3133910 h 10629900"/>
              <a:gd name="connsiteX5" fmla="*/ 0 w 18173700"/>
              <a:gd name="connsiteY5" fmla="*/ 0 h 10629900"/>
              <a:gd name="connsiteX6" fmla="*/ 18173700 w 18173700"/>
              <a:gd name="connsiteY6" fmla="*/ 0 h 10629900"/>
              <a:gd name="connsiteX7" fmla="*/ 18173700 w 18173700"/>
              <a:gd name="connsiteY7" fmla="*/ 10629900 h 10629900"/>
              <a:gd name="connsiteX8" fmla="*/ 0 w 18173700"/>
              <a:gd name="connsiteY8" fmla="*/ 10629900 h 10629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73700" h="10629900">
                <a:moveTo>
                  <a:pt x="4483100" y="3133910"/>
                </a:moveTo>
                <a:cubicBezTo>
                  <a:pt x="3823782" y="3133910"/>
                  <a:pt x="3289300" y="3661956"/>
                  <a:pt x="3289300" y="4313333"/>
                </a:cubicBezTo>
                <a:cubicBezTo>
                  <a:pt x="3289300" y="4964710"/>
                  <a:pt x="3823782" y="5492756"/>
                  <a:pt x="4483100" y="5492756"/>
                </a:cubicBezTo>
                <a:cubicBezTo>
                  <a:pt x="5142418" y="5492756"/>
                  <a:pt x="5676900" y="4964710"/>
                  <a:pt x="5676900" y="4313333"/>
                </a:cubicBezTo>
                <a:cubicBezTo>
                  <a:pt x="5676900" y="3661956"/>
                  <a:pt x="5142418" y="3133910"/>
                  <a:pt x="4483100" y="3133910"/>
                </a:cubicBezTo>
                <a:close/>
                <a:moveTo>
                  <a:pt x="0" y="0"/>
                </a:moveTo>
                <a:lnTo>
                  <a:pt x="18173700" y="0"/>
                </a:lnTo>
                <a:lnTo>
                  <a:pt x="18173700" y="10629900"/>
                </a:lnTo>
                <a:lnTo>
                  <a:pt x="0" y="10629900"/>
                </a:lnTo>
                <a:close/>
              </a:path>
            </a:pathLst>
          </a:custGeom>
          <a:solidFill>
            <a:schemeClr val="dk1">
              <a:alpha val="70000"/>
            </a:schemeClr>
          </a:solidFill>
          <a:ln>
            <a:noFill/>
          </a:ln>
        </p:spPr>
        <p:style>
          <a:lnRef idx="2">
            <a:schemeClr val="dk1">
              <a:shade val="15000"/>
            </a:schemeClr>
          </a:lnRef>
          <a:fillRef idx="1">
            <a:schemeClr val="dk1"/>
          </a:fillRef>
          <a:effectRef idx="0">
            <a:schemeClr val="dk1"/>
          </a:effectRef>
          <a:fontRef idx="minor">
            <a:schemeClr val="lt1"/>
          </a:fontRef>
        </p:style>
        <p:txBody>
          <a:bodyPr wrap="square" rtlCol="0" anchor="ctr">
            <a:noAutofit/>
          </a:bodyPr>
          <a:lstStyle/>
          <a:p>
            <a:pPr algn="ctr"/>
            <a:endParaRPr lang="en-IN" dirty="0"/>
          </a:p>
        </p:txBody>
      </p:sp>
      <p:sp>
        <p:nvSpPr>
          <p:cNvPr id="20" name="TextBox 19">
            <a:extLst>
              <a:ext uri="{FF2B5EF4-FFF2-40B4-BE49-F238E27FC236}">
                <a16:creationId xmlns:a16="http://schemas.microsoft.com/office/drawing/2014/main" id="{50BF8D00-7113-CFA3-CDE8-6BD4601ABFEE}"/>
              </a:ext>
            </a:extLst>
          </p:cNvPr>
          <p:cNvSpPr txBox="1"/>
          <p:nvPr/>
        </p:nvSpPr>
        <p:spPr>
          <a:xfrm>
            <a:off x="3302000" y="1690688"/>
            <a:ext cx="8890000" cy="1815882"/>
          </a:xfrm>
          <a:prstGeom prst="rect">
            <a:avLst/>
          </a:prstGeom>
          <a:noFill/>
        </p:spPr>
        <p:txBody>
          <a:bodyPr wrap="square" rtlCol="0">
            <a:spAutoFit/>
          </a:bodyPr>
          <a:lstStyle/>
          <a:p>
            <a:r>
              <a:rPr lang="en-IN" sz="4000" b="1" dirty="0">
                <a:solidFill>
                  <a:schemeClr val="bg1"/>
                </a:solidFill>
              </a:rPr>
              <a:t>Motor Driver: </a:t>
            </a:r>
            <a:r>
              <a:rPr lang="en-IN" sz="2400" b="1" dirty="0">
                <a:solidFill>
                  <a:schemeClr val="bg1"/>
                </a:solidFill>
              </a:rPr>
              <a:t>Motor </a:t>
            </a:r>
            <a:r>
              <a:rPr lang="en-US" sz="2400" b="1" i="0" dirty="0">
                <a:solidFill>
                  <a:schemeClr val="bg1"/>
                </a:solidFill>
                <a:effectLst/>
              </a:rPr>
              <a:t>drivers are crucial components in electronic systems that enable the control of electric motors, providing the necessary functionality for diverse applications that involve motorized movement.</a:t>
            </a:r>
            <a:endParaRPr lang="en-IN" sz="2400" b="1" dirty="0">
              <a:solidFill>
                <a:schemeClr val="bg1"/>
              </a:solidFill>
            </a:endParaRPr>
          </a:p>
        </p:txBody>
      </p:sp>
    </p:spTree>
    <p:extLst>
      <p:ext uri="{BB962C8B-B14F-4D97-AF65-F5344CB8AC3E}">
        <p14:creationId xmlns:p14="http://schemas.microsoft.com/office/powerpoint/2010/main" val="22897240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B54A3-C1AF-8BD9-51FF-080C8BC3132B}"/>
              </a:ext>
            </a:extLst>
          </p:cNvPr>
          <p:cNvSpPr>
            <a:spLocks noGrp="1"/>
          </p:cNvSpPr>
          <p:nvPr>
            <p:ph type="title"/>
          </p:nvPr>
        </p:nvSpPr>
        <p:spPr/>
        <p:txBody>
          <a:bodyPr/>
          <a:lstStyle/>
          <a:p>
            <a:r>
              <a:rPr lang="en-IN" dirty="0"/>
              <a:t>Hardware Components</a:t>
            </a:r>
          </a:p>
        </p:txBody>
      </p:sp>
      <p:sp>
        <p:nvSpPr>
          <p:cNvPr id="4" name="Rectangle 3">
            <a:extLst>
              <a:ext uri="{FF2B5EF4-FFF2-40B4-BE49-F238E27FC236}">
                <a16:creationId xmlns:a16="http://schemas.microsoft.com/office/drawing/2014/main" id="{9DD3B59B-4075-50A0-9C1D-C190918814D4}"/>
              </a:ext>
            </a:extLst>
          </p:cNvPr>
          <p:cNvSpPr/>
          <p:nvPr/>
        </p:nvSpPr>
        <p:spPr>
          <a:xfrm>
            <a:off x="1129004" y="1922105"/>
            <a:ext cx="1744825" cy="174600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Flowchart: Connector 4">
            <a:extLst>
              <a:ext uri="{FF2B5EF4-FFF2-40B4-BE49-F238E27FC236}">
                <a16:creationId xmlns:a16="http://schemas.microsoft.com/office/drawing/2014/main" id="{7E8AD055-5D83-9C34-7BC1-1DEA384DD11A}"/>
              </a:ext>
            </a:extLst>
          </p:cNvPr>
          <p:cNvSpPr/>
          <p:nvPr/>
        </p:nvSpPr>
        <p:spPr>
          <a:xfrm>
            <a:off x="3469433" y="1922105"/>
            <a:ext cx="1744825" cy="1632857"/>
          </a:xfrm>
          <a:prstGeom prst="flowChartConnector">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Flowchart: Connector 5">
            <a:extLst>
              <a:ext uri="{FF2B5EF4-FFF2-40B4-BE49-F238E27FC236}">
                <a16:creationId xmlns:a16="http://schemas.microsoft.com/office/drawing/2014/main" id="{58793A1E-5678-D927-8EE5-996299A3544D}"/>
              </a:ext>
            </a:extLst>
          </p:cNvPr>
          <p:cNvSpPr/>
          <p:nvPr/>
        </p:nvSpPr>
        <p:spPr>
          <a:xfrm>
            <a:off x="5809862" y="1922105"/>
            <a:ext cx="1744825" cy="1632857"/>
          </a:xfrm>
          <a:prstGeom prst="flowChartConnector">
            <a:avLst/>
          </a:pr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Flowchart: Connector 6">
            <a:extLst>
              <a:ext uri="{FF2B5EF4-FFF2-40B4-BE49-F238E27FC236}">
                <a16:creationId xmlns:a16="http://schemas.microsoft.com/office/drawing/2014/main" id="{138AB4F2-39B0-81F3-3480-44C31DE16576}"/>
              </a:ext>
            </a:extLst>
          </p:cNvPr>
          <p:cNvSpPr/>
          <p:nvPr/>
        </p:nvSpPr>
        <p:spPr>
          <a:xfrm>
            <a:off x="8150291" y="1922105"/>
            <a:ext cx="1744825" cy="1632857"/>
          </a:xfrm>
          <a:prstGeom prst="flowChartConnector">
            <a:avLst/>
          </a:prstGeom>
          <a:blipFill dpi="0" rotWithShape="1">
            <a:blip r:embed="rId5">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Flowchart: Connector 7">
            <a:extLst>
              <a:ext uri="{FF2B5EF4-FFF2-40B4-BE49-F238E27FC236}">
                <a16:creationId xmlns:a16="http://schemas.microsoft.com/office/drawing/2014/main" id="{917F97DE-DFBB-F563-0C6C-AFEAB104CD59}"/>
              </a:ext>
            </a:extLst>
          </p:cNvPr>
          <p:cNvSpPr/>
          <p:nvPr/>
        </p:nvSpPr>
        <p:spPr>
          <a:xfrm>
            <a:off x="1206759" y="4049534"/>
            <a:ext cx="1744825" cy="1632857"/>
          </a:xfrm>
          <a:prstGeom prst="flowChartConnector">
            <a:avLst/>
          </a:prstGeom>
          <a:blipFill dpi="0" rotWithShape="1">
            <a:blip r:embed="rId6">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lowchart: Connector 8">
            <a:extLst>
              <a:ext uri="{FF2B5EF4-FFF2-40B4-BE49-F238E27FC236}">
                <a16:creationId xmlns:a16="http://schemas.microsoft.com/office/drawing/2014/main" id="{5437F79C-6239-3151-182F-0DF579B3BEB5}"/>
              </a:ext>
            </a:extLst>
          </p:cNvPr>
          <p:cNvSpPr/>
          <p:nvPr/>
        </p:nvSpPr>
        <p:spPr>
          <a:xfrm>
            <a:off x="3469433" y="4049534"/>
            <a:ext cx="1744825" cy="1632857"/>
          </a:xfrm>
          <a:prstGeom prst="flowChartConnector">
            <a:avLst/>
          </a:prstGeom>
          <a:blipFill dpi="0" rotWithShape="1">
            <a:blip r:embed="rId7">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Flowchart: Connector 9">
            <a:extLst>
              <a:ext uri="{FF2B5EF4-FFF2-40B4-BE49-F238E27FC236}">
                <a16:creationId xmlns:a16="http://schemas.microsoft.com/office/drawing/2014/main" id="{49D5C992-CC11-3D1E-A56B-C9C548E05C40}"/>
              </a:ext>
            </a:extLst>
          </p:cNvPr>
          <p:cNvSpPr/>
          <p:nvPr/>
        </p:nvSpPr>
        <p:spPr>
          <a:xfrm>
            <a:off x="5809861" y="4049533"/>
            <a:ext cx="1744825" cy="1632857"/>
          </a:xfrm>
          <a:prstGeom prst="flowChartConnector">
            <a:avLst/>
          </a:prstGeom>
          <a:blipFill dpi="0" rotWithShape="1">
            <a:blip r:embed="rId8">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Freeform: Shape 17">
            <a:extLst>
              <a:ext uri="{FF2B5EF4-FFF2-40B4-BE49-F238E27FC236}">
                <a16:creationId xmlns:a16="http://schemas.microsoft.com/office/drawing/2014/main" id="{8C99B55A-BB53-C454-47EF-61881AB4460B}"/>
              </a:ext>
            </a:extLst>
          </p:cNvPr>
          <p:cNvSpPr/>
          <p:nvPr/>
        </p:nvSpPr>
        <p:spPr>
          <a:xfrm>
            <a:off x="-2404577" y="-1582188"/>
            <a:ext cx="18173700" cy="10629900"/>
          </a:xfrm>
          <a:custGeom>
            <a:avLst/>
            <a:gdLst>
              <a:gd name="connsiteX0" fmla="*/ 4483100 w 18173700"/>
              <a:gd name="connsiteY0" fmla="*/ 3133910 h 10629900"/>
              <a:gd name="connsiteX1" fmla="*/ 3289300 w 18173700"/>
              <a:gd name="connsiteY1" fmla="*/ 4313333 h 10629900"/>
              <a:gd name="connsiteX2" fmla="*/ 4483100 w 18173700"/>
              <a:gd name="connsiteY2" fmla="*/ 5492756 h 10629900"/>
              <a:gd name="connsiteX3" fmla="*/ 5676900 w 18173700"/>
              <a:gd name="connsiteY3" fmla="*/ 4313333 h 10629900"/>
              <a:gd name="connsiteX4" fmla="*/ 4483100 w 18173700"/>
              <a:gd name="connsiteY4" fmla="*/ 3133910 h 10629900"/>
              <a:gd name="connsiteX5" fmla="*/ 0 w 18173700"/>
              <a:gd name="connsiteY5" fmla="*/ 0 h 10629900"/>
              <a:gd name="connsiteX6" fmla="*/ 18173700 w 18173700"/>
              <a:gd name="connsiteY6" fmla="*/ 0 h 10629900"/>
              <a:gd name="connsiteX7" fmla="*/ 18173700 w 18173700"/>
              <a:gd name="connsiteY7" fmla="*/ 10629900 h 10629900"/>
              <a:gd name="connsiteX8" fmla="*/ 0 w 18173700"/>
              <a:gd name="connsiteY8" fmla="*/ 10629900 h 10629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73700" h="10629900">
                <a:moveTo>
                  <a:pt x="4483100" y="3133910"/>
                </a:moveTo>
                <a:cubicBezTo>
                  <a:pt x="3823782" y="3133910"/>
                  <a:pt x="3289300" y="3661956"/>
                  <a:pt x="3289300" y="4313333"/>
                </a:cubicBezTo>
                <a:cubicBezTo>
                  <a:pt x="3289300" y="4964710"/>
                  <a:pt x="3823782" y="5492756"/>
                  <a:pt x="4483100" y="5492756"/>
                </a:cubicBezTo>
                <a:cubicBezTo>
                  <a:pt x="5142418" y="5492756"/>
                  <a:pt x="5676900" y="4964710"/>
                  <a:pt x="5676900" y="4313333"/>
                </a:cubicBezTo>
                <a:cubicBezTo>
                  <a:pt x="5676900" y="3661956"/>
                  <a:pt x="5142418" y="3133910"/>
                  <a:pt x="4483100" y="3133910"/>
                </a:cubicBezTo>
                <a:close/>
                <a:moveTo>
                  <a:pt x="0" y="0"/>
                </a:moveTo>
                <a:lnTo>
                  <a:pt x="18173700" y="0"/>
                </a:lnTo>
                <a:lnTo>
                  <a:pt x="18173700" y="10629900"/>
                </a:lnTo>
                <a:lnTo>
                  <a:pt x="0" y="10629900"/>
                </a:lnTo>
                <a:close/>
              </a:path>
            </a:pathLst>
          </a:custGeom>
          <a:solidFill>
            <a:schemeClr val="dk1">
              <a:alpha val="70000"/>
            </a:schemeClr>
          </a:solidFill>
          <a:ln>
            <a:noFill/>
          </a:ln>
        </p:spPr>
        <p:style>
          <a:lnRef idx="2">
            <a:schemeClr val="dk1">
              <a:shade val="15000"/>
            </a:schemeClr>
          </a:lnRef>
          <a:fillRef idx="1">
            <a:schemeClr val="dk1"/>
          </a:fillRef>
          <a:effectRef idx="0">
            <a:schemeClr val="dk1"/>
          </a:effectRef>
          <a:fontRef idx="minor">
            <a:schemeClr val="lt1"/>
          </a:fontRef>
        </p:style>
        <p:txBody>
          <a:bodyPr wrap="square" rtlCol="0" anchor="ctr">
            <a:noAutofit/>
          </a:bodyPr>
          <a:lstStyle/>
          <a:p>
            <a:pPr algn="ctr"/>
            <a:endParaRPr lang="en-IN" dirty="0"/>
          </a:p>
        </p:txBody>
      </p:sp>
      <p:sp>
        <p:nvSpPr>
          <p:cNvPr id="3" name="TextBox 2">
            <a:extLst>
              <a:ext uri="{FF2B5EF4-FFF2-40B4-BE49-F238E27FC236}">
                <a16:creationId xmlns:a16="http://schemas.microsoft.com/office/drawing/2014/main" id="{74075A4F-EC2A-0B43-5C5D-A2C5A89F84B3}"/>
              </a:ext>
            </a:extLst>
          </p:cNvPr>
          <p:cNvSpPr txBox="1"/>
          <p:nvPr/>
        </p:nvSpPr>
        <p:spPr>
          <a:xfrm>
            <a:off x="3632200" y="1690688"/>
            <a:ext cx="6146800" cy="2923877"/>
          </a:xfrm>
          <a:prstGeom prst="rect">
            <a:avLst/>
          </a:prstGeom>
          <a:noFill/>
        </p:spPr>
        <p:txBody>
          <a:bodyPr wrap="square" rtlCol="0">
            <a:spAutoFit/>
          </a:bodyPr>
          <a:lstStyle/>
          <a:p>
            <a:r>
              <a:rPr lang="en-IN" sz="4000" b="1" dirty="0">
                <a:solidFill>
                  <a:schemeClr val="bg1"/>
                </a:solidFill>
              </a:rPr>
              <a:t>Metal Sensor: </a:t>
            </a:r>
            <a:r>
              <a:rPr lang="en-US" sz="2400" b="1" dirty="0">
                <a:solidFill>
                  <a:schemeClr val="bg1"/>
                </a:solidFill>
              </a:rPr>
              <a:t>M</a:t>
            </a:r>
            <a:r>
              <a:rPr lang="en-US" sz="2400" b="1" i="0" dirty="0">
                <a:solidFill>
                  <a:schemeClr val="bg1"/>
                </a:solidFill>
                <a:effectLst/>
              </a:rPr>
              <a:t>etal detectors are devices that use electromagnetic principles to detect the presence of metal objects. They find applications in security, archaeology, and industry, providing a non-intrusive and efficient way to identify metallic items in various environments.</a:t>
            </a:r>
            <a:endParaRPr lang="en-IN" sz="2400" b="1" dirty="0">
              <a:solidFill>
                <a:schemeClr val="bg1"/>
              </a:solidFill>
            </a:endParaRPr>
          </a:p>
        </p:txBody>
      </p:sp>
    </p:spTree>
    <p:extLst>
      <p:ext uri="{BB962C8B-B14F-4D97-AF65-F5344CB8AC3E}">
        <p14:creationId xmlns:p14="http://schemas.microsoft.com/office/powerpoint/2010/main" val="18659413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B54A3-C1AF-8BD9-51FF-080C8BC3132B}"/>
              </a:ext>
            </a:extLst>
          </p:cNvPr>
          <p:cNvSpPr>
            <a:spLocks noGrp="1"/>
          </p:cNvSpPr>
          <p:nvPr>
            <p:ph type="title"/>
          </p:nvPr>
        </p:nvSpPr>
        <p:spPr/>
        <p:txBody>
          <a:bodyPr/>
          <a:lstStyle/>
          <a:p>
            <a:r>
              <a:rPr lang="en-IN" dirty="0"/>
              <a:t>Hardware Components</a:t>
            </a:r>
          </a:p>
        </p:txBody>
      </p:sp>
      <p:sp>
        <p:nvSpPr>
          <p:cNvPr id="4" name="Rectangle 3">
            <a:extLst>
              <a:ext uri="{FF2B5EF4-FFF2-40B4-BE49-F238E27FC236}">
                <a16:creationId xmlns:a16="http://schemas.microsoft.com/office/drawing/2014/main" id="{9DD3B59B-4075-50A0-9C1D-C190918814D4}"/>
              </a:ext>
            </a:extLst>
          </p:cNvPr>
          <p:cNvSpPr/>
          <p:nvPr/>
        </p:nvSpPr>
        <p:spPr>
          <a:xfrm>
            <a:off x="1129004" y="1922105"/>
            <a:ext cx="1744825" cy="174600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Flowchart: Connector 4">
            <a:extLst>
              <a:ext uri="{FF2B5EF4-FFF2-40B4-BE49-F238E27FC236}">
                <a16:creationId xmlns:a16="http://schemas.microsoft.com/office/drawing/2014/main" id="{7E8AD055-5D83-9C34-7BC1-1DEA384DD11A}"/>
              </a:ext>
            </a:extLst>
          </p:cNvPr>
          <p:cNvSpPr/>
          <p:nvPr/>
        </p:nvSpPr>
        <p:spPr>
          <a:xfrm>
            <a:off x="3469433" y="1922105"/>
            <a:ext cx="1744825" cy="1632857"/>
          </a:xfrm>
          <a:prstGeom prst="flowChartConnector">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Flowchart: Connector 5">
            <a:extLst>
              <a:ext uri="{FF2B5EF4-FFF2-40B4-BE49-F238E27FC236}">
                <a16:creationId xmlns:a16="http://schemas.microsoft.com/office/drawing/2014/main" id="{58793A1E-5678-D927-8EE5-996299A3544D}"/>
              </a:ext>
            </a:extLst>
          </p:cNvPr>
          <p:cNvSpPr/>
          <p:nvPr/>
        </p:nvSpPr>
        <p:spPr>
          <a:xfrm>
            <a:off x="5809862" y="1922105"/>
            <a:ext cx="1744825" cy="1632857"/>
          </a:xfrm>
          <a:prstGeom prst="flowChartConnector">
            <a:avLst/>
          </a:pr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Flowchart: Connector 6">
            <a:extLst>
              <a:ext uri="{FF2B5EF4-FFF2-40B4-BE49-F238E27FC236}">
                <a16:creationId xmlns:a16="http://schemas.microsoft.com/office/drawing/2014/main" id="{138AB4F2-39B0-81F3-3480-44C31DE16576}"/>
              </a:ext>
            </a:extLst>
          </p:cNvPr>
          <p:cNvSpPr/>
          <p:nvPr/>
        </p:nvSpPr>
        <p:spPr>
          <a:xfrm>
            <a:off x="8150291" y="1922105"/>
            <a:ext cx="1744825" cy="1632857"/>
          </a:xfrm>
          <a:prstGeom prst="flowChartConnector">
            <a:avLst/>
          </a:prstGeom>
          <a:blipFill dpi="0" rotWithShape="1">
            <a:blip r:embed="rId5">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Flowchart: Connector 7">
            <a:extLst>
              <a:ext uri="{FF2B5EF4-FFF2-40B4-BE49-F238E27FC236}">
                <a16:creationId xmlns:a16="http://schemas.microsoft.com/office/drawing/2014/main" id="{917F97DE-DFBB-F563-0C6C-AFEAB104CD59}"/>
              </a:ext>
            </a:extLst>
          </p:cNvPr>
          <p:cNvSpPr/>
          <p:nvPr/>
        </p:nvSpPr>
        <p:spPr>
          <a:xfrm>
            <a:off x="1206759" y="4049534"/>
            <a:ext cx="1744825" cy="1632857"/>
          </a:xfrm>
          <a:prstGeom prst="flowChartConnector">
            <a:avLst/>
          </a:prstGeom>
          <a:blipFill dpi="0" rotWithShape="1">
            <a:blip r:embed="rId6">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lowchart: Connector 8">
            <a:extLst>
              <a:ext uri="{FF2B5EF4-FFF2-40B4-BE49-F238E27FC236}">
                <a16:creationId xmlns:a16="http://schemas.microsoft.com/office/drawing/2014/main" id="{5437F79C-6239-3151-182F-0DF579B3BEB5}"/>
              </a:ext>
            </a:extLst>
          </p:cNvPr>
          <p:cNvSpPr/>
          <p:nvPr/>
        </p:nvSpPr>
        <p:spPr>
          <a:xfrm>
            <a:off x="3469433" y="4049534"/>
            <a:ext cx="1744825" cy="1632857"/>
          </a:xfrm>
          <a:prstGeom prst="flowChartConnector">
            <a:avLst/>
          </a:prstGeom>
          <a:blipFill dpi="0" rotWithShape="1">
            <a:blip r:embed="rId7">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Flowchart: Connector 9">
            <a:extLst>
              <a:ext uri="{FF2B5EF4-FFF2-40B4-BE49-F238E27FC236}">
                <a16:creationId xmlns:a16="http://schemas.microsoft.com/office/drawing/2014/main" id="{49D5C992-CC11-3D1E-A56B-C9C548E05C40}"/>
              </a:ext>
            </a:extLst>
          </p:cNvPr>
          <p:cNvSpPr/>
          <p:nvPr/>
        </p:nvSpPr>
        <p:spPr>
          <a:xfrm>
            <a:off x="5809861" y="4049533"/>
            <a:ext cx="1744825" cy="1632857"/>
          </a:xfrm>
          <a:prstGeom prst="flowChartConnector">
            <a:avLst/>
          </a:prstGeom>
          <a:blipFill dpi="0" rotWithShape="1">
            <a:blip r:embed="rId8">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Freeform: Shape 17">
            <a:extLst>
              <a:ext uri="{FF2B5EF4-FFF2-40B4-BE49-F238E27FC236}">
                <a16:creationId xmlns:a16="http://schemas.microsoft.com/office/drawing/2014/main" id="{8C99B55A-BB53-C454-47EF-61881AB4460B}"/>
              </a:ext>
            </a:extLst>
          </p:cNvPr>
          <p:cNvSpPr/>
          <p:nvPr/>
        </p:nvSpPr>
        <p:spPr>
          <a:xfrm>
            <a:off x="-2404577" y="-1569488"/>
            <a:ext cx="18173700" cy="10629900"/>
          </a:xfrm>
          <a:custGeom>
            <a:avLst/>
            <a:gdLst>
              <a:gd name="connsiteX0" fmla="*/ 4483100 w 18173700"/>
              <a:gd name="connsiteY0" fmla="*/ 3133910 h 10629900"/>
              <a:gd name="connsiteX1" fmla="*/ 3289300 w 18173700"/>
              <a:gd name="connsiteY1" fmla="*/ 4313333 h 10629900"/>
              <a:gd name="connsiteX2" fmla="*/ 4483100 w 18173700"/>
              <a:gd name="connsiteY2" fmla="*/ 5492756 h 10629900"/>
              <a:gd name="connsiteX3" fmla="*/ 5676900 w 18173700"/>
              <a:gd name="connsiteY3" fmla="*/ 4313333 h 10629900"/>
              <a:gd name="connsiteX4" fmla="*/ 4483100 w 18173700"/>
              <a:gd name="connsiteY4" fmla="*/ 3133910 h 10629900"/>
              <a:gd name="connsiteX5" fmla="*/ 0 w 18173700"/>
              <a:gd name="connsiteY5" fmla="*/ 0 h 10629900"/>
              <a:gd name="connsiteX6" fmla="*/ 18173700 w 18173700"/>
              <a:gd name="connsiteY6" fmla="*/ 0 h 10629900"/>
              <a:gd name="connsiteX7" fmla="*/ 18173700 w 18173700"/>
              <a:gd name="connsiteY7" fmla="*/ 10629900 h 10629900"/>
              <a:gd name="connsiteX8" fmla="*/ 0 w 18173700"/>
              <a:gd name="connsiteY8" fmla="*/ 10629900 h 10629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73700" h="10629900">
                <a:moveTo>
                  <a:pt x="4483100" y="3133910"/>
                </a:moveTo>
                <a:cubicBezTo>
                  <a:pt x="3823782" y="3133910"/>
                  <a:pt x="3289300" y="3661956"/>
                  <a:pt x="3289300" y="4313333"/>
                </a:cubicBezTo>
                <a:cubicBezTo>
                  <a:pt x="3289300" y="4964710"/>
                  <a:pt x="3823782" y="5492756"/>
                  <a:pt x="4483100" y="5492756"/>
                </a:cubicBezTo>
                <a:cubicBezTo>
                  <a:pt x="5142418" y="5492756"/>
                  <a:pt x="5676900" y="4964710"/>
                  <a:pt x="5676900" y="4313333"/>
                </a:cubicBezTo>
                <a:cubicBezTo>
                  <a:pt x="5676900" y="3661956"/>
                  <a:pt x="5142418" y="3133910"/>
                  <a:pt x="4483100" y="3133910"/>
                </a:cubicBezTo>
                <a:close/>
                <a:moveTo>
                  <a:pt x="0" y="0"/>
                </a:moveTo>
                <a:lnTo>
                  <a:pt x="18173700" y="0"/>
                </a:lnTo>
                <a:lnTo>
                  <a:pt x="18173700" y="10629900"/>
                </a:lnTo>
                <a:lnTo>
                  <a:pt x="0" y="10629900"/>
                </a:lnTo>
                <a:close/>
              </a:path>
            </a:pathLst>
          </a:custGeom>
          <a:solidFill>
            <a:schemeClr val="dk1">
              <a:alpha val="70000"/>
            </a:schemeClr>
          </a:solidFill>
          <a:ln>
            <a:noFill/>
          </a:ln>
        </p:spPr>
        <p:style>
          <a:lnRef idx="2">
            <a:schemeClr val="dk1">
              <a:shade val="15000"/>
            </a:schemeClr>
          </a:lnRef>
          <a:fillRef idx="1">
            <a:schemeClr val="dk1"/>
          </a:fillRef>
          <a:effectRef idx="0">
            <a:schemeClr val="dk1"/>
          </a:effectRef>
          <a:fontRef idx="minor">
            <a:schemeClr val="lt1"/>
          </a:fontRef>
        </p:style>
        <p:txBody>
          <a:bodyPr wrap="square" rtlCol="0" anchor="ctr">
            <a:noAutofit/>
          </a:bodyPr>
          <a:lstStyle/>
          <a:p>
            <a:pPr algn="ctr"/>
            <a:endParaRPr lang="en-IN" dirty="0"/>
          </a:p>
        </p:txBody>
      </p:sp>
      <p:sp>
        <p:nvSpPr>
          <p:cNvPr id="3" name="TextBox 2">
            <a:extLst>
              <a:ext uri="{FF2B5EF4-FFF2-40B4-BE49-F238E27FC236}">
                <a16:creationId xmlns:a16="http://schemas.microsoft.com/office/drawing/2014/main" id="{C02AEE6F-D625-6749-EED6-460E734AEEB7}"/>
              </a:ext>
            </a:extLst>
          </p:cNvPr>
          <p:cNvSpPr txBox="1"/>
          <p:nvPr/>
        </p:nvSpPr>
        <p:spPr>
          <a:xfrm>
            <a:off x="3365500" y="1690688"/>
            <a:ext cx="8102600" cy="2185214"/>
          </a:xfrm>
          <a:prstGeom prst="rect">
            <a:avLst/>
          </a:prstGeom>
          <a:noFill/>
        </p:spPr>
        <p:txBody>
          <a:bodyPr wrap="square" rtlCol="0">
            <a:spAutoFit/>
          </a:bodyPr>
          <a:lstStyle/>
          <a:p>
            <a:r>
              <a:rPr lang="en-IN" sz="4000" b="1" dirty="0">
                <a:solidFill>
                  <a:schemeClr val="bg1"/>
                </a:solidFill>
              </a:rPr>
              <a:t>GPS Module:</a:t>
            </a:r>
            <a:r>
              <a:rPr lang="en-IN" sz="2400" b="1" dirty="0">
                <a:solidFill>
                  <a:schemeClr val="bg1"/>
                </a:solidFill>
              </a:rPr>
              <a:t> </a:t>
            </a:r>
            <a:r>
              <a:rPr lang="en-US" sz="2400" b="1" i="0" dirty="0">
                <a:solidFill>
                  <a:schemeClr val="bg1"/>
                </a:solidFill>
                <a:effectLst/>
              </a:rPr>
              <a:t>GPS modules play a crucial role in providing accurate location information for a wide range of applications, from navigation and tracking to time synchronization, enhancing the functionality of devices and systems across various industries.</a:t>
            </a:r>
            <a:r>
              <a:rPr lang="en-IN" sz="2400" b="1" dirty="0">
                <a:solidFill>
                  <a:schemeClr val="bg1"/>
                </a:solidFill>
              </a:rPr>
              <a:t> </a:t>
            </a:r>
          </a:p>
        </p:txBody>
      </p:sp>
    </p:spTree>
    <p:extLst>
      <p:ext uri="{BB962C8B-B14F-4D97-AF65-F5344CB8AC3E}">
        <p14:creationId xmlns:p14="http://schemas.microsoft.com/office/powerpoint/2010/main" val="15842958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B54A3-C1AF-8BD9-51FF-080C8BC3132B}"/>
              </a:ext>
            </a:extLst>
          </p:cNvPr>
          <p:cNvSpPr>
            <a:spLocks noGrp="1"/>
          </p:cNvSpPr>
          <p:nvPr>
            <p:ph type="title"/>
          </p:nvPr>
        </p:nvSpPr>
        <p:spPr/>
        <p:txBody>
          <a:bodyPr/>
          <a:lstStyle/>
          <a:p>
            <a:r>
              <a:rPr lang="en-IN" dirty="0"/>
              <a:t>Hardware Components</a:t>
            </a:r>
          </a:p>
        </p:txBody>
      </p:sp>
      <p:sp>
        <p:nvSpPr>
          <p:cNvPr id="4" name="Rectangle 3">
            <a:extLst>
              <a:ext uri="{FF2B5EF4-FFF2-40B4-BE49-F238E27FC236}">
                <a16:creationId xmlns:a16="http://schemas.microsoft.com/office/drawing/2014/main" id="{9DD3B59B-4075-50A0-9C1D-C190918814D4}"/>
              </a:ext>
            </a:extLst>
          </p:cNvPr>
          <p:cNvSpPr/>
          <p:nvPr/>
        </p:nvSpPr>
        <p:spPr>
          <a:xfrm>
            <a:off x="1129004" y="1922105"/>
            <a:ext cx="1744825" cy="174600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Flowchart: Connector 4">
            <a:extLst>
              <a:ext uri="{FF2B5EF4-FFF2-40B4-BE49-F238E27FC236}">
                <a16:creationId xmlns:a16="http://schemas.microsoft.com/office/drawing/2014/main" id="{7E8AD055-5D83-9C34-7BC1-1DEA384DD11A}"/>
              </a:ext>
            </a:extLst>
          </p:cNvPr>
          <p:cNvSpPr/>
          <p:nvPr/>
        </p:nvSpPr>
        <p:spPr>
          <a:xfrm>
            <a:off x="3469433" y="1922105"/>
            <a:ext cx="1744825" cy="1632857"/>
          </a:xfrm>
          <a:prstGeom prst="flowChartConnector">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Flowchart: Connector 5">
            <a:extLst>
              <a:ext uri="{FF2B5EF4-FFF2-40B4-BE49-F238E27FC236}">
                <a16:creationId xmlns:a16="http://schemas.microsoft.com/office/drawing/2014/main" id="{58793A1E-5678-D927-8EE5-996299A3544D}"/>
              </a:ext>
            </a:extLst>
          </p:cNvPr>
          <p:cNvSpPr/>
          <p:nvPr/>
        </p:nvSpPr>
        <p:spPr>
          <a:xfrm>
            <a:off x="5809862" y="1922105"/>
            <a:ext cx="1744825" cy="1632857"/>
          </a:xfrm>
          <a:prstGeom prst="flowChartConnector">
            <a:avLst/>
          </a:pr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Flowchart: Connector 6">
            <a:extLst>
              <a:ext uri="{FF2B5EF4-FFF2-40B4-BE49-F238E27FC236}">
                <a16:creationId xmlns:a16="http://schemas.microsoft.com/office/drawing/2014/main" id="{138AB4F2-39B0-81F3-3480-44C31DE16576}"/>
              </a:ext>
            </a:extLst>
          </p:cNvPr>
          <p:cNvSpPr/>
          <p:nvPr/>
        </p:nvSpPr>
        <p:spPr>
          <a:xfrm>
            <a:off x="8150291" y="1922105"/>
            <a:ext cx="1744825" cy="1632857"/>
          </a:xfrm>
          <a:prstGeom prst="flowChartConnector">
            <a:avLst/>
          </a:prstGeom>
          <a:blipFill dpi="0" rotWithShape="1">
            <a:blip r:embed="rId5">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Flowchart: Connector 7">
            <a:extLst>
              <a:ext uri="{FF2B5EF4-FFF2-40B4-BE49-F238E27FC236}">
                <a16:creationId xmlns:a16="http://schemas.microsoft.com/office/drawing/2014/main" id="{917F97DE-DFBB-F563-0C6C-AFEAB104CD59}"/>
              </a:ext>
            </a:extLst>
          </p:cNvPr>
          <p:cNvSpPr/>
          <p:nvPr/>
        </p:nvSpPr>
        <p:spPr>
          <a:xfrm>
            <a:off x="1206759" y="4049534"/>
            <a:ext cx="1744825" cy="1632857"/>
          </a:xfrm>
          <a:prstGeom prst="flowChartConnector">
            <a:avLst/>
          </a:prstGeom>
          <a:blipFill dpi="0" rotWithShape="1">
            <a:blip r:embed="rId6">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lowchart: Connector 8">
            <a:extLst>
              <a:ext uri="{FF2B5EF4-FFF2-40B4-BE49-F238E27FC236}">
                <a16:creationId xmlns:a16="http://schemas.microsoft.com/office/drawing/2014/main" id="{5437F79C-6239-3151-182F-0DF579B3BEB5}"/>
              </a:ext>
            </a:extLst>
          </p:cNvPr>
          <p:cNvSpPr/>
          <p:nvPr/>
        </p:nvSpPr>
        <p:spPr>
          <a:xfrm>
            <a:off x="3469433" y="4049534"/>
            <a:ext cx="1744825" cy="1632857"/>
          </a:xfrm>
          <a:prstGeom prst="flowChartConnector">
            <a:avLst/>
          </a:prstGeom>
          <a:blipFill dpi="0" rotWithShape="1">
            <a:blip r:embed="rId7">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Flowchart: Connector 9">
            <a:extLst>
              <a:ext uri="{FF2B5EF4-FFF2-40B4-BE49-F238E27FC236}">
                <a16:creationId xmlns:a16="http://schemas.microsoft.com/office/drawing/2014/main" id="{49D5C992-CC11-3D1E-A56B-C9C548E05C40}"/>
              </a:ext>
            </a:extLst>
          </p:cNvPr>
          <p:cNvSpPr/>
          <p:nvPr/>
        </p:nvSpPr>
        <p:spPr>
          <a:xfrm>
            <a:off x="5809861" y="4049533"/>
            <a:ext cx="1744825" cy="1632857"/>
          </a:xfrm>
          <a:prstGeom prst="flowChartConnector">
            <a:avLst/>
          </a:prstGeom>
          <a:blipFill dpi="0" rotWithShape="1">
            <a:blip r:embed="rId8">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Freeform: Shape 17">
            <a:extLst>
              <a:ext uri="{FF2B5EF4-FFF2-40B4-BE49-F238E27FC236}">
                <a16:creationId xmlns:a16="http://schemas.microsoft.com/office/drawing/2014/main" id="{8C99B55A-BB53-C454-47EF-61881AB4460B}"/>
              </a:ext>
            </a:extLst>
          </p:cNvPr>
          <p:cNvSpPr/>
          <p:nvPr/>
        </p:nvSpPr>
        <p:spPr>
          <a:xfrm>
            <a:off x="-2404577" y="-1569488"/>
            <a:ext cx="18173700" cy="10629900"/>
          </a:xfrm>
          <a:custGeom>
            <a:avLst/>
            <a:gdLst>
              <a:gd name="connsiteX0" fmla="*/ 4483100 w 18173700"/>
              <a:gd name="connsiteY0" fmla="*/ 3133910 h 10629900"/>
              <a:gd name="connsiteX1" fmla="*/ 3289300 w 18173700"/>
              <a:gd name="connsiteY1" fmla="*/ 4313333 h 10629900"/>
              <a:gd name="connsiteX2" fmla="*/ 4483100 w 18173700"/>
              <a:gd name="connsiteY2" fmla="*/ 5492756 h 10629900"/>
              <a:gd name="connsiteX3" fmla="*/ 5676900 w 18173700"/>
              <a:gd name="connsiteY3" fmla="*/ 4313333 h 10629900"/>
              <a:gd name="connsiteX4" fmla="*/ 4483100 w 18173700"/>
              <a:gd name="connsiteY4" fmla="*/ 3133910 h 10629900"/>
              <a:gd name="connsiteX5" fmla="*/ 0 w 18173700"/>
              <a:gd name="connsiteY5" fmla="*/ 0 h 10629900"/>
              <a:gd name="connsiteX6" fmla="*/ 18173700 w 18173700"/>
              <a:gd name="connsiteY6" fmla="*/ 0 h 10629900"/>
              <a:gd name="connsiteX7" fmla="*/ 18173700 w 18173700"/>
              <a:gd name="connsiteY7" fmla="*/ 10629900 h 10629900"/>
              <a:gd name="connsiteX8" fmla="*/ 0 w 18173700"/>
              <a:gd name="connsiteY8" fmla="*/ 10629900 h 10629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73700" h="10629900">
                <a:moveTo>
                  <a:pt x="4483100" y="3133910"/>
                </a:moveTo>
                <a:cubicBezTo>
                  <a:pt x="3823782" y="3133910"/>
                  <a:pt x="3289300" y="3661956"/>
                  <a:pt x="3289300" y="4313333"/>
                </a:cubicBezTo>
                <a:cubicBezTo>
                  <a:pt x="3289300" y="4964710"/>
                  <a:pt x="3823782" y="5492756"/>
                  <a:pt x="4483100" y="5492756"/>
                </a:cubicBezTo>
                <a:cubicBezTo>
                  <a:pt x="5142418" y="5492756"/>
                  <a:pt x="5676900" y="4964710"/>
                  <a:pt x="5676900" y="4313333"/>
                </a:cubicBezTo>
                <a:cubicBezTo>
                  <a:pt x="5676900" y="3661956"/>
                  <a:pt x="5142418" y="3133910"/>
                  <a:pt x="4483100" y="3133910"/>
                </a:cubicBezTo>
                <a:close/>
                <a:moveTo>
                  <a:pt x="0" y="0"/>
                </a:moveTo>
                <a:lnTo>
                  <a:pt x="18173700" y="0"/>
                </a:lnTo>
                <a:lnTo>
                  <a:pt x="18173700" y="10629900"/>
                </a:lnTo>
                <a:lnTo>
                  <a:pt x="0" y="10629900"/>
                </a:lnTo>
                <a:close/>
              </a:path>
            </a:pathLst>
          </a:custGeom>
          <a:solidFill>
            <a:schemeClr val="dk1">
              <a:alpha val="70000"/>
            </a:schemeClr>
          </a:solidFill>
          <a:ln>
            <a:noFill/>
          </a:ln>
        </p:spPr>
        <p:style>
          <a:lnRef idx="2">
            <a:schemeClr val="dk1">
              <a:shade val="15000"/>
            </a:schemeClr>
          </a:lnRef>
          <a:fillRef idx="1">
            <a:schemeClr val="dk1"/>
          </a:fillRef>
          <a:effectRef idx="0">
            <a:schemeClr val="dk1"/>
          </a:effectRef>
          <a:fontRef idx="minor">
            <a:schemeClr val="lt1"/>
          </a:fontRef>
        </p:style>
        <p:txBody>
          <a:bodyPr wrap="square" rtlCol="0" anchor="ctr">
            <a:noAutofit/>
          </a:bodyPr>
          <a:lstStyle/>
          <a:p>
            <a:pPr algn="ctr"/>
            <a:endParaRPr lang="en-IN" dirty="0"/>
          </a:p>
        </p:txBody>
      </p:sp>
      <p:sp>
        <p:nvSpPr>
          <p:cNvPr id="3" name="TextBox 2">
            <a:extLst>
              <a:ext uri="{FF2B5EF4-FFF2-40B4-BE49-F238E27FC236}">
                <a16:creationId xmlns:a16="http://schemas.microsoft.com/office/drawing/2014/main" id="{61497B9D-F3D2-83E2-C7CE-4F7C45D205EB}"/>
              </a:ext>
            </a:extLst>
          </p:cNvPr>
          <p:cNvSpPr txBox="1"/>
          <p:nvPr/>
        </p:nvSpPr>
        <p:spPr>
          <a:xfrm>
            <a:off x="3469433" y="1587500"/>
            <a:ext cx="7884367" cy="2185214"/>
          </a:xfrm>
          <a:prstGeom prst="rect">
            <a:avLst/>
          </a:prstGeom>
          <a:noFill/>
        </p:spPr>
        <p:txBody>
          <a:bodyPr wrap="square" rtlCol="0">
            <a:spAutoFit/>
          </a:bodyPr>
          <a:lstStyle/>
          <a:p>
            <a:r>
              <a:rPr lang="en-IN" sz="4000" b="1" dirty="0">
                <a:solidFill>
                  <a:schemeClr val="bg1"/>
                </a:solidFill>
              </a:rPr>
              <a:t>Fire Sensor: </a:t>
            </a:r>
            <a:r>
              <a:rPr lang="en-US" sz="2400" b="1" dirty="0">
                <a:solidFill>
                  <a:schemeClr val="bg1"/>
                </a:solidFill>
              </a:rPr>
              <a:t>F</a:t>
            </a:r>
            <a:r>
              <a:rPr lang="en-US" sz="2400" b="1" i="0" dirty="0">
                <a:solidFill>
                  <a:schemeClr val="bg1"/>
                </a:solidFill>
                <a:effectLst/>
              </a:rPr>
              <a:t>ire sensors are vital safety devices that use various technologies to detect the presence of smoke or fire. Their prompt detection and alarm activation contribute significantly to fire prevention and the safety of occupants in residential and commercial spaces.</a:t>
            </a:r>
            <a:r>
              <a:rPr lang="en-IN" sz="2400" b="1" dirty="0">
                <a:solidFill>
                  <a:schemeClr val="bg1"/>
                </a:solidFill>
              </a:rPr>
              <a:t> </a:t>
            </a:r>
          </a:p>
        </p:txBody>
      </p:sp>
    </p:spTree>
    <p:extLst>
      <p:ext uri="{BB962C8B-B14F-4D97-AF65-F5344CB8AC3E}">
        <p14:creationId xmlns:p14="http://schemas.microsoft.com/office/powerpoint/2010/main" val="41079148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B54A3-C1AF-8BD9-51FF-080C8BC3132B}"/>
              </a:ext>
            </a:extLst>
          </p:cNvPr>
          <p:cNvSpPr>
            <a:spLocks noGrp="1"/>
          </p:cNvSpPr>
          <p:nvPr>
            <p:ph type="title"/>
          </p:nvPr>
        </p:nvSpPr>
        <p:spPr/>
        <p:txBody>
          <a:bodyPr/>
          <a:lstStyle/>
          <a:p>
            <a:r>
              <a:rPr lang="en-IN" dirty="0"/>
              <a:t>Hardware Components</a:t>
            </a:r>
          </a:p>
        </p:txBody>
      </p:sp>
      <p:sp>
        <p:nvSpPr>
          <p:cNvPr id="4" name="Rectangle 3">
            <a:extLst>
              <a:ext uri="{FF2B5EF4-FFF2-40B4-BE49-F238E27FC236}">
                <a16:creationId xmlns:a16="http://schemas.microsoft.com/office/drawing/2014/main" id="{9DD3B59B-4075-50A0-9C1D-C190918814D4}"/>
              </a:ext>
            </a:extLst>
          </p:cNvPr>
          <p:cNvSpPr/>
          <p:nvPr/>
        </p:nvSpPr>
        <p:spPr>
          <a:xfrm>
            <a:off x="1129004" y="1922105"/>
            <a:ext cx="1744825" cy="174240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Flowchart: Connector 4">
            <a:extLst>
              <a:ext uri="{FF2B5EF4-FFF2-40B4-BE49-F238E27FC236}">
                <a16:creationId xmlns:a16="http://schemas.microsoft.com/office/drawing/2014/main" id="{7E8AD055-5D83-9C34-7BC1-1DEA384DD11A}"/>
              </a:ext>
            </a:extLst>
          </p:cNvPr>
          <p:cNvSpPr/>
          <p:nvPr/>
        </p:nvSpPr>
        <p:spPr>
          <a:xfrm>
            <a:off x="3469433" y="1922105"/>
            <a:ext cx="1744825" cy="1632857"/>
          </a:xfrm>
          <a:prstGeom prst="flowChartConnector">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Flowchart: Connector 5">
            <a:extLst>
              <a:ext uri="{FF2B5EF4-FFF2-40B4-BE49-F238E27FC236}">
                <a16:creationId xmlns:a16="http://schemas.microsoft.com/office/drawing/2014/main" id="{58793A1E-5678-D927-8EE5-996299A3544D}"/>
              </a:ext>
            </a:extLst>
          </p:cNvPr>
          <p:cNvSpPr/>
          <p:nvPr/>
        </p:nvSpPr>
        <p:spPr>
          <a:xfrm>
            <a:off x="5809862" y="1922105"/>
            <a:ext cx="1744825" cy="1632857"/>
          </a:xfrm>
          <a:prstGeom prst="flowChartConnector">
            <a:avLst/>
          </a:pr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Flowchart: Connector 6">
            <a:extLst>
              <a:ext uri="{FF2B5EF4-FFF2-40B4-BE49-F238E27FC236}">
                <a16:creationId xmlns:a16="http://schemas.microsoft.com/office/drawing/2014/main" id="{138AB4F2-39B0-81F3-3480-44C31DE16576}"/>
              </a:ext>
            </a:extLst>
          </p:cNvPr>
          <p:cNvSpPr/>
          <p:nvPr/>
        </p:nvSpPr>
        <p:spPr>
          <a:xfrm>
            <a:off x="8150291" y="1922105"/>
            <a:ext cx="1744825" cy="1632857"/>
          </a:xfrm>
          <a:prstGeom prst="flowChartConnector">
            <a:avLst/>
          </a:prstGeom>
          <a:blipFill dpi="0" rotWithShape="1">
            <a:blip r:embed="rId5">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Flowchart: Connector 7">
            <a:extLst>
              <a:ext uri="{FF2B5EF4-FFF2-40B4-BE49-F238E27FC236}">
                <a16:creationId xmlns:a16="http://schemas.microsoft.com/office/drawing/2014/main" id="{917F97DE-DFBB-F563-0C6C-AFEAB104CD59}"/>
              </a:ext>
            </a:extLst>
          </p:cNvPr>
          <p:cNvSpPr/>
          <p:nvPr/>
        </p:nvSpPr>
        <p:spPr>
          <a:xfrm>
            <a:off x="1206759" y="4049534"/>
            <a:ext cx="1744825" cy="1632857"/>
          </a:xfrm>
          <a:prstGeom prst="flowChartConnector">
            <a:avLst/>
          </a:prstGeom>
          <a:blipFill dpi="0" rotWithShape="1">
            <a:blip r:embed="rId6">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lowchart: Connector 8">
            <a:extLst>
              <a:ext uri="{FF2B5EF4-FFF2-40B4-BE49-F238E27FC236}">
                <a16:creationId xmlns:a16="http://schemas.microsoft.com/office/drawing/2014/main" id="{5437F79C-6239-3151-182F-0DF579B3BEB5}"/>
              </a:ext>
            </a:extLst>
          </p:cNvPr>
          <p:cNvSpPr/>
          <p:nvPr/>
        </p:nvSpPr>
        <p:spPr>
          <a:xfrm>
            <a:off x="3469433" y="4049534"/>
            <a:ext cx="1744825" cy="1632857"/>
          </a:xfrm>
          <a:prstGeom prst="flowChartConnector">
            <a:avLst/>
          </a:prstGeom>
          <a:blipFill dpi="0" rotWithShape="1">
            <a:blip r:embed="rId7">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Flowchart: Connector 9">
            <a:extLst>
              <a:ext uri="{FF2B5EF4-FFF2-40B4-BE49-F238E27FC236}">
                <a16:creationId xmlns:a16="http://schemas.microsoft.com/office/drawing/2014/main" id="{49D5C992-CC11-3D1E-A56B-C9C548E05C40}"/>
              </a:ext>
            </a:extLst>
          </p:cNvPr>
          <p:cNvSpPr/>
          <p:nvPr/>
        </p:nvSpPr>
        <p:spPr>
          <a:xfrm>
            <a:off x="5809861" y="4049533"/>
            <a:ext cx="1744825" cy="1632857"/>
          </a:xfrm>
          <a:prstGeom prst="flowChartConnector">
            <a:avLst/>
          </a:prstGeom>
          <a:blipFill dpi="0" rotWithShape="1">
            <a:blip r:embed="rId8">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Freeform: Shape 17">
            <a:extLst>
              <a:ext uri="{FF2B5EF4-FFF2-40B4-BE49-F238E27FC236}">
                <a16:creationId xmlns:a16="http://schemas.microsoft.com/office/drawing/2014/main" id="{8C99B55A-BB53-C454-47EF-61881AB4460B}"/>
              </a:ext>
            </a:extLst>
          </p:cNvPr>
          <p:cNvSpPr/>
          <p:nvPr/>
        </p:nvSpPr>
        <p:spPr>
          <a:xfrm>
            <a:off x="-2404577" y="-1569488"/>
            <a:ext cx="18173700" cy="10629900"/>
          </a:xfrm>
          <a:custGeom>
            <a:avLst/>
            <a:gdLst>
              <a:gd name="connsiteX0" fmla="*/ 4483100 w 18173700"/>
              <a:gd name="connsiteY0" fmla="*/ 3133910 h 10629900"/>
              <a:gd name="connsiteX1" fmla="*/ 3289300 w 18173700"/>
              <a:gd name="connsiteY1" fmla="*/ 4313333 h 10629900"/>
              <a:gd name="connsiteX2" fmla="*/ 4483100 w 18173700"/>
              <a:gd name="connsiteY2" fmla="*/ 5492756 h 10629900"/>
              <a:gd name="connsiteX3" fmla="*/ 5676900 w 18173700"/>
              <a:gd name="connsiteY3" fmla="*/ 4313333 h 10629900"/>
              <a:gd name="connsiteX4" fmla="*/ 4483100 w 18173700"/>
              <a:gd name="connsiteY4" fmla="*/ 3133910 h 10629900"/>
              <a:gd name="connsiteX5" fmla="*/ 0 w 18173700"/>
              <a:gd name="connsiteY5" fmla="*/ 0 h 10629900"/>
              <a:gd name="connsiteX6" fmla="*/ 18173700 w 18173700"/>
              <a:gd name="connsiteY6" fmla="*/ 0 h 10629900"/>
              <a:gd name="connsiteX7" fmla="*/ 18173700 w 18173700"/>
              <a:gd name="connsiteY7" fmla="*/ 10629900 h 10629900"/>
              <a:gd name="connsiteX8" fmla="*/ 0 w 18173700"/>
              <a:gd name="connsiteY8" fmla="*/ 10629900 h 10629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73700" h="10629900">
                <a:moveTo>
                  <a:pt x="4483100" y="3133910"/>
                </a:moveTo>
                <a:cubicBezTo>
                  <a:pt x="3823782" y="3133910"/>
                  <a:pt x="3289300" y="3661956"/>
                  <a:pt x="3289300" y="4313333"/>
                </a:cubicBezTo>
                <a:cubicBezTo>
                  <a:pt x="3289300" y="4964710"/>
                  <a:pt x="3823782" y="5492756"/>
                  <a:pt x="4483100" y="5492756"/>
                </a:cubicBezTo>
                <a:cubicBezTo>
                  <a:pt x="5142418" y="5492756"/>
                  <a:pt x="5676900" y="4964710"/>
                  <a:pt x="5676900" y="4313333"/>
                </a:cubicBezTo>
                <a:cubicBezTo>
                  <a:pt x="5676900" y="3661956"/>
                  <a:pt x="5142418" y="3133910"/>
                  <a:pt x="4483100" y="3133910"/>
                </a:cubicBezTo>
                <a:close/>
                <a:moveTo>
                  <a:pt x="0" y="0"/>
                </a:moveTo>
                <a:lnTo>
                  <a:pt x="18173700" y="0"/>
                </a:lnTo>
                <a:lnTo>
                  <a:pt x="18173700" y="10629900"/>
                </a:lnTo>
                <a:lnTo>
                  <a:pt x="0" y="10629900"/>
                </a:lnTo>
                <a:close/>
              </a:path>
            </a:pathLst>
          </a:custGeom>
          <a:solidFill>
            <a:schemeClr val="dk1">
              <a:alpha val="70000"/>
            </a:schemeClr>
          </a:solidFill>
          <a:ln>
            <a:noFill/>
          </a:ln>
        </p:spPr>
        <p:style>
          <a:lnRef idx="2">
            <a:schemeClr val="dk1">
              <a:shade val="15000"/>
            </a:schemeClr>
          </a:lnRef>
          <a:fillRef idx="1">
            <a:schemeClr val="dk1"/>
          </a:fillRef>
          <a:effectRef idx="0">
            <a:schemeClr val="dk1"/>
          </a:effectRef>
          <a:fontRef idx="minor">
            <a:schemeClr val="lt1"/>
          </a:fontRef>
        </p:style>
        <p:txBody>
          <a:bodyPr wrap="square" rtlCol="0" anchor="ctr">
            <a:noAutofit/>
          </a:bodyPr>
          <a:lstStyle/>
          <a:p>
            <a:pPr algn="ctr"/>
            <a:endParaRPr lang="en-IN" dirty="0"/>
          </a:p>
        </p:txBody>
      </p:sp>
      <p:sp>
        <p:nvSpPr>
          <p:cNvPr id="3" name="TextBox 2">
            <a:extLst>
              <a:ext uri="{FF2B5EF4-FFF2-40B4-BE49-F238E27FC236}">
                <a16:creationId xmlns:a16="http://schemas.microsoft.com/office/drawing/2014/main" id="{A580B0C8-D682-0FD5-6864-16C1D916FBF6}"/>
              </a:ext>
            </a:extLst>
          </p:cNvPr>
          <p:cNvSpPr txBox="1"/>
          <p:nvPr/>
        </p:nvSpPr>
        <p:spPr>
          <a:xfrm>
            <a:off x="3276600" y="1574800"/>
            <a:ext cx="8788400" cy="2185214"/>
          </a:xfrm>
          <a:prstGeom prst="rect">
            <a:avLst/>
          </a:prstGeom>
          <a:noFill/>
        </p:spPr>
        <p:txBody>
          <a:bodyPr wrap="square" rtlCol="0">
            <a:spAutoFit/>
          </a:bodyPr>
          <a:lstStyle/>
          <a:p>
            <a:r>
              <a:rPr lang="en-IN" sz="4000" b="1" dirty="0">
                <a:solidFill>
                  <a:schemeClr val="bg1"/>
                </a:solidFill>
              </a:rPr>
              <a:t>Smoke Sensor: </a:t>
            </a:r>
            <a:r>
              <a:rPr lang="en-US" sz="2400" b="1" dirty="0">
                <a:solidFill>
                  <a:schemeClr val="bg1"/>
                </a:solidFill>
              </a:rPr>
              <a:t>S</a:t>
            </a:r>
            <a:r>
              <a:rPr lang="en-US" sz="2400" b="1" i="0" dirty="0">
                <a:solidFill>
                  <a:schemeClr val="bg1"/>
                </a:solidFill>
                <a:effectLst/>
              </a:rPr>
              <a:t>moke sensors play a crucial role in fire detection and early warning systems. Their ability to quickly identify the presence of smoke contributes significantly to fire safety by allowing occupants to evacuate promptly and emergency services to respond swiftly.</a:t>
            </a:r>
            <a:r>
              <a:rPr lang="en-IN" sz="2400" b="1" dirty="0">
                <a:solidFill>
                  <a:schemeClr val="bg1"/>
                </a:solidFill>
              </a:rPr>
              <a:t> </a:t>
            </a:r>
          </a:p>
        </p:txBody>
      </p:sp>
    </p:spTree>
    <p:extLst>
      <p:ext uri="{BB962C8B-B14F-4D97-AF65-F5344CB8AC3E}">
        <p14:creationId xmlns:p14="http://schemas.microsoft.com/office/powerpoint/2010/main" val="42346156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85A25-66E7-FC93-CB5D-2AFB628387BD}"/>
              </a:ext>
            </a:extLst>
          </p:cNvPr>
          <p:cNvSpPr>
            <a:spLocks noGrp="1"/>
          </p:cNvSpPr>
          <p:nvPr>
            <p:ph type="title"/>
          </p:nvPr>
        </p:nvSpPr>
        <p:spPr/>
        <p:txBody>
          <a:bodyPr/>
          <a:lstStyle/>
          <a:p>
            <a:r>
              <a:rPr lang="en-IN" dirty="0"/>
              <a:t>Team Members and Guide</a:t>
            </a:r>
          </a:p>
        </p:txBody>
      </p:sp>
      <p:sp>
        <p:nvSpPr>
          <p:cNvPr id="3" name="Content Placeholder 2">
            <a:extLst>
              <a:ext uri="{FF2B5EF4-FFF2-40B4-BE49-F238E27FC236}">
                <a16:creationId xmlns:a16="http://schemas.microsoft.com/office/drawing/2014/main" id="{D5B7E604-6145-236F-18B0-4F7EF1C75589}"/>
              </a:ext>
            </a:extLst>
          </p:cNvPr>
          <p:cNvSpPr>
            <a:spLocks noGrp="1"/>
          </p:cNvSpPr>
          <p:nvPr>
            <p:ph idx="1"/>
          </p:nvPr>
        </p:nvSpPr>
        <p:spPr/>
        <p:txBody>
          <a:bodyPr/>
          <a:lstStyle/>
          <a:p>
            <a:r>
              <a:rPr lang="en-IN" dirty="0"/>
              <a:t>Chillimuntha Upendra Sai 	20BEV7001</a:t>
            </a:r>
          </a:p>
          <a:p>
            <a:r>
              <a:rPr lang="en-IN" dirty="0"/>
              <a:t>Chakka Lavish Vamsi Raja 	20BEV7004</a:t>
            </a:r>
          </a:p>
          <a:p>
            <a:r>
              <a:rPr lang="en-IN" dirty="0" err="1"/>
              <a:t>Vadlamudi</a:t>
            </a:r>
            <a:r>
              <a:rPr lang="en-IN" dirty="0"/>
              <a:t> Kavya Sri 		20BEV7005</a:t>
            </a:r>
          </a:p>
          <a:p>
            <a:endParaRPr lang="en-IN" dirty="0"/>
          </a:p>
          <a:p>
            <a:endParaRPr lang="en-IN" dirty="0"/>
          </a:p>
          <a:p>
            <a:r>
              <a:rPr lang="en-IN" dirty="0" err="1"/>
              <a:t>Dr.</a:t>
            </a:r>
            <a:r>
              <a:rPr lang="en-IN" dirty="0"/>
              <a:t> Neeraj Kumar Misra</a:t>
            </a:r>
          </a:p>
        </p:txBody>
      </p:sp>
    </p:spTree>
    <p:extLst>
      <p:ext uri="{BB962C8B-B14F-4D97-AF65-F5344CB8AC3E}">
        <p14:creationId xmlns:p14="http://schemas.microsoft.com/office/powerpoint/2010/main" val="40220592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B54A3-C1AF-8BD9-51FF-080C8BC3132B}"/>
              </a:ext>
            </a:extLst>
          </p:cNvPr>
          <p:cNvSpPr>
            <a:spLocks noGrp="1"/>
          </p:cNvSpPr>
          <p:nvPr>
            <p:ph type="title"/>
          </p:nvPr>
        </p:nvSpPr>
        <p:spPr/>
        <p:txBody>
          <a:bodyPr/>
          <a:lstStyle/>
          <a:p>
            <a:r>
              <a:rPr lang="en-IN" dirty="0"/>
              <a:t>Hardware Components</a:t>
            </a:r>
          </a:p>
        </p:txBody>
      </p:sp>
      <p:sp>
        <p:nvSpPr>
          <p:cNvPr id="4" name="Flowchart: Connector 3">
            <a:extLst>
              <a:ext uri="{FF2B5EF4-FFF2-40B4-BE49-F238E27FC236}">
                <a16:creationId xmlns:a16="http://schemas.microsoft.com/office/drawing/2014/main" id="{9DD3B59B-4075-50A0-9C1D-C190918814D4}"/>
              </a:ext>
            </a:extLst>
          </p:cNvPr>
          <p:cNvSpPr/>
          <p:nvPr/>
        </p:nvSpPr>
        <p:spPr>
          <a:xfrm>
            <a:off x="1129004" y="1922106"/>
            <a:ext cx="1744825" cy="1632857"/>
          </a:xfrm>
          <a:prstGeom prst="flowChartConnector">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E8AD055-5D83-9C34-7BC1-1DEA384DD11A}"/>
              </a:ext>
            </a:extLst>
          </p:cNvPr>
          <p:cNvSpPr/>
          <p:nvPr/>
        </p:nvSpPr>
        <p:spPr>
          <a:xfrm>
            <a:off x="3469433" y="1922104"/>
            <a:ext cx="1744825" cy="1746000"/>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Flowchart: Connector 5">
            <a:extLst>
              <a:ext uri="{FF2B5EF4-FFF2-40B4-BE49-F238E27FC236}">
                <a16:creationId xmlns:a16="http://schemas.microsoft.com/office/drawing/2014/main" id="{58793A1E-5678-D927-8EE5-996299A3544D}"/>
              </a:ext>
            </a:extLst>
          </p:cNvPr>
          <p:cNvSpPr/>
          <p:nvPr/>
        </p:nvSpPr>
        <p:spPr>
          <a:xfrm>
            <a:off x="5809862" y="1922105"/>
            <a:ext cx="1744825" cy="1632857"/>
          </a:xfrm>
          <a:prstGeom prst="flowChartConnector">
            <a:avLst/>
          </a:pr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Flowchart: Connector 6">
            <a:extLst>
              <a:ext uri="{FF2B5EF4-FFF2-40B4-BE49-F238E27FC236}">
                <a16:creationId xmlns:a16="http://schemas.microsoft.com/office/drawing/2014/main" id="{138AB4F2-39B0-81F3-3480-44C31DE16576}"/>
              </a:ext>
            </a:extLst>
          </p:cNvPr>
          <p:cNvSpPr/>
          <p:nvPr/>
        </p:nvSpPr>
        <p:spPr>
          <a:xfrm>
            <a:off x="8150291" y="1922105"/>
            <a:ext cx="1744825" cy="1632857"/>
          </a:xfrm>
          <a:prstGeom prst="flowChartConnector">
            <a:avLst/>
          </a:prstGeom>
          <a:blipFill dpi="0" rotWithShape="1">
            <a:blip r:embed="rId5">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Flowchart: Connector 7">
            <a:extLst>
              <a:ext uri="{FF2B5EF4-FFF2-40B4-BE49-F238E27FC236}">
                <a16:creationId xmlns:a16="http://schemas.microsoft.com/office/drawing/2014/main" id="{917F97DE-DFBB-F563-0C6C-AFEAB104CD59}"/>
              </a:ext>
            </a:extLst>
          </p:cNvPr>
          <p:cNvSpPr/>
          <p:nvPr/>
        </p:nvSpPr>
        <p:spPr>
          <a:xfrm>
            <a:off x="1206759" y="4049534"/>
            <a:ext cx="1744825" cy="1632857"/>
          </a:xfrm>
          <a:prstGeom prst="flowChartConnector">
            <a:avLst/>
          </a:prstGeom>
          <a:blipFill dpi="0" rotWithShape="1">
            <a:blip r:embed="rId6">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lowchart: Connector 8">
            <a:extLst>
              <a:ext uri="{FF2B5EF4-FFF2-40B4-BE49-F238E27FC236}">
                <a16:creationId xmlns:a16="http://schemas.microsoft.com/office/drawing/2014/main" id="{5437F79C-6239-3151-182F-0DF579B3BEB5}"/>
              </a:ext>
            </a:extLst>
          </p:cNvPr>
          <p:cNvSpPr/>
          <p:nvPr/>
        </p:nvSpPr>
        <p:spPr>
          <a:xfrm>
            <a:off x="3469433" y="4049534"/>
            <a:ext cx="1744825" cy="1632857"/>
          </a:xfrm>
          <a:prstGeom prst="flowChartConnector">
            <a:avLst/>
          </a:prstGeom>
          <a:blipFill dpi="0" rotWithShape="1">
            <a:blip r:embed="rId7">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Flowchart: Connector 9">
            <a:extLst>
              <a:ext uri="{FF2B5EF4-FFF2-40B4-BE49-F238E27FC236}">
                <a16:creationId xmlns:a16="http://schemas.microsoft.com/office/drawing/2014/main" id="{49D5C992-CC11-3D1E-A56B-C9C548E05C40}"/>
              </a:ext>
            </a:extLst>
          </p:cNvPr>
          <p:cNvSpPr/>
          <p:nvPr/>
        </p:nvSpPr>
        <p:spPr>
          <a:xfrm>
            <a:off x="5809861" y="4049533"/>
            <a:ext cx="1744825" cy="1632857"/>
          </a:xfrm>
          <a:prstGeom prst="flowChartConnector">
            <a:avLst/>
          </a:prstGeom>
          <a:blipFill dpi="0" rotWithShape="1">
            <a:blip r:embed="rId8">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Freeform: Shape 17">
            <a:extLst>
              <a:ext uri="{FF2B5EF4-FFF2-40B4-BE49-F238E27FC236}">
                <a16:creationId xmlns:a16="http://schemas.microsoft.com/office/drawing/2014/main" id="{8C99B55A-BB53-C454-47EF-61881AB4460B}"/>
              </a:ext>
            </a:extLst>
          </p:cNvPr>
          <p:cNvSpPr/>
          <p:nvPr/>
        </p:nvSpPr>
        <p:spPr>
          <a:xfrm>
            <a:off x="-194777" y="-1569488"/>
            <a:ext cx="18173700" cy="10629900"/>
          </a:xfrm>
          <a:custGeom>
            <a:avLst/>
            <a:gdLst>
              <a:gd name="connsiteX0" fmla="*/ 4483100 w 18173700"/>
              <a:gd name="connsiteY0" fmla="*/ 3133910 h 10629900"/>
              <a:gd name="connsiteX1" fmla="*/ 3289300 w 18173700"/>
              <a:gd name="connsiteY1" fmla="*/ 4313333 h 10629900"/>
              <a:gd name="connsiteX2" fmla="*/ 4483100 w 18173700"/>
              <a:gd name="connsiteY2" fmla="*/ 5492756 h 10629900"/>
              <a:gd name="connsiteX3" fmla="*/ 5676900 w 18173700"/>
              <a:gd name="connsiteY3" fmla="*/ 4313333 h 10629900"/>
              <a:gd name="connsiteX4" fmla="*/ 4483100 w 18173700"/>
              <a:gd name="connsiteY4" fmla="*/ 3133910 h 10629900"/>
              <a:gd name="connsiteX5" fmla="*/ 0 w 18173700"/>
              <a:gd name="connsiteY5" fmla="*/ 0 h 10629900"/>
              <a:gd name="connsiteX6" fmla="*/ 18173700 w 18173700"/>
              <a:gd name="connsiteY6" fmla="*/ 0 h 10629900"/>
              <a:gd name="connsiteX7" fmla="*/ 18173700 w 18173700"/>
              <a:gd name="connsiteY7" fmla="*/ 10629900 h 10629900"/>
              <a:gd name="connsiteX8" fmla="*/ 0 w 18173700"/>
              <a:gd name="connsiteY8" fmla="*/ 10629900 h 10629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73700" h="10629900">
                <a:moveTo>
                  <a:pt x="4483100" y="3133910"/>
                </a:moveTo>
                <a:cubicBezTo>
                  <a:pt x="3823782" y="3133910"/>
                  <a:pt x="3289300" y="3661956"/>
                  <a:pt x="3289300" y="4313333"/>
                </a:cubicBezTo>
                <a:cubicBezTo>
                  <a:pt x="3289300" y="4964710"/>
                  <a:pt x="3823782" y="5492756"/>
                  <a:pt x="4483100" y="5492756"/>
                </a:cubicBezTo>
                <a:cubicBezTo>
                  <a:pt x="5142418" y="5492756"/>
                  <a:pt x="5676900" y="4964710"/>
                  <a:pt x="5676900" y="4313333"/>
                </a:cubicBezTo>
                <a:cubicBezTo>
                  <a:pt x="5676900" y="3661956"/>
                  <a:pt x="5142418" y="3133910"/>
                  <a:pt x="4483100" y="3133910"/>
                </a:cubicBezTo>
                <a:close/>
                <a:moveTo>
                  <a:pt x="0" y="0"/>
                </a:moveTo>
                <a:lnTo>
                  <a:pt x="18173700" y="0"/>
                </a:lnTo>
                <a:lnTo>
                  <a:pt x="18173700" y="10629900"/>
                </a:lnTo>
                <a:lnTo>
                  <a:pt x="0" y="10629900"/>
                </a:lnTo>
                <a:close/>
              </a:path>
            </a:pathLst>
          </a:custGeom>
          <a:solidFill>
            <a:schemeClr val="dk1">
              <a:alpha val="70000"/>
            </a:schemeClr>
          </a:solidFill>
          <a:ln>
            <a:noFill/>
          </a:ln>
        </p:spPr>
        <p:style>
          <a:lnRef idx="2">
            <a:schemeClr val="dk1">
              <a:shade val="15000"/>
            </a:schemeClr>
          </a:lnRef>
          <a:fillRef idx="1">
            <a:schemeClr val="dk1"/>
          </a:fillRef>
          <a:effectRef idx="0">
            <a:schemeClr val="dk1"/>
          </a:effectRef>
          <a:fontRef idx="minor">
            <a:schemeClr val="lt1"/>
          </a:fontRef>
        </p:style>
        <p:txBody>
          <a:bodyPr wrap="square" rtlCol="0" anchor="ctr">
            <a:noAutofit/>
          </a:bodyPr>
          <a:lstStyle/>
          <a:p>
            <a:pPr algn="ctr"/>
            <a:endParaRPr lang="en-IN" dirty="0"/>
          </a:p>
        </p:txBody>
      </p:sp>
      <p:sp>
        <p:nvSpPr>
          <p:cNvPr id="12" name="TextBox 11">
            <a:extLst>
              <a:ext uri="{FF2B5EF4-FFF2-40B4-BE49-F238E27FC236}">
                <a16:creationId xmlns:a16="http://schemas.microsoft.com/office/drawing/2014/main" id="{7AF58365-715C-4521-6845-527B8BC422B4}"/>
              </a:ext>
            </a:extLst>
          </p:cNvPr>
          <p:cNvSpPr txBox="1"/>
          <p:nvPr/>
        </p:nvSpPr>
        <p:spPr>
          <a:xfrm>
            <a:off x="5555862" y="1485900"/>
            <a:ext cx="6501104" cy="2185214"/>
          </a:xfrm>
          <a:prstGeom prst="rect">
            <a:avLst/>
          </a:prstGeom>
          <a:noFill/>
        </p:spPr>
        <p:txBody>
          <a:bodyPr wrap="square" rtlCol="0">
            <a:spAutoFit/>
          </a:bodyPr>
          <a:lstStyle/>
          <a:p>
            <a:r>
              <a:rPr lang="en-IN" sz="4000" b="1" dirty="0">
                <a:solidFill>
                  <a:schemeClr val="bg1"/>
                </a:solidFill>
              </a:rPr>
              <a:t>Motor:</a:t>
            </a:r>
            <a:r>
              <a:rPr lang="en-IN" sz="2400" b="1" dirty="0">
                <a:solidFill>
                  <a:schemeClr val="bg1"/>
                </a:solidFill>
              </a:rPr>
              <a:t> </a:t>
            </a:r>
            <a:r>
              <a:rPr lang="en-US" sz="2400" b="1" i="0" dirty="0">
                <a:solidFill>
                  <a:schemeClr val="bg1"/>
                </a:solidFill>
                <a:effectLst/>
              </a:rPr>
              <a:t>12V DC motors are versatile components widely used in various applications due to their compatibility with common power sources and their ability to efficiently convert electrical energy into mechanical motion.</a:t>
            </a:r>
            <a:endParaRPr lang="en-IN" sz="2400" b="1" dirty="0">
              <a:solidFill>
                <a:schemeClr val="bg1"/>
              </a:solidFill>
            </a:endParaRPr>
          </a:p>
        </p:txBody>
      </p:sp>
    </p:spTree>
    <p:extLst>
      <p:ext uri="{BB962C8B-B14F-4D97-AF65-F5344CB8AC3E}">
        <p14:creationId xmlns:p14="http://schemas.microsoft.com/office/powerpoint/2010/main" val="40511181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B54A3-C1AF-8BD9-51FF-080C8BC3132B}"/>
              </a:ext>
            </a:extLst>
          </p:cNvPr>
          <p:cNvSpPr>
            <a:spLocks noGrp="1"/>
          </p:cNvSpPr>
          <p:nvPr>
            <p:ph type="title"/>
          </p:nvPr>
        </p:nvSpPr>
        <p:spPr/>
        <p:txBody>
          <a:bodyPr/>
          <a:lstStyle/>
          <a:p>
            <a:r>
              <a:rPr lang="en-IN" dirty="0"/>
              <a:t>Hardware Components</a:t>
            </a:r>
          </a:p>
        </p:txBody>
      </p:sp>
      <p:sp>
        <p:nvSpPr>
          <p:cNvPr id="4" name="Flowchart: Connector 3">
            <a:extLst>
              <a:ext uri="{FF2B5EF4-FFF2-40B4-BE49-F238E27FC236}">
                <a16:creationId xmlns:a16="http://schemas.microsoft.com/office/drawing/2014/main" id="{9DD3B59B-4075-50A0-9C1D-C190918814D4}"/>
              </a:ext>
            </a:extLst>
          </p:cNvPr>
          <p:cNvSpPr/>
          <p:nvPr/>
        </p:nvSpPr>
        <p:spPr>
          <a:xfrm>
            <a:off x="1129004" y="1922106"/>
            <a:ext cx="1744825" cy="1632857"/>
          </a:xfrm>
          <a:prstGeom prst="flowChartConnector">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Flowchart: Connector 4">
            <a:extLst>
              <a:ext uri="{FF2B5EF4-FFF2-40B4-BE49-F238E27FC236}">
                <a16:creationId xmlns:a16="http://schemas.microsoft.com/office/drawing/2014/main" id="{7E8AD055-5D83-9C34-7BC1-1DEA384DD11A}"/>
              </a:ext>
            </a:extLst>
          </p:cNvPr>
          <p:cNvSpPr/>
          <p:nvPr/>
        </p:nvSpPr>
        <p:spPr>
          <a:xfrm>
            <a:off x="3469433" y="1922105"/>
            <a:ext cx="1744825" cy="1632857"/>
          </a:xfrm>
          <a:prstGeom prst="flowChartConnector">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Flowchart: Connector 5">
            <a:extLst>
              <a:ext uri="{FF2B5EF4-FFF2-40B4-BE49-F238E27FC236}">
                <a16:creationId xmlns:a16="http://schemas.microsoft.com/office/drawing/2014/main" id="{58793A1E-5678-D927-8EE5-996299A3544D}"/>
              </a:ext>
            </a:extLst>
          </p:cNvPr>
          <p:cNvSpPr/>
          <p:nvPr/>
        </p:nvSpPr>
        <p:spPr>
          <a:xfrm>
            <a:off x="5809862" y="1922105"/>
            <a:ext cx="1744825" cy="1632857"/>
          </a:xfrm>
          <a:prstGeom prst="flowChartConnector">
            <a:avLst/>
          </a:pr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Flowchart: Connector 6">
            <a:extLst>
              <a:ext uri="{FF2B5EF4-FFF2-40B4-BE49-F238E27FC236}">
                <a16:creationId xmlns:a16="http://schemas.microsoft.com/office/drawing/2014/main" id="{138AB4F2-39B0-81F3-3480-44C31DE16576}"/>
              </a:ext>
            </a:extLst>
          </p:cNvPr>
          <p:cNvSpPr/>
          <p:nvPr/>
        </p:nvSpPr>
        <p:spPr>
          <a:xfrm>
            <a:off x="8150291" y="1922105"/>
            <a:ext cx="1744825" cy="1632857"/>
          </a:xfrm>
          <a:prstGeom prst="flowChartConnector">
            <a:avLst/>
          </a:prstGeom>
          <a:blipFill dpi="0" rotWithShape="1">
            <a:blip r:embed="rId5">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917F97DE-DFBB-F563-0C6C-AFEAB104CD59}"/>
              </a:ext>
            </a:extLst>
          </p:cNvPr>
          <p:cNvSpPr/>
          <p:nvPr/>
        </p:nvSpPr>
        <p:spPr>
          <a:xfrm>
            <a:off x="1295659" y="3554961"/>
            <a:ext cx="1744825" cy="1746000"/>
          </a:xfrm>
          <a:prstGeom prst="rect">
            <a:avLst/>
          </a:prstGeom>
          <a:blipFill dpi="0" rotWithShape="1">
            <a:blip r:embed="rId6">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lowchart: Connector 8">
            <a:extLst>
              <a:ext uri="{FF2B5EF4-FFF2-40B4-BE49-F238E27FC236}">
                <a16:creationId xmlns:a16="http://schemas.microsoft.com/office/drawing/2014/main" id="{5437F79C-6239-3151-182F-0DF579B3BEB5}"/>
              </a:ext>
            </a:extLst>
          </p:cNvPr>
          <p:cNvSpPr/>
          <p:nvPr/>
        </p:nvSpPr>
        <p:spPr>
          <a:xfrm>
            <a:off x="3469433" y="4049534"/>
            <a:ext cx="1744825" cy="1632857"/>
          </a:xfrm>
          <a:prstGeom prst="flowChartConnector">
            <a:avLst/>
          </a:prstGeom>
          <a:blipFill dpi="0" rotWithShape="1">
            <a:blip r:embed="rId7">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Flowchart: Connector 9">
            <a:extLst>
              <a:ext uri="{FF2B5EF4-FFF2-40B4-BE49-F238E27FC236}">
                <a16:creationId xmlns:a16="http://schemas.microsoft.com/office/drawing/2014/main" id="{49D5C992-CC11-3D1E-A56B-C9C548E05C40}"/>
              </a:ext>
            </a:extLst>
          </p:cNvPr>
          <p:cNvSpPr/>
          <p:nvPr/>
        </p:nvSpPr>
        <p:spPr>
          <a:xfrm>
            <a:off x="5809861" y="4049533"/>
            <a:ext cx="1744825" cy="1632857"/>
          </a:xfrm>
          <a:prstGeom prst="flowChartConnector">
            <a:avLst/>
          </a:prstGeom>
          <a:blipFill dpi="0" rotWithShape="1">
            <a:blip r:embed="rId8">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Freeform: Shape 17">
            <a:extLst>
              <a:ext uri="{FF2B5EF4-FFF2-40B4-BE49-F238E27FC236}">
                <a16:creationId xmlns:a16="http://schemas.microsoft.com/office/drawing/2014/main" id="{8C99B55A-BB53-C454-47EF-61881AB4460B}"/>
              </a:ext>
            </a:extLst>
          </p:cNvPr>
          <p:cNvSpPr/>
          <p:nvPr/>
        </p:nvSpPr>
        <p:spPr>
          <a:xfrm>
            <a:off x="-2404577" y="-88900"/>
            <a:ext cx="18173700" cy="11121231"/>
          </a:xfrm>
          <a:custGeom>
            <a:avLst/>
            <a:gdLst>
              <a:gd name="connsiteX0" fmla="*/ 4483100 w 18173700"/>
              <a:gd name="connsiteY0" fmla="*/ 3133910 h 10629900"/>
              <a:gd name="connsiteX1" fmla="*/ 3289300 w 18173700"/>
              <a:gd name="connsiteY1" fmla="*/ 4313333 h 10629900"/>
              <a:gd name="connsiteX2" fmla="*/ 4483100 w 18173700"/>
              <a:gd name="connsiteY2" fmla="*/ 5492756 h 10629900"/>
              <a:gd name="connsiteX3" fmla="*/ 5676900 w 18173700"/>
              <a:gd name="connsiteY3" fmla="*/ 4313333 h 10629900"/>
              <a:gd name="connsiteX4" fmla="*/ 4483100 w 18173700"/>
              <a:gd name="connsiteY4" fmla="*/ 3133910 h 10629900"/>
              <a:gd name="connsiteX5" fmla="*/ 0 w 18173700"/>
              <a:gd name="connsiteY5" fmla="*/ 0 h 10629900"/>
              <a:gd name="connsiteX6" fmla="*/ 18173700 w 18173700"/>
              <a:gd name="connsiteY6" fmla="*/ 0 h 10629900"/>
              <a:gd name="connsiteX7" fmla="*/ 18173700 w 18173700"/>
              <a:gd name="connsiteY7" fmla="*/ 10629900 h 10629900"/>
              <a:gd name="connsiteX8" fmla="*/ 0 w 18173700"/>
              <a:gd name="connsiteY8" fmla="*/ 10629900 h 10629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73700" h="10629900">
                <a:moveTo>
                  <a:pt x="4483100" y="3133910"/>
                </a:moveTo>
                <a:cubicBezTo>
                  <a:pt x="3823782" y="3133910"/>
                  <a:pt x="3289300" y="3661956"/>
                  <a:pt x="3289300" y="4313333"/>
                </a:cubicBezTo>
                <a:cubicBezTo>
                  <a:pt x="3289300" y="4964710"/>
                  <a:pt x="3823782" y="5492756"/>
                  <a:pt x="4483100" y="5492756"/>
                </a:cubicBezTo>
                <a:cubicBezTo>
                  <a:pt x="5142418" y="5492756"/>
                  <a:pt x="5676900" y="4964710"/>
                  <a:pt x="5676900" y="4313333"/>
                </a:cubicBezTo>
                <a:cubicBezTo>
                  <a:pt x="5676900" y="3661956"/>
                  <a:pt x="5142418" y="3133910"/>
                  <a:pt x="4483100" y="3133910"/>
                </a:cubicBezTo>
                <a:close/>
                <a:moveTo>
                  <a:pt x="0" y="0"/>
                </a:moveTo>
                <a:lnTo>
                  <a:pt x="18173700" y="0"/>
                </a:lnTo>
                <a:lnTo>
                  <a:pt x="18173700" y="10629900"/>
                </a:lnTo>
                <a:lnTo>
                  <a:pt x="0" y="10629900"/>
                </a:lnTo>
                <a:close/>
              </a:path>
            </a:pathLst>
          </a:custGeom>
          <a:solidFill>
            <a:schemeClr val="dk1">
              <a:alpha val="70000"/>
            </a:schemeClr>
          </a:solidFill>
          <a:ln>
            <a:noFill/>
          </a:ln>
        </p:spPr>
        <p:style>
          <a:lnRef idx="2">
            <a:schemeClr val="dk1">
              <a:shade val="15000"/>
            </a:schemeClr>
          </a:lnRef>
          <a:fillRef idx="1">
            <a:schemeClr val="dk1"/>
          </a:fillRef>
          <a:effectRef idx="0">
            <a:schemeClr val="dk1"/>
          </a:effectRef>
          <a:fontRef idx="minor">
            <a:schemeClr val="lt1"/>
          </a:fontRef>
        </p:style>
        <p:txBody>
          <a:bodyPr wrap="square" rtlCol="0" anchor="ctr">
            <a:noAutofit/>
          </a:bodyPr>
          <a:lstStyle/>
          <a:p>
            <a:pPr algn="ctr"/>
            <a:endParaRPr lang="en-IN" dirty="0"/>
          </a:p>
        </p:txBody>
      </p:sp>
      <p:sp>
        <p:nvSpPr>
          <p:cNvPr id="16" name="Rectangle 5">
            <a:extLst>
              <a:ext uri="{FF2B5EF4-FFF2-40B4-BE49-F238E27FC236}">
                <a16:creationId xmlns:a16="http://schemas.microsoft.com/office/drawing/2014/main" id="{8081C326-857A-05E7-1AD6-22E806F70DD5}"/>
              </a:ext>
            </a:extLst>
          </p:cNvPr>
          <p:cNvSpPr>
            <a:spLocks noChangeArrowheads="1"/>
          </p:cNvSpPr>
          <p:nvPr/>
        </p:nvSpPr>
        <p:spPr bwMode="auto">
          <a:xfrm flipH="1">
            <a:off x="3341136" y="2903720"/>
            <a:ext cx="7822163" cy="2923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1" i="0" u="none" strike="noStrike" cap="none" normalizeH="0" baseline="0" dirty="0">
                <a:ln>
                  <a:noFill/>
                </a:ln>
                <a:solidFill>
                  <a:schemeClr val="bg1"/>
                </a:solidFill>
                <a:effectLst/>
                <a:latin typeface="+mn-lt"/>
              </a:rPr>
              <a:t>Gas sensor: </a:t>
            </a:r>
            <a:r>
              <a:rPr kumimoji="0" lang="en-US" altLang="en-US" sz="2400" b="1" i="0" u="none" strike="noStrike" cap="none" normalizeH="0" baseline="0" dirty="0">
                <a:ln>
                  <a:noFill/>
                </a:ln>
                <a:solidFill>
                  <a:schemeClr val="bg1"/>
                </a:solidFill>
                <a:effectLst/>
                <a:latin typeface="+mn-lt"/>
              </a:rPr>
              <a:t>It play a crucial role in monitoring and ensuring safety in various environments. Their ability to detect specific gases allows for early detection of potential hazards and contributes to the overall safety and well-being of individuals and communities.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400" b="1" i="0" u="none" strike="noStrike" cap="none" normalizeH="0" baseline="0" dirty="0">
                <a:ln>
                  <a:noFill/>
                </a:ln>
                <a:solidFill>
                  <a:schemeClr val="bg1"/>
                </a:solidFill>
                <a:effectLst/>
                <a:latin typeface="+mn-lt"/>
              </a:rPr>
            </a:br>
            <a:endParaRPr kumimoji="0" lang="en-US" altLang="en-US" sz="2400" b="1" i="0" u="none" strike="noStrike" cap="none" normalizeH="0" baseline="0" dirty="0">
              <a:ln>
                <a:noFill/>
              </a:ln>
              <a:solidFill>
                <a:schemeClr val="bg1"/>
              </a:solidFill>
              <a:effectLst/>
              <a:latin typeface="+mn-lt"/>
            </a:endParaRPr>
          </a:p>
        </p:txBody>
      </p:sp>
    </p:spTree>
    <p:extLst>
      <p:ext uri="{BB962C8B-B14F-4D97-AF65-F5344CB8AC3E}">
        <p14:creationId xmlns:p14="http://schemas.microsoft.com/office/powerpoint/2010/main" val="40457349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FBC37-85A3-CC8E-541A-3140F5F7CA2B}"/>
              </a:ext>
            </a:extLst>
          </p:cNvPr>
          <p:cNvSpPr>
            <a:spLocks noGrp="1"/>
          </p:cNvSpPr>
          <p:nvPr>
            <p:ph type="title"/>
          </p:nvPr>
        </p:nvSpPr>
        <p:spPr/>
        <p:txBody>
          <a:bodyPr/>
          <a:lstStyle/>
          <a:p>
            <a:r>
              <a:rPr lang="en-IN" dirty="0"/>
              <a:t>Circuit Diagram</a:t>
            </a:r>
          </a:p>
        </p:txBody>
      </p:sp>
      <p:sp>
        <p:nvSpPr>
          <p:cNvPr id="3" name="Content Placeholder 2">
            <a:extLst>
              <a:ext uri="{FF2B5EF4-FFF2-40B4-BE49-F238E27FC236}">
                <a16:creationId xmlns:a16="http://schemas.microsoft.com/office/drawing/2014/main" id="{44DDB453-6D47-B52C-1980-612068068C82}"/>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30910199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8E618-BC4B-4226-D8C0-38F262DB02CF}"/>
              </a:ext>
            </a:extLst>
          </p:cNvPr>
          <p:cNvSpPr>
            <a:spLocks noGrp="1"/>
          </p:cNvSpPr>
          <p:nvPr>
            <p:ph type="title"/>
          </p:nvPr>
        </p:nvSpPr>
        <p:spPr/>
        <p:txBody>
          <a:bodyPr/>
          <a:lstStyle/>
          <a:p>
            <a:r>
              <a:rPr lang="en-IN" dirty="0"/>
              <a:t>Working</a:t>
            </a:r>
          </a:p>
        </p:txBody>
      </p:sp>
      <p:sp>
        <p:nvSpPr>
          <p:cNvPr id="3" name="Content Placeholder 2">
            <a:extLst>
              <a:ext uri="{FF2B5EF4-FFF2-40B4-BE49-F238E27FC236}">
                <a16:creationId xmlns:a16="http://schemas.microsoft.com/office/drawing/2014/main" id="{0E4E26A5-10EB-F6D1-182F-BC04E6482593}"/>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0514571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3D987-720B-9D4D-A5F1-F04CBB2CF993}"/>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Software </a:t>
            </a:r>
          </a:p>
        </p:txBody>
      </p:sp>
      <p:sp>
        <p:nvSpPr>
          <p:cNvPr id="3" name="TextBox 2">
            <a:extLst>
              <a:ext uri="{FF2B5EF4-FFF2-40B4-BE49-F238E27FC236}">
                <a16:creationId xmlns:a16="http://schemas.microsoft.com/office/drawing/2014/main" id="{DC0F5B4B-644A-8539-96B0-BBBA8228D87A}"/>
              </a:ext>
            </a:extLst>
          </p:cNvPr>
          <p:cNvSpPr txBox="1"/>
          <p:nvPr/>
        </p:nvSpPr>
        <p:spPr>
          <a:xfrm>
            <a:off x="1239521" y="1402080"/>
            <a:ext cx="9895839" cy="3385542"/>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Arduino IDE :-</a:t>
            </a:r>
          </a:p>
          <a:p>
            <a:pPr lvl="1"/>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The Arduino Integrated Development Environment - or Arduino Software (IDE) - contains a text editor for writing code, a message area, a text console, a toolbar with buttons for common functions and a series of menus. It connects to the Arduino and </a:t>
            </a: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Genuino</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hardware to upload programs and communicate with them.</a:t>
            </a:r>
          </a:p>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dirty="0" err="1">
                <a:latin typeface="Times New Roman" panose="02020603050405020304" pitchFamily="18" charset="0"/>
                <a:cs typeface="Times New Roman" panose="02020603050405020304" pitchFamily="18" charset="0"/>
              </a:rPr>
              <a:t>Thingspeak</a:t>
            </a:r>
            <a:r>
              <a:rPr lang="en-US" sz="1400" dirty="0">
                <a:latin typeface="Times New Roman" panose="02020603050405020304" pitchFamily="18" charset="0"/>
                <a:cs typeface="Times New Roman" panose="02020603050405020304" pitchFamily="18" charset="0"/>
              </a:rPr>
              <a:t>  :-</a:t>
            </a:r>
          </a:p>
          <a:p>
            <a:pPr lvl="1"/>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400" dirty="0" err="1">
                <a:effectLst/>
                <a:latin typeface="Times New Roman" panose="02020603050405020304" pitchFamily="18" charset="0"/>
                <a:ea typeface="Calibri" panose="020F0502020204030204" pitchFamily="34" charset="0"/>
                <a:cs typeface="Times New Roman" panose="02020603050405020304" pitchFamily="18" charset="0"/>
              </a:rPr>
              <a:t>ThingSpeak</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is IoT platform for user to gather real-time data; for instance, climate information, location data and other device data. In different channels in </a:t>
            </a:r>
            <a:r>
              <a:rPr lang="en-IN" sz="1400" dirty="0" err="1">
                <a:effectLst/>
                <a:latin typeface="Times New Roman" panose="02020603050405020304" pitchFamily="18" charset="0"/>
                <a:ea typeface="Calibri" panose="020F0502020204030204" pitchFamily="34" charset="0"/>
                <a:cs typeface="Times New Roman" panose="02020603050405020304" pitchFamily="18" charset="0"/>
              </a:rPr>
              <a:t>ThingSpeak</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you can summarize information and visualize data online in charts and </a:t>
            </a:r>
            <a:r>
              <a:rPr lang="en-IN" sz="1400" dirty="0" err="1">
                <a:effectLst/>
                <a:latin typeface="Times New Roman" panose="02020603050405020304" pitchFamily="18" charset="0"/>
                <a:ea typeface="Calibri" panose="020F0502020204030204" pitchFamily="34" charset="0"/>
                <a:cs typeface="Times New Roman" panose="02020603050405020304" pitchFamily="18" charset="0"/>
              </a:rPr>
              <a:t>analyze</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useful information</a:t>
            </a:r>
          </a:p>
          <a:p>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MIT App Inventor :-</a:t>
            </a:r>
          </a:p>
          <a:p>
            <a:pPr lvl="1"/>
            <a:r>
              <a:rPr lang="en-US" sz="1400" b="0" i="0" dirty="0">
                <a:effectLst/>
                <a:latin typeface="Times New Roman" panose="02020603050405020304" pitchFamily="18" charset="0"/>
                <a:cs typeface="Times New Roman" panose="02020603050405020304" pitchFamily="18" charset="0"/>
              </a:rPr>
              <a:t>	MIT App Inventor is a high-level block-based visual programming language, originally built by Google and now maintained by the Massachusetts Institute of Technology. It allows newcomers to create computer applications for two operating systems: Android and iOS</a:t>
            </a:r>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5534171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4D98BFD-5963-EEC1-7355-6AF4766CC142}"/>
              </a:ext>
            </a:extLst>
          </p:cNvPr>
          <p:cNvPicPr>
            <a:picLocks noChangeAspect="1"/>
          </p:cNvPicPr>
          <p:nvPr/>
        </p:nvPicPr>
        <p:blipFill rotWithShape="1">
          <a:blip r:embed="rId2"/>
          <a:srcRect t="2275" b="8225"/>
          <a:stretch/>
        </p:blipFill>
        <p:spPr>
          <a:xfrm>
            <a:off x="9321302" y="1"/>
            <a:ext cx="2870698" cy="6862319"/>
          </a:xfrm>
          <a:prstGeom prst="rect">
            <a:avLst/>
          </a:prstGeom>
        </p:spPr>
      </p:pic>
      <p:sp>
        <p:nvSpPr>
          <p:cNvPr id="9" name="TextBox 8">
            <a:extLst>
              <a:ext uri="{FF2B5EF4-FFF2-40B4-BE49-F238E27FC236}">
                <a16:creationId xmlns:a16="http://schemas.microsoft.com/office/drawing/2014/main" id="{3FD67D12-04DB-A4EC-801D-307079E5518B}"/>
              </a:ext>
            </a:extLst>
          </p:cNvPr>
          <p:cNvSpPr txBox="1"/>
          <p:nvPr/>
        </p:nvSpPr>
        <p:spPr>
          <a:xfrm>
            <a:off x="489137" y="851087"/>
            <a:ext cx="8273864" cy="4832092"/>
          </a:xfrm>
          <a:prstGeom prst="rect">
            <a:avLst/>
          </a:prstGeom>
          <a:noFill/>
        </p:spPr>
        <p:txBody>
          <a:bodyPr wrap="square" rtlCol="0">
            <a:spAutoFit/>
          </a:bodyPr>
          <a:lstStyle/>
          <a:p>
            <a:pPr marL="342900" indent="-342900" algn="just">
              <a:buFont typeface="+mj-lt"/>
              <a:buAutoNum type="arabicPeriod"/>
            </a:pPr>
            <a:r>
              <a:rPr lang="en-US" sz="1400" dirty="0">
                <a:latin typeface="Times New Roman" panose="02020603050405020304" pitchFamily="18" charset="0"/>
                <a:cs typeface="Times New Roman" panose="02020603050405020304" pitchFamily="18" charset="0"/>
              </a:rPr>
              <a:t>The code includes the Servo library to control a servo motor and defines pins for various components.</a:t>
            </a:r>
          </a:p>
          <a:p>
            <a:pPr marL="342900" indent="-342900" algn="just">
              <a:buFont typeface="+mj-lt"/>
              <a:buAutoNum type="arabicPeriod"/>
            </a:pPr>
            <a:r>
              <a:rPr lang="en-US" sz="1400" dirty="0">
                <a:latin typeface="Times New Roman" panose="02020603050405020304" pitchFamily="18" charset="0"/>
                <a:cs typeface="Times New Roman" panose="02020603050405020304" pitchFamily="18" charset="0"/>
              </a:rPr>
              <a:t>A </a:t>
            </a:r>
            <a:r>
              <a:rPr lang="en-US" sz="1400" dirty="0" err="1">
                <a:latin typeface="Times New Roman" panose="02020603050405020304" pitchFamily="18" charset="0"/>
                <a:cs typeface="Times New Roman" panose="02020603050405020304" pitchFamily="18" charset="0"/>
              </a:rPr>
              <a:t>TinyGPS</a:t>
            </a:r>
            <a:r>
              <a:rPr lang="en-US" sz="1400" dirty="0">
                <a:latin typeface="Times New Roman" panose="02020603050405020304" pitchFamily="18" charset="0"/>
                <a:cs typeface="Times New Roman" panose="02020603050405020304" pitchFamily="18" charset="0"/>
              </a:rPr>
              <a:t> library is used to parse GPS data received through the Serial port.</a:t>
            </a:r>
          </a:p>
          <a:p>
            <a:pPr marL="342900" indent="-342900" algn="just">
              <a:buFont typeface="+mj-lt"/>
              <a:buAutoNum type="arabicPeriod"/>
            </a:pPr>
            <a:r>
              <a:rPr lang="en-US" sz="1400" dirty="0">
                <a:latin typeface="Times New Roman" panose="02020603050405020304" pitchFamily="18" charset="0"/>
                <a:cs typeface="Times New Roman" panose="02020603050405020304" pitchFamily="18" charset="0"/>
              </a:rPr>
              <a:t>The `</a:t>
            </a:r>
            <a:r>
              <a:rPr lang="en-US" sz="1400" dirty="0" err="1">
                <a:latin typeface="Times New Roman" panose="02020603050405020304" pitchFamily="18" charset="0"/>
                <a:cs typeface="Times New Roman" panose="02020603050405020304" pitchFamily="18" charset="0"/>
              </a:rPr>
              <a:t>read_gps</a:t>
            </a:r>
            <a:r>
              <a:rPr lang="en-US" sz="1400" dirty="0">
                <a:latin typeface="Times New Roman" panose="02020603050405020304" pitchFamily="18" charset="0"/>
                <a:cs typeface="Times New Roman" panose="02020603050405020304" pitchFamily="18" charset="0"/>
              </a:rPr>
              <a:t>` function continuously reads GPS data for one second and updates the latitude and longitude variables.</a:t>
            </a:r>
          </a:p>
          <a:p>
            <a:pPr marL="342900" indent="-342900" algn="just">
              <a:buFont typeface="+mj-lt"/>
              <a:buAutoNum type="arabicPeriod"/>
            </a:pPr>
            <a:r>
              <a:rPr lang="en-US" sz="1400" dirty="0">
                <a:latin typeface="Times New Roman" panose="02020603050405020304" pitchFamily="18" charset="0"/>
                <a:cs typeface="Times New Roman" panose="02020603050405020304" pitchFamily="18" charset="0"/>
              </a:rPr>
              <a:t>In the `setup` function, components like the servo, LEDs, motors, and Serial communication are initialized.</a:t>
            </a:r>
          </a:p>
          <a:p>
            <a:pPr marL="342900" indent="-342900" algn="just">
              <a:buFont typeface="+mj-lt"/>
              <a:buAutoNum type="arabicPeriod"/>
            </a:pPr>
            <a:r>
              <a:rPr lang="en-US" sz="1400" dirty="0">
                <a:latin typeface="Times New Roman" panose="02020603050405020304" pitchFamily="18" charset="0"/>
                <a:cs typeface="Times New Roman" panose="02020603050405020304" pitchFamily="18" charset="0"/>
              </a:rPr>
              <a:t>The `loop` function is the main execution loop, where GPS data is read, analog and digital sensor values are obtained, and IoT data is uploaded to </a:t>
            </a:r>
            <a:r>
              <a:rPr lang="en-US" sz="1400" dirty="0" err="1">
                <a:latin typeface="Times New Roman" panose="02020603050405020304" pitchFamily="18" charset="0"/>
                <a:cs typeface="Times New Roman" panose="02020603050405020304" pitchFamily="18" charset="0"/>
              </a:rPr>
              <a:t>ThingSpeak</a:t>
            </a:r>
            <a:r>
              <a:rPr lang="en-US" sz="1400" dirty="0">
                <a:latin typeface="Times New Roman" panose="02020603050405020304" pitchFamily="18" charset="0"/>
                <a:cs typeface="Times New Roman" panose="02020603050405020304" pitchFamily="18" charset="0"/>
              </a:rPr>
              <a:t>.</a:t>
            </a:r>
          </a:p>
          <a:p>
            <a:pPr marL="342900" indent="-342900" algn="just">
              <a:buFont typeface="+mj-lt"/>
              <a:buAutoNum type="arabicPeriod"/>
            </a:pPr>
            <a:r>
              <a:rPr lang="en-US" sz="1400" dirty="0">
                <a:latin typeface="Times New Roman" panose="02020603050405020304" pitchFamily="18" charset="0"/>
                <a:cs typeface="Times New Roman" panose="02020603050405020304" pitchFamily="18" charset="0"/>
              </a:rPr>
              <a:t>The code checks if a certain condition (always true in this case) is met and executes a block of code that includes activating a buzzer, reading GPS again, and uploading IoT data.</a:t>
            </a:r>
          </a:p>
          <a:p>
            <a:pPr marL="342900" indent="-342900" algn="just">
              <a:buFont typeface="+mj-lt"/>
              <a:buAutoNum type="arabicPeriod"/>
            </a:pPr>
            <a:r>
              <a:rPr lang="en-US" sz="1400" dirty="0">
                <a:latin typeface="Times New Roman" panose="02020603050405020304" pitchFamily="18" charset="0"/>
                <a:cs typeface="Times New Roman" panose="02020603050405020304" pitchFamily="18" charset="0"/>
              </a:rPr>
              <a:t>Motor control commands are received from the IoT platform and used to control four motors in different configurations.</a:t>
            </a:r>
          </a:p>
          <a:p>
            <a:pPr marL="342900" indent="-342900" algn="just">
              <a:buFont typeface="+mj-lt"/>
              <a:buAutoNum type="arabicPeriod"/>
            </a:pPr>
            <a:r>
              <a:rPr lang="en-US" sz="1400" dirty="0">
                <a:latin typeface="Times New Roman" panose="02020603050405020304" pitchFamily="18" charset="0"/>
                <a:cs typeface="Times New Roman" panose="02020603050405020304" pitchFamily="18" charset="0"/>
              </a:rPr>
              <a:t>A special command ('6') activates a servo motor, causing it to move back and forth in a sweeping motion.</a:t>
            </a:r>
          </a:p>
          <a:p>
            <a:pPr marL="342900" indent="-342900" algn="just">
              <a:buFont typeface="+mj-lt"/>
              <a:buAutoNum type="arabicPeriod"/>
            </a:pPr>
            <a:r>
              <a:rPr lang="en-US" sz="1400" dirty="0">
                <a:latin typeface="Times New Roman" panose="02020603050405020304" pitchFamily="18" charset="0"/>
                <a:cs typeface="Times New Roman" panose="02020603050405020304" pitchFamily="18" charset="0"/>
              </a:rPr>
              <a:t>Another command ('5') turns off the LED and sets the servo motor position to 0.</a:t>
            </a:r>
          </a:p>
          <a:p>
            <a:pPr marL="342900" indent="-342900" algn="just">
              <a:buFont typeface="+mj-lt"/>
              <a:buAutoNum type="arabicPeriod"/>
            </a:pPr>
            <a:r>
              <a:rPr lang="en-US" sz="1400" dirty="0">
                <a:latin typeface="Times New Roman" panose="02020603050405020304" pitchFamily="18" charset="0"/>
                <a:cs typeface="Times New Roman" panose="02020603050405020304" pitchFamily="18" charset="0"/>
              </a:rPr>
              <a:t>The `</a:t>
            </a:r>
            <a:r>
              <a:rPr lang="en-US" sz="1400" dirty="0" err="1">
                <a:latin typeface="Times New Roman" panose="02020603050405020304" pitchFamily="18" charset="0"/>
                <a:cs typeface="Times New Roman" panose="02020603050405020304" pitchFamily="18" charset="0"/>
              </a:rPr>
              <a:t>wifi_init</a:t>
            </a:r>
            <a:r>
              <a:rPr lang="en-US" sz="1400" dirty="0">
                <a:latin typeface="Times New Roman" panose="02020603050405020304" pitchFamily="18" charset="0"/>
                <a:cs typeface="Times New Roman" panose="02020603050405020304" pitchFamily="18" charset="0"/>
              </a:rPr>
              <a:t>` function initializes the ESP8266 module for Wi-Fi communication with a predefined SSID and password.</a:t>
            </a:r>
          </a:p>
          <a:p>
            <a:pPr marL="342900" indent="-342900" algn="just">
              <a:buFont typeface="+mj-lt"/>
              <a:buAutoNum type="arabicPeriod"/>
            </a:pPr>
            <a:r>
              <a:rPr lang="en-US" sz="1400" dirty="0">
                <a:latin typeface="Times New Roman" panose="02020603050405020304" pitchFamily="18" charset="0"/>
                <a:cs typeface="Times New Roman" panose="02020603050405020304" pitchFamily="18" charset="0"/>
              </a:rPr>
              <a:t>The `</a:t>
            </a:r>
            <a:r>
              <a:rPr lang="en-US" sz="1400" dirty="0" err="1">
                <a:latin typeface="Times New Roman" panose="02020603050405020304" pitchFamily="18" charset="0"/>
                <a:cs typeface="Times New Roman" panose="02020603050405020304" pitchFamily="18" charset="0"/>
              </a:rPr>
              <a:t>upload_iot</a:t>
            </a:r>
            <a:r>
              <a:rPr lang="en-US" sz="1400" dirty="0">
                <a:latin typeface="Times New Roman" panose="02020603050405020304" pitchFamily="18" charset="0"/>
                <a:cs typeface="Times New Roman" panose="02020603050405020304" pitchFamily="18" charset="0"/>
              </a:rPr>
              <a:t>` function constructs an HTTP GET request with sensor data and GPS coordinates, then sends it to </a:t>
            </a:r>
            <a:r>
              <a:rPr lang="en-US" sz="1400" dirty="0" err="1">
                <a:latin typeface="Times New Roman" panose="02020603050405020304" pitchFamily="18" charset="0"/>
                <a:cs typeface="Times New Roman" panose="02020603050405020304" pitchFamily="18" charset="0"/>
              </a:rPr>
              <a:t>ThingSpeak</a:t>
            </a:r>
            <a:r>
              <a:rPr lang="en-US" sz="1400" dirty="0">
                <a:latin typeface="Times New Roman" panose="02020603050405020304" pitchFamily="18" charset="0"/>
                <a:cs typeface="Times New Roman" panose="02020603050405020304" pitchFamily="18" charset="0"/>
              </a:rPr>
              <a:t> for storage and visualization.</a:t>
            </a:r>
          </a:p>
          <a:p>
            <a:pPr marL="342900" indent="-342900" algn="just">
              <a:buFont typeface="+mj-lt"/>
              <a:buAutoNum type="arabicPeriod"/>
            </a:pPr>
            <a:r>
              <a:rPr lang="en-US" sz="1400" dirty="0">
                <a:latin typeface="Times New Roman" panose="02020603050405020304" pitchFamily="18" charset="0"/>
                <a:cs typeface="Times New Roman" panose="02020603050405020304" pitchFamily="18" charset="0"/>
              </a:rPr>
              <a:t>The `</a:t>
            </a:r>
            <a:r>
              <a:rPr lang="en-US" sz="1400" dirty="0" err="1">
                <a:latin typeface="Times New Roman" panose="02020603050405020304" pitchFamily="18" charset="0"/>
                <a:cs typeface="Times New Roman" panose="02020603050405020304" pitchFamily="18" charset="0"/>
              </a:rPr>
              <a:t>read_iot</a:t>
            </a:r>
            <a:r>
              <a:rPr lang="en-US" sz="1400" dirty="0">
                <a:latin typeface="Times New Roman" panose="02020603050405020304" pitchFamily="18" charset="0"/>
                <a:cs typeface="Times New Roman" panose="02020603050405020304" pitchFamily="18" charset="0"/>
              </a:rPr>
              <a:t>` function sends a request to </a:t>
            </a:r>
            <a:r>
              <a:rPr lang="en-US" sz="1400" dirty="0" err="1">
                <a:latin typeface="Times New Roman" panose="02020603050405020304" pitchFamily="18" charset="0"/>
                <a:cs typeface="Times New Roman" panose="02020603050405020304" pitchFamily="18" charset="0"/>
              </a:rPr>
              <a:t>ThingSpeak</a:t>
            </a:r>
            <a:r>
              <a:rPr lang="en-US" sz="1400" dirty="0">
                <a:latin typeface="Times New Roman" panose="02020603050405020304" pitchFamily="18" charset="0"/>
                <a:cs typeface="Times New Roman" panose="02020603050405020304" pitchFamily="18" charset="0"/>
              </a:rPr>
              <a:t> to retrieve the last value of a specific field and returns the received character.</a:t>
            </a:r>
          </a:p>
          <a:p>
            <a:pPr marL="342900" indent="-342900" algn="just">
              <a:buFont typeface="+mj-lt"/>
              <a:buAutoNum type="arabicPeriod"/>
            </a:pPr>
            <a:r>
              <a:rPr lang="en-US" sz="1400" dirty="0">
                <a:latin typeface="Times New Roman" panose="02020603050405020304" pitchFamily="18" charset="0"/>
                <a:cs typeface="Times New Roman" panose="02020603050405020304" pitchFamily="18" charset="0"/>
              </a:rPr>
              <a:t>The code relies on the </a:t>
            </a:r>
            <a:r>
              <a:rPr lang="en-US" sz="1400" dirty="0" err="1">
                <a:latin typeface="Times New Roman" panose="02020603050405020304" pitchFamily="18" charset="0"/>
                <a:cs typeface="Times New Roman" panose="02020603050405020304" pitchFamily="18" charset="0"/>
              </a:rPr>
              <a:t>ThingSpeak</a:t>
            </a:r>
            <a:r>
              <a:rPr lang="en-US" sz="1400" dirty="0">
                <a:latin typeface="Times New Roman" panose="02020603050405020304" pitchFamily="18" charset="0"/>
                <a:cs typeface="Times New Roman" panose="02020603050405020304" pitchFamily="18" charset="0"/>
              </a:rPr>
              <a:t> IoT platform, and the specific </a:t>
            </a:r>
            <a:r>
              <a:rPr lang="en-US" sz="1400" dirty="0" err="1">
                <a:latin typeface="Times New Roman" panose="02020603050405020304" pitchFamily="18" charset="0"/>
                <a:cs typeface="Times New Roman" panose="02020603050405020304" pitchFamily="18" charset="0"/>
              </a:rPr>
              <a:t>ThingSpeak</a:t>
            </a:r>
            <a:r>
              <a:rPr lang="en-US" sz="1400" dirty="0">
                <a:latin typeface="Times New Roman" panose="02020603050405020304" pitchFamily="18" charset="0"/>
                <a:cs typeface="Times New Roman" panose="02020603050405020304" pitchFamily="18" charset="0"/>
              </a:rPr>
              <a:t> channel and API key are hardcoded.</a:t>
            </a:r>
          </a:p>
          <a:p>
            <a:pPr marL="342900" indent="-342900" algn="just">
              <a:buFont typeface="+mj-lt"/>
              <a:buAutoNum type="arabicPeriod"/>
            </a:pPr>
            <a:r>
              <a:rPr lang="en-US" sz="1400" dirty="0">
                <a:latin typeface="Times New Roman" panose="02020603050405020304" pitchFamily="18" charset="0"/>
                <a:cs typeface="Times New Roman" panose="02020603050405020304" pitchFamily="18" charset="0"/>
              </a:rPr>
              <a:t>Serial communication is used for debugging and communicating with the ESP8266 module.</a:t>
            </a:r>
          </a:p>
        </p:txBody>
      </p:sp>
    </p:spTree>
    <p:extLst>
      <p:ext uri="{BB962C8B-B14F-4D97-AF65-F5344CB8AC3E}">
        <p14:creationId xmlns:p14="http://schemas.microsoft.com/office/powerpoint/2010/main" val="24921791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ADB0882-0FD7-4024-58A5-76CDAD2BA327}"/>
              </a:ext>
            </a:extLst>
          </p:cNvPr>
          <p:cNvPicPr>
            <a:picLocks noGrp="1" noChangeAspect="1"/>
          </p:cNvPicPr>
          <p:nvPr>
            <p:ph idx="1"/>
          </p:nvPr>
        </p:nvPicPr>
        <p:blipFill rotWithShape="1">
          <a:blip r:embed="rId2"/>
          <a:srcRect b="7132"/>
          <a:stretch/>
        </p:blipFill>
        <p:spPr>
          <a:xfrm>
            <a:off x="6068665" y="0"/>
            <a:ext cx="6123335" cy="6858000"/>
          </a:xfrm>
        </p:spPr>
      </p:pic>
      <p:sp>
        <p:nvSpPr>
          <p:cNvPr id="8" name="TextBox 7">
            <a:extLst>
              <a:ext uri="{FF2B5EF4-FFF2-40B4-BE49-F238E27FC236}">
                <a16:creationId xmlns:a16="http://schemas.microsoft.com/office/drawing/2014/main" id="{1677B061-70FD-35F7-7AF7-38F48F7D6823}"/>
              </a:ext>
            </a:extLst>
          </p:cNvPr>
          <p:cNvSpPr txBox="1"/>
          <p:nvPr/>
        </p:nvSpPr>
        <p:spPr>
          <a:xfrm>
            <a:off x="251572" y="574301"/>
            <a:ext cx="5674218" cy="6001643"/>
          </a:xfrm>
          <a:prstGeom prst="rect">
            <a:avLst/>
          </a:prstGeom>
          <a:noFill/>
        </p:spPr>
        <p:txBody>
          <a:bodyPr wrap="square" rtlCol="0">
            <a:spAutoFit/>
          </a:bodyPr>
          <a:lstStyle/>
          <a:p>
            <a:endParaRPr lang="en-US" sz="1200" dirty="0"/>
          </a:p>
          <a:p>
            <a:r>
              <a:rPr lang="en-US" sz="1200" dirty="0"/>
              <a:t>1. Initialization: Start by setting up camera-related libraries and including necessary header files.</a:t>
            </a:r>
          </a:p>
          <a:p>
            <a:endParaRPr lang="en-US" sz="1200" dirty="0"/>
          </a:p>
          <a:p>
            <a:r>
              <a:rPr lang="en-US" sz="1200" dirty="0"/>
              <a:t>2. Network Credentials: Define Wi-Fi network credentials (`</a:t>
            </a:r>
            <a:r>
              <a:rPr lang="en-US" sz="1200" dirty="0" err="1"/>
              <a:t>ssid</a:t>
            </a:r>
            <a:r>
              <a:rPr lang="en-US" sz="1200" dirty="0"/>
              <a:t>` and `password`) for establishing a connection.</a:t>
            </a:r>
          </a:p>
          <a:p>
            <a:endParaRPr lang="en-US" sz="1200" dirty="0"/>
          </a:p>
          <a:p>
            <a:r>
              <a:rPr lang="en-US" sz="1200" dirty="0"/>
              <a:t>3. Camera Model Configuration: Choose the camera model by uncommenting specific `#define` statements based on the hardware in use.</a:t>
            </a:r>
          </a:p>
          <a:p>
            <a:endParaRPr lang="en-US" sz="1200" dirty="0"/>
          </a:p>
          <a:p>
            <a:r>
              <a:rPr lang="en-US" sz="1200" dirty="0"/>
              <a:t>4. Pin Configuration: Configure GPIO pins according to the selected camera model for proper hardware interaction.</a:t>
            </a:r>
          </a:p>
          <a:p>
            <a:endParaRPr lang="en-US" sz="1200" dirty="0"/>
          </a:p>
          <a:p>
            <a:r>
              <a:rPr lang="en-US" sz="1200" dirty="0"/>
              <a:t>5. HTTP Server Setup: Configure HTTP server settings, specifying content types and boundaries for communication.</a:t>
            </a:r>
          </a:p>
          <a:p>
            <a:endParaRPr lang="en-US" sz="1200" dirty="0"/>
          </a:p>
          <a:p>
            <a:r>
              <a:rPr lang="en-US" sz="1200" dirty="0"/>
              <a:t>6. Stream Handler Function: The `</a:t>
            </a:r>
            <a:r>
              <a:rPr lang="en-US" sz="1200" dirty="0" err="1"/>
              <a:t>stream_handler</a:t>
            </a:r>
            <a:r>
              <a:rPr lang="en-US" sz="1200" dirty="0"/>
              <a:t>` function manages HTTP requests, capturing camera frames, handling errors, converting frames to JPEG format, and sending data as HTTP responses.</a:t>
            </a:r>
          </a:p>
          <a:p>
            <a:endParaRPr lang="en-US" sz="1200" dirty="0"/>
          </a:p>
          <a:p>
            <a:r>
              <a:rPr lang="en-US" sz="1200" dirty="0"/>
              <a:t>7. Start Camera Server: The `</a:t>
            </a:r>
            <a:r>
              <a:rPr lang="en-US" sz="1200" dirty="0" err="1"/>
              <a:t>startCameraServer</a:t>
            </a:r>
            <a:r>
              <a:rPr lang="en-US" sz="1200" dirty="0"/>
              <a:t>` function configures and initiates the HTTP server, registering the stream handler for serving camera feeds.</a:t>
            </a:r>
          </a:p>
          <a:p>
            <a:endParaRPr lang="en-US" sz="1200" dirty="0"/>
          </a:p>
          <a:p>
            <a:r>
              <a:rPr lang="en-US" sz="1200" dirty="0"/>
              <a:t>8. Setup Function: In the setup phase, disable the brownout detector, initialize Serial communication, configure camera settings, establish a Wi-Fi connection, and start the camera server. Print relevant information such as connection status and camera stream URL.</a:t>
            </a:r>
          </a:p>
          <a:p>
            <a:endParaRPr lang="en-US" sz="1200" dirty="0"/>
          </a:p>
          <a:p>
            <a:r>
              <a:rPr lang="en-US" sz="1200" dirty="0"/>
              <a:t>9. Loop Function:  The loop function is minimal, with a small delay (`delay(1)`), as the main functionality is handled by the HTTP server and camera stream handler.</a:t>
            </a:r>
          </a:p>
          <a:p>
            <a:endParaRPr lang="en-US" sz="1200" dirty="0"/>
          </a:p>
        </p:txBody>
      </p:sp>
    </p:spTree>
    <p:extLst>
      <p:ext uri="{BB962C8B-B14F-4D97-AF65-F5344CB8AC3E}">
        <p14:creationId xmlns:p14="http://schemas.microsoft.com/office/powerpoint/2010/main" val="38578470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434A559-F283-E488-83A1-1D75E29F273D}"/>
              </a:ext>
            </a:extLst>
          </p:cNvPr>
          <p:cNvPicPr>
            <a:picLocks noChangeAspect="1"/>
          </p:cNvPicPr>
          <p:nvPr/>
        </p:nvPicPr>
        <p:blipFill rotWithShape="1">
          <a:blip r:embed="rId2"/>
          <a:srcRect b="11704"/>
          <a:stretch/>
        </p:blipFill>
        <p:spPr>
          <a:xfrm>
            <a:off x="1197983" y="186470"/>
            <a:ext cx="9335547" cy="6485059"/>
          </a:xfrm>
          <a:prstGeom prst="rect">
            <a:avLst/>
          </a:prstGeom>
        </p:spPr>
      </p:pic>
    </p:spTree>
    <p:extLst>
      <p:ext uri="{BB962C8B-B14F-4D97-AF65-F5344CB8AC3E}">
        <p14:creationId xmlns:p14="http://schemas.microsoft.com/office/powerpoint/2010/main" val="29605463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5F9C444-F8A7-08E5-3D5A-D5082AEA041E}"/>
              </a:ext>
            </a:extLst>
          </p:cNvPr>
          <p:cNvPicPr>
            <a:picLocks noChangeAspect="1"/>
          </p:cNvPicPr>
          <p:nvPr/>
        </p:nvPicPr>
        <p:blipFill>
          <a:blip r:embed="rId2"/>
          <a:stretch>
            <a:fillRect/>
          </a:stretch>
        </p:blipFill>
        <p:spPr>
          <a:xfrm>
            <a:off x="5746376" y="0"/>
            <a:ext cx="6445624" cy="3289953"/>
          </a:xfrm>
          <a:prstGeom prst="rect">
            <a:avLst/>
          </a:prstGeom>
        </p:spPr>
      </p:pic>
      <p:pic>
        <p:nvPicPr>
          <p:cNvPr id="5" name="Picture 4">
            <a:extLst>
              <a:ext uri="{FF2B5EF4-FFF2-40B4-BE49-F238E27FC236}">
                <a16:creationId xmlns:a16="http://schemas.microsoft.com/office/drawing/2014/main" id="{94E1504E-70A4-D774-6C44-C7FA7FF72B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006600"/>
            <a:ext cx="2183130" cy="4851400"/>
          </a:xfrm>
          <a:prstGeom prst="rect">
            <a:avLst/>
          </a:prstGeom>
        </p:spPr>
      </p:pic>
      <p:sp>
        <p:nvSpPr>
          <p:cNvPr id="6" name="TextBox 5">
            <a:extLst>
              <a:ext uri="{FF2B5EF4-FFF2-40B4-BE49-F238E27FC236}">
                <a16:creationId xmlns:a16="http://schemas.microsoft.com/office/drawing/2014/main" id="{51A61303-FE7A-69F6-BCB8-0B73A1A6ABC2}"/>
              </a:ext>
            </a:extLst>
          </p:cNvPr>
          <p:cNvSpPr txBox="1"/>
          <p:nvPr/>
        </p:nvSpPr>
        <p:spPr>
          <a:xfrm>
            <a:off x="3958500" y="751944"/>
            <a:ext cx="1188146" cy="369332"/>
          </a:xfrm>
          <a:prstGeom prst="rect">
            <a:avLst/>
          </a:prstGeom>
          <a:noFill/>
        </p:spPr>
        <p:txBody>
          <a:bodyPr wrap="none" rtlCol="0">
            <a:spAutoFit/>
          </a:bodyPr>
          <a:lstStyle/>
          <a:p>
            <a:r>
              <a:rPr lang="en-US" dirty="0"/>
              <a:t>Web View </a:t>
            </a:r>
            <a:endParaRPr lang="en-IN" dirty="0"/>
          </a:p>
        </p:txBody>
      </p:sp>
      <p:sp>
        <p:nvSpPr>
          <p:cNvPr id="7" name="TextBox 6">
            <a:extLst>
              <a:ext uri="{FF2B5EF4-FFF2-40B4-BE49-F238E27FC236}">
                <a16:creationId xmlns:a16="http://schemas.microsoft.com/office/drawing/2014/main" id="{613AB8E4-4A52-CD4B-C078-222857662C79}"/>
              </a:ext>
            </a:extLst>
          </p:cNvPr>
          <p:cNvSpPr txBox="1"/>
          <p:nvPr/>
        </p:nvSpPr>
        <p:spPr>
          <a:xfrm>
            <a:off x="376517" y="1021977"/>
            <a:ext cx="2026023" cy="646331"/>
          </a:xfrm>
          <a:prstGeom prst="rect">
            <a:avLst/>
          </a:prstGeom>
          <a:noFill/>
        </p:spPr>
        <p:txBody>
          <a:bodyPr wrap="square" rtlCol="0">
            <a:spAutoFit/>
          </a:bodyPr>
          <a:lstStyle/>
          <a:p>
            <a:r>
              <a:rPr lang="en-US" dirty="0" err="1"/>
              <a:t>ThingView</a:t>
            </a:r>
            <a:r>
              <a:rPr lang="en-US" dirty="0"/>
              <a:t> app</a:t>
            </a:r>
          </a:p>
          <a:p>
            <a:r>
              <a:rPr lang="en-US" dirty="0"/>
              <a:t> display        </a:t>
            </a:r>
            <a:endParaRPr lang="en-IN" dirty="0"/>
          </a:p>
        </p:txBody>
      </p:sp>
      <p:sp>
        <p:nvSpPr>
          <p:cNvPr id="8" name="Arrow: Down 7">
            <a:extLst>
              <a:ext uri="{FF2B5EF4-FFF2-40B4-BE49-F238E27FC236}">
                <a16:creationId xmlns:a16="http://schemas.microsoft.com/office/drawing/2014/main" id="{72EF632A-C2A5-75CE-732B-9C426CF2F2E6}"/>
              </a:ext>
            </a:extLst>
          </p:cNvPr>
          <p:cNvSpPr/>
          <p:nvPr/>
        </p:nvSpPr>
        <p:spPr>
          <a:xfrm>
            <a:off x="165846" y="1373220"/>
            <a:ext cx="421341" cy="59017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Right 8">
            <a:extLst>
              <a:ext uri="{FF2B5EF4-FFF2-40B4-BE49-F238E27FC236}">
                <a16:creationId xmlns:a16="http://schemas.microsoft.com/office/drawing/2014/main" id="{237B7DE3-BD97-1A87-B1BC-11045ABDD635}"/>
              </a:ext>
            </a:extLst>
          </p:cNvPr>
          <p:cNvSpPr/>
          <p:nvPr/>
        </p:nvSpPr>
        <p:spPr>
          <a:xfrm>
            <a:off x="5253318" y="762000"/>
            <a:ext cx="978408"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6BF81A66-59A5-4634-F5A5-5ED531582DE4}"/>
              </a:ext>
            </a:extLst>
          </p:cNvPr>
          <p:cNvSpPr txBox="1"/>
          <p:nvPr/>
        </p:nvSpPr>
        <p:spPr>
          <a:xfrm>
            <a:off x="2958352" y="3765175"/>
            <a:ext cx="8559879" cy="2708434"/>
          </a:xfrm>
          <a:prstGeom prst="rect">
            <a:avLst/>
          </a:prstGeom>
          <a:noFill/>
        </p:spPr>
        <p:txBody>
          <a:bodyPr wrap="square" rtlCol="0">
            <a:spAutoFit/>
          </a:bodyPr>
          <a:lstStyle/>
          <a:p>
            <a:r>
              <a:rPr lang="en-US" sz="1400" b="1" dirty="0" err="1">
                <a:latin typeface="Times New Roman" panose="02020603050405020304" pitchFamily="18" charset="0"/>
                <a:cs typeface="Times New Roman" panose="02020603050405020304" pitchFamily="18" charset="0"/>
              </a:rPr>
              <a:t>Thingspeak</a:t>
            </a:r>
            <a:r>
              <a:rPr lang="en-US" sz="1400" b="1" dirty="0">
                <a:latin typeface="Times New Roman" panose="02020603050405020304" pitchFamily="18" charset="0"/>
                <a:cs typeface="Times New Roman" panose="02020603050405020304" pitchFamily="18" charset="0"/>
              </a:rPr>
              <a:t> Configuration</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Step 1	Go to https://thingspeak.com/, register an account and login to the platform</a:t>
            </a:r>
          </a:p>
          <a:p>
            <a:r>
              <a:rPr lang="en-US" sz="1200" dirty="0">
                <a:latin typeface="Times New Roman" panose="02020603050405020304" pitchFamily="18" charset="0"/>
                <a:cs typeface="Times New Roman" panose="02020603050405020304" pitchFamily="18" charset="0"/>
              </a:rPr>
              <a:t>Step 2	Choose Channels -&gt; My Channels -&gt; New Channel</a:t>
            </a:r>
          </a:p>
          <a:p>
            <a:r>
              <a:rPr lang="en-US" sz="1200" dirty="0">
                <a:latin typeface="Times New Roman" panose="02020603050405020304" pitchFamily="18" charset="0"/>
                <a:cs typeface="Times New Roman" panose="02020603050405020304" pitchFamily="18" charset="0"/>
              </a:rPr>
              <a:t>Step 3	Input Channel name, Field1 , then click “Save Channel”</a:t>
            </a:r>
          </a:p>
          <a:p>
            <a:r>
              <a:rPr lang="en-US" sz="1200" dirty="0">
                <a:latin typeface="Times New Roman" panose="02020603050405020304" pitchFamily="18" charset="0"/>
                <a:cs typeface="Times New Roman" panose="02020603050405020304" pitchFamily="18" charset="0"/>
              </a:rPr>
              <a:t>	•	Channel name: vit capstone war field spy robot</a:t>
            </a:r>
          </a:p>
          <a:p>
            <a:r>
              <a:rPr lang="en-US" sz="1200" dirty="0">
                <a:latin typeface="Times New Roman" panose="02020603050405020304" pitchFamily="18" charset="0"/>
                <a:cs typeface="Times New Roman" panose="02020603050405020304" pitchFamily="18" charset="0"/>
              </a:rPr>
              <a:t>	•	Field 1: metal</a:t>
            </a:r>
          </a:p>
          <a:p>
            <a:r>
              <a:rPr lang="en-US" sz="1200" dirty="0">
                <a:latin typeface="Times New Roman" panose="02020603050405020304" pitchFamily="18" charset="0"/>
                <a:cs typeface="Times New Roman" panose="02020603050405020304" pitchFamily="18" charset="0"/>
              </a:rPr>
              <a:t>Step 4	You will see a chat for data field1</a:t>
            </a:r>
          </a:p>
          <a:p>
            <a:r>
              <a:rPr lang="en-US" sz="1200" dirty="0">
                <a:latin typeface="Times New Roman" panose="02020603050405020304" pitchFamily="18" charset="0"/>
                <a:cs typeface="Times New Roman" panose="02020603050405020304" pitchFamily="18" charset="0"/>
              </a:rPr>
              <a:t>Step 5	Open your web browser, go to https://thingspeak.com , select your channel &gt; “API Keys” ，copy the API key as follows:</a:t>
            </a:r>
          </a:p>
          <a:p>
            <a:r>
              <a:rPr lang="en-US" sz="1200" dirty="0">
                <a:latin typeface="Times New Roman" panose="02020603050405020304" pitchFamily="18" charset="0"/>
                <a:cs typeface="Times New Roman" panose="02020603050405020304" pitchFamily="18" charset="0"/>
              </a:rPr>
              <a:t>Step 6	Use this API Keys in MIT App Inventor and Arduino IDE to upload data.</a:t>
            </a:r>
          </a:p>
          <a:p>
            <a:r>
              <a:rPr lang="en-US" sz="1200" dirty="0">
                <a:latin typeface="Times New Roman" panose="02020603050405020304" pitchFamily="18" charset="0"/>
                <a:cs typeface="Times New Roman" panose="02020603050405020304" pitchFamily="18" charset="0"/>
              </a:rPr>
              <a:t>Step 7	Install </a:t>
            </a:r>
            <a:r>
              <a:rPr lang="en-US" sz="1200" dirty="0" err="1">
                <a:latin typeface="Times New Roman" panose="02020603050405020304" pitchFamily="18" charset="0"/>
                <a:cs typeface="Times New Roman" panose="02020603050405020304" pitchFamily="18" charset="0"/>
              </a:rPr>
              <a:t>ThingView</a:t>
            </a:r>
            <a:r>
              <a:rPr lang="en-US" sz="1200" dirty="0">
                <a:latin typeface="Times New Roman" panose="02020603050405020304" pitchFamily="18" charset="0"/>
                <a:cs typeface="Times New Roman" panose="02020603050405020304" pitchFamily="18" charset="0"/>
              </a:rPr>
              <a:t> Application , Add Channel  Number //Our Channel No.“390094” .</a:t>
            </a:r>
          </a:p>
          <a:p>
            <a:r>
              <a:rPr lang="en-US" sz="1200" dirty="0">
                <a:latin typeface="Times New Roman" panose="02020603050405020304" pitchFamily="18" charset="0"/>
                <a:cs typeface="Times New Roman" panose="02020603050405020304" pitchFamily="18" charset="0"/>
              </a:rPr>
              <a:t>Step 8	Refresh Application, All data is synchronous timely.</a:t>
            </a:r>
          </a:p>
          <a:p>
            <a:r>
              <a:rPr lang="en-US" sz="1200" dirty="0">
                <a:latin typeface="Times New Roman" panose="02020603050405020304" pitchFamily="18" charset="0"/>
                <a:cs typeface="Times New Roman" panose="02020603050405020304" pitchFamily="18" charset="0"/>
              </a:rPr>
              <a:t>Step 9	Same data is also display in web view.</a:t>
            </a:r>
          </a:p>
          <a:p>
            <a:r>
              <a:rPr lang="en-US" sz="1200" dirty="0">
                <a:latin typeface="Times New Roman" panose="02020603050405020304" pitchFamily="18" charset="0"/>
                <a:cs typeface="Times New Roman" panose="02020603050405020304" pitchFamily="18" charset="0"/>
              </a:rPr>
              <a:t>Step 10	Open your web </a:t>
            </a:r>
            <a:r>
              <a:rPr lang="en-US" sz="1200" dirty="0" err="1">
                <a:latin typeface="Times New Roman" panose="02020603050405020304" pitchFamily="18" charset="0"/>
                <a:cs typeface="Times New Roman" panose="02020603050405020304" pitchFamily="18" charset="0"/>
              </a:rPr>
              <a:t>browser,go</a:t>
            </a:r>
            <a:r>
              <a:rPr lang="en-US" sz="1200" dirty="0">
                <a:latin typeface="Times New Roman" panose="02020603050405020304" pitchFamily="18" charset="0"/>
                <a:cs typeface="Times New Roman" panose="02020603050405020304" pitchFamily="18" charset="0"/>
              </a:rPr>
              <a:t> to </a:t>
            </a:r>
            <a:r>
              <a:rPr lang="en-US" sz="1200" dirty="0">
                <a:latin typeface="Times New Roman" panose="02020603050405020304" pitchFamily="18" charset="0"/>
                <a:cs typeface="Times New Roman" panose="02020603050405020304" pitchFamily="18" charset="0"/>
                <a:hlinkClick r:id="rId4"/>
              </a:rPr>
              <a:t>https://thingspeak.com/channels/390094</a:t>
            </a:r>
            <a:r>
              <a:rPr lang="en-US" sz="1200" dirty="0">
                <a:latin typeface="Times New Roman" panose="02020603050405020304" pitchFamily="18" charset="0"/>
                <a:cs typeface="Times New Roman" panose="02020603050405020304" pitchFamily="18" charset="0"/>
              </a:rPr>
              <a:t>  </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55107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1F9AF80-5859-3EEA-7015-FD7C0F31B0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557" y="705801"/>
            <a:ext cx="4722523" cy="2497772"/>
          </a:xfrm>
          <a:prstGeom prst="rect">
            <a:avLst/>
          </a:prstGeom>
        </p:spPr>
      </p:pic>
      <p:pic>
        <p:nvPicPr>
          <p:cNvPr id="5" name="Picture 4">
            <a:extLst>
              <a:ext uri="{FF2B5EF4-FFF2-40B4-BE49-F238E27FC236}">
                <a16:creationId xmlns:a16="http://schemas.microsoft.com/office/drawing/2014/main" id="{E63720C0-85B1-86BE-A4BC-F0F2C0F1C7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2881" y="705801"/>
            <a:ext cx="4701688" cy="2497772"/>
          </a:xfrm>
          <a:prstGeom prst="rect">
            <a:avLst/>
          </a:prstGeom>
        </p:spPr>
      </p:pic>
      <p:pic>
        <p:nvPicPr>
          <p:cNvPr id="7" name="Picture 6">
            <a:extLst>
              <a:ext uri="{FF2B5EF4-FFF2-40B4-BE49-F238E27FC236}">
                <a16:creationId xmlns:a16="http://schemas.microsoft.com/office/drawing/2014/main" id="{F83A0FF6-E376-4F4C-BE4F-6350E6CD9D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68720" y="4050409"/>
            <a:ext cx="5659120" cy="2546604"/>
          </a:xfrm>
          <a:prstGeom prst="rect">
            <a:avLst/>
          </a:prstGeom>
        </p:spPr>
      </p:pic>
      <p:sp>
        <p:nvSpPr>
          <p:cNvPr id="8" name="TextBox 7">
            <a:extLst>
              <a:ext uri="{FF2B5EF4-FFF2-40B4-BE49-F238E27FC236}">
                <a16:creationId xmlns:a16="http://schemas.microsoft.com/office/drawing/2014/main" id="{318AAE75-E847-E9A9-09D2-648786E24DEA}"/>
              </a:ext>
            </a:extLst>
          </p:cNvPr>
          <p:cNvSpPr txBox="1"/>
          <p:nvPr/>
        </p:nvSpPr>
        <p:spPr>
          <a:xfrm>
            <a:off x="2438385" y="351709"/>
            <a:ext cx="1332865" cy="369332"/>
          </a:xfrm>
          <a:prstGeom prst="rect">
            <a:avLst/>
          </a:prstGeom>
          <a:noFill/>
        </p:spPr>
        <p:txBody>
          <a:bodyPr wrap="none" rtlCol="0">
            <a:spAutoFit/>
          </a:bodyPr>
          <a:lstStyle/>
          <a:p>
            <a:r>
              <a:rPr lang="en-US" dirty="0"/>
              <a:t>Design View</a:t>
            </a:r>
            <a:endParaRPr lang="en-IN" dirty="0"/>
          </a:p>
        </p:txBody>
      </p:sp>
      <p:sp>
        <p:nvSpPr>
          <p:cNvPr id="9" name="TextBox 8">
            <a:extLst>
              <a:ext uri="{FF2B5EF4-FFF2-40B4-BE49-F238E27FC236}">
                <a16:creationId xmlns:a16="http://schemas.microsoft.com/office/drawing/2014/main" id="{6E2742DF-93CF-F370-C571-ED9281BEA93A}"/>
              </a:ext>
            </a:extLst>
          </p:cNvPr>
          <p:cNvSpPr txBox="1"/>
          <p:nvPr/>
        </p:nvSpPr>
        <p:spPr>
          <a:xfrm>
            <a:off x="8168640" y="351709"/>
            <a:ext cx="1495346" cy="369332"/>
          </a:xfrm>
          <a:prstGeom prst="rect">
            <a:avLst/>
          </a:prstGeom>
          <a:noFill/>
        </p:spPr>
        <p:txBody>
          <a:bodyPr wrap="none" rtlCol="0">
            <a:spAutoFit/>
          </a:bodyPr>
          <a:lstStyle/>
          <a:p>
            <a:r>
              <a:rPr lang="en-US" dirty="0"/>
              <a:t>Layout Design</a:t>
            </a:r>
            <a:endParaRPr lang="en-IN" dirty="0"/>
          </a:p>
        </p:txBody>
      </p:sp>
      <p:sp>
        <p:nvSpPr>
          <p:cNvPr id="10" name="TextBox 9">
            <a:extLst>
              <a:ext uri="{FF2B5EF4-FFF2-40B4-BE49-F238E27FC236}">
                <a16:creationId xmlns:a16="http://schemas.microsoft.com/office/drawing/2014/main" id="{5F4EA7EF-0DD4-A55C-1423-E5C912DB1B16}"/>
              </a:ext>
            </a:extLst>
          </p:cNvPr>
          <p:cNvSpPr txBox="1"/>
          <p:nvPr/>
        </p:nvSpPr>
        <p:spPr>
          <a:xfrm>
            <a:off x="7682988" y="3654428"/>
            <a:ext cx="2830583" cy="369332"/>
          </a:xfrm>
          <a:prstGeom prst="rect">
            <a:avLst/>
          </a:prstGeom>
          <a:noFill/>
        </p:spPr>
        <p:txBody>
          <a:bodyPr wrap="none" rtlCol="0">
            <a:spAutoFit/>
          </a:bodyPr>
          <a:lstStyle/>
          <a:p>
            <a:r>
              <a:rPr lang="en-US" dirty="0"/>
              <a:t>App  deployment in Android</a:t>
            </a:r>
            <a:endParaRPr lang="en-IN" dirty="0"/>
          </a:p>
        </p:txBody>
      </p:sp>
    </p:spTree>
    <p:extLst>
      <p:ext uri="{BB962C8B-B14F-4D97-AF65-F5344CB8AC3E}">
        <p14:creationId xmlns:p14="http://schemas.microsoft.com/office/powerpoint/2010/main" val="2936127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112C1-F362-5B6A-D2DA-550BD89B0504}"/>
              </a:ext>
            </a:extLst>
          </p:cNvPr>
          <p:cNvSpPr>
            <a:spLocks noGrp="1"/>
          </p:cNvSpPr>
          <p:nvPr>
            <p:ph type="title"/>
          </p:nvPr>
        </p:nvSpPr>
        <p:spPr/>
        <p:txBody>
          <a:bodyPr/>
          <a:lstStyle/>
          <a:p>
            <a:pPr algn="ctr"/>
            <a:r>
              <a:rPr lang="en-IN" dirty="0"/>
              <a:t>Contents</a:t>
            </a:r>
          </a:p>
        </p:txBody>
      </p:sp>
      <p:sp>
        <p:nvSpPr>
          <p:cNvPr id="3" name="Content Placeholder 2">
            <a:extLst>
              <a:ext uri="{FF2B5EF4-FFF2-40B4-BE49-F238E27FC236}">
                <a16:creationId xmlns:a16="http://schemas.microsoft.com/office/drawing/2014/main" id="{8D1A31C7-195F-C92E-866E-8D07FB832BEB}"/>
              </a:ext>
            </a:extLst>
          </p:cNvPr>
          <p:cNvSpPr>
            <a:spLocks noGrp="1"/>
          </p:cNvSpPr>
          <p:nvPr>
            <p:ph idx="1"/>
          </p:nvPr>
        </p:nvSpPr>
        <p:spPr>
          <a:xfrm>
            <a:off x="838200" y="1253331"/>
            <a:ext cx="10515600" cy="5019132"/>
          </a:xfrm>
        </p:spPr>
        <p:txBody>
          <a:bodyPr>
            <a:normAutofit/>
          </a:bodyPr>
          <a:lstStyle/>
          <a:p>
            <a:r>
              <a:rPr lang="en-IN" dirty="0"/>
              <a:t>Abstract</a:t>
            </a:r>
          </a:p>
          <a:p>
            <a:r>
              <a:rPr lang="en-IN" dirty="0"/>
              <a:t>Introduction</a:t>
            </a:r>
          </a:p>
          <a:p>
            <a:r>
              <a:rPr lang="en-IN" dirty="0"/>
              <a:t>Block Diagram</a:t>
            </a:r>
          </a:p>
          <a:p>
            <a:r>
              <a:rPr lang="en-IN" dirty="0"/>
              <a:t>Hardware and Software components</a:t>
            </a:r>
          </a:p>
          <a:p>
            <a:r>
              <a:rPr lang="en-IN" dirty="0"/>
              <a:t>Advantages and disadvantages</a:t>
            </a:r>
          </a:p>
          <a:p>
            <a:r>
              <a:rPr lang="en-IN" dirty="0"/>
              <a:t>Conclusion</a:t>
            </a:r>
          </a:p>
          <a:p>
            <a:r>
              <a:rPr lang="en-IN" dirty="0"/>
              <a:t>References</a:t>
            </a:r>
          </a:p>
          <a:p>
            <a:endParaRPr lang="en-IN" dirty="0"/>
          </a:p>
        </p:txBody>
      </p:sp>
    </p:spTree>
    <p:extLst>
      <p:ext uri="{BB962C8B-B14F-4D97-AF65-F5344CB8AC3E}">
        <p14:creationId xmlns:p14="http://schemas.microsoft.com/office/powerpoint/2010/main" val="13486474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F714F-1A14-C9F0-766C-3496D8959537}"/>
              </a:ext>
            </a:extLst>
          </p:cNvPr>
          <p:cNvSpPr>
            <a:spLocks noGrp="1"/>
          </p:cNvSpPr>
          <p:nvPr>
            <p:ph type="title"/>
          </p:nvPr>
        </p:nvSpPr>
        <p:spPr/>
        <p:txBody>
          <a:bodyPr/>
          <a:lstStyle/>
          <a:p>
            <a:r>
              <a:rPr lang="en-IN" dirty="0"/>
              <a:t>Advantages and disadvantages</a:t>
            </a:r>
            <a:br>
              <a:rPr lang="en-IN" dirty="0"/>
            </a:br>
            <a:endParaRPr lang="en-IN" dirty="0"/>
          </a:p>
        </p:txBody>
      </p:sp>
      <p:sp>
        <p:nvSpPr>
          <p:cNvPr id="3" name="Content Placeholder 2">
            <a:extLst>
              <a:ext uri="{FF2B5EF4-FFF2-40B4-BE49-F238E27FC236}">
                <a16:creationId xmlns:a16="http://schemas.microsoft.com/office/drawing/2014/main" id="{3BFD58FE-25EF-E4F4-A315-5BEDC1ED41CB}"/>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1820168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3D9D8-848A-ED07-D530-B0213428AF4E}"/>
              </a:ext>
            </a:extLst>
          </p:cNvPr>
          <p:cNvSpPr>
            <a:spLocks noGrp="1"/>
          </p:cNvSpPr>
          <p:nvPr>
            <p:ph type="title"/>
          </p:nvPr>
        </p:nvSpPr>
        <p:spPr/>
        <p:txBody>
          <a:bodyPr/>
          <a:lstStyle/>
          <a:p>
            <a:r>
              <a:rPr lang="en-IN" dirty="0"/>
              <a:t>Conclusion</a:t>
            </a:r>
          </a:p>
        </p:txBody>
      </p:sp>
      <p:sp>
        <p:nvSpPr>
          <p:cNvPr id="4" name="Rectangle 1">
            <a:extLst>
              <a:ext uri="{FF2B5EF4-FFF2-40B4-BE49-F238E27FC236}">
                <a16:creationId xmlns:a16="http://schemas.microsoft.com/office/drawing/2014/main" id="{048ADB17-F9D3-C66B-BBEB-61EAFFCFEFDE}"/>
              </a:ext>
            </a:extLst>
          </p:cNvPr>
          <p:cNvSpPr>
            <a:spLocks noGrp="1" noChangeArrowheads="1"/>
          </p:cNvSpPr>
          <p:nvPr>
            <p:ph idx="1"/>
          </p:nvPr>
        </p:nvSpPr>
        <p:spPr bwMode="auto">
          <a:xfrm>
            <a:off x="838201" y="3708906"/>
            <a:ext cx="1081591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Söhne"/>
              </a:rPr>
              <a:t>The overall program combines sensor readings, motor control, Wi-Fi communication, and servo motor control to create an IoT-enabled system, integration of camera functionality, and HTTP server capabilities in an Arduino project.</a:t>
            </a:r>
            <a:br>
              <a:rPr kumimoji="0" lang="en-US" altLang="en-US" sz="1000" b="0" i="0" u="none" strike="noStrike" cap="none" normalizeH="0" baseline="0" dirty="0">
                <a:ln>
                  <a:noFill/>
                </a:ln>
                <a:solidFill>
                  <a:schemeClr val="tx1"/>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895302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F530A-E47B-9FB3-C0F6-164A7AA69774}"/>
              </a:ext>
            </a:extLst>
          </p:cNvPr>
          <p:cNvSpPr>
            <a:spLocks noGrp="1"/>
          </p:cNvSpPr>
          <p:nvPr>
            <p:ph type="title"/>
          </p:nvPr>
        </p:nvSpPr>
        <p:spPr/>
        <p:txBody>
          <a:bodyPr/>
          <a:lstStyle/>
          <a:p>
            <a:r>
              <a:rPr lang="en-IN" dirty="0"/>
              <a:t>References</a:t>
            </a:r>
            <a:br>
              <a:rPr lang="en-IN" dirty="0"/>
            </a:br>
            <a:endParaRPr lang="en-IN" dirty="0"/>
          </a:p>
        </p:txBody>
      </p:sp>
      <p:sp>
        <p:nvSpPr>
          <p:cNvPr id="3" name="Content Placeholder 2">
            <a:extLst>
              <a:ext uri="{FF2B5EF4-FFF2-40B4-BE49-F238E27FC236}">
                <a16:creationId xmlns:a16="http://schemas.microsoft.com/office/drawing/2014/main" id="{79C53C8D-F40A-C0C5-8957-2A950F4BC66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610375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2CA89-341C-DAEC-1B70-DBEF0B8AE070}"/>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D37042CD-33FD-51C7-2BDB-315662290CF0}"/>
              </a:ext>
            </a:extLst>
          </p:cNvPr>
          <p:cNvSpPr>
            <a:spLocks noGrp="1"/>
          </p:cNvSpPr>
          <p:nvPr>
            <p:ph idx="1"/>
          </p:nvPr>
        </p:nvSpPr>
        <p:spPr/>
        <p:txBody>
          <a:bodyPr/>
          <a:lstStyle/>
          <a:p>
            <a:pPr algn="just"/>
            <a:r>
              <a:rPr lang="en-US" b="0" i="0" dirty="0">
                <a:solidFill>
                  <a:srgbClr val="1F1F1F"/>
                </a:solidFill>
                <a:effectLst/>
                <a:latin typeface="Google Sans"/>
              </a:rPr>
              <a:t>Design a robot to survey human activities in areas of conflict and border regions to minimize enemy incursions and risks to human life. </a:t>
            </a:r>
            <a:r>
              <a:rPr lang="en-US" dirty="0">
                <a:solidFill>
                  <a:srgbClr val="1F1F1F"/>
                </a:solidFill>
                <a:latin typeface="Google Sans"/>
              </a:rPr>
              <a:t>Our</a:t>
            </a:r>
            <a:r>
              <a:rPr lang="en-US" b="0" i="0" dirty="0">
                <a:solidFill>
                  <a:srgbClr val="1F1F1F"/>
                </a:solidFill>
                <a:effectLst/>
                <a:latin typeface="Google Sans"/>
              </a:rPr>
              <a:t> robot has a wireless camera with night vision technology to transmit real-time video footage. It will provide valuable intelligence to the defense industry by reducing loss of life and preventing illegal activities.</a:t>
            </a:r>
            <a:endParaRPr lang="en-IN" dirty="0"/>
          </a:p>
        </p:txBody>
      </p:sp>
    </p:spTree>
    <p:extLst>
      <p:ext uri="{BB962C8B-B14F-4D97-AF65-F5344CB8AC3E}">
        <p14:creationId xmlns:p14="http://schemas.microsoft.com/office/powerpoint/2010/main" val="4099555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F6EF3-8DE1-7218-2FBA-D629E2A1089C}"/>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5E9FED5A-6ABA-2C27-9425-2961851699F0}"/>
              </a:ext>
            </a:extLst>
          </p:cNvPr>
          <p:cNvSpPr>
            <a:spLocks noGrp="1"/>
          </p:cNvSpPr>
          <p:nvPr>
            <p:ph idx="1"/>
          </p:nvPr>
        </p:nvSpPr>
        <p:spPr/>
        <p:txBody>
          <a:bodyPr/>
          <a:lstStyle/>
          <a:p>
            <a:pPr algn="just"/>
            <a:r>
              <a:rPr lang="en-US" dirty="0"/>
              <a:t>The Spy Robot using is an advanced technology that has been designed to provide a safe and efficient way of monitoring war fields. It is capable of gathering real-time information, which can be used to make informed decisions, and can be customized to meet the specific needs of different military operations.</a:t>
            </a:r>
            <a:endParaRPr lang="en-IN" dirty="0"/>
          </a:p>
        </p:txBody>
      </p:sp>
    </p:spTree>
    <p:extLst>
      <p:ext uri="{BB962C8B-B14F-4D97-AF65-F5344CB8AC3E}">
        <p14:creationId xmlns:p14="http://schemas.microsoft.com/office/powerpoint/2010/main" val="2031242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D1264-7C04-22FD-23B1-C4066B7A99CC}"/>
              </a:ext>
            </a:extLst>
          </p:cNvPr>
          <p:cNvSpPr>
            <a:spLocks noGrp="1"/>
          </p:cNvSpPr>
          <p:nvPr>
            <p:ph type="title"/>
          </p:nvPr>
        </p:nvSpPr>
        <p:spPr>
          <a:xfrm>
            <a:off x="3993776" y="83952"/>
            <a:ext cx="3688977" cy="790108"/>
          </a:xfrm>
        </p:spPr>
        <p:txBody>
          <a:bodyPr/>
          <a:lstStyle/>
          <a:p>
            <a:r>
              <a:rPr lang="en-IN" dirty="0"/>
              <a:t>Block Diagram</a:t>
            </a:r>
          </a:p>
        </p:txBody>
      </p:sp>
      <p:sp>
        <p:nvSpPr>
          <p:cNvPr id="4" name="Rectangle 3">
            <a:extLst>
              <a:ext uri="{FF2B5EF4-FFF2-40B4-BE49-F238E27FC236}">
                <a16:creationId xmlns:a16="http://schemas.microsoft.com/office/drawing/2014/main" id="{24C561B4-1A2A-1971-BBCD-85A2C1A7B834}"/>
              </a:ext>
            </a:extLst>
          </p:cNvPr>
          <p:cNvSpPr/>
          <p:nvPr/>
        </p:nvSpPr>
        <p:spPr>
          <a:xfrm>
            <a:off x="161364" y="1183341"/>
            <a:ext cx="1281953" cy="6096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Solar Panel</a:t>
            </a:r>
          </a:p>
        </p:txBody>
      </p:sp>
      <p:sp>
        <p:nvSpPr>
          <p:cNvPr id="5" name="Rectangle 4">
            <a:extLst>
              <a:ext uri="{FF2B5EF4-FFF2-40B4-BE49-F238E27FC236}">
                <a16:creationId xmlns:a16="http://schemas.microsoft.com/office/drawing/2014/main" id="{677942B4-11A0-789A-1A03-5EEC58DA1C4F}"/>
              </a:ext>
            </a:extLst>
          </p:cNvPr>
          <p:cNvSpPr/>
          <p:nvPr/>
        </p:nvSpPr>
        <p:spPr>
          <a:xfrm>
            <a:off x="1819832" y="1183341"/>
            <a:ext cx="1281953" cy="6096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Charge Control</a:t>
            </a:r>
          </a:p>
        </p:txBody>
      </p:sp>
      <p:sp>
        <p:nvSpPr>
          <p:cNvPr id="6" name="Rectangle 5">
            <a:extLst>
              <a:ext uri="{FF2B5EF4-FFF2-40B4-BE49-F238E27FC236}">
                <a16:creationId xmlns:a16="http://schemas.microsoft.com/office/drawing/2014/main" id="{423BB758-5F1B-D091-39F0-361CBE0EFD66}"/>
              </a:ext>
            </a:extLst>
          </p:cNvPr>
          <p:cNvSpPr/>
          <p:nvPr/>
        </p:nvSpPr>
        <p:spPr>
          <a:xfrm>
            <a:off x="3478296" y="3175327"/>
            <a:ext cx="1281953" cy="6096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Gas Sensor</a:t>
            </a:r>
          </a:p>
        </p:txBody>
      </p:sp>
      <p:sp>
        <p:nvSpPr>
          <p:cNvPr id="7" name="Rectangle 6">
            <a:extLst>
              <a:ext uri="{FF2B5EF4-FFF2-40B4-BE49-F238E27FC236}">
                <a16:creationId xmlns:a16="http://schemas.microsoft.com/office/drawing/2014/main" id="{71FDFC03-476D-F04D-0CB0-D8DC2C685DDB}"/>
              </a:ext>
            </a:extLst>
          </p:cNvPr>
          <p:cNvSpPr/>
          <p:nvPr/>
        </p:nvSpPr>
        <p:spPr>
          <a:xfrm>
            <a:off x="3478300" y="2128815"/>
            <a:ext cx="1281953" cy="6096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Smoke sensor</a:t>
            </a:r>
          </a:p>
        </p:txBody>
      </p:sp>
      <p:sp>
        <p:nvSpPr>
          <p:cNvPr id="8" name="Rectangle 7">
            <a:extLst>
              <a:ext uri="{FF2B5EF4-FFF2-40B4-BE49-F238E27FC236}">
                <a16:creationId xmlns:a16="http://schemas.microsoft.com/office/drawing/2014/main" id="{7B623C99-A9B6-65E6-83E3-C3515A0C89F8}"/>
              </a:ext>
            </a:extLst>
          </p:cNvPr>
          <p:cNvSpPr/>
          <p:nvPr/>
        </p:nvSpPr>
        <p:spPr>
          <a:xfrm>
            <a:off x="3478300" y="1183342"/>
            <a:ext cx="1281953" cy="6096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Power Supply</a:t>
            </a:r>
          </a:p>
        </p:txBody>
      </p:sp>
      <p:sp>
        <p:nvSpPr>
          <p:cNvPr id="9" name="Rectangle 8">
            <a:extLst>
              <a:ext uri="{FF2B5EF4-FFF2-40B4-BE49-F238E27FC236}">
                <a16:creationId xmlns:a16="http://schemas.microsoft.com/office/drawing/2014/main" id="{1F8D3127-EFF0-2239-F199-B7762F0775A5}"/>
              </a:ext>
            </a:extLst>
          </p:cNvPr>
          <p:cNvSpPr/>
          <p:nvPr/>
        </p:nvSpPr>
        <p:spPr>
          <a:xfrm>
            <a:off x="3478297" y="5910707"/>
            <a:ext cx="1281953" cy="6096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ESP32 Camera</a:t>
            </a:r>
          </a:p>
        </p:txBody>
      </p:sp>
      <p:sp>
        <p:nvSpPr>
          <p:cNvPr id="10" name="Rectangle 9">
            <a:extLst>
              <a:ext uri="{FF2B5EF4-FFF2-40B4-BE49-F238E27FC236}">
                <a16:creationId xmlns:a16="http://schemas.microsoft.com/office/drawing/2014/main" id="{582D788F-44C0-F1AB-7512-A09C3FF7D32E}"/>
              </a:ext>
            </a:extLst>
          </p:cNvPr>
          <p:cNvSpPr/>
          <p:nvPr/>
        </p:nvSpPr>
        <p:spPr>
          <a:xfrm>
            <a:off x="3478298" y="4965234"/>
            <a:ext cx="1281953" cy="6096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Metal Sensor</a:t>
            </a:r>
          </a:p>
        </p:txBody>
      </p:sp>
      <p:sp>
        <p:nvSpPr>
          <p:cNvPr id="11" name="Rectangle 10">
            <a:extLst>
              <a:ext uri="{FF2B5EF4-FFF2-40B4-BE49-F238E27FC236}">
                <a16:creationId xmlns:a16="http://schemas.microsoft.com/office/drawing/2014/main" id="{A72ED945-6FE5-3856-CC8F-9D6DC2F382D5}"/>
              </a:ext>
            </a:extLst>
          </p:cNvPr>
          <p:cNvSpPr/>
          <p:nvPr/>
        </p:nvSpPr>
        <p:spPr>
          <a:xfrm>
            <a:off x="3478299" y="4019761"/>
            <a:ext cx="1281953" cy="6096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Fire Sensor</a:t>
            </a:r>
          </a:p>
        </p:txBody>
      </p:sp>
      <p:sp>
        <p:nvSpPr>
          <p:cNvPr id="12" name="Rectangle 11">
            <a:extLst>
              <a:ext uri="{FF2B5EF4-FFF2-40B4-BE49-F238E27FC236}">
                <a16:creationId xmlns:a16="http://schemas.microsoft.com/office/drawing/2014/main" id="{B6F127B3-36B6-DD0B-8E41-EE9A4C555FC1}"/>
              </a:ext>
            </a:extLst>
          </p:cNvPr>
          <p:cNvSpPr/>
          <p:nvPr/>
        </p:nvSpPr>
        <p:spPr>
          <a:xfrm>
            <a:off x="7261406" y="3074288"/>
            <a:ext cx="1281953" cy="6096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Motor Driver</a:t>
            </a:r>
          </a:p>
        </p:txBody>
      </p:sp>
      <p:sp>
        <p:nvSpPr>
          <p:cNvPr id="13" name="Rectangle 12">
            <a:extLst>
              <a:ext uri="{FF2B5EF4-FFF2-40B4-BE49-F238E27FC236}">
                <a16:creationId xmlns:a16="http://schemas.microsoft.com/office/drawing/2014/main" id="{FE9B4EF5-344E-66D3-030A-4E1483A3E34C}"/>
              </a:ext>
            </a:extLst>
          </p:cNvPr>
          <p:cNvSpPr/>
          <p:nvPr/>
        </p:nvSpPr>
        <p:spPr>
          <a:xfrm>
            <a:off x="7261406" y="2128815"/>
            <a:ext cx="1281953" cy="6096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Servo Motor</a:t>
            </a:r>
          </a:p>
        </p:txBody>
      </p:sp>
      <p:sp>
        <p:nvSpPr>
          <p:cNvPr id="14" name="Rectangle 13">
            <a:extLst>
              <a:ext uri="{FF2B5EF4-FFF2-40B4-BE49-F238E27FC236}">
                <a16:creationId xmlns:a16="http://schemas.microsoft.com/office/drawing/2014/main" id="{BDD4E1B8-3DFA-8DDC-EE74-DDF3FBF50E7C}"/>
              </a:ext>
            </a:extLst>
          </p:cNvPr>
          <p:cNvSpPr/>
          <p:nvPr/>
        </p:nvSpPr>
        <p:spPr>
          <a:xfrm>
            <a:off x="7261406" y="1183342"/>
            <a:ext cx="1281953" cy="6096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Buzzer</a:t>
            </a:r>
          </a:p>
        </p:txBody>
      </p:sp>
      <p:sp>
        <p:nvSpPr>
          <p:cNvPr id="16" name="Rectangle 15">
            <a:extLst>
              <a:ext uri="{FF2B5EF4-FFF2-40B4-BE49-F238E27FC236}">
                <a16:creationId xmlns:a16="http://schemas.microsoft.com/office/drawing/2014/main" id="{309A1BC2-2379-7A8B-2F00-9167E128B1C1}"/>
              </a:ext>
            </a:extLst>
          </p:cNvPr>
          <p:cNvSpPr/>
          <p:nvPr/>
        </p:nvSpPr>
        <p:spPr>
          <a:xfrm>
            <a:off x="7261404" y="4965234"/>
            <a:ext cx="1281953" cy="6096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WIFI Module</a:t>
            </a:r>
          </a:p>
        </p:txBody>
      </p:sp>
      <p:sp>
        <p:nvSpPr>
          <p:cNvPr id="17" name="Rectangle 16">
            <a:extLst>
              <a:ext uri="{FF2B5EF4-FFF2-40B4-BE49-F238E27FC236}">
                <a16:creationId xmlns:a16="http://schemas.microsoft.com/office/drawing/2014/main" id="{D0D73D7D-CFF4-A229-AEC2-3E2018D383C5}"/>
              </a:ext>
            </a:extLst>
          </p:cNvPr>
          <p:cNvSpPr/>
          <p:nvPr/>
        </p:nvSpPr>
        <p:spPr>
          <a:xfrm>
            <a:off x="7261405" y="4019761"/>
            <a:ext cx="1281953" cy="6096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GSP Module</a:t>
            </a:r>
          </a:p>
        </p:txBody>
      </p:sp>
      <p:sp>
        <p:nvSpPr>
          <p:cNvPr id="18" name="Rectangle 17">
            <a:extLst>
              <a:ext uri="{FF2B5EF4-FFF2-40B4-BE49-F238E27FC236}">
                <a16:creationId xmlns:a16="http://schemas.microsoft.com/office/drawing/2014/main" id="{DBC108FB-0E85-1D70-5D7E-6FF902DFFFE1}"/>
              </a:ext>
            </a:extLst>
          </p:cNvPr>
          <p:cNvSpPr/>
          <p:nvPr/>
        </p:nvSpPr>
        <p:spPr>
          <a:xfrm>
            <a:off x="5230888" y="1183341"/>
            <a:ext cx="1649506" cy="533696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Arduino Mega</a:t>
            </a:r>
          </a:p>
        </p:txBody>
      </p:sp>
      <p:sp>
        <p:nvSpPr>
          <p:cNvPr id="19" name="Rectangle 18">
            <a:extLst>
              <a:ext uri="{FF2B5EF4-FFF2-40B4-BE49-F238E27FC236}">
                <a16:creationId xmlns:a16="http://schemas.microsoft.com/office/drawing/2014/main" id="{691D9EF9-CD95-FD2F-EA94-5227C4CB2EC9}"/>
              </a:ext>
            </a:extLst>
          </p:cNvPr>
          <p:cNvSpPr/>
          <p:nvPr/>
        </p:nvSpPr>
        <p:spPr>
          <a:xfrm>
            <a:off x="8860077" y="3074288"/>
            <a:ext cx="1281953" cy="6096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Motor</a:t>
            </a:r>
          </a:p>
        </p:txBody>
      </p:sp>
      <p:sp>
        <p:nvSpPr>
          <p:cNvPr id="20" name="Rectangle 19">
            <a:extLst>
              <a:ext uri="{FF2B5EF4-FFF2-40B4-BE49-F238E27FC236}">
                <a16:creationId xmlns:a16="http://schemas.microsoft.com/office/drawing/2014/main" id="{BC6E617C-8EE5-DDAD-5448-2C28C9D2CE0A}"/>
              </a:ext>
            </a:extLst>
          </p:cNvPr>
          <p:cNvSpPr/>
          <p:nvPr/>
        </p:nvSpPr>
        <p:spPr>
          <a:xfrm>
            <a:off x="8860077" y="2132248"/>
            <a:ext cx="1281953" cy="6096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Laser Diode</a:t>
            </a:r>
          </a:p>
        </p:txBody>
      </p:sp>
      <p:sp>
        <p:nvSpPr>
          <p:cNvPr id="21" name="Flowchart: Decision 20">
            <a:extLst>
              <a:ext uri="{FF2B5EF4-FFF2-40B4-BE49-F238E27FC236}">
                <a16:creationId xmlns:a16="http://schemas.microsoft.com/office/drawing/2014/main" id="{55A435D8-1967-3094-C672-0CC2339B82C8}"/>
              </a:ext>
            </a:extLst>
          </p:cNvPr>
          <p:cNvSpPr/>
          <p:nvPr/>
        </p:nvSpPr>
        <p:spPr>
          <a:xfrm>
            <a:off x="8932556" y="4774079"/>
            <a:ext cx="1649506" cy="977153"/>
          </a:xfrm>
          <a:prstGeom prst="flowChartDecision">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Thing Speak Cloud</a:t>
            </a:r>
          </a:p>
        </p:txBody>
      </p:sp>
      <p:sp>
        <p:nvSpPr>
          <p:cNvPr id="22" name="Flowchart: Connector 21">
            <a:extLst>
              <a:ext uri="{FF2B5EF4-FFF2-40B4-BE49-F238E27FC236}">
                <a16:creationId xmlns:a16="http://schemas.microsoft.com/office/drawing/2014/main" id="{C1DDD410-7E4C-D54F-EA6C-4BE9214594D8}"/>
              </a:ext>
            </a:extLst>
          </p:cNvPr>
          <p:cNvSpPr/>
          <p:nvPr/>
        </p:nvSpPr>
        <p:spPr>
          <a:xfrm>
            <a:off x="9296255" y="5928871"/>
            <a:ext cx="986117" cy="927308"/>
          </a:xfrm>
          <a:prstGeom prst="flowChartConnector">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25" name="Picture 24">
            <a:extLst>
              <a:ext uri="{FF2B5EF4-FFF2-40B4-BE49-F238E27FC236}">
                <a16:creationId xmlns:a16="http://schemas.microsoft.com/office/drawing/2014/main" id="{8E0B25AC-3471-7F8A-3F6A-3085D30C08F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flipH="1">
            <a:off x="9372304" y="5798497"/>
            <a:ext cx="834020" cy="834020"/>
          </a:xfrm>
          <a:prstGeom prst="rect">
            <a:avLst/>
          </a:prstGeom>
        </p:spPr>
      </p:pic>
      <p:sp>
        <p:nvSpPr>
          <p:cNvPr id="26" name="TextBox 25">
            <a:extLst>
              <a:ext uri="{FF2B5EF4-FFF2-40B4-BE49-F238E27FC236}">
                <a16:creationId xmlns:a16="http://schemas.microsoft.com/office/drawing/2014/main" id="{0E40267E-628D-0FA9-A3F5-BF815E8A8802}"/>
              </a:ext>
            </a:extLst>
          </p:cNvPr>
          <p:cNvSpPr txBox="1"/>
          <p:nvPr/>
        </p:nvSpPr>
        <p:spPr>
          <a:xfrm>
            <a:off x="9581331" y="6640735"/>
            <a:ext cx="415963" cy="215444"/>
          </a:xfrm>
          <a:prstGeom prst="rect">
            <a:avLst/>
          </a:prstGeom>
          <a:noFill/>
        </p:spPr>
        <p:txBody>
          <a:bodyPr wrap="square" rtlCol="0">
            <a:spAutoFit/>
          </a:bodyPr>
          <a:lstStyle/>
          <a:p>
            <a:r>
              <a:rPr lang="en-IN" sz="800" dirty="0"/>
              <a:t>User</a:t>
            </a:r>
          </a:p>
        </p:txBody>
      </p:sp>
      <p:cxnSp>
        <p:nvCxnSpPr>
          <p:cNvPr id="28" name="Straight Arrow Connector 27">
            <a:extLst>
              <a:ext uri="{FF2B5EF4-FFF2-40B4-BE49-F238E27FC236}">
                <a16:creationId xmlns:a16="http://schemas.microsoft.com/office/drawing/2014/main" id="{03C883D6-C1B5-80AA-4632-6A6ED2467D69}"/>
              </a:ext>
            </a:extLst>
          </p:cNvPr>
          <p:cNvCxnSpPr>
            <a:stCxn id="4" idx="3"/>
            <a:endCxn id="5" idx="1"/>
          </p:cNvCxnSpPr>
          <p:nvPr/>
        </p:nvCxnSpPr>
        <p:spPr>
          <a:xfrm>
            <a:off x="1443317" y="1488141"/>
            <a:ext cx="376515"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F153C2A2-2CA1-55C4-0425-D786C7AD254F}"/>
              </a:ext>
            </a:extLst>
          </p:cNvPr>
          <p:cNvCxnSpPr/>
          <p:nvPr/>
        </p:nvCxnSpPr>
        <p:spPr>
          <a:xfrm>
            <a:off x="3101781" y="1488141"/>
            <a:ext cx="376515"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CADBA76E-65D1-8EA3-D7BC-295E2110BEA0}"/>
              </a:ext>
            </a:extLst>
          </p:cNvPr>
          <p:cNvCxnSpPr>
            <a:cxnSpLocks/>
          </p:cNvCxnSpPr>
          <p:nvPr/>
        </p:nvCxnSpPr>
        <p:spPr>
          <a:xfrm>
            <a:off x="4760249" y="5255278"/>
            <a:ext cx="470639"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7B1A726A-046C-E785-9989-C39F2481B3D1}"/>
              </a:ext>
            </a:extLst>
          </p:cNvPr>
          <p:cNvCxnSpPr>
            <a:cxnSpLocks/>
          </p:cNvCxnSpPr>
          <p:nvPr/>
        </p:nvCxnSpPr>
        <p:spPr>
          <a:xfrm>
            <a:off x="4760249" y="4314685"/>
            <a:ext cx="470639"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2A52CA62-9DC4-0895-B8E7-28FE03E898E3}"/>
              </a:ext>
            </a:extLst>
          </p:cNvPr>
          <p:cNvCxnSpPr>
            <a:cxnSpLocks/>
          </p:cNvCxnSpPr>
          <p:nvPr/>
        </p:nvCxnSpPr>
        <p:spPr>
          <a:xfrm>
            <a:off x="4760249" y="3429000"/>
            <a:ext cx="470639"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D3763842-3EA1-019B-4546-543115C7BC84}"/>
              </a:ext>
            </a:extLst>
          </p:cNvPr>
          <p:cNvCxnSpPr>
            <a:cxnSpLocks/>
          </p:cNvCxnSpPr>
          <p:nvPr/>
        </p:nvCxnSpPr>
        <p:spPr>
          <a:xfrm>
            <a:off x="4760249" y="2447785"/>
            <a:ext cx="470639"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B93D1689-B209-8518-5742-10881D4697C0}"/>
              </a:ext>
            </a:extLst>
          </p:cNvPr>
          <p:cNvCxnSpPr>
            <a:cxnSpLocks/>
          </p:cNvCxnSpPr>
          <p:nvPr/>
        </p:nvCxnSpPr>
        <p:spPr>
          <a:xfrm>
            <a:off x="4760249" y="1488141"/>
            <a:ext cx="470639"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96440B47-7940-6273-3828-01D1C835C7A0}"/>
              </a:ext>
            </a:extLst>
          </p:cNvPr>
          <p:cNvCxnSpPr>
            <a:cxnSpLocks/>
          </p:cNvCxnSpPr>
          <p:nvPr/>
        </p:nvCxnSpPr>
        <p:spPr>
          <a:xfrm>
            <a:off x="4760249" y="6172059"/>
            <a:ext cx="470639"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99CF5950-A811-C94E-021E-77F11556B0FB}"/>
              </a:ext>
            </a:extLst>
          </p:cNvPr>
          <p:cNvCxnSpPr>
            <a:cxnSpLocks/>
            <a:endCxn id="14" idx="1"/>
          </p:cNvCxnSpPr>
          <p:nvPr/>
        </p:nvCxnSpPr>
        <p:spPr>
          <a:xfrm>
            <a:off x="6880394" y="1488141"/>
            <a:ext cx="381012" cy="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9DF5D0B6-FFB3-BD3F-9EF8-2C0C552364CB}"/>
              </a:ext>
            </a:extLst>
          </p:cNvPr>
          <p:cNvCxnSpPr>
            <a:cxnSpLocks/>
          </p:cNvCxnSpPr>
          <p:nvPr/>
        </p:nvCxnSpPr>
        <p:spPr>
          <a:xfrm>
            <a:off x="6889356" y="2453657"/>
            <a:ext cx="381012" cy="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367E051A-2535-65D4-AE7C-1E468E699FC6}"/>
              </a:ext>
            </a:extLst>
          </p:cNvPr>
          <p:cNvCxnSpPr>
            <a:cxnSpLocks/>
          </p:cNvCxnSpPr>
          <p:nvPr/>
        </p:nvCxnSpPr>
        <p:spPr>
          <a:xfrm>
            <a:off x="6880392" y="3359044"/>
            <a:ext cx="381012" cy="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C129A372-7373-B9AA-8227-F60BAB195B04}"/>
              </a:ext>
            </a:extLst>
          </p:cNvPr>
          <p:cNvCxnSpPr>
            <a:cxnSpLocks/>
          </p:cNvCxnSpPr>
          <p:nvPr/>
        </p:nvCxnSpPr>
        <p:spPr>
          <a:xfrm flipH="1">
            <a:off x="6880392" y="4316430"/>
            <a:ext cx="382116" cy="7258"/>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23FE7D00-FF9F-D8B6-AF73-9B8241AC20CA}"/>
              </a:ext>
            </a:extLst>
          </p:cNvPr>
          <p:cNvCxnSpPr>
            <a:stCxn id="16" idx="1"/>
          </p:cNvCxnSpPr>
          <p:nvPr/>
        </p:nvCxnSpPr>
        <p:spPr>
          <a:xfrm flipH="1" flipV="1">
            <a:off x="6880392" y="5270033"/>
            <a:ext cx="381012" cy="1"/>
          </a:xfrm>
          <a:prstGeom prst="straightConnector1">
            <a:avLst/>
          </a:prstGeom>
          <a:ln w="12700">
            <a:headEnd type="triangle"/>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28CFF996-3606-478F-B23A-CB955673B513}"/>
              </a:ext>
            </a:extLst>
          </p:cNvPr>
          <p:cNvCxnSpPr>
            <a:cxnSpLocks/>
            <a:endCxn id="20" idx="1"/>
          </p:cNvCxnSpPr>
          <p:nvPr/>
        </p:nvCxnSpPr>
        <p:spPr>
          <a:xfrm flipV="1">
            <a:off x="8534397" y="2437048"/>
            <a:ext cx="325680" cy="10737"/>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F0EC4D8F-B25B-0CA8-6F82-D3D89F2B9DEE}"/>
              </a:ext>
            </a:extLst>
          </p:cNvPr>
          <p:cNvCxnSpPr>
            <a:cxnSpLocks/>
          </p:cNvCxnSpPr>
          <p:nvPr/>
        </p:nvCxnSpPr>
        <p:spPr>
          <a:xfrm flipV="1">
            <a:off x="8534397" y="3399131"/>
            <a:ext cx="325680" cy="10737"/>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53" name="Straight Arrow Connector 52">
            <a:extLst>
              <a:ext uri="{FF2B5EF4-FFF2-40B4-BE49-F238E27FC236}">
                <a16:creationId xmlns:a16="http://schemas.microsoft.com/office/drawing/2014/main" id="{AA7206FD-C7FB-A725-B52E-EDDE31F37C3F}"/>
              </a:ext>
            </a:extLst>
          </p:cNvPr>
          <p:cNvCxnSpPr>
            <a:cxnSpLocks/>
            <a:stCxn id="16" idx="3"/>
          </p:cNvCxnSpPr>
          <p:nvPr/>
        </p:nvCxnSpPr>
        <p:spPr>
          <a:xfrm flipV="1">
            <a:off x="8543357" y="5255278"/>
            <a:ext cx="389199" cy="14756"/>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56" name="Straight Arrow Connector 55">
            <a:extLst>
              <a:ext uri="{FF2B5EF4-FFF2-40B4-BE49-F238E27FC236}">
                <a16:creationId xmlns:a16="http://schemas.microsoft.com/office/drawing/2014/main" id="{00EE4A15-E3AD-0D12-C548-A6406506C85D}"/>
              </a:ext>
            </a:extLst>
          </p:cNvPr>
          <p:cNvCxnSpPr>
            <a:stCxn id="21" idx="2"/>
          </p:cNvCxnSpPr>
          <p:nvPr/>
        </p:nvCxnSpPr>
        <p:spPr>
          <a:xfrm>
            <a:off x="9757309" y="5751232"/>
            <a:ext cx="32003" cy="17763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42962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B54A3-C1AF-8BD9-51FF-080C8BC3132B}"/>
              </a:ext>
            </a:extLst>
          </p:cNvPr>
          <p:cNvSpPr>
            <a:spLocks noGrp="1"/>
          </p:cNvSpPr>
          <p:nvPr>
            <p:ph type="title"/>
          </p:nvPr>
        </p:nvSpPr>
        <p:spPr/>
        <p:txBody>
          <a:bodyPr/>
          <a:lstStyle/>
          <a:p>
            <a:r>
              <a:rPr lang="en-IN" dirty="0"/>
              <a:t>Hardware Components</a:t>
            </a:r>
          </a:p>
        </p:txBody>
      </p:sp>
      <p:sp>
        <p:nvSpPr>
          <p:cNvPr id="4" name="Rectangle 3">
            <a:extLst>
              <a:ext uri="{FF2B5EF4-FFF2-40B4-BE49-F238E27FC236}">
                <a16:creationId xmlns:a16="http://schemas.microsoft.com/office/drawing/2014/main" id="{9DD3B59B-4075-50A0-9C1D-C190918814D4}"/>
              </a:ext>
            </a:extLst>
          </p:cNvPr>
          <p:cNvSpPr/>
          <p:nvPr/>
        </p:nvSpPr>
        <p:spPr>
          <a:xfrm>
            <a:off x="1129004" y="1922105"/>
            <a:ext cx="1744825" cy="174600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Flowchart: Connector 4">
            <a:extLst>
              <a:ext uri="{FF2B5EF4-FFF2-40B4-BE49-F238E27FC236}">
                <a16:creationId xmlns:a16="http://schemas.microsoft.com/office/drawing/2014/main" id="{7E8AD055-5D83-9C34-7BC1-1DEA384DD11A}"/>
              </a:ext>
            </a:extLst>
          </p:cNvPr>
          <p:cNvSpPr/>
          <p:nvPr/>
        </p:nvSpPr>
        <p:spPr>
          <a:xfrm>
            <a:off x="3469433" y="1922105"/>
            <a:ext cx="1744825" cy="1632857"/>
          </a:xfrm>
          <a:prstGeom prst="flowChartConnector">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Flowchart: Connector 5">
            <a:extLst>
              <a:ext uri="{FF2B5EF4-FFF2-40B4-BE49-F238E27FC236}">
                <a16:creationId xmlns:a16="http://schemas.microsoft.com/office/drawing/2014/main" id="{58793A1E-5678-D927-8EE5-996299A3544D}"/>
              </a:ext>
            </a:extLst>
          </p:cNvPr>
          <p:cNvSpPr/>
          <p:nvPr/>
        </p:nvSpPr>
        <p:spPr>
          <a:xfrm>
            <a:off x="5809862" y="1922105"/>
            <a:ext cx="1744825" cy="1632857"/>
          </a:xfrm>
          <a:prstGeom prst="flowChartConnector">
            <a:avLst/>
          </a:pr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Flowchart: Connector 6">
            <a:extLst>
              <a:ext uri="{FF2B5EF4-FFF2-40B4-BE49-F238E27FC236}">
                <a16:creationId xmlns:a16="http://schemas.microsoft.com/office/drawing/2014/main" id="{138AB4F2-39B0-81F3-3480-44C31DE16576}"/>
              </a:ext>
            </a:extLst>
          </p:cNvPr>
          <p:cNvSpPr/>
          <p:nvPr/>
        </p:nvSpPr>
        <p:spPr>
          <a:xfrm>
            <a:off x="8150291" y="1922105"/>
            <a:ext cx="1744825" cy="1632857"/>
          </a:xfrm>
          <a:prstGeom prst="flowChartConnector">
            <a:avLst/>
          </a:prstGeom>
          <a:blipFill dpi="0" rotWithShape="1">
            <a:blip r:embed="rId5">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Flowchart: Connector 7">
            <a:extLst>
              <a:ext uri="{FF2B5EF4-FFF2-40B4-BE49-F238E27FC236}">
                <a16:creationId xmlns:a16="http://schemas.microsoft.com/office/drawing/2014/main" id="{917F97DE-DFBB-F563-0C6C-AFEAB104CD59}"/>
              </a:ext>
            </a:extLst>
          </p:cNvPr>
          <p:cNvSpPr/>
          <p:nvPr/>
        </p:nvSpPr>
        <p:spPr>
          <a:xfrm>
            <a:off x="1206759" y="4049534"/>
            <a:ext cx="1744825" cy="1632857"/>
          </a:xfrm>
          <a:prstGeom prst="flowChartConnector">
            <a:avLst/>
          </a:prstGeom>
          <a:blipFill dpi="0" rotWithShape="1">
            <a:blip r:embed="rId6">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lowchart: Connector 8">
            <a:extLst>
              <a:ext uri="{FF2B5EF4-FFF2-40B4-BE49-F238E27FC236}">
                <a16:creationId xmlns:a16="http://schemas.microsoft.com/office/drawing/2014/main" id="{5437F79C-6239-3151-182F-0DF579B3BEB5}"/>
              </a:ext>
            </a:extLst>
          </p:cNvPr>
          <p:cNvSpPr/>
          <p:nvPr/>
        </p:nvSpPr>
        <p:spPr>
          <a:xfrm>
            <a:off x="3469433" y="4049534"/>
            <a:ext cx="1744825" cy="1632857"/>
          </a:xfrm>
          <a:prstGeom prst="flowChartConnector">
            <a:avLst/>
          </a:prstGeom>
          <a:blipFill dpi="0" rotWithShape="1">
            <a:blip r:embed="rId7">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Flowchart: Connector 9">
            <a:extLst>
              <a:ext uri="{FF2B5EF4-FFF2-40B4-BE49-F238E27FC236}">
                <a16:creationId xmlns:a16="http://schemas.microsoft.com/office/drawing/2014/main" id="{49D5C992-CC11-3D1E-A56B-C9C548E05C40}"/>
              </a:ext>
            </a:extLst>
          </p:cNvPr>
          <p:cNvSpPr/>
          <p:nvPr/>
        </p:nvSpPr>
        <p:spPr>
          <a:xfrm>
            <a:off x="5809861" y="4049533"/>
            <a:ext cx="1744825" cy="1632857"/>
          </a:xfrm>
          <a:prstGeom prst="flowChartConnector">
            <a:avLst/>
          </a:prstGeom>
          <a:blipFill dpi="0" rotWithShape="1">
            <a:blip r:embed="rId8">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Flowchart: Connector 10">
            <a:extLst>
              <a:ext uri="{FF2B5EF4-FFF2-40B4-BE49-F238E27FC236}">
                <a16:creationId xmlns:a16="http://schemas.microsoft.com/office/drawing/2014/main" id="{E7914AB2-2A87-EF68-8C45-16B35DC78081}"/>
              </a:ext>
            </a:extLst>
          </p:cNvPr>
          <p:cNvSpPr/>
          <p:nvPr/>
        </p:nvSpPr>
        <p:spPr>
          <a:xfrm>
            <a:off x="8150291" y="4049532"/>
            <a:ext cx="1744825" cy="1632857"/>
          </a:xfrm>
          <a:prstGeom prst="flowChartConnector">
            <a:avLst/>
          </a:prstGeom>
          <a:blipFill dpi="0" rotWithShape="1">
            <a:blip r:embed="rId9">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Freeform: Shape 35">
            <a:extLst>
              <a:ext uri="{FF2B5EF4-FFF2-40B4-BE49-F238E27FC236}">
                <a16:creationId xmlns:a16="http://schemas.microsoft.com/office/drawing/2014/main" id="{1F3223E7-75D1-BB5B-80DD-C61641F82362}"/>
              </a:ext>
            </a:extLst>
          </p:cNvPr>
          <p:cNvSpPr/>
          <p:nvPr/>
        </p:nvSpPr>
        <p:spPr>
          <a:xfrm>
            <a:off x="-2840180" y="-1995055"/>
            <a:ext cx="18537381" cy="11152910"/>
          </a:xfrm>
          <a:custGeom>
            <a:avLst/>
            <a:gdLst>
              <a:gd name="connsiteX0" fmla="*/ 4841597 w 18537381"/>
              <a:gd name="connsiteY0" fmla="*/ 3801451 h 11152910"/>
              <a:gd name="connsiteX1" fmla="*/ 3749137 w 18537381"/>
              <a:gd name="connsiteY1" fmla="*/ 4865165 h 11152910"/>
              <a:gd name="connsiteX2" fmla="*/ 4841597 w 18537381"/>
              <a:gd name="connsiteY2" fmla="*/ 5928879 h 11152910"/>
              <a:gd name="connsiteX3" fmla="*/ 5934057 w 18537381"/>
              <a:gd name="connsiteY3" fmla="*/ 4865165 h 11152910"/>
              <a:gd name="connsiteX4" fmla="*/ 4841597 w 18537381"/>
              <a:gd name="connsiteY4" fmla="*/ 3801451 h 11152910"/>
              <a:gd name="connsiteX5" fmla="*/ 0 w 18537381"/>
              <a:gd name="connsiteY5" fmla="*/ 0 h 11152910"/>
              <a:gd name="connsiteX6" fmla="*/ 18537381 w 18537381"/>
              <a:gd name="connsiteY6" fmla="*/ 0 h 11152910"/>
              <a:gd name="connsiteX7" fmla="*/ 18537381 w 18537381"/>
              <a:gd name="connsiteY7" fmla="*/ 11152910 h 11152910"/>
              <a:gd name="connsiteX8" fmla="*/ 0 w 18537381"/>
              <a:gd name="connsiteY8" fmla="*/ 11152910 h 11152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37381" h="11152910">
                <a:moveTo>
                  <a:pt x="4841597" y="3801451"/>
                </a:moveTo>
                <a:cubicBezTo>
                  <a:pt x="4238248" y="3801451"/>
                  <a:pt x="3749137" y="4277692"/>
                  <a:pt x="3749137" y="4865165"/>
                </a:cubicBezTo>
                <a:cubicBezTo>
                  <a:pt x="3749137" y="5452638"/>
                  <a:pt x="4238248" y="5928879"/>
                  <a:pt x="4841597" y="5928879"/>
                </a:cubicBezTo>
                <a:cubicBezTo>
                  <a:pt x="5444946" y="5928879"/>
                  <a:pt x="5934057" y="5452638"/>
                  <a:pt x="5934057" y="4865165"/>
                </a:cubicBezTo>
                <a:cubicBezTo>
                  <a:pt x="5934057" y="4277692"/>
                  <a:pt x="5444946" y="3801451"/>
                  <a:pt x="4841597" y="3801451"/>
                </a:cubicBezTo>
                <a:close/>
                <a:moveTo>
                  <a:pt x="0" y="0"/>
                </a:moveTo>
                <a:lnTo>
                  <a:pt x="18537381" y="0"/>
                </a:lnTo>
                <a:lnTo>
                  <a:pt x="18537381" y="11152910"/>
                </a:lnTo>
                <a:lnTo>
                  <a:pt x="0" y="11152910"/>
                </a:lnTo>
                <a:close/>
              </a:path>
            </a:pathLst>
          </a:custGeom>
          <a:solidFill>
            <a:schemeClr val="dk1">
              <a:alpha val="70000"/>
            </a:schemeClr>
          </a:solidFill>
          <a:ln>
            <a:noFill/>
          </a:ln>
        </p:spPr>
        <p:style>
          <a:lnRef idx="2">
            <a:schemeClr val="dk1">
              <a:shade val="15000"/>
            </a:schemeClr>
          </a:lnRef>
          <a:fillRef idx="1">
            <a:schemeClr val="dk1"/>
          </a:fillRef>
          <a:effectRef idx="0">
            <a:schemeClr val="dk1"/>
          </a:effectRef>
          <a:fontRef idx="minor">
            <a:schemeClr val="lt1"/>
          </a:fontRef>
        </p:style>
        <p:txBody>
          <a:bodyPr wrap="square" rtlCol="0" anchor="ctr">
            <a:noAutofit/>
          </a:bodyPr>
          <a:lstStyle/>
          <a:p>
            <a:pPr algn="ctr"/>
            <a:endParaRPr lang="en-IN"/>
          </a:p>
        </p:txBody>
      </p:sp>
      <p:sp>
        <p:nvSpPr>
          <p:cNvPr id="3" name="TextBox 2">
            <a:extLst>
              <a:ext uri="{FF2B5EF4-FFF2-40B4-BE49-F238E27FC236}">
                <a16:creationId xmlns:a16="http://schemas.microsoft.com/office/drawing/2014/main" id="{0F304F71-AEA1-4A0E-0CD2-8D196A4FDE2F}"/>
              </a:ext>
            </a:extLst>
          </p:cNvPr>
          <p:cNvSpPr txBox="1"/>
          <p:nvPr/>
        </p:nvSpPr>
        <p:spPr>
          <a:xfrm>
            <a:off x="3228109" y="1801091"/>
            <a:ext cx="7834887" cy="3939540"/>
          </a:xfrm>
          <a:prstGeom prst="rect">
            <a:avLst/>
          </a:prstGeom>
          <a:noFill/>
        </p:spPr>
        <p:txBody>
          <a:bodyPr wrap="square" rtlCol="0">
            <a:spAutoFit/>
          </a:bodyPr>
          <a:lstStyle/>
          <a:p>
            <a:pPr algn="l"/>
            <a:r>
              <a:rPr lang="en-IN" sz="4000" b="1" dirty="0">
                <a:solidFill>
                  <a:schemeClr val="bg1"/>
                </a:solidFill>
              </a:rPr>
              <a:t>Arduino Mega :</a:t>
            </a:r>
            <a:r>
              <a:rPr lang="en-IN" sz="2400" b="1" i="0" dirty="0">
                <a:solidFill>
                  <a:schemeClr val="bg1"/>
                </a:solidFill>
                <a:effectLst/>
                <a:latin typeface="Google Sans"/>
              </a:rPr>
              <a:t>The Arduino Mega 2560 is a microcontroller board based on the ATmega2560 microcontroller.</a:t>
            </a:r>
          </a:p>
          <a:p>
            <a:pPr algn="l">
              <a:buFont typeface="Arial" panose="020B0604020202020204" pitchFamily="34" charset="0"/>
              <a:buChar char="•"/>
            </a:pPr>
            <a:r>
              <a:rPr lang="en-IN" sz="2400" b="1" i="0" dirty="0">
                <a:solidFill>
                  <a:schemeClr val="bg1"/>
                </a:solidFill>
                <a:effectLst/>
                <a:latin typeface="Google Sans"/>
              </a:rPr>
              <a:t>It has 54 digital input/output (I/O) pins (of which 14 can be used as PWM outputs), 16 </a:t>
            </a:r>
            <a:r>
              <a:rPr lang="en-IN" sz="2400" b="1" i="0" dirty="0" err="1">
                <a:solidFill>
                  <a:schemeClr val="bg1"/>
                </a:solidFill>
                <a:effectLst/>
                <a:latin typeface="Google Sans"/>
              </a:rPr>
              <a:t>analog</a:t>
            </a:r>
            <a:r>
              <a:rPr lang="en-IN" sz="2400" b="1" i="0" dirty="0">
                <a:solidFill>
                  <a:schemeClr val="bg1"/>
                </a:solidFill>
                <a:effectLst/>
                <a:latin typeface="Google Sans"/>
              </a:rPr>
              <a:t> inputs, 4 UARTs (hardware serial ports), a 16 MHz crystal oscillator, a USB connection, a power jack, an ICSP header, and a reset button.</a:t>
            </a:r>
          </a:p>
          <a:p>
            <a:pPr algn="l">
              <a:buFont typeface="Arial" panose="020B0604020202020204" pitchFamily="34" charset="0"/>
              <a:buChar char="•"/>
            </a:pPr>
            <a:r>
              <a:rPr lang="en-IN" sz="2400" b="1" i="0" dirty="0">
                <a:solidFill>
                  <a:schemeClr val="bg1"/>
                </a:solidFill>
                <a:effectLst/>
                <a:latin typeface="Google Sans"/>
              </a:rPr>
              <a:t>The Mega is compatible with most shields designed for the Arduino Uno or </a:t>
            </a:r>
            <a:r>
              <a:rPr lang="en-IN" sz="2400" b="1" i="0" dirty="0" err="1">
                <a:solidFill>
                  <a:schemeClr val="bg1"/>
                </a:solidFill>
                <a:effectLst/>
                <a:latin typeface="Google Sans"/>
              </a:rPr>
              <a:t>Diecimila</a:t>
            </a:r>
            <a:r>
              <a:rPr lang="en-IN" sz="2400" b="1" i="0" dirty="0">
                <a:solidFill>
                  <a:schemeClr val="bg1"/>
                </a:solidFill>
                <a:effectLst/>
                <a:latin typeface="Google Sans"/>
              </a:rPr>
              <a:t>.</a:t>
            </a:r>
          </a:p>
          <a:p>
            <a:endParaRPr lang="en-IN" dirty="0"/>
          </a:p>
        </p:txBody>
      </p:sp>
    </p:spTree>
    <p:extLst>
      <p:ext uri="{BB962C8B-B14F-4D97-AF65-F5344CB8AC3E}">
        <p14:creationId xmlns:p14="http://schemas.microsoft.com/office/powerpoint/2010/main" val="34050824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B54A3-C1AF-8BD9-51FF-080C8BC3132B}"/>
              </a:ext>
            </a:extLst>
          </p:cNvPr>
          <p:cNvSpPr>
            <a:spLocks noGrp="1"/>
          </p:cNvSpPr>
          <p:nvPr>
            <p:ph type="title"/>
          </p:nvPr>
        </p:nvSpPr>
        <p:spPr/>
        <p:txBody>
          <a:bodyPr/>
          <a:lstStyle/>
          <a:p>
            <a:r>
              <a:rPr lang="en-IN" dirty="0"/>
              <a:t>Hardware Components</a:t>
            </a:r>
          </a:p>
        </p:txBody>
      </p:sp>
      <p:sp>
        <p:nvSpPr>
          <p:cNvPr id="4" name="Flowchart: Connector 3">
            <a:extLst>
              <a:ext uri="{FF2B5EF4-FFF2-40B4-BE49-F238E27FC236}">
                <a16:creationId xmlns:a16="http://schemas.microsoft.com/office/drawing/2014/main" id="{9DD3B59B-4075-50A0-9C1D-C190918814D4}"/>
              </a:ext>
            </a:extLst>
          </p:cNvPr>
          <p:cNvSpPr/>
          <p:nvPr/>
        </p:nvSpPr>
        <p:spPr>
          <a:xfrm>
            <a:off x="1129004" y="1922106"/>
            <a:ext cx="1744825" cy="1632857"/>
          </a:xfrm>
          <a:prstGeom prst="flowChartConnector">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Flowchart: Connector 4">
            <a:extLst>
              <a:ext uri="{FF2B5EF4-FFF2-40B4-BE49-F238E27FC236}">
                <a16:creationId xmlns:a16="http://schemas.microsoft.com/office/drawing/2014/main" id="{7E8AD055-5D83-9C34-7BC1-1DEA384DD11A}"/>
              </a:ext>
            </a:extLst>
          </p:cNvPr>
          <p:cNvSpPr/>
          <p:nvPr/>
        </p:nvSpPr>
        <p:spPr>
          <a:xfrm>
            <a:off x="3469433" y="1922105"/>
            <a:ext cx="1744825" cy="1632857"/>
          </a:xfrm>
          <a:prstGeom prst="flowChartConnector">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Flowchart: Connector 5">
            <a:extLst>
              <a:ext uri="{FF2B5EF4-FFF2-40B4-BE49-F238E27FC236}">
                <a16:creationId xmlns:a16="http://schemas.microsoft.com/office/drawing/2014/main" id="{58793A1E-5678-D927-8EE5-996299A3544D}"/>
              </a:ext>
            </a:extLst>
          </p:cNvPr>
          <p:cNvSpPr/>
          <p:nvPr/>
        </p:nvSpPr>
        <p:spPr>
          <a:xfrm>
            <a:off x="5809862" y="1922105"/>
            <a:ext cx="1744825" cy="1632857"/>
          </a:xfrm>
          <a:prstGeom prst="flowChartConnector">
            <a:avLst/>
          </a:pr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Flowchart: Connector 6">
            <a:extLst>
              <a:ext uri="{FF2B5EF4-FFF2-40B4-BE49-F238E27FC236}">
                <a16:creationId xmlns:a16="http://schemas.microsoft.com/office/drawing/2014/main" id="{138AB4F2-39B0-81F3-3480-44C31DE16576}"/>
              </a:ext>
            </a:extLst>
          </p:cNvPr>
          <p:cNvSpPr/>
          <p:nvPr/>
        </p:nvSpPr>
        <p:spPr>
          <a:xfrm>
            <a:off x="8150291" y="1922105"/>
            <a:ext cx="1744825" cy="1632857"/>
          </a:xfrm>
          <a:prstGeom prst="flowChartConnector">
            <a:avLst/>
          </a:prstGeom>
          <a:blipFill dpi="0" rotWithShape="1">
            <a:blip r:embed="rId5">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Flowchart: Connector 7">
            <a:extLst>
              <a:ext uri="{FF2B5EF4-FFF2-40B4-BE49-F238E27FC236}">
                <a16:creationId xmlns:a16="http://schemas.microsoft.com/office/drawing/2014/main" id="{917F97DE-DFBB-F563-0C6C-AFEAB104CD59}"/>
              </a:ext>
            </a:extLst>
          </p:cNvPr>
          <p:cNvSpPr/>
          <p:nvPr/>
        </p:nvSpPr>
        <p:spPr>
          <a:xfrm>
            <a:off x="1206759" y="4049534"/>
            <a:ext cx="1744825" cy="1632857"/>
          </a:xfrm>
          <a:prstGeom prst="flowChartConnector">
            <a:avLst/>
          </a:prstGeom>
          <a:blipFill dpi="0" rotWithShape="1">
            <a:blip r:embed="rId6">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5437F79C-6239-3151-182F-0DF579B3BEB5}"/>
              </a:ext>
            </a:extLst>
          </p:cNvPr>
          <p:cNvSpPr/>
          <p:nvPr/>
        </p:nvSpPr>
        <p:spPr>
          <a:xfrm>
            <a:off x="3469432" y="4049533"/>
            <a:ext cx="1800000" cy="1800000"/>
          </a:xfrm>
          <a:prstGeom prst="rect">
            <a:avLst/>
          </a:prstGeom>
          <a:blipFill dpi="0" rotWithShape="1">
            <a:blip r:embed="rId7">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Flowchart: Connector 9">
            <a:extLst>
              <a:ext uri="{FF2B5EF4-FFF2-40B4-BE49-F238E27FC236}">
                <a16:creationId xmlns:a16="http://schemas.microsoft.com/office/drawing/2014/main" id="{49D5C992-CC11-3D1E-A56B-C9C548E05C40}"/>
              </a:ext>
            </a:extLst>
          </p:cNvPr>
          <p:cNvSpPr/>
          <p:nvPr/>
        </p:nvSpPr>
        <p:spPr>
          <a:xfrm>
            <a:off x="5809861" y="4049533"/>
            <a:ext cx="1744825" cy="1632857"/>
          </a:xfrm>
          <a:prstGeom prst="flowChartConnector">
            <a:avLst/>
          </a:prstGeom>
          <a:blipFill dpi="0" rotWithShape="1">
            <a:blip r:embed="rId8">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Flowchart: Connector 10">
            <a:extLst>
              <a:ext uri="{FF2B5EF4-FFF2-40B4-BE49-F238E27FC236}">
                <a16:creationId xmlns:a16="http://schemas.microsoft.com/office/drawing/2014/main" id="{E7914AB2-2A87-EF68-8C45-16B35DC78081}"/>
              </a:ext>
            </a:extLst>
          </p:cNvPr>
          <p:cNvSpPr/>
          <p:nvPr/>
        </p:nvSpPr>
        <p:spPr>
          <a:xfrm>
            <a:off x="8150291" y="4049532"/>
            <a:ext cx="1744825" cy="1632857"/>
          </a:xfrm>
          <a:prstGeom prst="flowChartConnector">
            <a:avLst/>
          </a:prstGeom>
          <a:blipFill dpi="0" rotWithShape="1">
            <a:blip r:embed="rId9">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Freeform: Shape 35">
            <a:extLst>
              <a:ext uri="{FF2B5EF4-FFF2-40B4-BE49-F238E27FC236}">
                <a16:creationId xmlns:a16="http://schemas.microsoft.com/office/drawing/2014/main" id="{1F3223E7-75D1-BB5B-80DD-C61641F82362}"/>
              </a:ext>
            </a:extLst>
          </p:cNvPr>
          <p:cNvSpPr/>
          <p:nvPr/>
        </p:nvSpPr>
        <p:spPr>
          <a:xfrm>
            <a:off x="-540325" y="0"/>
            <a:ext cx="18537381" cy="11152910"/>
          </a:xfrm>
          <a:custGeom>
            <a:avLst/>
            <a:gdLst>
              <a:gd name="connsiteX0" fmla="*/ 4841597 w 18537381"/>
              <a:gd name="connsiteY0" fmla="*/ 3801451 h 11152910"/>
              <a:gd name="connsiteX1" fmla="*/ 3749137 w 18537381"/>
              <a:gd name="connsiteY1" fmla="*/ 4865165 h 11152910"/>
              <a:gd name="connsiteX2" fmla="*/ 4841597 w 18537381"/>
              <a:gd name="connsiteY2" fmla="*/ 5928879 h 11152910"/>
              <a:gd name="connsiteX3" fmla="*/ 5934057 w 18537381"/>
              <a:gd name="connsiteY3" fmla="*/ 4865165 h 11152910"/>
              <a:gd name="connsiteX4" fmla="*/ 4841597 w 18537381"/>
              <a:gd name="connsiteY4" fmla="*/ 3801451 h 11152910"/>
              <a:gd name="connsiteX5" fmla="*/ 0 w 18537381"/>
              <a:gd name="connsiteY5" fmla="*/ 0 h 11152910"/>
              <a:gd name="connsiteX6" fmla="*/ 18537381 w 18537381"/>
              <a:gd name="connsiteY6" fmla="*/ 0 h 11152910"/>
              <a:gd name="connsiteX7" fmla="*/ 18537381 w 18537381"/>
              <a:gd name="connsiteY7" fmla="*/ 11152910 h 11152910"/>
              <a:gd name="connsiteX8" fmla="*/ 0 w 18537381"/>
              <a:gd name="connsiteY8" fmla="*/ 11152910 h 11152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37381" h="11152910">
                <a:moveTo>
                  <a:pt x="4841597" y="3801451"/>
                </a:moveTo>
                <a:cubicBezTo>
                  <a:pt x="4238248" y="3801451"/>
                  <a:pt x="3749137" y="4277692"/>
                  <a:pt x="3749137" y="4865165"/>
                </a:cubicBezTo>
                <a:cubicBezTo>
                  <a:pt x="3749137" y="5452638"/>
                  <a:pt x="4238248" y="5928879"/>
                  <a:pt x="4841597" y="5928879"/>
                </a:cubicBezTo>
                <a:cubicBezTo>
                  <a:pt x="5444946" y="5928879"/>
                  <a:pt x="5934057" y="5452638"/>
                  <a:pt x="5934057" y="4865165"/>
                </a:cubicBezTo>
                <a:cubicBezTo>
                  <a:pt x="5934057" y="4277692"/>
                  <a:pt x="5444946" y="3801451"/>
                  <a:pt x="4841597" y="3801451"/>
                </a:cubicBezTo>
                <a:close/>
                <a:moveTo>
                  <a:pt x="0" y="0"/>
                </a:moveTo>
                <a:lnTo>
                  <a:pt x="18537381" y="0"/>
                </a:lnTo>
                <a:lnTo>
                  <a:pt x="18537381" y="11152910"/>
                </a:lnTo>
                <a:lnTo>
                  <a:pt x="0" y="11152910"/>
                </a:lnTo>
                <a:close/>
              </a:path>
            </a:pathLst>
          </a:custGeom>
          <a:solidFill>
            <a:schemeClr val="dk1">
              <a:alpha val="70000"/>
            </a:schemeClr>
          </a:solidFill>
          <a:ln>
            <a:noFill/>
          </a:ln>
        </p:spPr>
        <p:style>
          <a:lnRef idx="2">
            <a:schemeClr val="dk1">
              <a:shade val="15000"/>
            </a:schemeClr>
          </a:lnRef>
          <a:fillRef idx="1">
            <a:schemeClr val="dk1"/>
          </a:fillRef>
          <a:effectRef idx="0">
            <a:schemeClr val="dk1"/>
          </a:effectRef>
          <a:fontRef idx="minor">
            <a:schemeClr val="lt1"/>
          </a:fontRef>
        </p:style>
        <p:txBody>
          <a:bodyPr wrap="square" rtlCol="0" anchor="ctr">
            <a:noAutofit/>
          </a:bodyPr>
          <a:lstStyle/>
          <a:p>
            <a:pPr algn="ctr"/>
            <a:endParaRPr lang="en-IN"/>
          </a:p>
        </p:txBody>
      </p:sp>
      <p:sp>
        <p:nvSpPr>
          <p:cNvPr id="3" name="TextBox 2">
            <a:extLst>
              <a:ext uri="{FF2B5EF4-FFF2-40B4-BE49-F238E27FC236}">
                <a16:creationId xmlns:a16="http://schemas.microsoft.com/office/drawing/2014/main" id="{90279D0E-885E-BEF7-9275-6E4F64B60079}"/>
              </a:ext>
            </a:extLst>
          </p:cNvPr>
          <p:cNvSpPr txBox="1"/>
          <p:nvPr/>
        </p:nvSpPr>
        <p:spPr>
          <a:xfrm>
            <a:off x="5430982" y="3554962"/>
            <a:ext cx="6470073" cy="2862322"/>
          </a:xfrm>
          <a:prstGeom prst="rect">
            <a:avLst/>
          </a:prstGeom>
          <a:noFill/>
        </p:spPr>
        <p:txBody>
          <a:bodyPr wrap="square" rtlCol="0">
            <a:spAutoFit/>
          </a:bodyPr>
          <a:lstStyle/>
          <a:p>
            <a:r>
              <a:rPr lang="en-IN" sz="4000" b="1" dirty="0">
                <a:solidFill>
                  <a:schemeClr val="bg1"/>
                </a:solidFill>
              </a:rPr>
              <a:t>Charge Controller: </a:t>
            </a:r>
            <a:r>
              <a:rPr lang="en-IN" sz="20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 </a:t>
            </a:r>
            <a:r>
              <a:rPr lang="en-IN" sz="2000" b="1" dirty="0">
                <a:solidFill>
                  <a:schemeClr val="bg1"/>
                </a:solidFill>
                <a:effectLst/>
                <a:latin typeface="Calibri" panose="020F0502020204030204" pitchFamily="34" charset="0"/>
                <a:ea typeface="Calibri" panose="020F0502020204030204" pitchFamily="34" charset="0"/>
                <a:cs typeface="Gautami" panose="020B0502040204020203" pitchFamily="34" charset="0"/>
              </a:rPr>
              <a:t>charge controller, charge regulator or battery regulator limits the rate at which </a:t>
            </a:r>
            <a:r>
              <a:rPr lang="en-IN" sz="2000" b="1"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hlinkClick r:id="rId10" tooltip="Electric current">
                  <a:extLst>
                    <a:ext uri="{A12FA001-AC4F-418D-AE19-62706E023703}">
                      <ahyp:hlinkClr xmlns:ahyp="http://schemas.microsoft.com/office/drawing/2018/hyperlinkcolor" val="tx"/>
                    </a:ext>
                  </a:extLst>
                </a:hlinkClick>
              </a:rPr>
              <a:t>electric current</a:t>
            </a:r>
            <a:r>
              <a:rPr lang="en-IN" sz="20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is added to or drawn from electric </a:t>
            </a:r>
            <a:r>
              <a:rPr lang="en-IN" sz="2000" b="1"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hlinkClick r:id="rId11" tooltip="Battery (electricity)">
                  <a:extLst>
                    <a:ext uri="{A12FA001-AC4F-418D-AE19-62706E023703}">
                      <ahyp:hlinkClr xmlns:ahyp="http://schemas.microsoft.com/office/drawing/2018/hyperlinkcolor" val="tx"/>
                    </a:ext>
                  </a:extLst>
                </a:hlinkClick>
              </a:rPr>
              <a:t>batteries</a:t>
            </a:r>
            <a:r>
              <a:rPr lang="en-IN" sz="20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to protect against </a:t>
            </a:r>
            <a:r>
              <a:rPr lang="en-IN" sz="2000" b="1"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hlinkClick r:id="rId12" tooltip="Electrical overload">
                  <a:extLst>
                    <a:ext uri="{A12FA001-AC4F-418D-AE19-62706E023703}">
                      <ahyp:hlinkClr xmlns:ahyp="http://schemas.microsoft.com/office/drawing/2018/hyperlinkcolor" val="tx"/>
                    </a:ext>
                  </a:extLst>
                </a:hlinkClick>
              </a:rPr>
              <a:t>electrical overload</a:t>
            </a:r>
            <a:r>
              <a:rPr lang="en-IN" sz="20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IN" sz="2000" b="1"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hlinkClick r:id="rId13" tooltip="Overcharging (battery)">
                  <a:extLst>
                    <a:ext uri="{A12FA001-AC4F-418D-AE19-62706E023703}">
                      <ahyp:hlinkClr xmlns:ahyp="http://schemas.microsoft.com/office/drawing/2018/hyperlinkcolor" val="tx"/>
                    </a:ext>
                  </a:extLst>
                </a:hlinkClick>
              </a:rPr>
              <a:t>overcharging</a:t>
            </a:r>
            <a:r>
              <a:rPr lang="en-IN" sz="20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and may protect against </a:t>
            </a:r>
            <a:r>
              <a:rPr lang="en-IN" sz="2000" b="1"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hlinkClick r:id="rId14" tooltip="Overvoltage">
                  <a:extLst>
                    <a:ext uri="{A12FA001-AC4F-418D-AE19-62706E023703}">
                      <ahyp:hlinkClr xmlns:ahyp="http://schemas.microsoft.com/office/drawing/2018/hyperlinkcolor" val="tx"/>
                    </a:ext>
                  </a:extLst>
                </a:hlinkClick>
              </a:rPr>
              <a:t>overvoltage</a:t>
            </a:r>
            <a:r>
              <a:rPr lang="en-IN" sz="20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t>
            </a:r>
            <a:endParaRPr lang="en-IN" sz="2000" b="1" dirty="0">
              <a:solidFill>
                <a:schemeClr val="bg1"/>
              </a:solidFill>
              <a:effectLst/>
              <a:latin typeface="Calibri" panose="020F0502020204030204" pitchFamily="34" charset="0"/>
              <a:ea typeface="Calibri" panose="020F0502020204030204" pitchFamily="34" charset="0"/>
              <a:cs typeface="Gautami" panose="020B0502040204020203" pitchFamily="34" charset="0"/>
            </a:endParaRPr>
          </a:p>
          <a:p>
            <a:endParaRPr lang="en-IN" sz="4000" dirty="0"/>
          </a:p>
        </p:txBody>
      </p:sp>
    </p:spTree>
    <p:extLst>
      <p:ext uri="{BB962C8B-B14F-4D97-AF65-F5344CB8AC3E}">
        <p14:creationId xmlns:p14="http://schemas.microsoft.com/office/powerpoint/2010/main" val="26894844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B54A3-C1AF-8BD9-51FF-080C8BC3132B}"/>
              </a:ext>
            </a:extLst>
          </p:cNvPr>
          <p:cNvSpPr>
            <a:spLocks noGrp="1"/>
          </p:cNvSpPr>
          <p:nvPr>
            <p:ph type="title"/>
          </p:nvPr>
        </p:nvSpPr>
        <p:spPr/>
        <p:txBody>
          <a:bodyPr/>
          <a:lstStyle/>
          <a:p>
            <a:r>
              <a:rPr lang="en-IN" dirty="0"/>
              <a:t>Hardware Components</a:t>
            </a:r>
          </a:p>
        </p:txBody>
      </p:sp>
      <p:sp>
        <p:nvSpPr>
          <p:cNvPr id="4" name="Rectangle 3">
            <a:extLst>
              <a:ext uri="{FF2B5EF4-FFF2-40B4-BE49-F238E27FC236}">
                <a16:creationId xmlns:a16="http://schemas.microsoft.com/office/drawing/2014/main" id="{9DD3B59B-4075-50A0-9C1D-C190918814D4}"/>
              </a:ext>
            </a:extLst>
          </p:cNvPr>
          <p:cNvSpPr/>
          <p:nvPr/>
        </p:nvSpPr>
        <p:spPr>
          <a:xfrm>
            <a:off x="1129004" y="1922105"/>
            <a:ext cx="1744825" cy="174600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Flowchart: Connector 4">
            <a:extLst>
              <a:ext uri="{FF2B5EF4-FFF2-40B4-BE49-F238E27FC236}">
                <a16:creationId xmlns:a16="http://schemas.microsoft.com/office/drawing/2014/main" id="{7E8AD055-5D83-9C34-7BC1-1DEA384DD11A}"/>
              </a:ext>
            </a:extLst>
          </p:cNvPr>
          <p:cNvSpPr/>
          <p:nvPr/>
        </p:nvSpPr>
        <p:spPr>
          <a:xfrm>
            <a:off x="3469433" y="1922105"/>
            <a:ext cx="1744825" cy="1632857"/>
          </a:xfrm>
          <a:prstGeom prst="flowChartConnector">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Flowchart: Connector 5">
            <a:extLst>
              <a:ext uri="{FF2B5EF4-FFF2-40B4-BE49-F238E27FC236}">
                <a16:creationId xmlns:a16="http://schemas.microsoft.com/office/drawing/2014/main" id="{58793A1E-5678-D927-8EE5-996299A3544D}"/>
              </a:ext>
            </a:extLst>
          </p:cNvPr>
          <p:cNvSpPr/>
          <p:nvPr/>
        </p:nvSpPr>
        <p:spPr>
          <a:xfrm>
            <a:off x="5809862" y="1922105"/>
            <a:ext cx="1744825" cy="1632857"/>
          </a:xfrm>
          <a:prstGeom prst="flowChartConnector">
            <a:avLst/>
          </a:pr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Flowchart: Connector 6">
            <a:extLst>
              <a:ext uri="{FF2B5EF4-FFF2-40B4-BE49-F238E27FC236}">
                <a16:creationId xmlns:a16="http://schemas.microsoft.com/office/drawing/2014/main" id="{138AB4F2-39B0-81F3-3480-44C31DE16576}"/>
              </a:ext>
            </a:extLst>
          </p:cNvPr>
          <p:cNvSpPr/>
          <p:nvPr/>
        </p:nvSpPr>
        <p:spPr>
          <a:xfrm>
            <a:off x="8150291" y="1922105"/>
            <a:ext cx="1744825" cy="1632857"/>
          </a:xfrm>
          <a:prstGeom prst="flowChartConnector">
            <a:avLst/>
          </a:prstGeom>
          <a:blipFill dpi="0" rotWithShape="1">
            <a:blip r:embed="rId5">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Flowchart: Connector 7">
            <a:extLst>
              <a:ext uri="{FF2B5EF4-FFF2-40B4-BE49-F238E27FC236}">
                <a16:creationId xmlns:a16="http://schemas.microsoft.com/office/drawing/2014/main" id="{917F97DE-DFBB-F563-0C6C-AFEAB104CD59}"/>
              </a:ext>
            </a:extLst>
          </p:cNvPr>
          <p:cNvSpPr/>
          <p:nvPr/>
        </p:nvSpPr>
        <p:spPr>
          <a:xfrm>
            <a:off x="1206759" y="4049534"/>
            <a:ext cx="1744825" cy="1632857"/>
          </a:xfrm>
          <a:prstGeom prst="flowChartConnector">
            <a:avLst/>
          </a:prstGeom>
          <a:blipFill dpi="0" rotWithShape="1">
            <a:blip r:embed="rId6">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lowchart: Connector 8">
            <a:extLst>
              <a:ext uri="{FF2B5EF4-FFF2-40B4-BE49-F238E27FC236}">
                <a16:creationId xmlns:a16="http://schemas.microsoft.com/office/drawing/2014/main" id="{5437F79C-6239-3151-182F-0DF579B3BEB5}"/>
              </a:ext>
            </a:extLst>
          </p:cNvPr>
          <p:cNvSpPr/>
          <p:nvPr/>
        </p:nvSpPr>
        <p:spPr>
          <a:xfrm>
            <a:off x="3469433" y="4049534"/>
            <a:ext cx="1744825" cy="1632857"/>
          </a:xfrm>
          <a:prstGeom prst="flowChartConnector">
            <a:avLst/>
          </a:prstGeom>
          <a:blipFill dpi="0" rotWithShape="1">
            <a:blip r:embed="rId7">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Flowchart: Connector 9">
            <a:extLst>
              <a:ext uri="{FF2B5EF4-FFF2-40B4-BE49-F238E27FC236}">
                <a16:creationId xmlns:a16="http://schemas.microsoft.com/office/drawing/2014/main" id="{49D5C992-CC11-3D1E-A56B-C9C548E05C40}"/>
              </a:ext>
            </a:extLst>
          </p:cNvPr>
          <p:cNvSpPr/>
          <p:nvPr/>
        </p:nvSpPr>
        <p:spPr>
          <a:xfrm>
            <a:off x="5809861" y="4049533"/>
            <a:ext cx="1744825" cy="1632857"/>
          </a:xfrm>
          <a:prstGeom prst="flowChartConnector">
            <a:avLst/>
          </a:prstGeom>
          <a:blipFill dpi="0" rotWithShape="1">
            <a:blip r:embed="rId8">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Flowchart: Connector 10">
            <a:extLst>
              <a:ext uri="{FF2B5EF4-FFF2-40B4-BE49-F238E27FC236}">
                <a16:creationId xmlns:a16="http://schemas.microsoft.com/office/drawing/2014/main" id="{E7914AB2-2A87-EF68-8C45-16B35DC78081}"/>
              </a:ext>
            </a:extLst>
          </p:cNvPr>
          <p:cNvSpPr/>
          <p:nvPr/>
        </p:nvSpPr>
        <p:spPr>
          <a:xfrm>
            <a:off x="8150291" y="4049532"/>
            <a:ext cx="1744825" cy="1632857"/>
          </a:xfrm>
          <a:prstGeom prst="flowChartConnector">
            <a:avLst/>
          </a:prstGeom>
          <a:blipFill dpi="0" rotWithShape="1">
            <a:blip r:embed="rId9">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Freeform: Shape 35">
            <a:extLst>
              <a:ext uri="{FF2B5EF4-FFF2-40B4-BE49-F238E27FC236}">
                <a16:creationId xmlns:a16="http://schemas.microsoft.com/office/drawing/2014/main" id="{1F3223E7-75D1-BB5B-80DD-C61641F82362}"/>
              </a:ext>
            </a:extLst>
          </p:cNvPr>
          <p:cNvSpPr/>
          <p:nvPr/>
        </p:nvSpPr>
        <p:spPr>
          <a:xfrm>
            <a:off x="-2780382" y="-2021493"/>
            <a:ext cx="18537381" cy="11152910"/>
          </a:xfrm>
          <a:custGeom>
            <a:avLst/>
            <a:gdLst>
              <a:gd name="connsiteX0" fmla="*/ 4841597 w 18537381"/>
              <a:gd name="connsiteY0" fmla="*/ 3801451 h 11152910"/>
              <a:gd name="connsiteX1" fmla="*/ 3749137 w 18537381"/>
              <a:gd name="connsiteY1" fmla="*/ 4865165 h 11152910"/>
              <a:gd name="connsiteX2" fmla="*/ 4841597 w 18537381"/>
              <a:gd name="connsiteY2" fmla="*/ 5928879 h 11152910"/>
              <a:gd name="connsiteX3" fmla="*/ 5934057 w 18537381"/>
              <a:gd name="connsiteY3" fmla="*/ 4865165 h 11152910"/>
              <a:gd name="connsiteX4" fmla="*/ 4841597 w 18537381"/>
              <a:gd name="connsiteY4" fmla="*/ 3801451 h 11152910"/>
              <a:gd name="connsiteX5" fmla="*/ 0 w 18537381"/>
              <a:gd name="connsiteY5" fmla="*/ 0 h 11152910"/>
              <a:gd name="connsiteX6" fmla="*/ 18537381 w 18537381"/>
              <a:gd name="connsiteY6" fmla="*/ 0 h 11152910"/>
              <a:gd name="connsiteX7" fmla="*/ 18537381 w 18537381"/>
              <a:gd name="connsiteY7" fmla="*/ 11152910 h 11152910"/>
              <a:gd name="connsiteX8" fmla="*/ 0 w 18537381"/>
              <a:gd name="connsiteY8" fmla="*/ 11152910 h 11152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37381" h="11152910">
                <a:moveTo>
                  <a:pt x="4841597" y="3801451"/>
                </a:moveTo>
                <a:cubicBezTo>
                  <a:pt x="4238248" y="3801451"/>
                  <a:pt x="3749137" y="4277692"/>
                  <a:pt x="3749137" y="4865165"/>
                </a:cubicBezTo>
                <a:cubicBezTo>
                  <a:pt x="3749137" y="5452638"/>
                  <a:pt x="4238248" y="5928879"/>
                  <a:pt x="4841597" y="5928879"/>
                </a:cubicBezTo>
                <a:cubicBezTo>
                  <a:pt x="5444946" y="5928879"/>
                  <a:pt x="5934057" y="5452638"/>
                  <a:pt x="5934057" y="4865165"/>
                </a:cubicBezTo>
                <a:cubicBezTo>
                  <a:pt x="5934057" y="4277692"/>
                  <a:pt x="5444946" y="3801451"/>
                  <a:pt x="4841597" y="3801451"/>
                </a:cubicBezTo>
                <a:close/>
                <a:moveTo>
                  <a:pt x="0" y="0"/>
                </a:moveTo>
                <a:lnTo>
                  <a:pt x="18537381" y="0"/>
                </a:lnTo>
                <a:lnTo>
                  <a:pt x="18537381" y="11152910"/>
                </a:lnTo>
                <a:lnTo>
                  <a:pt x="0" y="11152910"/>
                </a:lnTo>
                <a:close/>
              </a:path>
            </a:pathLst>
          </a:custGeom>
          <a:solidFill>
            <a:schemeClr val="dk1">
              <a:alpha val="70000"/>
            </a:schemeClr>
          </a:solidFill>
          <a:ln>
            <a:noFill/>
          </a:ln>
        </p:spPr>
        <p:style>
          <a:lnRef idx="2">
            <a:schemeClr val="dk1">
              <a:shade val="15000"/>
            </a:schemeClr>
          </a:lnRef>
          <a:fillRef idx="1">
            <a:schemeClr val="dk1"/>
          </a:fillRef>
          <a:effectRef idx="0">
            <a:schemeClr val="dk1"/>
          </a:effectRef>
          <a:fontRef idx="minor">
            <a:schemeClr val="lt1"/>
          </a:fontRef>
        </p:style>
        <p:txBody>
          <a:bodyPr wrap="square" rtlCol="0" anchor="ctr">
            <a:noAutofit/>
          </a:bodyPr>
          <a:lstStyle/>
          <a:p>
            <a:pPr algn="ctr"/>
            <a:endParaRPr lang="en-IN" dirty="0"/>
          </a:p>
        </p:txBody>
      </p:sp>
      <p:sp>
        <p:nvSpPr>
          <p:cNvPr id="3" name="TextBox 2">
            <a:extLst>
              <a:ext uri="{FF2B5EF4-FFF2-40B4-BE49-F238E27FC236}">
                <a16:creationId xmlns:a16="http://schemas.microsoft.com/office/drawing/2014/main" id="{886C6A14-3E7E-3248-BBE0-5D51D31F1C6F}"/>
              </a:ext>
            </a:extLst>
          </p:cNvPr>
          <p:cNvSpPr txBox="1"/>
          <p:nvPr/>
        </p:nvSpPr>
        <p:spPr>
          <a:xfrm>
            <a:off x="3269673" y="1922105"/>
            <a:ext cx="7550727" cy="4401205"/>
          </a:xfrm>
          <a:prstGeom prst="rect">
            <a:avLst/>
          </a:prstGeom>
          <a:noFill/>
        </p:spPr>
        <p:txBody>
          <a:bodyPr wrap="square" rtlCol="0">
            <a:spAutoFit/>
          </a:bodyPr>
          <a:lstStyle/>
          <a:p>
            <a:r>
              <a:rPr lang="en-IN" sz="4000" b="1" dirty="0">
                <a:solidFill>
                  <a:schemeClr val="bg1"/>
                </a:solidFill>
              </a:rPr>
              <a:t>Servo Motor: </a:t>
            </a:r>
            <a:r>
              <a:rPr lang="en-US" sz="2400" b="1" i="0" dirty="0">
                <a:solidFill>
                  <a:schemeClr val="bg1"/>
                </a:solidFill>
                <a:effectLst/>
              </a:rPr>
              <a:t>A servo motor is a rotary actuator featuring a motor, feedback device (such as a potentiometer or encoder), and a control circuit. It excels in providing precise control over angular position, velocity, and acceleration. Servo motors are widely used in applications like robotics and automation due to their accuracy and ability to maintain specific positions. They operate in a closed-loop system, continuously adjusting motor movement based on feedback, making them essential in scenarios requiring precise and controlled motion.</a:t>
            </a:r>
            <a:endParaRPr lang="en-IN" sz="2400" b="1" dirty="0">
              <a:solidFill>
                <a:schemeClr val="bg1"/>
              </a:solidFill>
            </a:endParaRPr>
          </a:p>
        </p:txBody>
      </p:sp>
    </p:spTree>
    <p:extLst>
      <p:ext uri="{BB962C8B-B14F-4D97-AF65-F5344CB8AC3E}">
        <p14:creationId xmlns:p14="http://schemas.microsoft.com/office/powerpoint/2010/main" val="23593648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2672</TotalTime>
  <Words>1984</Words>
  <Application>Microsoft Office PowerPoint</Application>
  <PresentationFormat>Widescreen</PresentationFormat>
  <Paragraphs>149</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Calibri Light</vt:lpstr>
      <vt:lpstr>Google Sans</vt:lpstr>
      <vt:lpstr>Söhne</vt:lpstr>
      <vt:lpstr>Times New Roman</vt:lpstr>
      <vt:lpstr>Office Theme</vt:lpstr>
      <vt:lpstr>TRINETRA</vt:lpstr>
      <vt:lpstr>Team Members and Guide</vt:lpstr>
      <vt:lpstr>Contents</vt:lpstr>
      <vt:lpstr>Abstract</vt:lpstr>
      <vt:lpstr>Introduction</vt:lpstr>
      <vt:lpstr>Block Diagram</vt:lpstr>
      <vt:lpstr>Hardware Components</vt:lpstr>
      <vt:lpstr>Hardware Components</vt:lpstr>
      <vt:lpstr>Hardware Components</vt:lpstr>
      <vt:lpstr>Hardware Components</vt:lpstr>
      <vt:lpstr>Hardware Components</vt:lpstr>
      <vt:lpstr>Hardware Components</vt:lpstr>
      <vt:lpstr>Hardware Components</vt:lpstr>
      <vt:lpstr>Hardware Components</vt:lpstr>
      <vt:lpstr>Hardware Components</vt:lpstr>
      <vt:lpstr>Hardware Components</vt:lpstr>
      <vt:lpstr>Hardware Components</vt:lpstr>
      <vt:lpstr>Hardware Components</vt:lpstr>
      <vt:lpstr>Hardware Components</vt:lpstr>
      <vt:lpstr>Hardware Components</vt:lpstr>
      <vt:lpstr>Hardware Components</vt:lpstr>
      <vt:lpstr>Circuit Diagram</vt:lpstr>
      <vt:lpstr>Working</vt:lpstr>
      <vt:lpstr>PowerPoint Presentation</vt:lpstr>
      <vt:lpstr>PowerPoint Presentation</vt:lpstr>
      <vt:lpstr>PowerPoint Presentation</vt:lpstr>
      <vt:lpstr>PowerPoint Presentation</vt:lpstr>
      <vt:lpstr>PowerPoint Presentation</vt:lpstr>
      <vt:lpstr>PowerPoint Presentation</vt:lpstr>
      <vt:lpstr>Advantages and disadvantages </vt:lpstr>
      <vt:lpstr>Conclusion</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TRINETRA</dc:title>
  <dc:creator>lavishvamsiraja. chakka</dc:creator>
  <cp:lastModifiedBy>Upendra Sai Chillimuntha</cp:lastModifiedBy>
  <cp:revision>4</cp:revision>
  <dcterms:created xsi:type="dcterms:W3CDTF">2023-11-22T09:00:48Z</dcterms:created>
  <dcterms:modified xsi:type="dcterms:W3CDTF">2023-11-26T07:16:51Z</dcterms:modified>
</cp:coreProperties>
</file>