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aleway"/>
      <p:regular r:id="rId60"/>
      <p:bold r:id="rId61"/>
      <p:italic r:id="rId62"/>
      <p:boldItalic r:id="rId63"/>
    </p:embeddedFont>
    <p:embeddedFont>
      <p:font typeface="La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C5E6AA-F909-444B-80BE-2C93A6C2CBFE}">
  <a:tblStyle styleId="{FCC5E6AA-F909-444B-80BE-2C93A6C2CB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4.xml"/><Relationship Id="rId64" Type="http://schemas.openxmlformats.org/officeDocument/2006/relationships/font" Target="fonts/Lato-regular.fntdata"/><Relationship Id="rId63" Type="http://schemas.openxmlformats.org/officeDocument/2006/relationships/font" Target="fonts/Raleway-boldItalic.fntdata"/><Relationship Id="rId22" Type="http://schemas.openxmlformats.org/officeDocument/2006/relationships/slide" Target="slides/slide16.xml"/><Relationship Id="rId66" Type="http://schemas.openxmlformats.org/officeDocument/2006/relationships/font" Target="fonts/Lato-italic.fntdata"/><Relationship Id="rId21" Type="http://schemas.openxmlformats.org/officeDocument/2006/relationships/slide" Target="slides/slide15.xml"/><Relationship Id="rId65"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Lato-boldItalic.fntdata"/><Relationship Id="rId60" Type="http://schemas.openxmlformats.org/officeDocument/2006/relationships/font" Target="fonts/Raleway-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c83ee0b6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c83ee0b6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c83ee0b6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c83ee0b6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c83ee0b6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c83ee0b6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daba8127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daba812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daba812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daba812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daba812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daba812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daba812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daba812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c83ee0b6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c83ee0b6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c83ee0b6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c83ee0b6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83ee0b6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83ee0b6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c83ee0b6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c83ee0b6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c83ee0b6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c83ee0b6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c83ee0b6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c83ee0b6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c83ee0b6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c83ee0b6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c83ee0b6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c83ee0b6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c83ee0b6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c83ee0b6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c83ee0b6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c83ee0b6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c83ee0b6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c83ee0b6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c83ee0b64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c83ee0b64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c83ee0b64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c83ee0b6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c83ee0b6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c83ee0b6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c83ee0b6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c83ee0b6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c83ee0b6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c83ee0b6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c83ee0b6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c83ee0b6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daba8127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daba8127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c83ee0b6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c83ee0b6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daba8127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daba8127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daba8127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daba8127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daba8127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daba8127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daba8127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daba8127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daba8127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daba8127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daba8127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daba8127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c83ee0b6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c83ee0b6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daba8127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daba8127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daba8127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daba8127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2daba8127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2daba8127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daba8127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2daba8127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daba8127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daba8127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daba8127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daba8127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daba8127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daba8127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2daba8127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2daba8127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daba8127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daba8127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daba8127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daba8127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c83ee0b6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c83ee0b6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daba8127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daba8127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daba8127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2daba8127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daba8127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2daba8127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2daba8127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2daba8127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c83ee0b6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c83ee0b6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c83ee0b6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c83ee0b6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c83ee0b6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c83ee0b6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c83ee0b6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c83ee0b6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mysql.com/downloads/install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v.mysql.com/downloads/workbench/"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Base de datos relacionales y SQL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454200" y="627625"/>
            <a:ext cx="8048625" cy="4476750"/>
          </a:xfrm>
          <a:prstGeom prst="rect">
            <a:avLst/>
          </a:prstGeom>
          <a:noFill/>
          <a:ln>
            <a:noFill/>
          </a:ln>
        </p:spPr>
      </p:pic>
      <p:sp>
        <p:nvSpPr>
          <p:cNvPr id="150" name="Google Shape;150;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MySQL?</a:t>
            </a:r>
            <a:endParaRPr/>
          </a:p>
        </p:txBody>
      </p:sp>
      <p:sp>
        <p:nvSpPr>
          <p:cNvPr id="156" name="Google Shape;156;p23"/>
          <p:cNvSpPr txBox="1"/>
          <p:nvPr>
            <p:ph idx="1" type="body"/>
          </p:nvPr>
        </p:nvSpPr>
        <p:spPr>
          <a:xfrm>
            <a:off x="729450" y="2078875"/>
            <a:ext cx="7688700" cy="290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MySQL es un sistema de gestión de base de datos relacional de Oracle Corporation. </a:t>
            </a:r>
            <a:endParaRPr/>
          </a:p>
          <a:p>
            <a:pPr indent="-311150" lvl="0" marL="457200" rtl="0" algn="l">
              <a:spcBef>
                <a:spcPts val="0"/>
              </a:spcBef>
              <a:spcAft>
                <a:spcPts val="0"/>
              </a:spcAft>
              <a:buSzPts val="1300"/>
              <a:buChar char="●"/>
            </a:pPr>
            <a:r>
              <a:rPr lang="es"/>
              <a:t>MySQL es de código abierto.</a:t>
            </a:r>
            <a:endParaRPr/>
          </a:p>
          <a:p>
            <a:pPr indent="-311150" lvl="0" marL="457200" rtl="0" algn="l">
              <a:spcBef>
                <a:spcPts val="0"/>
              </a:spcBef>
              <a:spcAft>
                <a:spcPts val="0"/>
              </a:spcAft>
              <a:buSzPts val="1300"/>
              <a:buChar char="●"/>
            </a:pPr>
            <a:r>
              <a:rPr lang="es"/>
              <a:t>MySQL soporta grandes bases de datos. </a:t>
            </a:r>
            <a:endParaRPr/>
          </a:p>
          <a:p>
            <a:pPr indent="-311150" lvl="0" marL="457200" rtl="0" algn="l">
              <a:spcBef>
                <a:spcPts val="0"/>
              </a:spcBef>
              <a:spcAft>
                <a:spcPts val="0"/>
              </a:spcAft>
              <a:buSzPts val="1300"/>
              <a:buChar char="●"/>
            </a:pPr>
            <a:r>
              <a:rPr lang="es"/>
              <a:t>Es posible usar el lenguaje de consultas SQL.</a:t>
            </a:r>
            <a:endParaRPr/>
          </a:p>
          <a:p>
            <a:pPr indent="-311150" lvl="0" marL="457200" rtl="0" algn="l">
              <a:spcBef>
                <a:spcPts val="0"/>
              </a:spcBef>
              <a:spcAft>
                <a:spcPts val="0"/>
              </a:spcAft>
              <a:buSzPts val="1300"/>
              <a:buChar char="●"/>
            </a:pPr>
            <a:r>
              <a:rPr lang="es"/>
              <a:t>MySQL permite en varios sistemas, y soporta múltiples idiomas. Estos lenguajes de programación, incluyendo C, C ++, Python, Java, Perl, PHP, Eiffel, Ruby y Tcl.</a:t>
            </a:r>
            <a:endParaRPr/>
          </a:p>
          <a:p>
            <a:pPr indent="0" lvl="0" marL="0" rtl="0" algn="l">
              <a:spcBef>
                <a:spcPts val="1200"/>
              </a:spcBef>
              <a:spcAft>
                <a:spcPts val="0"/>
              </a:spcAft>
              <a:buNone/>
            </a:pPr>
            <a:r>
              <a:rPr lang="es" u="sng">
                <a:solidFill>
                  <a:schemeClr val="hlink"/>
                </a:solidFill>
                <a:hlinkClick r:id="rId3"/>
              </a:rPr>
              <a:t>https://dev.mysql.com/downloads/installer/</a:t>
            </a:r>
            <a:endParaRPr/>
          </a:p>
          <a:p>
            <a:pPr indent="0" lvl="0" marL="0" rtl="0" algn="l">
              <a:spcBef>
                <a:spcPts val="1200"/>
              </a:spcBef>
              <a:spcAft>
                <a:spcPts val="1200"/>
              </a:spcAft>
              <a:buNone/>
            </a:pPr>
            <a:r>
              <a:t/>
            </a:r>
            <a:endParaRPr/>
          </a:p>
        </p:txBody>
      </p:sp>
      <p:sp>
        <p:nvSpPr>
          <p:cNvPr id="157" name="Google Shape;157;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MySQL Workbench?</a:t>
            </a:r>
            <a:endParaRPr/>
          </a:p>
        </p:txBody>
      </p:sp>
      <p:sp>
        <p:nvSpPr>
          <p:cNvPr id="163" name="Google Shape;16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s"/>
              <a:t>MySQL Workbench permite diseñar visualmente, modelar, generar y administrar bases de datos. </a:t>
            </a:r>
            <a:endParaRPr/>
          </a:p>
          <a:p>
            <a:pPr indent="-311150" lvl="0" marL="457200" rtl="0" algn="l">
              <a:spcBef>
                <a:spcPts val="0"/>
              </a:spcBef>
              <a:spcAft>
                <a:spcPts val="0"/>
              </a:spcAft>
              <a:buSzPts val="1300"/>
              <a:buChar char="●"/>
            </a:pPr>
            <a:r>
              <a:rPr lang="es"/>
              <a:t>El software nos va a proporcionar un conjunto de herramientas para mejorar el rendimiento de las aplicaciones MySQL. </a:t>
            </a:r>
            <a:endParaRPr/>
          </a:p>
          <a:p>
            <a:pPr indent="-311150" lvl="0" marL="457200" rtl="0" algn="l">
              <a:spcBef>
                <a:spcPts val="0"/>
              </a:spcBef>
              <a:spcAft>
                <a:spcPts val="0"/>
              </a:spcAft>
              <a:buSzPts val="1300"/>
              <a:buChar char="●"/>
            </a:pPr>
            <a:r>
              <a:rPr lang="es"/>
              <a:t>Aporta informes de rendimiento que nos van a proporcionar la fácil identificación y acceso a puntos de acceso, declaraciones SQL y más. </a:t>
            </a:r>
            <a:endParaRPr/>
          </a:p>
          <a:p>
            <a:pPr indent="-311150" lvl="0" marL="457200" rtl="0" algn="l">
              <a:spcBef>
                <a:spcPts val="0"/>
              </a:spcBef>
              <a:spcAft>
                <a:spcPts val="0"/>
              </a:spcAft>
              <a:buSzPts val="1300"/>
              <a:buChar char="●"/>
            </a:pPr>
            <a:r>
              <a:rPr lang="es"/>
              <a:t>Además, con un solo clic, es posible ver dónde optimizar sus consultas.</a:t>
            </a:r>
            <a:endParaRPr/>
          </a:p>
          <a:p>
            <a:pPr indent="0" lvl="0" marL="0" rtl="0" algn="l">
              <a:spcBef>
                <a:spcPts val="1200"/>
              </a:spcBef>
              <a:spcAft>
                <a:spcPts val="0"/>
              </a:spcAft>
              <a:buNone/>
            </a:pPr>
            <a:r>
              <a:rPr lang="es" u="sng">
                <a:solidFill>
                  <a:schemeClr val="accent5"/>
                </a:solidFill>
                <a:hlinkClick r:id="rId3">
                  <a:extLst>
                    <a:ext uri="{A12FA001-AC4F-418D-AE19-62706E023703}">
                      <ahyp:hlinkClr val="tx"/>
                    </a:ext>
                  </a:extLst>
                </a:hlinkClick>
              </a:rPr>
              <a:t>https://dev.mysql.com/downloads/workbench/</a:t>
            </a:r>
            <a:endParaRPr/>
          </a:p>
          <a:p>
            <a:pPr indent="0" lvl="0" marL="0" rtl="0" algn="l">
              <a:spcBef>
                <a:spcPts val="1200"/>
              </a:spcBef>
              <a:spcAft>
                <a:spcPts val="1200"/>
              </a:spcAft>
              <a:buNone/>
            </a:pPr>
            <a:r>
              <a:t/>
            </a:r>
            <a:endParaRPr/>
          </a:p>
        </p:txBody>
      </p:sp>
      <p:sp>
        <p:nvSpPr>
          <p:cNvPr id="164" name="Google Shape;164;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1" name="Google Shape;171;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72" name="Google Shape;172;p25"/>
          <p:cNvPicPr preferRelativeResize="0"/>
          <p:nvPr/>
        </p:nvPicPr>
        <p:blipFill>
          <a:blip r:embed="rId3">
            <a:alphaModFix/>
          </a:blip>
          <a:stretch>
            <a:fillRect/>
          </a:stretch>
        </p:blipFill>
        <p:spPr>
          <a:xfrm>
            <a:off x="0" y="972037"/>
            <a:ext cx="9144001" cy="31994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9" name="Google Shape;179;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80" name="Google Shape;180;p26"/>
          <p:cNvPicPr preferRelativeResize="0"/>
          <p:nvPr/>
        </p:nvPicPr>
        <p:blipFill>
          <a:blip r:embed="rId3">
            <a:alphaModFix/>
          </a:blip>
          <a:stretch>
            <a:fillRect/>
          </a:stretch>
        </p:blipFill>
        <p:spPr>
          <a:xfrm>
            <a:off x="729554" y="0"/>
            <a:ext cx="7684892"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87" name="Google Shape;187;p27"/>
          <p:cNvPicPr preferRelativeResize="0"/>
          <p:nvPr/>
        </p:nvPicPr>
        <p:blipFill>
          <a:blip r:embed="rId3">
            <a:alphaModFix/>
          </a:blip>
          <a:stretch>
            <a:fillRect/>
          </a:stretch>
        </p:blipFill>
        <p:spPr>
          <a:xfrm>
            <a:off x="1147688" y="552025"/>
            <a:ext cx="6848618" cy="4591425"/>
          </a:xfrm>
          <a:prstGeom prst="rect">
            <a:avLst/>
          </a:prstGeom>
          <a:noFill/>
          <a:ln>
            <a:noFill/>
          </a:ln>
        </p:spPr>
      </p:pic>
      <p:sp>
        <p:nvSpPr>
          <p:cNvPr id="188" name="Google Shape;188;p27"/>
          <p:cNvSpPr txBox="1"/>
          <p:nvPr/>
        </p:nvSpPr>
        <p:spPr>
          <a:xfrm>
            <a:off x="3104300" y="3344600"/>
            <a:ext cx="40653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900" u="sng">
                <a:latin typeface="Lato"/>
                <a:ea typeface="Lato"/>
                <a:cs typeface="Lato"/>
                <a:sym typeface="Lato"/>
              </a:rPr>
              <a:t>Poner la password de la instalación de MySQL. </a:t>
            </a:r>
            <a:endParaRPr b="1" sz="1900" u="sng">
              <a:latin typeface="Lato"/>
              <a:ea typeface="Lato"/>
              <a:cs typeface="Lato"/>
              <a:sym typeface="Lato"/>
            </a:endParaRPr>
          </a:p>
          <a:p>
            <a:pPr indent="0" lvl="0" marL="0" rtl="0" algn="ctr">
              <a:spcBef>
                <a:spcPts val="0"/>
              </a:spcBef>
              <a:spcAft>
                <a:spcPts val="0"/>
              </a:spcAft>
              <a:buNone/>
            </a:pPr>
            <a:r>
              <a:rPr b="1" lang="es" sz="1900" u="sng">
                <a:latin typeface="Lato"/>
                <a:ea typeface="Lato"/>
                <a:cs typeface="Lato"/>
                <a:sym typeface="Lato"/>
              </a:rPr>
              <a:t>Si no hay password, no poner nada.</a:t>
            </a:r>
            <a:endParaRPr b="1" sz="1900" u="sng">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94" name="Google Shape;194;p28"/>
          <p:cNvPicPr preferRelativeResize="0"/>
          <p:nvPr/>
        </p:nvPicPr>
        <p:blipFill>
          <a:blip r:embed="rId3">
            <a:alphaModFix/>
          </a:blip>
          <a:stretch>
            <a:fillRect/>
          </a:stretch>
        </p:blipFill>
        <p:spPr>
          <a:xfrm>
            <a:off x="1249525" y="578000"/>
            <a:ext cx="6644951" cy="4489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Tipos de datos básicos - PT 1</a:t>
            </a:r>
            <a:endParaRPr/>
          </a:p>
        </p:txBody>
      </p:sp>
      <p:sp>
        <p:nvSpPr>
          <p:cNvPr id="200" name="Google Shape;200;p29"/>
          <p:cNvSpPr txBox="1"/>
          <p:nvPr>
            <p:ph idx="1" type="body"/>
          </p:nvPr>
        </p:nvSpPr>
        <p:spPr>
          <a:xfrm>
            <a:off x="727650" y="1905350"/>
            <a:ext cx="7688700" cy="293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s"/>
              <a:t>TinyInt</a:t>
            </a:r>
            <a:r>
              <a:rPr lang="es"/>
              <a:t>: Es un número entero con o sin signo. Con signo el rango de valores válidos va desde -128 a 127. Sin signo, el rango de valores es de 0 a 255.</a:t>
            </a:r>
            <a:endParaRPr/>
          </a:p>
          <a:p>
            <a:pPr indent="-311150" lvl="0" marL="457200" rtl="0" algn="l">
              <a:spcBef>
                <a:spcPts val="0"/>
              </a:spcBef>
              <a:spcAft>
                <a:spcPts val="0"/>
              </a:spcAft>
              <a:buSzPts val="1300"/>
              <a:buChar char="●"/>
            </a:pPr>
            <a:r>
              <a:rPr b="1" lang="es"/>
              <a:t>Bit ó Bool</a:t>
            </a:r>
            <a:r>
              <a:rPr lang="es"/>
              <a:t>: Un número entero que puede ser 0 ó 1.</a:t>
            </a:r>
            <a:endParaRPr/>
          </a:p>
          <a:p>
            <a:pPr indent="-311150" lvl="0" marL="457200" rtl="0" algn="l">
              <a:spcBef>
                <a:spcPts val="0"/>
              </a:spcBef>
              <a:spcAft>
                <a:spcPts val="0"/>
              </a:spcAft>
              <a:buSzPts val="1300"/>
              <a:buChar char="●"/>
            </a:pPr>
            <a:r>
              <a:rPr b="1" lang="es"/>
              <a:t>SmallInt</a:t>
            </a:r>
            <a:r>
              <a:rPr lang="es"/>
              <a:t>: Número entero con o sin signo. Con signo el rango de valores va desde -32768 a 32767. Sin signo, el rango de valores es de 0 a 65535.</a:t>
            </a:r>
            <a:endParaRPr/>
          </a:p>
          <a:p>
            <a:pPr indent="-311150" lvl="0" marL="457200" rtl="0" algn="l">
              <a:spcBef>
                <a:spcPts val="0"/>
              </a:spcBef>
              <a:spcAft>
                <a:spcPts val="0"/>
              </a:spcAft>
              <a:buSzPts val="1300"/>
              <a:buChar char="●"/>
            </a:pPr>
            <a:r>
              <a:rPr b="1" lang="es"/>
              <a:t>MediumInt</a:t>
            </a:r>
            <a:r>
              <a:rPr lang="es"/>
              <a:t>: Número entero con o sin signo. Con signo el rango de valores va desde -8.388.608 a 8.388.607. Sin signo el rango va desde 0 a16777215.</a:t>
            </a:r>
            <a:endParaRPr/>
          </a:p>
          <a:p>
            <a:pPr indent="-311150" lvl="0" marL="457200" rtl="0" algn="l">
              <a:spcBef>
                <a:spcPts val="0"/>
              </a:spcBef>
              <a:spcAft>
                <a:spcPts val="0"/>
              </a:spcAft>
              <a:buSzPts val="1300"/>
              <a:buChar char="●"/>
            </a:pPr>
            <a:r>
              <a:rPr b="1" lang="es"/>
              <a:t>Integer</a:t>
            </a:r>
            <a:r>
              <a:rPr lang="es"/>
              <a:t>, </a:t>
            </a:r>
            <a:r>
              <a:rPr b="1" lang="es"/>
              <a:t>Int</a:t>
            </a:r>
            <a:r>
              <a:rPr lang="es"/>
              <a:t>: Número entero con o sin signo. Con signo el rango de valores va desde -2147483648 a 2147483647. Sin signo el rango va desde 0 a 429.4967.295</a:t>
            </a:r>
            <a:endParaRPr/>
          </a:p>
          <a:p>
            <a:pPr indent="0" lvl="0" marL="0" rtl="0" algn="l">
              <a:spcBef>
                <a:spcPts val="1200"/>
              </a:spcBef>
              <a:spcAft>
                <a:spcPts val="1200"/>
              </a:spcAft>
              <a:buSzPts val="523"/>
              <a:buNone/>
            </a:pPr>
            <a:r>
              <a:t/>
            </a:r>
            <a:endParaRPr/>
          </a:p>
        </p:txBody>
      </p:sp>
      <p:sp>
        <p:nvSpPr>
          <p:cNvPr id="201" name="Google Shape;201;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Tipos de datos básicos - PT 2</a:t>
            </a:r>
            <a:endParaRPr/>
          </a:p>
        </p:txBody>
      </p:sp>
      <p:sp>
        <p:nvSpPr>
          <p:cNvPr id="207" name="Google Shape;207;p30"/>
          <p:cNvSpPr txBox="1"/>
          <p:nvPr>
            <p:ph idx="1" type="body"/>
          </p:nvPr>
        </p:nvSpPr>
        <p:spPr>
          <a:xfrm>
            <a:off x="727650" y="1905350"/>
            <a:ext cx="7688700" cy="293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s"/>
              <a:t>BigInt</a:t>
            </a:r>
            <a:r>
              <a:rPr lang="es"/>
              <a:t>: Número entero con o sin signo. Con signo el rango de valores va desde -9.223.372.036.854.775.808 a 9.223.372.036.854.775.807. Sin signo el rango va desde 0 a 18.446.744.073.709.551.615.</a:t>
            </a:r>
            <a:endParaRPr/>
          </a:p>
          <a:p>
            <a:pPr indent="-311150" lvl="0" marL="457200" rtl="0" algn="l">
              <a:spcBef>
                <a:spcPts val="0"/>
              </a:spcBef>
              <a:spcAft>
                <a:spcPts val="0"/>
              </a:spcAft>
              <a:buSzPts val="1300"/>
              <a:buChar char="●"/>
            </a:pPr>
            <a:r>
              <a:rPr b="1" lang="es"/>
              <a:t>Float</a:t>
            </a:r>
            <a:r>
              <a:rPr lang="es"/>
              <a:t>: Número pequeño en coma flotante de precisión simple. Los valores válidos van desde -3.402823466E+38 a -1.175494351E-38, 0 y desde 1.175494351E-38 a 3.402823466E+38.</a:t>
            </a:r>
            <a:endParaRPr/>
          </a:p>
          <a:p>
            <a:pPr indent="-311150" lvl="0" marL="457200" rtl="0" algn="l">
              <a:spcBef>
                <a:spcPts val="0"/>
              </a:spcBef>
              <a:spcAft>
                <a:spcPts val="0"/>
              </a:spcAft>
              <a:buSzPts val="1300"/>
              <a:buChar char="●"/>
            </a:pPr>
            <a:r>
              <a:rPr b="1" lang="es"/>
              <a:t>xReal, Double</a:t>
            </a:r>
            <a:r>
              <a:rPr lang="es"/>
              <a:t>: Número en coma flotante de precisión doble. Los valores permitidos van desde -1.7976931348623157E+308 a -2.2250738585072014E-308, 0 y desde 2.2250738585072014E-308 a 1.7976931348623157E+308.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b="1" lang="es" u="sng"/>
              <a:t>A más precisión, más bytes ocupan en la base de datos.</a:t>
            </a:r>
            <a:endParaRPr b="1" u="sng"/>
          </a:p>
          <a:p>
            <a:pPr indent="0" lvl="0" marL="0" rtl="0" algn="l">
              <a:spcBef>
                <a:spcPts val="1200"/>
              </a:spcBef>
              <a:spcAft>
                <a:spcPts val="1200"/>
              </a:spcAft>
              <a:buSzPts val="523"/>
              <a:buNone/>
            </a:pPr>
            <a:r>
              <a:t/>
            </a:r>
            <a:endParaRPr/>
          </a:p>
        </p:txBody>
      </p:sp>
      <p:sp>
        <p:nvSpPr>
          <p:cNvPr id="208" name="Google Shape;208;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Tipos de datos - PT 3</a:t>
            </a:r>
            <a:endParaRPr/>
          </a:p>
        </p:txBody>
      </p:sp>
      <p:sp>
        <p:nvSpPr>
          <p:cNvPr id="214" name="Google Shape;214;p31"/>
          <p:cNvSpPr txBox="1"/>
          <p:nvPr>
            <p:ph idx="1" type="body"/>
          </p:nvPr>
        </p:nvSpPr>
        <p:spPr>
          <a:xfrm>
            <a:off x="729450" y="2078875"/>
            <a:ext cx="7688700" cy="299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s"/>
              <a:t>Date</a:t>
            </a:r>
            <a:r>
              <a:rPr lang="es"/>
              <a:t>: Tipo fecha, almacena una fecha. El rango de valores va desde el 1 de enero del 1001 al 31 de diciembre de 9999. El formato de almacenamiento es de año-mes-dia.</a:t>
            </a:r>
            <a:endParaRPr/>
          </a:p>
          <a:p>
            <a:pPr indent="-311150" lvl="0" marL="457200" rtl="0" algn="l">
              <a:spcBef>
                <a:spcPts val="0"/>
              </a:spcBef>
              <a:spcAft>
                <a:spcPts val="0"/>
              </a:spcAft>
              <a:buSzPts val="1300"/>
              <a:buChar char="●"/>
            </a:pPr>
            <a:r>
              <a:rPr b="1" lang="es"/>
              <a:t>DateTime</a:t>
            </a:r>
            <a:r>
              <a:rPr lang="es"/>
              <a:t>: Combinación de fecha y hora. El rango de valores va desde el 1 de enero del 1001 a las 0 horas, 0 minutos y 0 segundos al 31 de diciembre del 9999 a las 23 horas, 59 minutos y 59 segundos. El formato de almacenamiento es de año-mes-dia horas:minutos:segundos.</a:t>
            </a:r>
            <a:endParaRPr/>
          </a:p>
          <a:p>
            <a:pPr indent="-311150" lvl="0" marL="457200" rtl="0" algn="l">
              <a:spcBef>
                <a:spcPts val="0"/>
              </a:spcBef>
              <a:spcAft>
                <a:spcPts val="0"/>
              </a:spcAft>
              <a:buSzPts val="1300"/>
              <a:buChar char="●"/>
            </a:pPr>
            <a:r>
              <a:rPr b="1" lang="es"/>
              <a:t>TimeStamp</a:t>
            </a:r>
            <a:r>
              <a:rPr lang="es"/>
              <a:t>: Combinación de fecha y hora. El rango va desde el 1 de enero de 1970 al año 2037. </a:t>
            </a:r>
            <a:endParaRPr/>
          </a:p>
          <a:p>
            <a:pPr indent="-311150" lvl="0" marL="457200" rtl="0" algn="l">
              <a:spcBef>
                <a:spcPts val="0"/>
              </a:spcBef>
              <a:spcAft>
                <a:spcPts val="0"/>
              </a:spcAft>
              <a:buSzPts val="1300"/>
              <a:buChar char="●"/>
            </a:pPr>
            <a:r>
              <a:rPr b="1" lang="es"/>
              <a:t>Time</a:t>
            </a:r>
            <a:r>
              <a:rPr lang="es"/>
              <a:t>: Almacena una hora. El rango de horas va desde -838 horas, 59 minutos y 59 segundos a 838, 59 minutos y 59 segundos. El formato de almacenamiento es de 'HH:MM:SS'.</a:t>
            </a:r>
            <a:endParaRPr/>
          </a:p>
          <a:p>
            <a:pPr indent="-311150" lvl="0" marL="457200" rtl="0" algn="l">
              <a:spcBef>
                <a:spcPts val="0"/>
              </a:spcBef>
              <a:spcAft>
                <a:spcPts val="0"/>
              </a:spcAft>
              <a:buSzPts val="1300"/>
              <a:buChar char="●"/>
            </a:pPr>
            <a:r>
              <a:rPr b="1" lang="es"/>
              <a:t>Year</a:t>
            </a:r>
            <a:r>
              <a:rPr lang="es"/>
              <a:t>: Almacena un año. El rango de valores permitidos va desde el año 1901 al año 2155. El campo puede tener tamaño dos o tamaño 4 dependiendo de si queremos almacenar el año con dos o cuatro dígitos.</a:t>
            </a:r>
            <a:endParaRPr sz="1010"/>
          </a:p>
        </p:txBody>
      </p:sp>
      <p:sp>
        <p:nvSpPr>
          <p:cNvPr id="215" name="Google Shape;215;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una Base de datos?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Las aplicaciones no solo usan datos para procesar o tratarlos, también los guardan.</a:t>
            </a:r>
            <a:endParaRPr sz="1600"/>
          </a:p>
          <a:p>
            <a:pPr indent="-330200" lvl="0" marL="457200" rtl="0" algn="l">
              <a:spcBef>
                <a:spcPts val="0"/>
              </a:spcBef>
              <a:spcAft>
                <a:spcPts val="0"/>
              </a:spcAft>
              <a:buSzPts val="1600"/>
              <a:buChar char="●"/>
            </a:pPr>
            <a:r>
              <a:rPr lang="es" sz="1600"/>
              <a:t>Es importante contar con una organización en los datos que nos permita tratar con ellos.</a:t>
            </a:r>
            <a:endParaRPr sz="1600"/>
          </a:p>
          <a:p>
            <a:pPr indent="-330200" lvl="0" marL="457200" rtl="0" algn="l">
              <a:spcBef>
                <a:spcPts val="0"/>
              </a:spcBef>
              <a:spcAft>
                <a:spcPts val="0"/>
              </a:spcAft>
              <a:buSzPts val="1600"/>
              <a:buChar char="●"/>
            </a:pPr>
            <a:r>
              <a:rPr lang="es" sz="1600"/>
              <a:t>Es posible considerar una base de datos como una herramienta que nos ayuda a lograr este sentido.</a:t>
            </a:r>
            <a:endParaRPr sz="1600"/>
          </a:p>
          <a:p>
            <a:pPr indent="-330200" lvl="0" marL="457200" rtl="0" algn="l">
              <a:spcBef>
                <a:spcPts val="0"/>
              </a:spcBef>
              <a:spcAft>
                <a:spcPts val="0"/>
              </a:spcAft>
              <a:buSzPts val="1600"/>
              <a:buChar char="●"/>
            </a:pPr>
            <a:r>
              <a:rPr lang="es" sz="1600"/>
              <a:t>Los datos pueden tener muchas estructuras: imágenes, videos, datos en forma de tablas, etc. Para cada caso, existen bases de datos orientadas a guardarlos y tratar con ellos.</a:t>
            </a:r>
            <a:endParaRPr sz="1600"/>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Tipos de datos - PT 4</a:t>
            </a:r>
            <a:endParaRPr/>
          </a:p>
        </p:txBody>
      </p:sp>
      <p:sp>
        <p:nvSpPr>
          <p:cNvPr id="221" name="Google Shape;221;p32"/>
          <p:cNvSpPr txBox="1"/>
          <p:nvPr>
            <p:ph idx="1" type="body"/>
          </p:nvPr>
        </p:nvSpPr>
        <p:spPr>
          <a:xfrm>
            <a:off x="729450" y="2078875"/>
            <a:ext cx="7688700" cy="28251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Char char="●"/>
            </a:pPr>
            <a:r>
              <a:rPr b="1" lang="es" sz="1302"/>
              <a:t>Char(n):</a:t>
            </a:r>
            <a:r>
              <a:rPr lang="es" sz="1302"/>
              <a:t> Almacena una cadena de </a:t>
            </a:r>
            <a:r>
              <a:rPr b="1" lang="es" sz="1302" u="sng"/>
              <a:t>longitud fija</a:t>
            </a:r>
            <a:r>
              <a:rPr lang="es" sz="1302"/>
              <a:t>. La cadena podrá contener desde 0 a 255 caracteres.</a:t>
            </a:r>
            <a:endParaRPr sz="1302"/>
          </a:p>
          <a:p>
            <a:pPr indent="-311308" lvl="0" marL="457200" rtl="0" algn="l">
              <a:lnSpc>
                <a:spcPct val="95000"/>
              </a:lnSpc>
              <a:spcBef>
                <a:spcPts val="0"/>
              </a:spcBef>
              <a:spcAft>
                <a:spcPts val="0"/>
              </a:spcAft>
              <a:buSzPts val="1303"/>
              <a:buChar char="●"/>
            </a:pPr>
            <a:r>
              <a:rPr b="1" lang="es" sz="1302"/>
              <a:t>VarChar(n):</a:t>
            </a:r>
            <a:r>
              <a:rPr lang="es" sz="1302"/>
              <a:t> Almacena una cadena de </a:t>
            </a:r>
            <a:r>
              <a:rPr b="1" lang="es" sz="1302" u="sng"/>
              <a:t>longitud variable</a:t>
            </a:r>
            <a:r>
              <a:rPr lang="es" sz="1302"/>
              <a:t>. La cadena podrá contener desde 0 a 255 caracteres.</a:t>
            </a:r>
            <a:endParaRPr sz="1302"/>
          </a:p>
          <a:p>
            <a:pPr indent="0" lvl="0" marL="0" rtl="0" algn="l">
              <a:lnSpc>
                <a:spcPct val="95000"/>
              </a:lnSpc>
              <a:spcBef>
                <a:spcPts val="1200"/>
              </a:spcBef>
              <a:spcAft>
                <a:spcPts val="0"/>
              </a:spcAft>
              <a:buSzPts val="1018"/>
              <a:buNone/>
            </a:pPr>
            <a:r>
              <a:rPr lang="es" sz="1302"/>
              <a:t>Dentro de los tipos de cadena se pueden distinguir otros dos subtipos, los tipo Test y los tipo BLOB (Binary large Object). La diferencia entre un tipo y otro es el tratamiento que reciben a la hora de realizar ordenamientos y comparaciones. </a:t>
            </a:r>
            <a:endParaRPr sz="1302"/>
          </a:p>
          <a:p>
            <a:pPr indent="0" lvl="0" marL="0" rtl="0" algn="l">
              <a:lnSpc>
                <a:spcPct val="95000"/>
              </a:lnSpc>
              <a:spcBef>
                <a:spcPts val="1200"/>
              </a:spcBef>
              <a:spcAft>
                <a:spcPts val="0"/>
              </a:spcAft>
              <a:buSzPts val="1018"/>
              <a:buNone/>
            </a:pPr>
            <a:r>
              <a:rPr lang="es" sz="1302"/>
              <a:t>Mientras que el tipo test se ordena sin tener en cuenta las Mayúsculas y las minúsculas, el tipo BLOB se ordena </a:t>
            </a:r>
            <a:r>
              <a:rPr lang="es" sz="1302"/>
              <a:t>teniéndose</a:t>
            </a:r>
            <a:r>
              <a:rPr lang="es" sz="1302"/>
              <a:t> en cuenta.</a:t>
            </a:r>
            <a:endParaRPr sz="1302"/>
          </a:p>
          <a:p>
            <a:pPr indent="0" lvl="0" marL="0" rtl="0" algn="l">
              <a:lnSpc>
                <a:spcPct val="95000"/>
              </a:lnSpc>
              <a:spcBef>
                <a:spcPts val="1200"/>
              </a:spcBef>
              <a:spcAft>
                <a:spcPts val="0"/>
              </a:spcAft>
              <a:buSzPts val="1018"/>
              <a:buNone/>
            </a:pPr>
            <a:r>
              <a:rPr lang="es" sz="1302"/>
              <a:t>Los tipos BLOB se utilizan para almacenar datos binarios como pueden ser ficheros.</a:t>
            </a:r>
            <a:endParaRPr sz="1302"/>
          </a:p>
          <a:p>
            <a:pPr indent="-311308" lvl="0" marL="457200" rtl="0" algn="l">
              <a:lnSpc>
                <a:spcPct val="95000"/>
              </a:lnSpc>
              <a:spcBef>
                <a:spcPts val="1200"/>
              </a:spcBef>
              <a:spcAft>
                <a:spcPts val="0"/>
              </a:spcAft>
              <a:buSzPts val="1303"/>
              <a:buChar char="●"/>
            </a:pPr>
            <a:r>
              <a:rPr b="1" lang="es" sz="1302"/>
              <a:t>TinyText y TinyBlob: </a:t>
            </a:r>
            <a:r>
              <a:rPr lang="es" sz="1302"/>
              <a:t>Columna con una longitud máxima de 255 caracteres.</a:t>
            </a:r>
            <a:endParaRPr sz="1302"/>
          </a:p>
          <a:p>
            <a:pPr indent="-311308" lvl="0" marL="457200" rtl="0" algn="l">
              <a:lnSpc>
                <a:spcPct val="95000"/>
              </a:lnSpc>
              <a:spcBef>
                <a:spcPts val="0"/>
              </a:spcBef>
              <a:spcAft>
                <a:spcPts val="0"/>
              </a:spcAft>
              <a:buSzPts val="1303"/>
              <a:buChar char="●"/>
            </a:pPr>
            <a:r>
              <a:rPr b="1" lang="es" sz="1302"/>
              <a:t>Blob y Text:</a:t>
            </a:r>
            <a:r>
              <a:rPr lang="es" sz="1302"/>
              <a:t> Un texto con un máximo de 65535 caracteres.</a:t>
            </a:r>
            <a:endParaRPr sz="1302"/>
          </a:p>
        </p:txBody>
      </p:sp>
      <p:sp>
        <p:nvSpPr>
          <p:cNvPr id="222" name="Google Shape;222;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Vamos a crear la base de datos</a:t>
            </a:r>
            <a:endParaRPr/>
          </a:p>
        </p:txBody>
      </p:sp>
      <p:sp>
        <p:nvSpPr>
          <p:cNvPr id="228" name="Google Shape;228;p33"/>
          <p:cNvSpPr txBox="1"/>
          <p:nvPr>
            <p:ph idx="1" type="body"/>
          </p:nvPr>
        </p:nvSpPr>
        <p:spPr>
          <a:xfrm>
            <a:off x="729450" y="2078875"/>
            <a:ext cx="7688700" cy="300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CREATE DATABASE colegio CHARACTER SET UTF8mb4 COLLATE utf8mb4_bin;</a:t>
            </a:r>
            <a:endParaRPr/>
          </a:p>
          <a:p>
            <a:pPr indent="0" lvl="0" marL="0" rtl="0" algn="l">
              <a:spcBef>
                <a:spcPts val="1200"/>
              </a:spcBef>
              <a:spcAft>
                <a:spcPts val="0"/>
              </a:spcAft>
              <a:buNone/>
            </a:pPr>
            <a:r>
              <a:rPr lang="es"/>
              <a:t>USE colegio;</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CREATE DATABASE sirve para crear la base de datos.</a:t>
            </a:r>
            <a:endParaRPr/>
          </a:p>
          <a:p>
            <a:pPr indent="-311150" lvl="0" marL="457200" rtl="0" algn="l">
              <a:spcBef>
                <a:spcPts val="0"/>
              </a:spcBef>
              <a:spcAft>
                <a:spcPts val="0"/>
              </a:spcAft>
              <a:buSzPts val="1300"/>
              <a:buChar char="●"/>
            </a:pPr>
            <a:r>
              <a:rPr lang="es"/>
              <a:t>CHARACTER SET sirve para dotar de un rango de lenguaje.</a:t>
            </a:r>
            <a:endParaRPr/>
          </a:p>
          <a:p>
            <a:pPr indent="-311150" lvl="0" marL="457200" rtl="0" algn="l">
              <a:spcBef>
                <a:spcPts val="0"/>
              </a:spcBef>
              <a:spcAft>
                <a:spcPts val="0"/>
              </a:spcAft>
              <a:buSzPts val="1300"/>
              <a:buChar char="●"/>
            </a:pPr>
            <a:r>
              <a:rPr lang="es"/>
              <a:t>UTF8MB4: Acepta palabras de origen latino y emoticonos.</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
              <a:t>USE: selecciona la base de datos.</a:t>
            </a:r>
            <a:endParaRPr/>
          </a:p>
        </p:txBody>
      </p:sp>
      <p:sp>
        <p:nvSpPr>
          <p:cNvPr id="229" name="Google Shape;229;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30" name="Google Shape;230;p33"/>
          <p:cNvPicPr preferRelativeResize="0"/>
          <p:nvPr/>
        </p:nvPicPr>
        <p:blipFill>
          <a:blip r:embed="rId3">
            <a:alphaModFix/>
          </a:blip>
          <a:stretch>
            <a:fillRect/>
          </a:stretch>
        </p:blipFill>
        <p:spPr>
          <a:xfrm>
            <a:off x="1990275" y="2386825"/>
            <a:ext cx="5791200" cy="866775"/>
          </a:xfrm>
          <a:prstGeom prst="rect">
            <a:avLst/>
          </a:prstGeom>
          <a:noFill/>
          <a:ln>
            <a:noFill/>
          </a:ln>
        </p:spPr>
      </p:pic>
      <p:pic>
        <p:nvPicPr>
          <p:cNvPr id="231" name="Google Shape;231;p33"/>
          <p:cNvPicPr preferRelativeResize="0"/>
          <p:nvPr/>
        </p:nvPicPr>
        <p:blipFill rotWithShape="1">
          <a:blip r:embed="rId4">
            <a:alphaModFix/>
          </a:blip>
          <a:srcRect b="43585" l="0" r="0" t="0"/>
          <a:stretch/>
        </p:blipFill>
        <p:spPr>
          <a:xfrm>
            <a:off x="1057075" y="3909495"/>
            <a:ext cx="6581775" cy="746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Crear tabla asignatura de la base de datos</a:t>
            </a:r>
            <a:endParaRPr/>
          </a:p>
        </p:txBody>
      </p:sp>
      <p:sp>
        <p:nvSpPr>
          <p:cNvPr id="237" name="Google Shape;237;p34"/>
          <p:cNvSpPr txBox="1"/>
          <p:nvPr>
            <p:ph idx="1" type="body"/>
          </p:nvPr>
        </p:nvSpPr>
        <p:spPr>
          <a:xfrm>
            <a:off x="729450" y="2078875"/>
            <a:ext cx="7688700" cy="29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CREATE TABLE asignatura ( </a:t>
            </a:r>
            <a:endParaRPr/>
          </a:p>
          <a:p>
            <a:pPr indent="0" lvl="0" marL="0" rtl="0" algn="l">
              <a:spcBef>
                <a:spcPts val="1200"/>
              </a:spcBef>
              <a:spcAft>
                <a:spcPts val="0"/>
              </a:spcAft>
              <a:buNone/>
            </a:pPr>
            <a:r>
              <a:rPr lang="es"/>
              <a:t>  id INT(6) NOT NULL auto_increment,</a:t>
            </a:r>
            <a:endParaRPr/>
          </a:p>
          <a:p>
            <a:pPr indent="0" lvl="0" marL="0" rtl="0" algn="l">
              <a:spcBef>
                <a:spcPts val="1200"/>
              </a:spcBef>
              <a:spcAft>
                <a:spcPts val="0"/>
              </a:spcAft>
              <a:buNone/>
            </a:pPr>
            <a:r>
              <a:rPr lang="es"/>
              <a:t>  nombre VARCHAR(25) NOT NULL, </a:t>
            </a:r>
            <a:endParaRPr/>
          </a:p>
          <a:p>
            <a:pPr indent="0" lvl="0" marL="0" rtl="0" algn="l">
              <a:spcBef>
                <a:spcPts val="1200"/>
              </a:spcBef>
              <a:spcAft>
                <a:spcPts val="0"/>
              </a:spcAft>
              <a:buNone/>
            </a:pPr>
            <a:r>
              <a:rPr lang="es"/>
              <a:t>  PRIMARY KEY  (id) </a:t>
            </a:r>
            <a:endParaRPr/>
          </a:p>
          <a:p>
            <a:pPr indent="0" lvl="0" marL="0" rtl="0" algn="l">
              <a:spcBef>
                <a:spcPts val="1200"/>
              </a:spcBef>
              <a:spcAft>
                <a:spcPts val="0"/>
              </a:spcAft>
              <a:buNone/>
            </a:pPr>
            <a:r>
              <a:rPr lang="es"/>
              <a:t>) ENGINE=InnoDB DEFAULT CHARSET=latin1 AUTO_INCREMENT=1;</a:t>
            </a:r>
            <a:endParaRPr/>
          </a:p>
          <a:p>
            <a:pPr indent="0" lvl="0" marL="0" rtl="0" algn="l">
              <a:spcBef>
                <a:spcPts val="1200"/>
              </a:spcBef>
              <a:spcAft>
                <a:spcPts val="0"/>
              </a:spcAft>
              <a:buNone/>
            </a:pPr>
            <a:r>
              <a:rPr b="1" lang="es"/>
              <a:t>Preguntas:</a:t>
            </a:r>
            <a:endParaRPr b="1"/>
          </a:p>
          <a:p>
            <a:pPr indent="-311150" lvl="0" marL="457200" rtl="0" algn="l">
              <a:spcBef>
                <a:spcPts val="1200"/>
              </a:spcBef>
              <a:spcAft>
                <a:spcPts val="0"/>
              </a:spcAft>
              <a:buSzPts val="1300"/>
              <a:buChar char="●"/>
            </a:pPr>
            <a:r>
              <a:rPr lang="es"/>
              <a:t>¿Qué significa auto_increment? </a:t>
            </a:r>
            <a:endParaRPr/>
          </a:p>
          <a:p>
            <a:pPr indent="-311150" lvl="0" marL="457200" rtl="0" algn="l">
              <a:spcBef>
                <a:spcPts val="0"/>
              </a:spcBef>
              <a:spcAft>
                <a:spcPts val="0"/>
              </a:spcAft>
              <a:buSzPts val="1300"/>
              <a:buChar char="●"/>
            </a:pPr>
            <a:r>
              <a:rPr lang="es"/>
              <a:t>¿Y not null?  ¿Y primary key? e ¿innodb?</a:t>
            </a:r>
            <a:endParaRPr/>
          </a:p>
        </p:txBody>
      </p:sp>
      <p:sp>
        <p:nvSpPr>
          <p:cNvPr id="238" name="Google Shape;238;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Crear tabla alumno</a:t>
            </a:r>
            <a:endParaRPr/>
          </a:p>
        </p:txBody>
      </p:sp>
      <p:sp>
        <p:nvSpPr>
          <p:cNvPr id="244" name="Google Shape;244;p35"/>
          <p:cNvSpPr txBox="1"/>
          <p:nvPr>
            <p:ph idx="1" type="body"/>
          </p:nvPr>
        </p:nvSpPr>
        <p:spPr>
          <a:xfrm>
            <a:off x="729450" y="2078875"/>
            <a:ext cx="7688700" cy="29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CREATE TABLE alumno ( </a:t>
            </a:r>
            <a:endParaRPr/>
          </a:p>
          <a:p>
            <a:pPr indent="0" lvl="0" marL="0" rtl="0" algn="l">
              <a:spcBef>
                <a:spcPts val="1200"/>
              </a:spcBef>
              <a:spcAft>
                <a:spcPts val="0"/>
              </a:spcAft>
              <a:buNone/>
            </a:pPr>
            <a:r>
              <a:rPr lang="es"/>
              <a:t>  id INT(6) NOT NULL auto_increment,</a:t>
            </a:r>
            <a:endParaRPr/>
          </a:p>
          <a:p>
            <a:pPr indent="0" lvl="0" marL="0" rtl="0" algn="l">
              <a:spcBef>
                <a:spcPts val="1200"/>
              </a:spcBef>
              <a:spcAft>
                <a:spcPts val="0"/>
              </a:spcAft>
              <a:buNone/>
            </a:pPr>
            <a:r>
              <a:rPr lang="es"/>
              <a:t>  nombre VARCHAR(25) NOT NULL, </a:t>
            </a:r>
            <a:endParaRPr/>
          </a:p>
          <a:p>
            <a:pPr indent="0" lvl="0" marL="0" rtl="0" algn="l">
              <a:spcBef>
                <a:spcPts val="1200"/>
              </a:spcBef>
              <a:spcAft>
                <a:spcPts val="0"/>
              </a:spcAft>
              <a:buNone/>
            </a:pPr>
            <a:r>
              <a:rPr lang="es"/>
              <a:t>  apellido VARCHAR (25) NOT NULL, </a:t>
            </a:r>
            <a:endParaRPr/>
          </a:p>
          <a:p>
            <a:pPr indent="0" lvl="0" marL="0" rtl="0" algn="l">
              <a:spcBef>
                <a:spcPts val="1200"/>
              </a:spcBef>
              <a:spcAft>
                <a:spcPts val="0"/>
              </a:spcAft>
              <a:buNone/>
            </a:pPr>
            <a:r>
              <a:rPr lang="es"/>
              <a:t>  fecha_nacimiento DATE NOT NULL, </a:t>
            </a:r>
            <a:endParaRPr/>
          </a:p>
          <a:p>
            <a:pPr indent="0" lvl="0" marL="0" rtl="0" algn="l">
              <a:spcBef>
                <a:spcPts val="1200"/>
              </a:spcBef>
              <a:spcAft>
                <a:spcPts val="0"/>
              </a:spcAft>
              <a:buNone/>
            </a:pPr>
            <a:r>
              <a:rPr lang="es"/>
              <a:t>  PRIMARY KEY  (id) </a:t>
            </a:r>
            <a:endParaRPr/>
          </a:p>
          <a:p>
            <a:pPr indent="0" lvl="0" marL="0" rtl="0" algn="l">
              <a:spcBef>
                <a:spcPts val="1200"/>
              </a:spcBef>
              <a:spcAft>
                <a:spcPts val="1200"/>
              </a:spcAft>
              <a:buNone/>
            </a:pPr>
            <a:r>
              <a:rPr lang="es"/>
              <a:t>) ENGINE=InnoDB DEFAULT CHARSET=latin1 AUTO_INCREMENT=1;</a:t>
            </a:r>
            <a:endParaRPr/>
          </a:p>
        </p:txBody>
      </p:sp>
      <p:sp>
        <p:nvSpPr>
          <p:cNvPr id="245" name="Google Shape;245;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Crear tabla nota</a:t>
            </a:r>
            <a:endParaRPr/>
          </a:p>
        </p:txBody>
      </p:sp>
      <p:sp>
        <p:nvSpPr>
          <p:cNvPr id="251" name="Google Shape;251;p36"/>
          <p:cNvSpPr txBox="1"/>
          <p:nvPr>
            <p:ph idx="1" type="body"/>
          </p:nvPr>
        </p:nvSpPr>
        <p:spPr>
          <a:xfrm>
            <a:off x="4572000" y="622825"/>
            <a:ext cx="3846300" cy="4408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s"/>
              <a:t>CREATE TABLE nota ( </a:t>
            </a:r>
            <a:endParaRPr/>
          </a:p>
          <a:p>
            <a:pPr indent="0" lvl="0" marL="0" rtl="0" algn="l">
              <a:spcBef>
                <a:spcPts val="1200"/>
              </a:spcBef>
              <a:spcAft>
                <a:spcPts val="0"/>
              </a:spcAft>
              <a:buNone/>
            </a:pPr>
            <a:r>
              <a:rPr lang="es"/>
              <a:t>  id INT(6) NOT NULL auto_increment,</a:t>
            </a:r>
            <a:endParaRPr/>
          </a:p>
          <a:p>
            <a:pPr indent="0" lvl="0" marL="0" rtl="0" algn="l">
              <a:spcBef>
                <a:spcPts val="1200"/>
              </a:spcBef>
              <a:spcAft>
                <a:spcPts val="0"/>
              </a:spcAft>
              <a:buNone/>
            </a:pPr>
            <a:r>
              <a:rPr lang="es"/>
              <a:t>  asignatura_id INT,</a:t>
            </a:r>
            <a:endParaRPr/>
          </a:p>
          <a:p>
            <a:pPr indent="0" lvl="0" marL="0" rtl="0" algn="l">
              <a:spcBef>
                <a:spcPts val="1200"/>
              </a:spcBef>
              <a:spcAft>
                <a:spcPts val="0"/>
              </a:spcAft>
              <a:buNone/>
            </a:pPr>
            <a:r>
              <a:rPr lang="es"/>
              <a:t>  calificacion FLOAT NOT NULL, </a:t>
            </a:r>
            <a:endParaRPr/>
          </a:p>
          <a:p>
            <a:pPr indent="0" lvl="0" marL="0" rtl="0" algn="l">
              <a:spcBef>
                <a:spcPts val="1200"/>
              </a:spcBef>
              <a:spcAft>
                <a:spcPts val="0"/>
              </a:spcAft>
              <a:buNone/>
            </a:pPr>
            <a:r>
              <a:rPr lang="es"/>
              <a:t>  fecha_examen DATE NOT NULL, </a:t>
            </a:r>
            <a:endParaRPr/>
          </a:p>
          <a:p>
            <a:pPr indent="0" lvl="0" marL="0" rtl="0" algn="l">
              <a:spcBef>
                <a:spcPts val="1200"/>
              </a:spcBef>
              <a:spcAft>
                <a:spcPts val="0"/>
              </a:spcAft>
              <a:buNone/>
            </a:pPr>
            <a:r>
              <a:rPr lang="es"/>
              <a:t>  convocatoria INT(6),</a:t>
            </a:r>
            <a:endParaRPr/>
          </a:p>
          <a:p>
            <a:pPr indent="0" lvl="0" marL="0" rtl="0" algn="l">
              <a:spcBef>
                <a:spcPts val="1200"/>
              </a:spcBef>
              <a:spcAft>
                <a:spcPts val="0"/>
              </a:spcAft>
              <a:buNone/>
            </a:pPr>
            <a:r>
              <a:rPr lang="es"/>
              <a:t>  alumno_id INT,</a:t>
            </a:r>
            <a:endParaRPr/>
          </a:p>
          <a:p>
            <a:pPr indent="0" lvl="0" marL="0" rtl="0" algn="l">
              <a:spcBef>
                <a:spcPts val="1200"/>
              </a:spcBef>
              <a:spcAft>
                <a:spcPts val="0"/>
              </a:spcAft>
              <a:buNone/>
            </a:pPr>
            <a:r>
              <a:rPr lang="es"/>
              <a:t>   INDEX alum_ind (alumno_id),</a:t>
            </a:r>
            <a:endParaRPr/>
          </a:p>
          <a:p>
            <a:pPr indent="0" lvl="0" marL="0" rtl="0" algn="l">
              <a:spcBef>
                <a:spcPts val="1200"/>
              </a:spcBef>
              <a:spcAft>
                <a:spcPts val="0"/>
              </a:spcAft>
              <a:buNone/>
            </a:pPr>
            <a:r>
              <a:rPr lang="es"/>
              <a:t>   FOREIGN KEY (alumno_id)</a:t>
            </a:r>
            <a:endParaRPr/>
          </a:p>
          <a:p>
            <a:pPr indent="0" lvl="0" marL="0" rtl="0" algn="l">
              <a:spcBef>
                <a:spcPts val="1200"/>
              </a:spcBef>
              <a:spcAft>
                <a:spcPts val="0"/>
              </a:spcAft>
              <a:buNone/>
            </a:pPr>
            <a:r>
              <a:rPr lang="es"/>
              <a:t>      REFERENCES alumno(id)</a:t>
            </a:r>
            <a:endParaRPr/>
          </a:p>
          <a:p>
            <a:pPr indent="0" lvl="0" marL="0" rtl="0" algn="l">
              <a:spcBef>
                <a:spcPts val="1200"/>
              </a:spcBef>
              <a:spcAft>
                <a:spcPts val="0"/>
              </a:spcAft>
              <a:buNone/>
            </a:pPr>
            <a:r>
              <a:rPr lang="es"/>
              <a:t>       ON DELETE CASCADE,	</a:t>
            </a:r>
            <a:endParaRPr/>
          </a:p>
          <a:p>
            <a:pPr indent="0" lvl="0" marL="0" rtl="0" algn="l">
              <a:spcBef>
                <a:spcPts val="1200"/>
              </a:spcBef>
              <a:spcAft>
                <a:spcPts val="0"/>
              </a:spcAft>
              <a:buNone/>
            </a:pPr>
            <a:r>
              <a:rPr lang="es"/>
              <a:t>   INDEX asignat_ind (asignatura_id),</a:t>
            </a:r>
            <a:endParaRPr/>
          </a:p>
          <a:p>
            <a:pPr indent="0" lvl="0" marL="0" rtl="0" algn="l">
              <a:spcBef>
                <a:spcPts val="1200"/>
              </a:spcBef>
              <a:spcAft>
                <a:spcPts val="0"/>
              </a:spcAft>
              <a:buNone/>
            </a:pPr>
            <a:r>
              <a:rPr lang="es"/>
              <a:t>   FOREIGN KEY (asignatura_id)</a:t>
            </a:r>
            <a:endParaRPr/>
          </a:p>
          <a:p>
            <a:pPr indent="0" lvl="0" marL="0" rtl="0" algn="l">
              <a:spcBef>
                <a:spcPts val="1200"/>
              </a:spcBef>
              <a:spcAft>
                <a:spcPts val="0"/>
              </a:spcAft>
              <a:buNone/>
            </a:pPr>
            <a:r>
              <a:rPr lang="es"/>
              <a:t>      REFERENCES asignatura(id)</a:t>
            </a:r>
            <a:endParaRPr/>
          </a:p>
          <a:p>
            <a:pPr indent="0" lvl="0" marL="0" rtl="0" algn="l">
              <a:spcBef>
                <a:spcPts val="1200"/>
              </a:spcBef>
              <a:spcAft>
                <a:spcPts val="0"/>
              </a:spcAft>
              <a:buNone/>
            </a:pPr>
            <a:r>
              <a:rPr lang="es"/>
              <a:t>       ON DELETE CASCADE,			 	    </a:t>
            </a:r>
            <a:endParaRPr/>
          </a:p>
          <a:p>
            <a:pPr indent="0" lvl="0" marL="0" rtl="0" algn="l">
              <a:spcBef>
                <a:spcPts val="1200"/>
              </a:spcBef>
              <a:spcAft>
                <a:spcPts val="0"/>
              </a:spcAft>
              <a:buNone/>
            </a:pPr>
            <a:r>
              <a:rPr lang="es"/>
              <a:t>  PRIMARY KEY (id) </a:t>
            </a:r>
            <a:endParaRPr/>
          </a:p>
          <a:p>
            <a:pPr indent="0" lvl="0" marL="0" rtl="0" algn="l">
              <a:spcBef>
                <a:spcPts val="1200"/>
              </a:spcBef>
              <a:spcAft>
                <a:spcPts val="1200"/>
              </a:spcAft>
              <a:buNone/>
            </a:pPr>
            <a:r>
              <a:rPr lang="es"/>
              <a:t>) ENGINE=InnoDB  DEFAULT CHARSET=latin1 AUTO_INCREMENT=1;</a:t>
            </a:r>
            <a:endParaRPr/>
          </a:p>
        </p:txBody>
      </p:sp>
      <p:sp>
        <p:nvSpPr>
          <p:cNvPr id="252" name="Google Shape;252;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Investigación ¿Qué significa en MySQL?</a:t>
            </a:r>
            <a:endParaRPr/>
          </a:p>
        </p:txBody>
      </p:sp>
      <p:sp>
        <p:nvSpPr>
          <p:cNvPr id="258" name="Google Shape;258;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 sz="1600"/>
              <a:t>¿Delete cascade? </a:t>
            </a:r>
            <a:endParaRPr sz="1600"/>
          </a:p>
          <a:p>
            <a:pPr indent="-330200" lvl="0" marL="457200" rtl="0" algn="l">
              <a:spcBef>
                <a:spcPts val="0"/>
              </a:spcBef>
              <a:spcAft>
                <a:spcPts val="0"/>
              </a:spcAft>
              <a:buSzPts val="1600"/>
              <a:buChar char="●"/>
            </a:pPr>
            <a:r>
              <a:rPr lang="es" sz="1600"/>
              <a:t>¿Update cascade?</a:t>
            </a:r>
            <a:endParaRPr sz="1600"/>
          </a:p>
          <a:p>
            <a:pPr indent="-330200" lvl="0" marL="457200" rtl="0" algn="l">
              <a:spcBef>
                <a:spcPts val="0"/>
              </a:spcBef>
              <a:spcAft>
                <a:spcPts val="0"/>
              </a:spcAft>
              <a:buSzPts val="1600"/>
              <a:buChar char="●"/>
            </a:pPr>
            <a:r>
              <a:rPr lang="es" sz="1600"/>
              <a:t>¿Qué son los índices?</a:t>
            </a:r>
            <a:endParaRPr sz="1600"/>
          </a:p>
        </p:txBody>
      </p:sp>
      <p:sp>
        <p:nvSpPr>
          <p:cNvPr id="259" name="Google Shape;259;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Crear tabla labor_extra</a:t>
            </a:r>
            <a:endParaRPr/>
          </a:p>
        </p:txBody>
      </p:sp>
      <p:sp>
        <p:nvSpPr>
          <p:cNvPr id="265" name="Google Shape;265;p38"/>
          <p:cNvSpPr txBox="1"/>
          <p:nvPr>
            <p:ph idx="1" type="body"/>
          </p:nvPr>
        </p:nvSpPr>
        <p:spPr>
          <a:xfrm>
            <a:off x="4807600" y="629825"/>
            <a:ext cx="3610500" cy="43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CREATE TABLE labor_extra ( </a:t>
            </a:r>
            <a:endParaRPr/>
          </a:p>
          <a:p>
            <a:pPr indent="0" lvl="0" marL="0" rtl="0" algn="l">
              <a:spcBef>
                <a:spcPts val="1200"/>
              </a:spcBef>
              <a:spcAft>
                <a:spcPts val="0"/>
              </a:spcAft>
              <a:buNone/>
            </a:pPr>
            <a:r>
              <a:rPr lang="es"/>
              <a:t>  puesto VARCHAR(50) NOT NULL, </a:t>
            </a:r>
            <a:endParaRPr/>
          </a:p>
          <a:p>
            <a:pPr indent="0" lvl="0" marL="0" rtl="0" algn="l">
              <a:spcBef>
                <a:spcPts val="1200"/>
              </a:spcBef>
              <a:spcAft>
                <a:spcPts val="0"/>
              </a:spcAft>
              <a:buNone/>
            </a:pPr>
            <a:r>
              <a:rPr lang="es"/>
              <a:t>  alumno_id INT NOT NULL,</a:t>
            </a:r>
            <a:endParaRPr/>
          </a:p>
          <a:p>
            <a:pPr indent="0" lvl="0" marL="0" rtl="0" algn="l">
              <a:spcBef>
                <a:spcPts val="1200"/>
              </a:spcBef>
              <a:spcAft>
                <a:spcPts val="0"/>
              </a:spcAft>
              <a:buNone/>
            </a:pPr>
            <a:r>
              <a:rPr lang="es"/>
              <a:t>   INDEX alum_ind (alumno_id),</a:t>
            </a:r>
            <a:endParaRPr/>
          </a:p>
          <a:p>
            <a:pPr indent="0" lvl="0" marL="0" rtl="0" algn="l">
              <a:spcBef>
                <a:spcPts val="1200"/>
              </a:spcBef>
              <a:spcAft>
                <a:spcPts val="0"/>
              </a:spcAft>
              <a:buNone/>
            </a:pPr>
            <a:r>
              <a:rPr lang="es"/>
              <a:t>   FOREIGN KEY (alumno_id)</a:t>
            </a:r>
            <a:endParaRPr/>
          </a:p>
          <a:p>
            <a:pPr indent="0" lvl="0" marL="0" rtl="0" algn="l">
              <a:spcBef>
                <a:spcPts val="1200"/>
              </a:spcBef>
              <a:spcAft>
                <a:spcPts val="0"/>
              </a:spcAft>
              <a:buNone/>
            </a:pPr>
            <a:r>
              <a:rPr lang="es"/>
              <a:t>      REFERENCES alumno(id)</a:t>
            </a:r>
            <a:endParaRPr/>
          </a:p>
          <a:p>
            <a:pPr indent="0" lvl="0" marL="0" rtl="0" algn="l">
              <a:spcBef>
                <a:spcPts val="1200"/>
              </a:spcBef>
              <a:spcAft>
                <a:spcPts val="0"/>
              </a:spcAft>
              <a:buNone/>
            </a:pPr>
            <a:r>
              <a:rPr lang="es"/>
              <a:t>       ON DELETE CASCADE,	</a:t>
            </a:r>
            <a:endParaRPr/>
          </a:p>
          <a:p>
            <a:pPr indent="0" lvl="0" marL="0" rtl="0" algn="l">
              <a:spcBef>
                <a:spcPts val="1200"/>
              </a:spcBef>
              <a:spcAft>
                <a:spcPts val="0"/>
              </a:spcAft>
              <a:buNone/>
            </a:pPr>
            <a:r>
              <a:rPr lang="es"/>
              <a:t>  PRIMARY KEY (puesto, alumno_id) </a:t>
            </a:r>
            <a:endParaRPr/>
          </a:p>
          <a:p>
            <a:pPr indent="0" lvl="0" marL="0" rtl="0" algn="l">
              <a:spcBef>
                <a:spcPts val="1200"/>
              </a:spcBef>
              <a:spcAft>
                <a:spcPts val="1200"/>
              </a:spcAft>
              <a:buNone/>
            </a:pPr>
            <a:r>
              <a:rPr lang="es"/>
              <a:t>) ENGINE=InnoDB  DEFAULT CHARSET=latin1 AUTO_INCREMENT=1;</a:t>
            </a:r>
            <a:endParaRPr/>
          </a:p>
        </p:txBody>
      </p:sp>
      <p:sp>
        <p:nvSpPr>
          <p:cNvPr id="266" name="Google Shape;266;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Restricciones en las columnas</a:t>
            </a:r>
            <a:endParaRPr/>
          </a:p>
        </p:txBody>
      </p:sp>
      <p:sp>
        <p:nvSpPr>
          <p:cNvPr id="272" name="Google Shape;272;p39"/>
          <p:cNvSpPr txBox="1"/>
          <p:nvPr>
            <p:ph idx="1" type="body"/>
          </p:nvPr>
        </p:nvSpPr>
        <p:spPr>
          <a:xfrm>
            <a:off x="729450" y="1915825"/>
            <a:ext cx="7688700" cy="3071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
              <a:t>NOT NULL:</a:t>
            </a:r>
            <a:r>
              <a:rPr lang="es"/>
              <a:t>  Establece la obligatoriedad de que esta columna tenga un valor no nulo. Se debe especificar junto a la columna a la que afecta. Los valores nulos no ocupan espacio, y son distintos a 0 y al espacio en blanco. </a:t>
            </a:r>
            <a:endParaRPr/>
          </a:p>
          <a:p>
            <a:pPr indent="0" lvl="0" marL="0" rtl="0" algn="l">
              <a:spcBef>
                <a:spcPts val="1200"/>
              </a:spcBef>
              <a:spcAft>
                <a:spcPts val="0"/>
              </a:spcAft>
              <a:buNone/>
            </a:pPr>
            <a:r>
              <a:rPr b="1" lang="es"/>
              <a:t>UNIQUE</a:t>
            </a:r>
            <a:r>
              <a:rPr lang="es"/>
              <a:t>: Evita valores repetidos en una columna, admitiendo valores nulos. </a:t>
            </a:r>
            <a:endParaRPr/>
          </a:p>
          <a:p>
            <a:pPr indent="0" lvl="0" marL="0" rtl="0" algn="l">
              <a:spcBef>
                <a:spcPts val="1200"/>
              </a:spcBef>
              <a:spcAft>
                <a:spcPts val="0"/>
              </a:spcAft>
              <a:buNone/>
            </a:pPr>
            <a:r>
              <a:rPr b="1" lang="es"/>
              <a:t>DEFAULT</a:t>
            </a:r>
            <a:r>
              <a:rPr lang="es"/>
              <a:t>: Establece un valor por defecto para esa columna, si no se le asigna ninguno.</a:t>
            </a:r>
            <a:endParaRPr/>
          </a:p>
          <a:p>
            <a:pPr indent="0" lvl="0" marL="0" rtl="0" algn="l">
              <a:spcBef>
                <a:spcPts val="1200"/>
              </a:spcBef>
              <a:spcAft>
                <a:spcPts val="0"/>
              </a:spcAft>
              <a:buNone/>
            </a:pPr>
            <a:r>
              <a:rPr b="1" lang="es"/>
              <a:t>CHECK</a:t>
            </a:r>
            <a:r>
              <a:rPr lang="es"/>
              <a:t>: Comprueba que se cumpla una condición determinada al rellenar esa columna. </a:t>
            </a:r>
            <a:endParaRPr/>
          </a:p>
          <a:p>
            <a:pPr indent="0" lvl="0" marL="0" rtl="0" algn="l">
              <a:spcBef>
                <a:spcPts val="1200"/>
              </a:spcBef>
              <a:spcAft>
                <a:spcPts val="0"/>
              </a:spcAft>
              <a:buNone/>
            </a:pPr>
            <a:r>
              <a:rPr b="1" lang="es"/>
              <a:t>PRIMARY KEY</a:t>
            </a:r>
            <a:r>
              <a:rPr lang="es"/>
              <a:t>: Establece el conjunto de columnas que forman la clave primaria de esa tabla. Se comporta como única y obligatoria sin necesidad de explicitarlo. Sólo puede existir una clave primaria por tabla. Puede ser referenciada como clave ajena por otras tablas. Crea un índice automáticamente cuando se habilita o se crea esta restricción. </a:t>
            </a:r>
            <a:endParaRPr/>
          </a:p>
          <a:p>
            <a:pPr indent="0" lvl="0" marL="0" rtl="0" algn="l">
              <a:spcBef>
                <a:spcPts val="1200"/>
              </a:spcBef>
              <a:spcAft>
                <a:spcPts val="1200"/>
              </a:spcAft>
              <a:buNone/>
            </a:pPr>
            <a:r>
              <a:rPr b="1" lang="es"/>
              <a:t>FOREIGN KEY:</a:t>
            </a:r>
            <a:r>
              <a:rPr lang="es"/>
              <a:t> Establece que el contenido de esta columna será uno de los valores contenidos en una columna de otra tabla maestra. Esta columna marcada como clave ajena puede ser NULL. No hay límite en el número de claves ajenas. La clave ajena puede ser otra columna de la misma tabla. </a:t>
            </a:r>
            <a:endParaRPr/>
          </a:p>
        </p:txBody>
      </p:sp>
      <p:sp>
        <p:nvSpPr>
          <p:cNvPr id="273" name="Google Shape;273;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Vamos a insertar datos - PT 1</a:t>
            </a:r>
            <a:endParaRPr/>
          </a:p>
        </p:txBody>
      </p:sp>
      <p:sp>
        <p:nvSpPr>
          <p:cNvPr id="279" name="Google Shape;279;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 insertar asignatura</a:t>
            </a:r>
            <a:endParaRPr/>
          </a:p>
          <a:p>
            <a:pPr indent="0" lvl="0" marL="0" rtl="0" algn="l">
              <a:spcBef>
                <a:spcPts val="1200"/>
              </a:spcBef>
              <a:spcAft>
                <a:spcPts val="0"/>
              </a:spcAft>
              <a:buNone/>
            </a:pPr>
            <a:r>
              <a:rPr lang="es"/>
              <a:t>INSERT INTO asignatura(nombre) VALUES ('Matemáticas');</a:t>
            </a:r>
            <a:endParaRPr/>
          </a:p>
          <a:p>
            <a:pPr indent="0" lvl="0" marL="0" rtl="0" algn="l">
              <a:spcBef>
                <a:spcPts val="1200"/>
              </a:spcBef>
              <a:spcAft>
                <a:spcPts val="0"/>
              </a:spcAft>
              <a:buNone/>
            </a:pPr>
            <a:r>
              <a:rPr lang="es"/>
              <a:t>INSERT INTO asignatura(nombre) VALUES ('Lengua');</a:t>
            </a:r>
            <a:endParaRPr/>
          </a:p>
          <a:p>
            <a:pPr indent="0" lvl="0" marL="0" rtl="0" algn="l">
              <a:spcBef>
                <a:spcPts val="1200"/>
              </a:spcBef>
              <a:spcAft>
                <a:spcPts val="1200"/>
              </a:spcAft>
              <a:buNone/>
            </a:pPr>
            <a:r>
              <a:t/>
            </a:r>
            <a:endParaRPr/>
          </a:p>
        </p:txBody>
      </p:sp>
      <p:sp>
        <p:nvSpPr>
          <p:cNvPr id="280" name="Google Shape;280;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Vamos a insertar datos - PT 2</a:t>
            </a:r>
            <a:endParaRPr/>
          </a:p>
        </p:txBody>
      </p:sp>
      <p:sp>
        <p:nvSpPr>
          <p:cNvPr id="286" name="Google Shape;286;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insertar alumno</a:t>
            </a:r>
            <a:endParaRPr/>
          </a:p>
          <a:p>
            <a:pPr indent="0" lvl="0" marL="0" rtl="0" algn="l">
              <a:spcBef>
                <a:spcPts val="1200"/>
              </a:spcBef>
              <a:spcAft>
                <a:spcPts val="0"/>
              </a:spcAft>
              <a:buNone/>
            </a:pPr>
            <a:r>
              <a:rPr lang="es"/>
              <a:t>INSERT INTO alumno(nombre, apellido, fecha_nacimiento) VALUES ('Juan', 'Quesada', '1980-09-03');</a:t>
            </a:r>
            <a:endParaRPr/>
          </a:p>
          <a:p>
            <a:pPr indent="0" lvl="0" marL="0" rtl="0" algn="l">
              <a:spcBef>
                <a:spcPts val="1200"/>
              </a:spcBef>
              <a:spcAft>
                <a:spcPts val="0"/>
              </a:spcAft>
              <a:buNone/>
            </a:pPr>
            <a:r>
              <a:rPr lang="es"/>
              <a:t>INSERT INTO alumno(nombre, apellido, fecha_nacimiento) VALUES ('Manuel', 'Rico', '1992-11-10');</a:t>
            </a:r>
            <a:endParaRPr/>
          </a:p>
          <a:p>
            <a:pPr indent="0" lvl="0" marL="0" rtl="0" algn="l">
              <a:spcBef>
                <a:spcPts val="1200"/>
              </a:spcBef>
              <a:spcAft>
                <a:spcPts val="0"/>
              </a:spcAft>
              <a:buNone/>
            </a:pPr>
            <a:r>
              <a:rPr lang="es"/>
              <a:t>INSERT INTO alumno(nombre, apellido, fecha_nacimiento) VALUES ('Pedro', 'Riesgo', '1980-01-05');</a:t>
            </a:r>
            <a:endParaRPr/>
          </a:p>
          <a:p>
            <a:pPr indent="0" lvl="0" marL="0" rtl="0" algn="l">
              <a:spcBef>
                <a:spcPts val="1200"/>
              </a:spcBef>
              <a:spcAft>
                <a:spcPts val="1200"/>
              </a:spcAft>
              <a:buNone/>
            </a:pPr>
            <a:r>
              <a:rPr lang="es"/>
              <a:t>INSERT INTO alumno(nombre, apellido, fecha_nacimiento) VALUES ('Maria', 'Valenzuela', '1986-12-19');</a:t>
            </a:r>
            <a:endParaRPr/>
          </a:p>
        </p:txBody>
      </p:sp>
      <p:sp>
        <p:nvSpPr>
          <p:cNvPr id="287" name="Google Shape;287;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40"/>
              <a:t>Un ejemplo de organización de datos: La Universidad</a:t>
            </a:r>
            <a:endParaRPr sz="2240"/>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Si imaginamos una aplicación que gestione una universidad, la aplicación deberá:</a:t>
            </a:r>
            <a:endParaRPr sz="1600"/>
          </a:p>
          <a:p>
            <a:pPr indent="-317500" lvl="1" marL="914400" rtl="0" algn="l">
              <a:spcBef>
                <a:spcPts val="0"/>
              </a:spcBef>
              <a:spcAft>
                <a:spcPts val="0"/>
              </a:spcAft>
              <a:buSzPts val="1400"/>
              <a:buChar char="○"/>
            </a:pPr>
            <a:r>
              <a:rPr lang="es" sz="1400"/>
              <a:t>Gestionar alumnos , profesores, títulos o asignaturas</a:t>
            </a:r>
            <a:endParaRPr sz="1400"/>
          </a:p>
          <a:p>
            <a:pPr indent="-317500" lvl="1" marL="914400" rtl="0" algn="l">
              <a:spcBef>
                <a:spcPts val="0"/>
              </a:spcBef>
              <a:spcAft>
                <a:spcPts val="0"/>
              </a:spcAft>
              <a:buSzPts val="1400"/>
              <a:buChar char="○"/>
            </a:pPr>
            <a:r>
              <a:rPr lang="es" sz="1400"/>
              <a:t>Introducir notas, modificar expedientes, etc.</a:t>
            </a:r>
            <a:endParaRPr sz="1400"/>
          </a:p>
          <a:p>
            <a:pPr indent="-330200" lvl="0" marL="457200" rtl="0" algn="l">
              <a:spcBef>
                <a:spcPts val="0"/>
              </a:spcBef>
              <a:spcAft>
                <a:spcPts val="0"/>
              </a:spcAft>
              <a:buSzPts val="1600"/>
              <a:buChar char="●"/>
            </a:pPr>
            <a:r>
              <a:rPr lang="es" sz="1600"/>
              <a:t>¿Qué significa gestionar?</a:t>
            </a:r>
            <a:endParaRPr sz="1600"/>
          </a:p>
          <a:p>
            <a:pPr indent="-317500" lvl="1" marL="914400" rtl="0" algn="l">
              <a:spcBef>
                <a:spcPts val="0"/>
              </a:spcBef>
              <a:spcAft>
                <a:spcPts val="0"/>
              </a:spcAft>
              <a:buSzPts val="1400"/>
              <a:buChar char="○"/>
            </a:pPr>
            <a:r>
              <a:rPr lang="es" sz="1400"/>
              <a:t>Operaciones CRUD</a:t>
            </a:r>
            <a:endParaRPr sz="1400"/>
          </a:p>
          <a:p>
            <a:pPr indent="-317500" lvl="2" marL="1371600" rtl="0" algn="l">
              <a:spcBef>
                <a:spcPts val="0"/>
              </a:spcBef>
              <a:spcAft>
                <a:spcPts val="0"/>
              </a:spcAft>
              <a:buSzPts val="1400"/>
              <a:buChar char="■"/>
            </a:pPr>
            <a:r>
              <a:rPr lang="es" sz="1400"/>
              <a:t>Create - Crear</a:t>
            </a:r>
            <a:endParaRPr sz="1400"/>
          </a:p>
          <a:p>
            <a:pPr indent="-317500" lvl="2" marL="1371600" rtl="0" algn="l">
              <a:spcBef>
                <a:spcPts val="0"/>
              </a:spcBef>
              <a:spcAft>
                <a:spcPts val="0"/>
              </a:spcAft>
              <a:buSzPts val="1400"/>
              <a:buChar char="■"/>
            </a:pPr>
            <a:r>
              <a:rPr lang="es" sz="1400"/>
              <a:t>Read - Leer</a:t>
            </a:r>
            <a:endParaRPr sz="1400"/>
          </a:p>
          <a:p>
            <a:pPr indent="-317500" lvl="2" marL="1371600" rtl="0" algn="l">
              <a:spcBef>
                <a:spcPts val="0"/>
              </a:spcBef>
              <a:spcAft>
                <a:spcPts val="0"/>
              </a:spcAft>
              <a:buSzPts val="1400"/>
              <a:buChar char="■"/>
            </a:pPr>
            <a:r>
              <a:rPr lang="es" sz="1400"/>
              <a:t>Update - Actualizar</a:t>
            </a:r>
            <a:endParaRPr sz="1400"/>
          </a:p>
          <a:p>
            <a:pPr indent="-317500" lvl="2" marL="1371600" rtl="0" algn="l">
              <a:spcBef>
                <a:spcPts val="0"/>
              </a:spcBef>
              <a:spcAft>
                <a:spcPts val="0"/>
              </a:spcAft>
              <a:buSzPts val="1400"/>
              <a:buChar char="■"/>
            </a:pPr>
            <a:r>
              <a:rPr lang="es" sz="1400"/>
              <a:t>Delete - Eliminar</a:t>
            </a:r>
            <a:endParaRPr sz="1400"/>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Vamos a insertar datos - PT 3</a:t>
            </a:r>
            <a:endParaRPr/>
          </a:p>
        </p:txBody>
      </p:sp>
      <p:sp>
        <p:nvSpPr>
          <p:cNvPr id="293" name="Google Shape;293;p42"/>
          <p:cNvSpPr txBox="1"/>
          <p:nvPr>
            <p:ph idx="1" type="body"/>
          </p:nvPr>
        </p:nvSpPr>
        <p:spPr>
          <a:xfrm>
            <a:off x="729450" y="2078875"/>
            <a:ext cx="7688700" cy="2945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 insertar nota</a:t>
            </a:r>
            <a:endParaRPr/>
          </a:p>
          <a:p>
            <a:pPr indent="0" lvl="0" marL="0" rtl="0" algn="l">
              <a:spcBef>
                <a:spcPts val="1200"/>
              </a:spcBef>
              <a:spcAft>
                <a:spcPts val="0"/>
              </a:spcAft>
              <a:buNone/>
            </a:pPr>
            <a:r>
              <a:rPr lang="es"/>
              <a:t>INSERT INTO nota(asignatura_id, calificacion, fecha_examen,convocatoria, alumno_id) VALUES (1, 7, '2018-12-19', 1, 1);</a:t>
            </a:r>
            <a:endParaRPr/>
          </a:p>
          <a:p>
            <a:pPr indent="0" lvl="0" marL="0" rtl="0" algn="l">
              <a:spcBef>
                <a:spcPts val="1200"/>
              </a:spcBef>
              <a:spcAft>
                <a:spcPts val="0"/>
              </a:spcAft>
              <a:buNone/>
            </a:pPr>
            <a:r>
              <a:rPr lang="es"/>
              <a:t>INSERT INTO nota(asignatura_id, calificacion, fecha_examen,convocatoria, alumno_id) VALUES (2, 5, '2018-11-03', 2, 1);</a:t>
            </a:r>
            <a:endParaRPr/>
          </a:p>
          <a:p>
            <a:pPr indent="0" lvl="0" marL="0" rtl="0" algn="l">
              <a:spcBef>
                <a:spcPts val="1200"/>
              </a:spcBef>
              <a:spcAft>
                <a:spcPts val="0"/>
              </a:spcAft>
              <a:buNone/>
            </a:pPr>
            <a:r>
              <a:rPr lang="es"/>
              <a:t>INSERT INTO nota(asignatura_id, calificacion, fecha_examen,convocatoria, alumno_id) VALUES (1, 3, '2018-11-03', 3, 2);</a:t>
            </a:r>
            <a:endParaRPr/>
          </a:p>
          <a:p>
            <a:pPr indent="0" lvl="0" marL="0" rtl="0" algn="l">
              <a:spcBef>
                <a:spcPts val="1200"/>
              </a:spcBef>
              <a:spcAft>
                <a:spcPts val="0"/>
              </a:spcAft>
              <a:buNone/>
            </a:pPr>
            <a:r>
              <a:rPr lang="es"/>
              <a:t>INSERT INTO nota(asignatura_id, calificacion, fecha_examen,convocatoria, alumno_id) VALUES (2, 8, '2018-11-03', 1, 2);</a:t>
            </a:r>
            <a:endParaRPr/>
          </a:p>
          <a:p>
            <a:pPr indent="0" lvl="0" marL="0" rtl="0" algn="l">
              <a:spcBef>
                <a:spcPts val="1200"/>
              </a:spcBef>
              <a:spcAft>
                <a:spcPts val="0"/>
              </a:spcAft>
              <a:buNone/>
            </a:pPr>
            <a:r>
              <a:rPr lang="es"/>
              <a:t>INSERT INTO nota(asignatura_id, calificacion, fecha_examen,convocatoria, alumno_id) VALUES (1, 2, '2018-07-05', 2, 3);</a:t>
            </a:r>
            <a:endParaRPr/>
          </a:p>
          <a:p>
            <a:pPr indent="0" lvl="0" marL="0" rtl="0" algn="l">
              <a:spcBef>
                <a:spcPts val="1200"/>
              </a:spcBef>
              <a:spcAft>
                <a:spcPts val="0"/>
              </a:spcAft>
              <a:buNone/>
            </a:pPr>
            <a:r>
              <a:rPr lang="es"/>
              <a:t>INSERT INTO nota(asignatura_id, calificacion, fecha_examen,convocatoria, alumno_id) VALUES (2, 5, '2018-11-03', 1, 3);</a:t>
            </a:r>
            <a:endParaRPr/>
          </a:p>
          <a:p>
            <a:pPr indent="0" lvl="0" marL="0" rtl="0" algn="l">
              <a:spcBef>
                <a:spcPts val="1200"/>
              </a:spcBef>
              <a:spcAft>
                <a:spcPts val="0"/>
              </a:spcAft>
              <a:buNone/>
            </a:pPr>
            <a:r>
              <a:rPr lang="es"/>
              <a:t>INSERT INTO nota(asignatura_id, calificacion, fecha_examen,convocatoria, alumno_id) VALUES (1, 9, '2018-09-13', 3, 4);</a:t>
            </a:r>
            <a:endParaRPr/>
          </a:p>
          <a:p>
            <a:pPr indent="0" lvl="0" marL="0" rtl="0" algn="l">
              <a:spcBef>
                <a:spcPts val="1200"/>
              </a:spcBef>
              <a:spcAft>
                <a:spcPts val="1200"/>
              </a:spcAft>
              <a:buNone/>
            </a:pPr>
            <a:r>
              <a:rPr lang="es"/>
              <a:t>INSERT INTO nota(asignatura_id, calificacion, fecha_examen,convocatoria, alumno_id) VALUES (2, 5, '2018-11-23', 1, 4);</a:t>
            </a:r>
            <a:endParaRPr/>
          </a:p>
        </p:txBody>
      </p:sp>
      <p:sp>
        <p:nvSpPr>
          <p:cNvPr id="294" name="Google Shape;294;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Vamos a insertar datos - PT 4</a:t>
            </a:r>
            <a:endParaRPr/>
          </a:p>
        </p:txBody>
      </p:sp>
      <p:sp>
        <p:nvSpPr>
          <p:cNvPr id="300" name="Google Shape;300;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 insertar labor extra</a:t>
            </a:r>
            <a:endParaRPr/>
          </a:p>
          <a:p>
            <a:pPr indent="0" lvl="0" marL="0" rtl="0" algn="l">
              <a:spcBef>
                <a:spcPts val="1200"/>
              </a:spcBef>
              <a:spcAft>
                <a:spcPts val="0"/>
              </a:spcAft>
              <a:buNone/>
            </a:pPr>
            <a:r>
              <a:rPr lang="es"/>
              <a:t>INSERT INTO labor_extra(puesto, alumno_id) VALUES ('Delegado', 1);</a:t>
            </a:r>
            <a:endParaRPr/>
          </a:p>
          <a:p>
            <a:pPr indent="0" lvl="0" marL="0" rtl="0" algn="l">
              <a:spcBef>
                <a:spcPts val="1200"/>
              </a:spcBef>
              <a:spcAft>
                <a:spcPts val="0"/>
              </a:spcAft>
              <a:buNone/>
            </a:pPr>
            <a:r>
              <a:rPr lang="es"/>
              <a:t>INSERT INTO labor_extra(puesto, alumno_id) VALUES ('Director', 2);</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01" name="Google Shape;301;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340"/>
              <a:t>Selección de datos - PT 1</a:t>
            </a:r>
            <a:endParaRPr sz="2340"/>
          </a:p>
        </p:txBody>
      </p:sp>
      <p:sp>
        <p:nvSpPr>
          <p:cNvPr id="307" name="Google Shape;307;p44"/>
          <p:cNvSpPr txBox="1"/>
          <p:nvPr>
            <p:ph idx="1" type="body"/>
          </p:nvPr>
        </p:nvSpPr>
        <p:spPr>
          <a:xfrm>
            <a:off x="729450" y="1853850"/>
            <a:ext cx="7688700" cy="3181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400"/>
              <a:t>La recuperación de los datos en el lenguaje SQL se realiza mediante la sentencia SELECT.Esta sentencia permite indicar la información que se quiere recuperar. Esta es la sentencia SQL, con diferencia, más habitual. La sentencia SELECT consta de cuatro partes básicas:</a:t>
            </a:r>
            <a:endParaRPr sz="1400"/>
          </a:p>
          <a:p>
            <a:pPr indent="-304800" lvl="0" marL="457200" rtl="0" algn="l">
              <a:spcBef>
                <a:spcPts val="1200"/>
              </a:spcBef>
              <a:spcAft>
                <a:spcPts val="0"/>
              </a:spcAft>
              <a:buClr>
                <a:srgbClr val="000000"/>
              </a:buClr>
              <a:buSzPts val="1200"/>
              <a:buFont typeface="Arial"/>
              <a:buChar char="●"/>
            </a:pPr>
            <a:r>
              <a:rPr lang="es" sz="1400"/>
              <a:t>La cláusula </a:t>
            </a:r>
            <a:r>
              <a:rPr b="1" lang="es" sz="1400"/>
              <a:t>SELECT </a:t>
            </a:r>
            <a:r>
              <a:rPr lang="es" sz="1400"/>
              <a:t>seguida de la descripción de lo que se desea ver, los nombres de las columnas a seleccionar. Esta parte es obligatoria.</a:t>
            </a:r>
            <a:endParaRPr sz="1400"/>
          </a:p>
          <a:p>
            <a:pPr indent="-304800" lvl="0" marL="457200" rtl="0" algn="l">
              <a:spcBef>
                <a:spcPts val="0"/>
              </a:spcBef>
              <a:spcAft>
                <a:spcPts val="0"/>
              </a:spcAft>
              <a:buClr>
                <a:srgbClr val="000000"/>
              </a:buClr>
              <a:buSzPts val="1200"/>
              <a:buFont typeface="Arial"/>
              <a:buChar char="●"/>
            </a:pPr>
            <a:r>
              <a:rPr lang="es" sz="1400"/>
              <a:t>La cláusula </a:t>
            </a:r>
            <a:r>
              <a:rPr b="1" lang="es" sz="1400"/>
              <a:t>FROM </a:t>
            </a:r>
            <a:r>
              <a:rPr lang="es" sz="1400"/>
              <a:t>seguida de la especificación de las tablas de las que se han de obtener los datos. Esta parte es obligatoria.</a:t>
            </a:r>
            <a:endParaRPr sz="1400"/>
          </a:p>
          <a:p>
            <a:pPr indent="-304800" lvl="0" marL="457200" rtl="0" algn="l">
              <a:spcBef>
                <a:spcPts val="0"/>
              </a:spcBef>
              <a:spcAft>
                <a:spcPts val="0"/>
              </a:spcAft>
              <a:buClr>
                <a:srgbClr val="000000"/>
              </a:buClr>
              <a:buSzPts val="1200"/>
              <a:buFont typeface="Arial"/>
              <a:buChar char="●"/>
            </a:pPr>
            <a:r>
              <a:rPr lang="es" sz="1400"/>
              <a:t>La cláusula </a:t>
            </a:r>
            <a:r>
              <a:rPr b="1" lang="es" sz="1400"/>
              <a:t>WHERE </a:t>
            </a:r>
            <a:r>
              <a:rPr lang="es" sz="1400"/>
              <a:t>seguida por un criterio de selección, una condición. Esta parte es opcional.</a:t>
            </a:r>
            <a:endParaRPr sz="1400"/>
          </a:p>
          <a:p>
            <a:pPr indent="-304800" lvl="0" marL="457200" rtl="0" algn="l">
              <a:spcBef>
                <a:spcPts val="0"/>
              </a:spcBef>
              <a:spcAft>
                <a:spcPts val="0"/>
              </a:spcAft>
              <a:buClr>
                <a:srgbClr val="000000"/>
              </a:buClr>
              <a:buSzPts val="1200"/>
              <a:buFont typeface="Arial"/>
              <a:buChar char="●"/>
            </a:pPr>
            <a:r>
              <a:rPr lang="es" sz="1400"/>
              <a:t>La cláusula </a:t>
            </a:r>
            <a:r>
              <a:rPr b="1" lang="es" sz="1400"/>
              <a:t>ORDER BY</a:t>
            </a:r>
            <a:r>
              <a:rPr lang="es" sz="1400"/>
              <a:t> seguida por el criterio de ordenación. Esta parte es opcional.</a:t>
            </a:r>
            <a:endParaRPr sz="1400"/>
          </a:p>
          <a:p>
            <a:pPr indent="0" lvl="0" marL="0" rtl="0" algn="l">
              <a:spcBef>
                <a:spcPts val="1200"/>
              </a:spcBef>
              <a:spcAft>
                <a:spcPts val="1200"/>
              </a:spcAft>
              <a:buNone/>
            </a:pPr>
            <a:r>
              <a:t/>
            </a:r>
            <a:endParaRPr sz="1400"/>
          </a:p>
        </p:txBody>
      </p:sp>
      <p:sp>
        <p:nvSpPr>
          <p:cNvPr id="308" name="Google Shape;308;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Selección de datos - PT 2</a:t>
            </a:r>
            <a:endParaRPr/>
          </a:p>
        </p:txBody>
      </p:sp>
      <p:sp>
        <p:nvSpPr>
          <p:cNvPr id="314" name="Google Shape;314;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select * from asignatura; //Selecciona todos los campos de asignatura</a:t>
            </a:r>
            <a:endParaRPr/>
          </a:p>
          <a:p>
            <a:pPr indent="-311150" lvl="0" marL="457200" rtl="0" algn="l">
              <a:spcBef>
                <a:spcPts val="0"/>
              </a:spcBef>
              <a:spcAft>
                <a:spcPts val="0"/>
              </a:spcAft>
              <a:buSzPts val="1300"/>
              <a:buChar char="●"/>
            </a:pPr>
            <a:r>
              <a:rPr lang="es"/>
              <a:t>select nombre, apellido from alumno //Es mejor anotar qué atributos mostrar.</a:t>
            </a:r>
            <a:endParaRPr/>
          </a:p>
          <a:p>
            <a:pPr indent="-311150" lvl="0" marL="457200" rtl="0" algn="l">
              <a:spcBef>
                <a:spcPts val="0"/>
              </a:spcBef>
              <a:spcAft>
                <a:spcPts val="0"/>
              </a:spcAft>
              <a:buSzPts val="1300"/>
              <a:buChar char="●"/>
            </a:pPr>
            <a:r>
              <a:rPr lang="es"/>
              <a:t>select a.nombre, a.apellido from alumno a //Podemos nombrar la tabla</a:t>
            </a:r>
            <a:endParaRPr/>
          </a:p>
        </p:txBody>
      </p:sp>
      <p:sp>
        <p:nvSpPr>
          <p:cNvPr id="315" name="Google Shape;315;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Modificar una tabla - Alter Table</a:t>
            </a:r>
            <a:endParaRPr/>
          </a:p>
        </p:txBody>
      </p:sp>
      <p:sp>
        <p:nvSpPr>
          <p:cNvPr id="321" name="Google Shape;321;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insertar a la tabla alumno el campo apellido2 bastaría con lanzar la instrucción:</a:t>
            </a:r>
            <a:endParaRPr/>
          </a:p>
          <a:p>
            <a:pPr indent="-311150" lvl="0" marL="457200" rtl="0" algn="l">
              <a:spcBef>
                <a:spcPts val="1200"/>
              </a:spcBef>
              <a:spcAft>
                <a:spcPts val="0"/>
              </a:spcAft>
              <a:buSzPts val="1300"/>
              <a:buChar char="●"/>
            </a:pPr>
            <a:r>
              <a:rPr lang="es"/>
              <a:t> ALTER TABLE alumno ADD COLUMN apellido2 VARCHAR(25) AFTER apellido;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22" name="Google Shape;322;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Actualizar el valor de un campo de una tabla</a:t>
            </a:r>
            <a:endParaRPr/>
          </a:p>
        </p:txBody>
      </p:sp>
      <p:sp>
        <p:nvSpPr>
          <p:cNvPr id="328" name="Google Shape;328;p47"/>
          <p:cNvSpPr txBox="1"/>
          <p:nvPr>
            <p:ph idx="1" type="body"/>
          </p:nvPr>
        </p:nvSpPr>
        <p:spPr>
          <a:xfrm>
            <a:off x="729450" y="2078875"/>
            <a:ext cx="7688700" cy="286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Mediante la instrucción UPDATE es posible actualizar un conjunto de datos sobre una tabla. </a:t>
            </a:r>
            <a:endParaRPr/>
          </a:p>
          <a:p>
            <a:pPr indent="0" lvl="0" marL="0" rtl="0" algn="l">
              <a:spcBef>
                <a:spcPts val="1200"/>
              </a:spcBef>
              <a:spcAft>
                <a:spcPts val="0"/>
              </a:spcAft>
              <a:buNone/>
            </a:pPr>
            <a:r>
              <a:rPr lang="es"/>
              <a:t>Hay que tener mucho cuidado con filtrar de manera adecuada </a:t>
            </a:r>
            <a:r>
              <a:rPr lang="es"/>
              <a:t>cuáles</a:t>
            </a:r>
            <a:r>
              <a:rPr lang="es"/>
              <a:t> serán las filas a actualizar. </a:t>
            </a:r>
            <a:endParaRPr/>
          </a:p>
          <a:p>
            <a:pPr indent="0" lvl="0" marL="0" rtl="0" algn="l">
              <a:spcBef>
                <a:spcPts val="1200"/>
              </a:spcBef>
              <a:spcAft>
                <a:spcPts val="0"/>
              </a:spcAft>
              <a:buNone/>
            </a:pPr>
            <a:r>
              <a:rPr lang="es"/>
              <a:t>Antes de lanzar la consulta hay que comprobar que la condición WHERE es la adecuada. </a:t>
            </a:r>
            <a:endParaRPr/>
          </a:p>
          <a:p>
            <a:pPr indent="0" lvl="0" marL="0" rtl="0" algn="l">
              <a:spcBef>
                <a:spcPts val="1200"/>
              </a:spcBef>
              <a:spcAft>
                <a:spcPts val="0"/>
              </a:spcAft>
              <a:buNone/>
            </a:pPr>
            <a:r>
              <a:rPr lang="es"/>
              <a:t>Para localizar las filas a editar es mejor hacerlo usando la clave primaria dentro del WHERE.</a:t>
            </a:r>
            <a:endParaRPr/>
          </a:p>
          <a:p>
            <a:pPr indent="0" lvl="0" marL="0" rtl="0" algn="l">
              <a:spcBef>
                <a:spcPts val="1200"/>
              </a:spcBef>
              <a:spcAft>
                <a:spcPts val="0"/>
              </a:spcAft>
              <a:buNone/>
            </a:pPr>
            <a:r>
              <a:rPr lang="es"/>
              <a:t>Veamos varios ejemplos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29" name="Google Shape;329;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Ejemplos de actualizar</a:t>
            </a:r>
            <a:endParaRPr/>
          </a:p>
        </p:txBody>
      </p:sp>
      <p:sp>
        <p:nvSpPr>
          <p:cNvPr id="335" name="Google Shape;335;p48"/>
          <p:cNvSpPr txBox="1"/>
          <p:nvPr>
            <p:ph idx="1" type="body"/>
          </p:nvPr>
        </p:nvSpPr>
        <p:spPr>
          <a:xfrm>
            <a:off x="729450" y="2078875"/>
            <a:ext cx="7688700" cy="28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UPDATE alumno SET apellido2 = 'Palazon' WHERE id = 1;</a:t>
            </a:r>
            <a:endParaRPr sz="1500"/>
          </a:p>
          <a:p>
            <a:pPr indent="0" lvl="0" marL="0" rtl="0" algn="l">
              <a:spcBef>
                <a:spcPts val="1200"/>
              </a:spcBef>
              <a:spcAft>
                <a:spcPts val="0"/>
              </a:spcAft>
              <a:buNone/>
            </a:pPr>
            <a:r>
              <a:rPr lang="es" sz="1500"/>
              <a:t>UPDATE alumno SET apellido2 = 'Gomez' WHERE id = 2;</a:t>
            </a:r>
            <a:endParaRPr sz="1500"/>
          </a:p>
          <a:p>
            <a:pPr indent="0" lvl="0" marL="0" rtl="0" algn="l">
              <a:spcBef>
                <a:spcPts val="1200"/>
              </a:spcBef>
              <a:spcAft>
                <a:spcPts val="0"/>
              </a:spcAft>
              <a:buNone/>
            </a:pPr>
            <a:r>
              <a:rPr lang="es" sz="1500"/>
              <a:t>UPDATE alumno SET apellido2 = 'Leost' WHERE id = 3;</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s" sz="1500"/>
              <a:t>// UPDATE alumno SET apellido2 = 'Martin' WHERE </a:t>
            </a:r>
            <a:r>
              <a:rPr lang="es" sz="1500"/>
              <a:t>nombre = 'Maria' and apellido = 'Gutierrez'; </a:t>
            </a:r>
            <a:endParaRPr sz="1500"/>
          </a:p>
          <a:p>
            <a:pPr indent="0" lvl="0" marL="0" rtl="0" algn="l">
              <a:spcBef>
                <a:spcPts val="1200"/>
              </a:spcBef>
              <a:spcAft>
                <a:spcPts val="1200"/>
              </a:spcAft>
              <a:buNone/>
            </a:pPr>
            <a:r>
              <a:rPr lang="es" sz="1500"/>
              <a:t>// Si actualizamos usando los campos nombre y apellido puede ocurrir que actualicemos varios alumnos que se llamen igual. Es mejor localizar a los registros por su clave primaria.</a:t>
            </a:r>
            <a:endParaRPr sz="1500"/>
          </a:p>
        </p:txBody>
      </p:sp>
      <p:sp>
        <p:nvSpPr>
          <p:cNvPr id="336" name="Google Shape;336;p4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Inner Join - Varios ejemplos</a:t>
            </a:r>
            <a:endParaRPr/>
          </a:p>
        </p:txBody>
      </p:sp>
      <p:sp>
        <p:nvSpPr>
          <p:cNvPr id="342" name="Google Shape;342;p49"/>
          <p:cNvSpPr txBox="1"/>
          <p:nvPr>
            <p:ph idx="1" type="body"/>
          </p:nvPr>
        </p:nvSpPr>
        <p:spPr>
          <a:xfrm>
            <a:off x="729450" y="2078875"/>
            <a:ext cx="7688700" cy="7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este ejemplo se muestran las calificaciones de los alumnos. Es necesario usar las tablas alumno, nota y asignatura . Se ha ordenado por apellido mediante ORDER BY. Por defecto el resultado obtenido es en orden ascendente.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43" name="Google Shape;343;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344" name="Google Shape;344;p49"/>
          <p:cNvSpPr txBox="1"/>
          <p:nvPr/>
        </p:nvSpPr>
        <p:spPr>
          <a:xfrm>
            <a:off x="729450" y="2870575"/>
            <a:ext cx="3740700" cy="233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1"/>
                </a:solidFill>
                <a:latin typeface="Lato"/>
                <a:ea typeface="Lato"/>
                <a:cs typeface="Lato"/>
                <a:sym typeface="Lato"/>
              </a:rPr>
              <a:t>SELECT a.nombre, asig.nombre as asignatura, n.calificacion</a:t>
            </a:r>
            <a:endParaRPr>
              <a:solidFill>
                <a:schemeClr val="accent1"/>
              </a:solidFill>
              <a:latin typeface="Lato"/>
              <a:ea typeface="Lato"/>
              <a:cs typeface="Lato"/>
              <a:sym typeface="Lato"/>
            </a:endParaRPr>
          </a:p>
          <a:p>
            <a:pPr indent="0" lvl="0" marL="0" rtl="0" algn="l">
              <a:spcBef>
                <a:spcPts val="0"/>
              </a:spcBef>
              <a:spcAft>
                <a:spcPts val="0"/>
              </a:spcAft>
              <a:buNone/>
            </a:pPr>
            <a:r>
              <a:rPr lang="es">
                <a:solidFill>
                  <a:schemeClr val="accent1"/>
                </a:solidFill>
                <a:latin typeface="Lato"/>
                <a:ea typeface="Lato"/>
                <a:cs typeface="Lato"/>
                <a:sym typeface="Lato"/>
              </a:rPr>
              <a:t>FROM alumno a </a:t>
            </a:r>
            <a:endParaRPr>
              <a:solidFill>
                <a:schemeClr val="accent1"/>
              </a:solidFill>
              <a:latin typeface="Lato"/>
              <a:ea typeface="Lato"/>
              <a:cs typeface="Lato"/>
              <a:sym typeface="Lato"/>
            </a:endParaRPr>
          </a:p>
          <a:p>
            <a:pPr indent="0" lvl="0" marL="0" rtl="0" algn="l">
              <a:spcBef>
                <a:spcPts val="0"/>
              </a:spcBef>
              <a:spcAft>
                <a:spcPts val="0"/>
              </a:spcAft>
              <a:buNone/>
            </a:pPr>
            <a:r>
              <a:rPr lang="es">
                <a:solidFill>
                  <a:schemeClr val="accent1"/>
                </a:solidFill>
                <a:latin typeface="Lato"/>
                <a:ea typeface="Lato"/>
                <a:cs typeface="Lato"/>
                <a:sym typeface="Lato"/>
              </a:rPr>
              <a:t>	INNER JOIN nota n ON a.id = n.alumno_id</a:t>
            </a:r>
            <a:endParaRPr>
              <a:solidFill>
                <a:schemeClr val="accent1"/>
              </a:solidFill>
              <a:latin typeface="Lato"/>
              <a:ea typeface="Lato"/>
              <a:cs typeface="Lato"/>
              <a:sym typeface="Lato"/>
            </a:endParaRPr>
          </a:p>
          <a:p>
            <a:pPr indent="0" lvl="0" marL="0" rtl="0" algn="l">
              <a:spcBef>
                <a:spcPts val="0"/>
              </a:spcBef>
              <a:spcAft>
                <a:spcPts val="0"/>
              </a:spcAft>
              <a:buNone/>
            </a:pPr>
            <a:r>
              <a:rPr lang="es">
                <a:solidFill>
                  <a:schemeClr val="accent1"/>
                </a:solidFill>
                <a:latin typeface="Lato"/>
                <a:ea typeface="Lato"/>
                <a:cs typeface="Lato"/>
                <a:sym typeface="Lato"/>
              </a:rPr>
              <a:t>	INNER JOIN asignatura asig ON asig.id = n.asignatura_id</a:t>
            </a:r>
            <a:endParaRPr>
              <a:solidFill>
                <a:schemeClr val="accent1"/>
              </a:solidFill>
              <a:latin typeface="Lato"/>
              <a:ea typeface="Lato"/>
              <a:cs typeface="Lato"/>
              <a:sym typeface="Lato"/>
            </a:endParaRPr>
          </a:p>
          <a:p>
            <a:pPr indent="0" lvl="0" marL="0" rtl="0" algn="l">
              <a:spcBef>
                <a:spcPts val="0"/>
              </a:spcBef>
              <a:spcAft>
                <a:spcPts val="0"/>
              </a:spcAft>
              <a:buNone/>
            </a:pPr>
            <a:r>
              <a:rPr lang="es">
                <a:solidFill>
                  <a:schemeClr val="accent1"/>
                </a:solidFill>
                <a:latin typeface="Lato"/>
                <a:ea typeface="Lato"/>
                <a:cs typeface="Lato"/>
                <a:sym typeface="Lato"/>
              </a:rPr>
              <a:t>ORDER BY apellido</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45" name="Google Shape;345;p49"/>
          <p:cNvSpPr txBox="1"/>
          <p:nvPr/>
        </p:nvSpPr>
        <p:spPr>
          <a:xfrm>
            <a:off x="5149050" y="2870575"/>
            <a:ext cx="3740700" cy="2339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1"/>
                </a:solidFill>
                <a:latin typeface="Lato"/>
                <a:ea typeface="Lato"/>
                <a:cs typeface="Lato"/>
                <a:sym typeface="Lato"/>
              </a:rPr>
              <a:t>SELECT a.nombre, asig.nombre as asignatura, n.calificacion</a:t>
            </a:r>
            <a:endParaRPr>
              <a:solidFill>
                <a:schemeClr val="accent1"/>
              </a:solidFill>
              <a:latin typeface="Lato"/>
              <a:ea typeface="Lato"/>
              <a:cs typeface="Lato"/>
              <a:sym typeface="Lato"/>
            </a:endParaRPr>
          </a:p>
          <a:p>
            <a:pPr indent="0" lvl="0" marL="0" rtl="0" algn="l">
              <a:spcBef>
                <a:spcPts val="0"/>
              </a:spcBef>
              <a:spcAft>
                <a:spcPts val="0"/>
              </a:spcAft>
              <a:buNone/>
            </a:pPr>
            <a:r>
              <a:rPr lang="es">
                <a:solidFill>
                  <a:schemeClr val="accent1"/>
                </a:solidFill>
                <a:latin typeface="Lato"/>
                <a:ea typeface="Lato"/>
                <a:cs typeface="Lato"/>
                <a:sym typeface="Lato"/>
              </a:rPr>
              <a:t>FROM alumno a, asignatura asig, nota n</a:t>
            </a:r>
            <a:endParaRPr>
              <a:solidFill>
                <a:schemeClr val="accent1"/>
              </a:solidFill>
              <a:latin typeface="Lato"/>
              <a:ea typeface="Lato"/>
              <a:cs typeface="Lato"/>
              <a:sym typeface="Lato"/>
            </a:endParaRPr>
          </a:p>
          <a:p>
            <a:pPr indent="0" lvl="0" marL="0" rtl="0" algn="l">
              <a:spcBef>
                <a:spcPts val="0"/>
              </a:spcBef>
              <a:spcAft>
                <a:spcPts val="0"/>
              </a:spcAft>
              <a:buNone/>
            </a:pPr>
            <a:r>
              <a:rPr lang="es">
                <a:solidFill>
                  <a:schemeClr val="accent1"/>
                </a:solidFill>
                <a:latin typeface="Lato"/>
                <a:ea typeface="Lato"/>
                <a:cs typeface="Lato"/>
                <a:sym typeface="Lato"/>
              </a:rPr>
              <a:t>WHERE </a:t>
            </a:r>
            <a:endParaRPr>
              <a:solidFill>
                <a:schemeClr val="accent1"/>
              </a:solidFill>
              <a:latin typeface="Lato"/>
              <a:ea typeface="Lato"/>
              <a:cs typeface="Lato"/>
              <a:sym typeface="Lato"/>
            </a:endParaRPr>
          </a:p>
          <a:p>
            <a:pPr indent="457200" lvl="0" marL="0" rtl="0" algn="l">
              <a:spcBef>
                <a:spcPts val="0"/>
              </a:spcBef>
              <a:spcAft>
                <a:spcPts val="0"/>
              </a:spcAft>
              <a:buNone/>
            </a:pPr>
            <a:r>
              <a:rPr lang="es">
                <a:solidFill>
                  <a:schemeClr val="accent1"/>
                </a:solidFill>
                <a:latin typeface="Lato"/>
                <a:ea typeface="Lato"/>
                <a:cs typeface="Lato"/>
                <a:sym typeface="Lato"/>
              </a:rPr>
              <a:t>a.id = n.alumno_id</a:t>
            </a:r>
            <a:endParaRPr>
              <a:solidFill>
                <a:schemeClr val="accent1"/>
              </a:solidFill>
              <a:latin typeface="Lato"/>
              <a:ea typeface="Lato"/>
              <a:cs typeface="Lato"/>
              <a:sym typeface="Lato"/>
            </a:endParaRPr>
          </a:p>
          <a:p>
            <a:pPr indent="0" lvl="0" marL="0" rtl="0" algn="l">
              <a:spcBef>
                <a:spcPts val="0"/>
              </a:spcBef>
              <a:spcAft>
                <a:spcPts val="0"/>
              </a:spcAft>
              <a:buNone/>
            </a:pPr>
            <a:r>
              <a:rPr lang="es">
                <a:solidFill>
                  <a:schemeClr val="accent1"/>
                </a:solidFill>
                <a:latin typeface="Lato"/>
                <a:ea typeface="Lato"/>
                <a:cs typeface="Lato"/>
                <a:sym typeface="Lato"/>
              </a:rPr>
              <a:t>	AND </a:t>
            </a:r>
            <a:endParaRPr>
              <a:solidFill>
                <a:schemeClr val="accent1"/>
              </a:solidFill>
              <a:latin typeface="Lato"/>
              <a:ea typeface="Lato"/>
              <a:cs typeface="Lato"/>
              <a:sym typeface="Lato"/>
            </a:endParaRPr>
          </a:p>
          <a:p>
            <a:pPr indent="457200" lvl="0" marL="0" rtl="0" algn="l">
              <a:spcBef>
                <a:spcPts val="0"/>
              </a:spcBef>
              <a:spcAft>
                <a:spcPts val="0"/>
              </a:spcAft>
              <a:buNone/>
            </a:pPr>
            <a:r>
              <a:rPr lang="es">
                <a:solidFill>
                  <a:schemeClr val="accent1"/>
                </a:solidFill>
                <a:latin typeface="Lato"/>
                <a:ea typeface="Lato"/>
                <a:cs typeface="Lato"/>
                <a:sym typeface="Lato"/>
              </a:rPr>
              <a:t>asig.id = n.asignatura_id</a:t>
            </a:r>
            <a:endParaRPr>
              <a:solidFill>
                <a:schemeClr val="accent1"/>
              </a:solidFill>
              <a:latin typeface="Lato"/>
              <a:ea typeface="Lato"/>
              <a:cs typeface="Lato"/>
              <a:sym typeface="Lato"/>
            </a:endParaRPr>
          </a:p>
          <a:p>
            <a:pPr indent="0" lvl="0" marL="0" rtl="0" algn="l">
              <a:spcBef>
                <a:spcPts val="0"/>
              </a:spcBef>
              <a:spcAft>
                <a:spcPts val="0"/>
              </a:spcAft>
              <a:buNone/>
            </a:pPr>
            <a:r>
              <a:rPr lang="es">
                <a:solidFill>
                  <a:schemeClr val="accent1"/>
                </a:solidFill>
                <a:latin typeface="Lato"/>
                <a:ea typeface="Lato"/>
                <a:cs typeface="Lato"/>
                <a:sym typeface="Lato"/>
              </a:rPr>
              <a:t>ORDER BY apellido</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Uso de “IN” **Ojo: No es muy eficiente</a:t>
            </a:r>
            <a:endParaRPr/>
          </a:p>
        </p:txBody>
      </p:sp>
      <p:sp>
        <p:nvSpPr>
          <p:cNvPr id="351" name="Google Shape;351;p50"/>
          <p:cNvSpPr txBox="1"/>
          <p:nvPr>
            <p:ph idx="1" type="body"/>
          </p:nvPr>
        </p:nvSpPr>
        <p:spPr>
          <a:xfrm>
            <a:off x="729450" y="2078875"/>
            <a:ext cx="7688700" cy="288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Se puede seleccionar mediante IN alumnos que tengan alguna de las notas deseados. En este ejemplo se quieren obtener los alumnos que tengan de nota de examen 5,6,7 ó 8.</a:t>
            </a:r>
            <a:endParaRPr/>
          </a:p>
          <a:p>
            <a:pPr indent="0" lvl="0" marL="0" rtl="0" algn="l">
              <a:spcBef>
                <a:spcPts val="1200"/>
              </a:spcBef>
              <a:spcAft>
                <a:spcPts val="0"/>
              </a:spcAft>
              <a:buNone/>
            </a:pPr>
            <a:r>
              <a:rPr lang="es"/>
              <a:t>SELECT a.nombre, asig.nombre as asignatura, n.calificacion</a:t>
            </a:r>
            <a:endParaRPr/>
          </a:p>
          <a:p>
            <a:pPr indent="0" lvl="0" marL="0" rtl="0" algn="l">
              <a:spcBef>
                <a:spcPts val="1200"/>
              </a:spcBef>
              <a:spcAft>
                <a:spcPts val="0"/>
              </a:spcAft>
              <a:buNone/>
            </a:pPr>
            <a:r>
              <a:rPr lang="es"/>
              <a:t>FROM alumno a </a:t>
            </a:r>
            <a:endParaRPr/>
          </a:p>
          <a:p>
            <a:pPr indent="0" lvl="0" marL="0" rtl="0" algn="l">
              <a:spcBef>
                <a:spcPts val="1200"/>
              </a:spcBef>
              <a:spcAft>
                <a:spcPts val="0"/>
              </a:spcAft>
              <a:buNone/>
            </a:pPr>
            <a:r>
              <a:rPr lang="es"/>
              <a:t>	INNER JOIN nota n ON a.id = n.alumno_id</a:t>
            </a:r>
            <a:endParaRPr/>
          </a:p>
          <a:p>
            <a:pPr indent="0" lvl="0" marL="0" rtl="0" algn="l">
              <a:spcBef>
                <a:spcPts val="1200"/>
              </a:spcBef>
              <a:spcAft>
                <a:spcPts val="0"/>
              </a:spcAft>
              <a:buNone/>
            </a:pPr>
            <a:r>
              <a:rPr lang="es"/>
              <a:t>	INNER JOIN asignatura asig ON asig.id = n.asignatura_id</a:t>
            </a:r>
            <a:endParaRPr/>
          </a:p>
          <a:p>
            <a:pPr indent="0" lvl="0" marL="0" rtl="0" algn="l">
              <a:spcBef>
                <a:spcPts val="1200"/>
              </a:spcBef>
              <a:spcAft>
                <a:spcPts val="0"/>
              </a:spcAft>
              <a:buNone/>
            </a:pPr>
            <a:r>
              <a:rPr lang="es"/>
              <a:t>WHERE n.calificacion in (5, 6, 7, 8)</a:t>
            </a:r>
            <a:endParaRPr/>
          </a:p>
          <a:p>
            <a:pPr indent="0" lvl="0" marL="0" rtl="0" algn="l">
              <a:spcBef>
                <a:spcPts val="1200"/>
              </a:spcBef>
              <a:spcAft>
                <a:spcPts val="1200"/>
              </a:spcAft>
              <a:buNone/>
            </a:pPr>
            <a:r>
              <a:rPr lang="es"/>
              <a:t>ORDER BY calificacion</a:t>
            </a:r>
            <a:endParaRPr/>
          </a:p>
        </p:txBody>
      </p:sp>
      <p:sp>
        <p:nvSpPr>
          <p:cNvPr id="352" name="Google Shape;352;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Uso de Like</a:t>
            </a:r>
            <a:endParaRPr/>
          </a:p>
        </p:txBody>
      </p:sp>
      <p:sp>
        <p:nvSpPr>
          <p:cNvPr id="358" name="Google Shape;358;p5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Sobre los campos de texto se puede emplear el comando LIKE. En la siguiente consulta se muestran los alumnos cuyo nombre empieza por 'Ma' o bien su apellido contiene los caracteres 'ar' .</a:t>
            </a:r>
            <a:endParaRPr/>
          </a:p>
          <a:p>
            <a:pPr indent="0" lvl="0" marL="0" rtl="0" algn="l">
              <a:spcBef>
                <a:spcPts val="1200"/>
              </a:spcBef>
              <a:spcAft>
                <a:spcPts val="0"/>
              </a:spcAft>
              <a:buNone/>
            </a:pPr>
            <a:r>
              <a:rPr lang="es"/>
              <a:t>SELECT a.nombre, a.apellido</a:t>
            </a:r>
            <a:endParaRPr/>
          </a:p>
          <a:p>
            <a:pPr indent="0" lvl="0" marL="0" rtl="0" algn="l">
              <a:spcBef>
                <a:spcPts val="1200"/>
              </a:spcBef>
              <a:spcAft>
                <a:spcPts val="0"/>
              </a:spcAft>
              <a:buNone/>
            </a:pPr>
            <a:r>
              <a:rPr lang="es"/>
              <a:t>FROM alumno a </a:t>
            </a:r>
            <a:endParaRPr/>
          </a:p>
          <a:p>
            <a:pPr indent="0" lvl="0" marL="0" rtl="0" algn="l">
              <a:spcBef>
                <a:spcPts val="1200"/>
              </a:spcBef>
              <a:spcAft>
                <a:spcPts val="1200"/>
              </a:spcAft>
              <a:buNone/>
            </a:pPr>
            <a:r>
              <a:rPr lang="es"/>
              <a:t>WHERE a.nombre LIKE 'Ma%' OR a.apellido LIKE '%ar%'</a:t>
            </a:r>
            <a:endParaRPr/>
          </a:p>
        </p:txBody>
      </p:sp>
      <p:sp>
        <p:nvSpPr>
          <p:cNvPr id="359" name="Google Shape;359;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¿Razón de ser de las bases de datos?</a:t>
            </a:r>
            <a:endParaRPr/>
          </a:p>
        </p:txBody>
      </p:sp>
      <p:sp>
        <p:nvSpPr>
          <p:cNvPr id="108" name="Google Shape;108;p16"/>
          <p:cNvSpPr txBox="1"/>
          <p:nvPr>
            <p:ph idx="1" type="body"/>
          </p:nvPr>
        </p:nvSpPr>
        <p:spPr>
          <a:xfrm>
            <a:off x="729450" y="2078875"/>
            <a:ext cx="7688700" cy="2787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Organizar la información.</a:t>
            </a:r>
            <a:endParaRPr/>
          </a:p>
          <a:p>
            <a:pPr indent="-311150" lvl="0" marL="457200" rtl="0" algn="l">
              <a:spcBef>
                <a:spcPts val="0"/>
              </a:spcBef>
              <a:spcAft>
                <a:spcPts val="0"/>
              </a:spcAft>
              <a:buSzPts val="1300"/>
              <a:buChar char="●"/>
            </a:pPr>
            <a:r>
              <a:rPr lang="es"/>
              <a:t>Tener un registro con toda la manipulación que se hace en el sistema.</a:t>
            </a:r>
            <a:endParaRPr/>
          </a:p>
          <a:p>
            <a:pPr indent="-311150" lvl="0" marL="457200" rtl="0" algn="l">
              <a:spcBef>
                <a:spcPts val="0"/>
              </a:spcBef>
              <a:spcAft>
                <a:spcPts val="0"/>
              </a:spcAft>
              <a:buSzPts val="1300"/>
              <a:buChar char="●"/>
            </a:pPr>
            <a:r>
              <a:rPr lang="es"/>
              <a:t>Otorga a las aplicaciones de una durabilidad, es decir, las aplicaciones con el tiempo irán </a:t>
            </a:r>
            <a:r>
              <a:rPr lang="es"/>
              <a:t>desarrollándose y seguirán siendo usadas</a:t>
            </a:r>
            <a:r>
              <a:rPr lang="es"/>
              <a:t>. </a:t>
            </a:r>
            <a:endParaRPr/>
          </a:p>
          <a:p>
            <a:pPr indent="-311150" lvl="0" marL="457200" rtl="0" algn="l">
              <a:spcBef>
                <a:spcPts val="0"/>
              </a:spcBef>
              <a:spcAft>
                <a:spcPts val="0"/>
              </a:spcAft>
              <a:buSzPts val="1300"/>
              <a:buChar char="●"/>
            </a:pPr>
            <a:r>
              <a:rPr lang="es"/>
              <a:t>Evitar incoherencia con los datos.</a:t>
            </a:r>
            <a:endParaRPr/>
          </a:p>
          <a:p>
            <a:pPr indent="-311150" lvl="0" marL="457200" rtl="0" algn="l">
              <a:spcBef>
                <a:spcPts val="0"/>
              </a:spcBef>
              <a:spcAft>
                <a:spcPts val="0"/>
              </a:spcAft>
              <a:buSzPts val="1300"/>
              <a:buChar char="●"/>
            </a:pPr>
            <a:r>
              <a:rPr lang="es"/>
              <a:t>Evitar duplicidad de datos.</a:t>
            </a:r>
            <a:endParaRPr/>
          </a:p>
          <a:p>
            <a:pPr indent="-311150" lvl="0" marL="457200" rtl="0" algn="l">
              <a:spcBef>
                <a:spcPts val="0"/>
              </a:spcBef>
              <a:spcAft>
                <a:spcPts val="0"/>
              </a:spcAft>
              <a:buSzPts val="1300"/>
              <a:buChar char="●"/>
            </a:pPr>
            <a:r>
              <a:rPr lang="es"/>
              <a:t>Evitar que la información sea incoherente.</a:t>
            </a:r>
            <a:endParaRPr/>
          </a:p>
          <a:p>
            <a:pPr indent="-311150" lvl="0" marL="457200" rtl="0" algn="l">
              <a:spcBef>
                <a:spcPts val="0"/>
              </a:spcBef>
              <a:spcAft>
                <a:spcPts val="0"/>
              </a:spcAft>
              <a:buSzPts val="1300"/>
              <a:buChar char="●"/>
            </a:pPr>
            <a:r>
              <a:rPr lang="es"/>
              <a:t>Control de acceso a la información: podemos saber qué usuario ha realizado qué acción sobre los datos.</a:t>
            </a:r>
            <a:endParaRPr/>
          </a:p>
          <a:p>
            <a:pPr indent="-311150" lvl="0" marL="457200" rtl="0" algn="l">
              <a:spcBef>
                <a:spcPts val="0"/>
              </a:spcBef>
              <a:spcAft>
                <a:spcPts val="0"/>
              </a:spcAft>
              <a:buSzPts val="1300"/>
              <a:buChar char="●"/>
            </a:pPr>
            <a:r>
              <a:rPr lang="es"/>
              <a:t>Realizar copias de seguridad.</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Left Outer Join</a:t>
            </a:r>
            <a:endParaRPr/>
          </a:p>
        </p:txBody>
      </p:sp>
      <p:sp>
        <p:nvSpPr>
          <p:cNvPr id="365" name="Google Shape;365;p52"/>
          <p:cNvSpPr txBox="1"/>
          <p:nvPr>
            <p:ph idx="1" type="body"/>
          </p:nvPr>
        </p:nvSpPr>
        <p:spPr>
          <a:xfrm>
            <a:off x="729450" y="2078875"/>
            <a:ext cx="7688700" cy="29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t>En ocasiones queremos unir el contenido de 2 tablas. </a:t>
            </a:r>
            <a:endParaRPr sz="1700"/>
          </a:p>
          <a:p>
            <a:pPr indent="0" lvl="0" marL="0" rtl="0" algn="l">
              <a:spcBef>
                <a:spcPts val="1200"/>
              </a:spcBef>
              <a:spcAft>
                <a:spcPts val="0"/>
              </a:spcAft>
              <a:buNone/>
            </a:pPr>
            <a:r>
              <a:rPr lang="es" sz="1700"/>
              <a:t>Aunque la clave de la primera tabla no exista en la segunda queremos sacar todo el contenido de la primera. En estos casos se utiliza LEFT OUTER JOIN. </a:t>
            </a:r>
            <a:endParaRPr sz="1700"/>
          </a:p>
          <a:p>
            <a:pPr indent="0" lvl="0" marL="0" rtl="0" algn="l">
              <a:spcBef>
                <a:spcPts val="1200"/>
              </a:spcBef>
              <a:spcAft>
                <a:spcPts val="0"/>
              </a:spcAft>
              <a:buNone/>
            </a:pPr>
            <a:r>
              <a:rPr lang="es" sz="1700"/>
              <a:t>En el ejemplo queremos sacar todos los alumnos y además indicar la labor extra que realicen. </a:t>
            </a:r>
            <a:endParaRPr sz="1700"/>
          </a:p>
          <a:p>
            <a:pPr indent="0" lvl="0" marL="0" rtl="0" algn="l">
              <a:spcBef>
                <a:spcPts val="1200"/>
              </a:spcBef>
              <a:spcAft>
                <a:spcPts val="0"/>
              </a:spcAft>
              <a:buNone/>
            </a:pPr>
            <a:r>
              <a:rPr lang="es" sz="1700"/>
              <a:t>Si no disponen de ninguna labor los queremos mostrar igualmente. </a:t>
            </a:r>
            <a:endParaRPr sz="1700"/>
          </a:p>
          <a:p>
            <a:pPr indent="0" lvl="0" marL="0" rtl="0" algn="l">
              <a:spcBef>
                <a:spcPts val="1200"/>
              </a:spcBef>
              <a:spcAft>
                <a:spcPts val="1200"/>
              </a:spcAft>
              <a:buNone/>
            </a:pPr>
            <a:r>
              <a:rPr lang="es" sz="1700"/>
              <a:t>En ese caso el valor del puesto será NULL como se muestra en la salida obtenida.</a:t>
            </a:r>
            <a:endParaRPr sz="1700"/>
          </a:p>
        </p:txBody>
      </p:sp>
      <p:sp>
        <p:nvSpPr>
          <p:cNvPr id="366" name="Google Shape;366;p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Left Outer Join - Ejemplo</a:t>
            </a:r>
            <a:endParaRPr/>
          </a:p>
        </p:txBody>
      </p:sp>
      <p:sp>
        <p:nvSpPr>
          <p:cNvPr id="372" name="Google Shape;372;p5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SELECT a.nombre, l.puesto</a:t>
            </a:r>
            <a:endParaRPr/>
          </a:p>
          <a:p>
            <a:pPr indent="0" lvl="0" marL="0" rtl="0" algn="l">
              <a:spcBef>
                <a:spcPts val="1200"/>
              </a:spcBef>
              <a:spcAft>
                <a:spcPts val="0"/>
              </a:spcAft>
              <a:buNone/>
            </a:pPr>
            <a:r>
              <a:rPr lang="es"/>
              <a:t>FROM alumno a</a:t>
            </a:r>
            <a:endParaRPr/>
          </a:p>
          <a:p>
            <a:pPr indent="0" lvl="0" marL="0" rtl="0" algn="l">
              <a:spcBef>
                <a:spcPts val="1200"/>
              </a:spcBef>
              <a:spcAft>
                <a:spcPts val="0"/>
              </a:spcAft>
              <a:buNone/>
            </a:pPr>
            <a:r>
              <a:rPr lang="es"/>
              <a:t>	LEFT OUTER JOIN labor_extra l ON a.id = l.alumno_id</a:t>
            </a:r>
            <a:endParaRPr/>
          </a:p>
          <a:p>
            <a:pPr indent="0" lvl="0" marL="0" rtl="0" algn="l">
              <a:spcBef>
                <a:spcPts val="1200"/>
              </a:spcBef>
              <a:spcAft>
                <a:spcPts val="1200"/>
              </a:spcAft>
              <a:buNone/>
            </a:pPr>
            <a:r>
              <a:t/>
            </a:r>
            <a:endParaRPr/>
          </a:p>
        </p:txBody>
      </p:sp>
      <p:sp>
        <p:nvSpPr>
          <p:cNvPr id="373" name="Google Shape;373;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Group By - PT 1</a:t>
            </a:r>
            <a:endParaRPr/>
          </a:p>
        </p:txBody>
      </p:sp>
      <p:sp>
        <p:nvSpPr>
          <p:cNvPr id="379" name="Google Shape;379;p54"/>
          <p:cNvSpPr txBox="1"/>
          <p:nvPr>
            <p:ph idx="1" type="body"/>
          </p:nvPr>
        </p:nvSpPr>
        <p:spPr>
          <a:xfrm>
            <a:off x="729450" y="2078875"/>
            <a:ext cx="7688700" cy="283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Mediante el uso de GROUP BY podemos agrupar por nombre y apellido y calcular la media de las calificaciones de cada alumno (empleando la función agregada AVG). </a:t>
            </a:r>
            <a:endParaRPr sz="1400"/>
          </a:p>
          <a:p>
            <a:pPr indent="-317500" lvl="0" marL="457200" rtl="0" algn="l">
              <a:spcBef>
                <a:spcPts val="0"/>
              </a:spcBef>
              <a:spcAft>
                <a:spcPts val="0"/>
              </a:spcAft>
              <a:buSzPts val="1400"/>
              <a:buChar char="●"/>
            </a:pPr>
            <a:r>
              <a:rPr lang="es" sz="1400"/>
              <a:t>Hay que tener en cuenta que los campos que se encuentran en la sección SELECT sólo pueden ser los campos que se encuentran en la sección GROUP BY (aparte de la función agregada). </a:t>
            </a:r>
            <a:endParaRPr sz="1400"/>
          </a:p>
          <a:p>
            <a:pPr indent="-317500" lvl="0" marL="457200" rtl="0" algn="l">
              <a:spcBef>
                <a:spcPts val="0"/>
              </a:spcBef>
              <a:spcAft>
                <a:spcPts val="0"/>
              </a:spcAft>
              <a:buSzPts val="1400"/>
              <a:buChar char="●"/>
            </a:pPr>
            <a:r>
              <a:rPr lang="es" sz="1400"/>
              <a:t>La consulta ordena de manera descendente los resultados mediante el uso de la palabra DESC en ORDER BY.</a:t>
            </a:r>
            <a:endParaRPr sz="1400"/>
          </a:p>
          <a:p>
            <a:pPr indent="-317500" lvl="0" marL="457200" rtl="0" algn="l">
              <a:spcBef>
                <a:spcPts val="0"/>
              </a:spcBef>
              <a:spcAft>
                <a:spcPts val="0"/>
              </a:spcAft>
              <a:buSzPts val="1400"/>
              <a:buChar char="●"/>
            </a:pPr>
            <a:r>
              <a:rPr lang="es" sz="1400"/>
              <a:t>Las funciones agregadas disponibles en mysql son:</a:t>
            </a:r>
            <a:endParaRPr sz="1400"/>
          </a:p>
          <a:p>
            <a:pPr indent="-304800" lvl="1" marL="914400" rtl="0" algn="l">
              <a:spcBef>
                <a:spcPts val="0"/>
              </a:spcBef>
              <a:spcAft>
                <a:spcPts val="0"/>
              </a:spcAft>
              <a:buSzPts val="1200"/>
              <a:buChar char="○"/>
            </a:pPr>
            <a:r>
              <a:rPr lang="es" sz="1200"/>
              <a:t>SUM	Realiza la suma de los valores agrupados</a:t>
            </a:r>
            <a:endParaRPr sz="1200"/>
          </a:p>
          <a:p>
            <a:pPr indent="-304800" lvl="1" marL="914400" rtl="0" algn="l">
              <a:spcBef>
                <a:spcPts val="0"/>
              </a:spcBef>
              <a:spcAft>
                <a:spcPts val="0"/>
              </a:spcAft>
              <a:buSzPts val="1200"/>
              <a:buChar char="○"/>
            </a:pPr>
            <a:r>
              <a:rPr lang="es" sz="1200"/>
              <a:t>AVG	Media de los valores agrupados</a:t>
            </a:r>
            <a:endParaRPr sz="1200"/>
          </a:p>
          <a:p>
            <a:pPr indent="-304800" lvl="1" marL="914400" rtl="0" algn="l">
              <a:spcBef>
                <a:spcPts val="0"/>
              </a:spcBef>
              <a:spcAft>
                <a:spcPts val="0"/>
              </a:spcAft>
              <a:buSzPts val="1200"/>
              <a:buChar char="○"/>
            </a:pPr>
            <a:r>
              <a:rPr lang="es" sz="1200"/>
              <a:t>COUNT	Cuenta los valores agrupados</a:t>
            </a:r>
            <a:endParaRPr sz="1200"/>
          </a:p>
        </p:txBody>
      </p:sp>
      <p:sp>
        <p:nvSpPr>
          <p:cNvPr id="380" name="Google Shape;380;p5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Group By - Pt 2</a:t>
            </a:r>
            <a:endParaRPr/>
          </a:p>
        </p:txBody>
      </p:sp>
      <p:sp>
        <p:nvSpPr>
          <p:cNvPr id="386" name="Google Shape;386;p5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SELECT a.nombre, a.apellido, avg(n.calificacion) as media</a:t>
            </a:r>
            <a:endParaRPr/>
          </a:p>
          <a:p>
            <a:pPr indent="0" lvl="0" marL="0" rtl="0" algn="l">
              <a:spcBef>
                <a:spcPts val="1200"/>
              </a:spcBef>
              <a:spcAft>
                <a:spcPts val="0"/>
              </a:spcAft>
              <a:buNone/>
            </a:pPr>
            <a:r>
              <a:rPr lang="es"/>
              <a:t>FROM alumno a </a:t>
            </a:r>
            <a:endParaRPr/>
          </a:p>
          <a:p>
            <a:pPr indent="0" lvl="0" marL="0" rtl="0" algn="l">
              <a:spcBef>
                <a:spcPts val="1200"/>
              </a:spcBef>
              <a:spcAft>
                <a:spcPts val="0"/>
              </a:spcAft>
              <a:buNone/>
            </a:pPr>
            <a:r>
              <a:rPr lang="es"/>
              <a:t>	INNER JOIN nota n ON a.id = n.alumno_id</a:t>
            </a:r>
            <a:endParaRPr/>
          </a:p>
          <a:p>
            <a:pPr indent="0" lvl="0" marL="0" rtl="0" algn="l">
              <a:spcBef>
                <a:spcPts val="1200"/>
              </a:spcBef>
              <a:spcAft>
                <a:spcPts val="0"/>
              </a:spcAft>
              <a:buNone/>
            </a:pPr>
            <a:r>
              <a:rPr lang="es"/>
              <a:t>	INNER JOIN asignatura asig ON asig.id = n.asignatura_id</a:t>
            </a:r>
            <a:endParaRPr/>
          </a:p>
          <a:p>
            <a:pPr indent="0" lvl="0" marL="0" rtl="0" algn="l">
              <a:spcBef>
                <a:spcPts val="1200"/>
              </a:spcBef>
              <a:spcAft>
                <a:spcPts val="0"/>
              </a:spcAft>
              <a:buNone/>
            </a:pPr>
            <a:r>
              <a:rPr lang="es"/>
              <a:t>GROUP BY a.nombre, a.apellido</a:t>
            </a:r>
            <a:endParaRPr/>
          </a:p>
          <a:p>
            <a:pPr indent="0" lvl="0" marL="0" rtl="0" algn="l">
              <a:spcBef>
                <a:spcPts val="1200"/>
              </a:spcBef>
              <a:spcAft>
                <a:spcPts val="0"/>
              </a:spcAft>
              <a:buNone/>
            </a:pPr>
            <a:r>
              <a:rPr lang="es"/>
              <a:t>ORDER BY media DESC</a:t>
            </a:r>
            <a:endParaRPr/>
          </a:p>
          <a:p>
            <a:pPr indent="0" lvl="0" marL="0" rtl="0" algn="l">
              <a:spcBef>
                <a:spcPts val="1200"/>
              </a:spcBef>
              <a:spcAft>
                <a:spcPts val="1200"/>
              </a:spcAft>
              <a:buNone/>
            </a:pPr>
            <a:r>
              <a:t/>
            </a:r>
            <a:endParaRPr/>
          </a:p>
        </p:txBody>
      </p:sp>
      <p:sp>
        <p:nvSpPr>
          <p:cNvPr id="387" name="Google Shape;387;p5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Filtrados usando Having</a:t>
            </a:r>
            <a:endParaRPr/>
          </a:p>
        </p:txBody>
      </p:sp>
      <p:sp>
        <p:nvSpPr>
          <p:cNvPr id="393" name="Google Shape;393;p56"/>
          <p:cNvSpPr txBox="1"/>
          <p:nvPr>
            <p:ph idx="1" type="body"/>
          </p:nvPr>
        </p:nvSpPr>
        <p:spPr>
          <a:xfrm>
            <a:off x="729450" y="2078875"/>
            <a:ext cx="7688700" cy="28329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s"/>
              <a:t>Mediante el uso de HAVING podemos filtrar los resultados obtenidos mediante la función agregada AVG. </a:t>
            </a:r>
            <a:endParaRPr/>
          </a:p>
          <a:p>
            <a:pPr indent="-304958" lvl="0" marL="457200" rtl="0" algn="l">
              <a:spcBef>
                <a:spcPts val="0"/>
              </a:spcBef>
              <a:spcAft>
                <a:spcPts val="0"/>
              </a:spcAft>
              <a:buSzPct val="100000"/>
              <a:buChar char="●"/>
            </a:pPr>
            <a:r>
              <a:rPr lang="es"/>
              <a:t>La consulta devuelve las medias de notas de los alumnos cuya media es mayor ó igual de 5.</a:t>
            </a:r>
            <a:endParaRPr/>
          </a:p>
          <a:p>
            <a:pPr indent="0" lvl="0" marL="0" rtl="0" algn="l">
              <a:spcBef>
                <a:spcPts val="1200"/>
              </a:spcBef>
              <a:spcAft>
                <a:spcPts val="0"/>
              </a:spcAft>
              <a:buNone/>
            </a:pPr>
            <a:r>
              <a:rPr lang="es"/>
              <a:t>SELECT a.nombre, a.apellido, avg(n.calificacion) as media</a:t>
            </a:r>
            <a:endParaRPr/>
          </a:p>
          <a:p>
            <a:pPr indent="0" lvl="0" marL="0" rtl="0" algn="l">
              <a:spcBef>
                <a:spcPts val="1200"/>
              </a:spcBef>
              <a:spcAft>
                <a:spcPts val="0"/>
              </a:spcAft>
              <a:buNone/>
            </a:pPr>
            <a:r>
              <a:rPr lang="es"/>
              <a:t>FROM alumno a </a:t>
            </a:r>
            <a:endParaRPr/>
          </a:p>
          <a:p>
            <a:pPr indent="0" lvl="0" marL="0" rtl="0" algn="l">
              <a:spcBef>
                <a:spcPts val="1200"/>
              </a:spcBef>
              <a:spcAft>
                <a:spcPts val="0"/>
              </a:spcAft>
              <a:buNone/>
            </a:pPr>
            <a:r>
              <a:rPr lang="es"/>
              <a:t>	INNER JOIN nota n ON a.id = n.alumno_id</a:t>
            </a:r>
            <a:endParaRPr/>
          </a:p>
          <a:p>
            <a:pPr indent="0" lvl="0" marL="0" rtl="0" algn="l">
              <a:spcBef>
                <a:spcPts val="1200"/>
              </a:spcBef>
              <a:spcAft>
                <a:spcPts val="0"/>
              </a:spcAft>
              <a:buNone/>
            </a:pPr>
            <a:r>
              <a:rPr lang="es"/>
              <a:t>	INNER JOIN asignatura asig ON asig.id = n.asignatura_id</a:t>
            </a:r>
            <a:endParaRPr/>
          </a:p>
          <a:p>
            <a:pPr indent="0" lvl="0" marL="0" rtl="0" algn="l">
              <a:spcBef>
                <a:spcPts val="1200"/>
              </a:spcBef>
              <a:spcAft>
                <a:spcPts val="0"/>
              </a:spcAft>
              <a:buNone/>
            </a:pPr>
            <a:r>
              <a:rPr lang="es"/>
              <a:t>GROUP BY a.nombre, a.apellido</a:t>
            </a:r>
            <a:endParaRPr/>
          </a:p>
          <a:p>
            <a:pPr indent="0" lvl="0" marL="0" rtl="0" algn="l">
              <a:spcBef>
                <a:spcPts val="1200"/>
              </a:spcBef>
              <a:spcAft>
                <a:spcPts val="0"/>
              </a:spcAft>
              <a:buNone/>
            </a:pPr>
            <a:r>
              <a:rPr lang="es"/>
              <a:t>HAVING media &gt;= 6</a:t>
            </a:r>
            <a:endParaRPr/>
          </a:p>
          <a:p>
            <a:pPr indent="0" lvl="0" marL="0" rtl="0" algn="l">
              <a:spcBef>
                <a:spcPts val="1200"/>
              </a:spcBef>
              <a:spcAft>
                <a:spcPts val="1200"/>
              </a:spcAft>
              <a:buNone/>
            </a:pPr>
            <a:r>
              <a:rPr lang="es"/>
              <a:t>ORDER BY media desc</a:t>
            </a:r>
            <a:endParaRPr/>
          </a:p>
        </p:txBody>
      </p:sp>
      <p:sp>
        <p:nvSpPr>
          <p:cNvPr id="394" name="Google Shape;394;p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Having Vs Where</a:t>
            </a:r>
            <a:endParaRPr/>
          </a:p>
        </p:txBody>
      </p:sp>
      <p:sp>
        <p:nvSpPr>
          <p:cNvPr id="400" name="Google Shape;400;p5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Usar having es muy costoso.</a:t>
            </a:r>
            <a:endParaRPr/>
          </a:p>
          <a:p>
            <a:pPr indent="-311150" lvl="0" marL="457200" rtl="0" algn="l">
              <a:spcBef>
                <a:spcPts val="0"/>
              </a:spcBef>
              <a:spcAft>
                <a:spcPts val="0"/>
              </a:spcAft>
              <a:buSzPts val="1300"/>
              <a:buChar char="●"/>
            </a:pPr>
            <a:r>
              <a:rPr lang="es"/>
              <a:t>Investigue cuales son las diferencias entre usar HAVING y usar WHERE.</a:t>
            </a:r>
            <a:endParaRPr/>
          </a:p>
          <a:p>
            <a:pPr indent="-311150" lvl="0" marL="457200" rtl="0" algn="l">
              <a:spcBef>
                <a:spcPts val="0"/>
              </a:spcBef>
              <a:spcAft>
                <a:spcPts val="0"/>
              </a:spcAft>
              <a:buSzPts val="1300"/>
              <a:buChar char="●"/>
            </a:pPr>
            <a:r>
              <a:rPr lang="es"/>
              <a:t>¿Es posible realizar la consulta anterior usando “WHERE </a:t>
            </a:r>
            <a:r>
              <a:rPr lang="es"/>
              <a:t>avg(n.calificacion) &gt; 6”? ¿Qué ocurre?</a:t>
            </a:r>
            <a:endParaRPr/>
          </a:p>
        </p:txBody>
      </p:sp>
      <p:sp>
        <p:nvSpPr>
          <p:cNvPr id="401" name="Google Shape;401;p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Delete</a:t>
            </a:r>
            <a:endParaRPr/>
          </a:p>
        </p:txBody>
      </p:sp>
      <p:sp>
        <p:nvSpPr>
          <p:cNvPr id="407" name="Google Shape;407;p5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Para el borrado de datos en una tabla se utiliza DELETE. </a:t>
            </a:r>
            <a:endParaRPr/>
          </a:p>
          <a:p>
            <a:pPr indent="-311150" lvl="0" marL="457200" rtl="0" algn="l">
              <a:spcBef>
                <a:spcPts val="0"/>
              </a:spcBef>
              <a:spcAft>
                <a:spcPts val="0"/>
              </a:spcAft>
              <a:buSzPts val="1300"/>
              <a:buChar char="●"/>
            </a:pPr>
            <a:r>
              <a:rPr lang="es"/>
              <a:t>La condición WHERE será necesaria para borrar solamente los datos deseados. </a:t>
            </a:r>
            <a:endParaRPr/>
          </a:p>
          <a:p>
            <a:pPr indent="-311150" lvl="0" marL="457200" rtl="0" algn="l">
              <a:spcBef>
                <a:spcPts val="0"/>
              </a:spcBef>
              <a:spcAft>
                <a:spcPts val="0"/>
              </a:spcAft>
              <a:buSzPts val="1300"/>
              <a:buChar char="●"/>
            </a:pPr>
            <a:r>
              <a:rPr lang="es"/>
              <a:t>En este caso se desea borrar aquellos alumnos que tengan el puesto de 'Director' en la tabla labor_extra</a:t>
            </a:r>
            <a:endParaRPr/>
          </a:p>
          <a:p>
            <a:pPr indent="0" lvl="0" marL="0" rtl="0" algn="l">
              <a:spcBef>
                <a:spcPts val="1200"/>
              </a:spcBef>
              <a:spcAft>
                <a:spcPts val="0"/>
              </a:spcAft>
              <a:buNone/>
            </a:pPr>
            <a:r>
              <a:rPr lang="es"/>
              <a:t>// Opción menos recomendable - DELETE FROM labor_extra WHERE puesto = 'Director'</a:t>
            </a:r>
            <a:endParaRPr/>
          </a:p>
          <a:p>
            <a:pPr indent="0" lvl="0" marL="0" rtl="0" algn="l">
              <a:spcBef>
                <a:spcPts val="1200"/>
              </a:spcBef>
              <a:spcAft>
                <a:spcPts val="1200"/>
              </a:spcAft>
              <a:buNone/>
            </a:pPr>
            <a:r>
              <a:rPr lang="es"/>
              <a:t>// Opción recomendable - </a:t>
            </a:r>
            <a:r>
              <a:rPr lang="es"/>
              <a:t>DELETE FROM labor_extra WHERE id = 1</a:t>
            </a:r>
            <a:endParaRPr/>
          </a:p>
        </p:txBody>
      </p:sp>
      <p:sp>
        <p:nvSpPr>
          <p:cNvPr id="408" name="Google Shape;408;p5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Borrar tablas - Drop Table</a:t>
            </a:r>
            <a:endParaRPr/>
          </a:p>
        </p:txBody>
      </p:sp>
      <p:sp>
        <p:nvSpPr>
          <p:cNvPr id="414" name="Google Shape;414;p59"/>
          <p:cNvSpPr txBox="1"/>
          <p:nvPr>
            <p:ph idx="1" type="body"/>
          </p:nvPr>
        </p:nvSpPr>
        <p:spPr>
          <a:xfrm>
            <a:off x="729450" y="2078875"/>
            <a:ext cx="7688700" cy="2670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Para borrar tablas se usa el comando DROP TABLE. </a:t>
            </a:r>
            <a:endParaRPr/>
          </a:p>
          <a:p>
            <a:pPr indent="-311150" lvl="0" marL="457200" rtl="0" algn="l">
              <a:spcBef>
                <a:spcPts val="0"/>
              </a:spcBef>
              <a:spcAft>
                <a:spcPts val="0"/>
              </a:spcAft>
              <a:buSzPts val="1300"/>
              <a:buChar char="●"/>
            </a:pPr>
            <a:r>
              <a:rPr lang="es"/>
              <a:t>Una vez que se disponen de claves foráneas (FK) el borrado de tablas se debe realizar en un orden concreto ya que existen dependencias entre tablas. </a:t>
            </a:r>
            <a:endParaRPr/>
          </a:p>
          <a:p>
            <a:pPr indent="-311150" lvl="0" marL="457200" rtl="0" algn="l">
              <a:spcBef>
                <a:spcPts val="0"/>
              </a:spcBef>
              <a:spcAft>
                <a:spcPts val="0"/>
              </a:spcAft>
              <a:buSzPts val="1300"/>
              <a:buChar char="●"/>
            </a:pPr>
            <a:r>
              <a:rPr lang="es"/>
              <a:t>En este caso he borrado las tablas en el orden inverso de creación para evitar estos problemas.</a:t>
            </a:r>
            <a:endParaRPr/>
          </a:p>
          <a:p>
            <a:pPr indent="0" lvl="0" marL="0" rtl="0" algn="l">
              <a:spcBef>
                <a:spcPts val="1200"/>
              </a:spcBef>
              <a:spcAft>
                <a:spcPts val="0"/>
              </a:spcAft>
              <a:buNone/>
            </a:pPr>
            <a:r>
              <a:rPr lang="es"/>
              <a:t>DROP TABLE labor_extra;</a:t>
            </a:r>
            <a:endParaRPr/>
          </a:p>
          <a:p>
            <a:pPr indent="0" lvl="0" marL="0" rtl="0" algn="l">
              <a:spcBef>
                <a:spcPts val="1200"/>
              </a:spcBef>
              <a:spcAft>
                <a:spcPts val="0"/>
              </a:spcAft>
              <a:buNone/>
            </a:pPr>
            <a:r>
              <a:rPr lang="es"/>
              <a:t>DROP TABLE nota;</a:t>
            </a:r>
            <a:endParaRPr/>
          </a:p>
          <a:p>
            <a:pPr indent="0" lvl="0" marL="0" rtl="0" algn="l">
              <a:spcBef>
                <a:spcPts val="1200"/>
              </a:spcBef>
              <a:spcAft>
                <a:spcPts val="0"/>
              </a:spcAft>
              <a:buNone/>
            </a:pPr>
            <a:r>
              <a:rPr lang="es"/>
              <a:t>DROP TABLE alumno;</a:t>
            </a:r>
            <a:endParaRPr/>
          </a:p>
          <a:p>
            <a:pPr indent="0" lvl="0" marL="0" rtl="0" algn="l">
              <a:spcBef>
                <a:spcPts val="1200"/>
              </a:spcBef>
              <a:spcAft>
                <a:spcPts val="1200"/>
              </a:spcAft>
              <a:buNone/>
            </a:pPr>
            <a:r>
              <a:rPr lang="es"/>
              <a:t>DROP TABLE asignatura;</a:t>
            </a:r>
            <a:endParaRPr/>
          </a:p>
        </p:txBody>
      </p:sp>
      <p:sp>
        <p:nvSpPr>
          <p:cNvPr id="415" name="Google Shape;415;p5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Borrado de la base de datos</a:t>
            </a:r>
            <a:endParaRPr/>
          </a:p>
        </p:txBody>
      </p:sp>
      <p:sp>
        <p:nvSpPr>
          <p:cNvPr id="421" name="Google Shape;421;p6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 se disponen de los permisos necesarios el borrado de la base de datos se realiza mediante DROP DATABASE. En este caso sería:</a:t>
            </a:r>
            <a:endParaRPr/>
          </a:p>
          <a:p>
            <a:pPr indent="0" lvl="0" marL="0" rtl="0" algn="l">
              <a:spcBef>
                <a:spcPts val="1200"/>
              </a:spcBef>
              <a:spcAft>
                <a:spcPts val="0"/>
              </a:spcAft>
              <a:buNone/>
            </a:pPr>
            <a:r>
              <a:rPr lang="es"/>
              <a:t>DROP DATABASE colegio;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22" name="Google Shape;422;p6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Extra - Comandos para usar en Where</a:t>
            </a:r>
            <a:endParaRPr/>
          </a:p>
        </p:txBody>
      </p:sp>
      <p:sp>
        <p:nvSpPr>
          <p:cNvPr id="428" name="Google Shape;428;p6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graphicFrame>
        <p:nvGraphicFramePr>
          <p:cNvPr id="429" name="Google Shape;429;p61"/>
          <p:cNvGraphicFramePr/>
          <p:nvPr/>
        </p:nvGraphicFramePr>
        <p:xfrm>
          <a:off x="876300" y="1885950"/>
          <a:ext cx="3000000" cy="3000000"/>
        </p:xfrm>
        <a:graphic>
          <a:graphicData uri="http://schemas.openxmlformats.org/drawingml/2006/table">
            <a:tbl>
              <a:tblPr>
                <a:noFill/>
                <a:tableStyleId>{FCC5E6AA-F909-444B-80BE-2C93A6C2CBFE}</a:tableStyleId>
              </a:tblPr>
              <a:tblGrid>
                <a:gridCol w="2413000"/>
                <a:gridCol w="2413000"/>
                <a:gridCol w="2413000"/>
              </a:tblGrid>
              <a:tr h="376325">
                <a:tc>
                  <a:txBody>
                    <a:bodyPr/>
                    <a:lstStyle/>
                    <a:p>
                      <a:pPr indent="0" lvl="0" marL="0" rtl="0" algn="l">
                        <a:spcBef>
                          <a:spcPts val="0"/>
                        </a:spcBef>
                        <a:spcAft>
                          <a:spcPts val="0"/>
                        </a:spcAft>
                        <a:buNone/>
                      </a:pPr>
                      <a:r>
                        <a:rPr lang="es" sz="1100">
                          <a:highlight>
                            <a:srgbClr val="FFFFFF"/>
                          </a:highlight>
                        </a:rPr>
                        <a:t>=</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Igualdad</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SELECT * FROM nota WHERE calificacion = 6;</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76325">
                <a:tc>
                  <a:txBody>
                    <a:bodyPr/>
                    <a:lstStyle/>
                    <a:p>
                      <a:pPr indent="0" lvl="0" marL="0" rtl="0" algn="l">
                        <a:spcBef>
                          <a:spcPts val="0"/>
                        </a:spcBef>
                        <a:spcAft>
                          <a:spcPts val="0"/>
                        </a:spcAft>
                        <a:buNone/>
                      </a:pPr>
                      <a:r>
                        <a:rPr lang="es" sz="1100">
                          <a:highlight>
                            <a:srgbClr val="FFFFFF"/>
                          </a:highlight>
                        </a:rPr>
                        <a:t>!=, &lt;&gt;, ^=</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Desigualdad</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SELECT * FROM nota WHERE calificacion != 6;</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76325">
                <a:tc>
                  <a:txBody>
                    <a:bodyPr/>
                    <a:lstStyle/>
                    <a:p>
                      <a:pPr indent="0" lvl="0" marL="0" rtl="0" algn="l">
                        <a:spcBef>
                          <a:spcPts val="0"/>
                        </a:spcBef>
                        <a:spcAft>
                          <a:spcPts val="0"/>
                        </a:spcAft>
                        <a:buNone/>
                      </a:pPr>
                      <a:r>
                        <a:rPr lang="es" sz="1100">
                          <a:highlight>
                            <a:srgbClr val="FFFFFF"/>
                          </a:highlight>
                        </a:rPr>
                        <a:t>&lt;</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Menor que</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SELECT * FROM nota WHERE calificacion &lt; 6;</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76325">
                <a:tc>
                  <a:txBody>
                    <a:bodyPr/>
                    <a:lstStyle/>
                    <a:p>
                      <a:pPr indent="0" lvl="0" marL="0" rtl="0" algn="l">
                        <a:spcBef>
                          <a:spcPts val="0"/>
                        </a:spcBef>
                        <a:spcAft>
                          <a:spcPts val="0"/>
                        </a:spcAft>
                        <a:buNone/>
                      </a:pPr>
                      <a:r>
                        <a:rPr lang="es" sz="1100">
                          <a:highlight>
                            <a:srgbClr val="FFFFFF"/>
                          </a:highlight>
                        </a:rPr>
                        <a:t>&gt;</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Mayor que</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SELECT * FROM nota WHERE calificacion &gt; 6;</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76325">
                <a:tc>
                  <a:txBody>
                    <a:bodyPr/>
                    <a:lstStyle/>
                    <a:p>
                      <a:pPr indent="0" lvl="0" marL="0" rtl="0" algn="l">
                        <a:spcBef>
                          <a:spcPts val="0"/>
                        </a:spcBef>
                        <a:spcAft>
                          <a:spcPts val="0"/>
                        </a:spcAft>
                        <a:buNone/>
                      </a:pPr>
                      <a:r>
                        <a:rPr lang="es" sz="1100">
                          <a:highlight>
                            <a:srgbClr val="FFFFFF"/>
                          </a:highlight>
                        </a:rPr>
                        <a:t>&lt;=</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Menor o igual que</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SELECT * FROM nota WHERE calificacion &lt;= 6</a:t>
                      </a:r>
                      <a:r>
                        <a:rPr lang="es" sz="1100">
                          <a:highlight>
                            <a:srgbClr val="FFFFFF"/>
                          </a:highlight>
                        </a:rPr>
                        <a:t>;</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Bases de datos </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Relacionales - SQL</a:t>
            </a:r>
            <a:endParaRPr sz="1700"/>
          </a:p>
          <a:p>
            <a:pPr indent="-323850" lvl="1" marL="914400" rtl="0" algn="l">
              <a:spcBef>
                <a:spcPts val="0"/>
              </a:spcBef>
              <a:spcAft>
                <a:spcPts val="0"/>
              </a:spcAft>
              <a:buSzPts val="1500"/>
              <a:buChar char="○"/>
            </a:pPr>
            <a:r>
              <a:rPr lang="es" sz="1500"/>
              <a:t>Los datos guardados en la base de datos tienen una estructura y una relación entre sí.</a:t>
            </a:r>
            <a:endParaRPr sz="1500"/>
          </a:p>
          <a:p>
            <a:pPr indent="-323850" lvl="1" marL="914400" rtl="0" algn="l">
              <a:spcBef>
                <a:spcPts val="0"/>
              </a:spcBef>
              <a:spcAft>
                <a:spcPts val="0"/>
              </a:spcAft>
              <a:buSzPts val="1500"/>
              <a:buChar char="○"/>
            </a:pPr>
            <a:r>
              <a:rPr b="1" lang="es" sz="1500"/>
              <a:t>Usan el modelo ACID.</a:t>
            </a:r>
            <a:endParaRPr b="1" sz="1500"/>
          </a:p>
          <a:p>
            <a:pPr indent="-336550" lvl="0" marL="457200" rtl="0" algn="l">
              <a:spcBef>
                <a:spcPts val="0"/>
              </a:spcBef>
              <a:spcAft>
                <a:spcPts val="0"/>
              </a:spcAft>
              <a:buSzPts val="1700"/>
              <a:buChar char="●"/>
            </a:pPr>
            <a:r>
              <a:rPr lang="es" sz="1700"/>
              <a:t>No (</a:t>
            </a:r>
            <a:r>
              <a:rPr lang="es" sz="1700"/>
              <a:t>únicamente</a:t>
            </a:r>
            <a:r>
              <a:rPr lang="es" sz="1700"/>
              <a:t>) relacionales - NoSQL</a:t>
            </a:r>
            <a:endParaRPr sz="1700"/>
          </a:p>
          <a:p>
            <a:pPr indent="-323850" lvl="1" marL="914400" rtl="0" algn="l">
              <a:spcBef>
                <a:spcPts val="0"/>
              </a:spcBef>
              <a:spcAft>
                <a:spcPts val="0"/>
              </a:spcAft>
              <a:buSzPts val="1500"/>
              <a:buChar char="○"/>
            </a:pPr>
            <a:r>
              <a:rPr lang="es" sz="1500"/>
              <a:t>Tienen características de las SQL pero son aptas para cierto tipos de casos de uso.</a:t>
            </a:r>
            <a:endParaRPr sz="1500"/>
          </a:p>
          <a:p>
            <a:pPr indent="-323850" lvl="1" marL="914400" rtl="0" algn="l">
              <a:spcBef>
                <a:spcPts val="0"/>
              </a:spcBef>
              <a:spcAft>
                <a:spcPts val="0"/>
              </a:spcAft>
              <a:buSzPts val="1500"/>
              <a:buChar char="○"/>
            </a:pPr>
            <a:r>
              <a:rPr b="1" lang="es" sz="1500"/>
              <a:t>Usan el teorema CAP.</a:t>
            </a:r>
            <a:endParaRPr b="1" sz="1500"/>
          </a:p>
          <a:p>
            <a:pPr indent="-323850" lvl="1" marL="914400" rtl="0" algn="l">
              <a:spcBef>
                <a:spcPts val="0"/>
              </a:spcBef>
              <a:spcAft>
                <a:spcPts val="0"/>
              </a:spcAft>
              <a:buSzPts val="1500"/>
              <a:buChar char="○"/>
            </a:pPr>
            <a:r>
              <a:rPr lang="es" sz="1500"/>
              <a:t>Ejemplo: Piensa en imágenes y videos, no siguen una estructura de inicio y fin. </a:t>
            </a:r>
            <a:endParaRPr sz="1500"/>
          </a:p>
          <a:p>
            <a:pPr indent="-323850" lvl="1" marL="914400" rtl="0" algn="l">
              <a:spcBef>
                <a:spcPts val="0"/>
              </a:spcBef>
              <a:spcAft>
                <a:spcPts val="0"/>
              </a:spcAft>
              <a:buSzPts val="1500"/>
              <a:buChar char="○"/>
            </a:pPr>
            <a:r>
              <a:rPr lang="es" sz="1500"/>
              <a:t>Ejemplo: Piensa en las cotizaciones de bolsa, siguen una serie temporal y este tipo de datos se trata de forma diferente.</a:t>
            </a:r>
            <a:endParaRPr sz="1500"/>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Extra - Comandos para usar en Where</a:t>
            </a:r>
            <a:endParaRPr/>
          </a:p>
        </p:txBody>
      </p:sp>
      <p:sp>
        <p:nvSpPr>
          <p:cNvPr id="435" name="Google Shape;435;p6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graphicFrame>
        <p:nvGraphicFramePr>
          <p:cNvPr id="436" name="Google Shape;436;p62"/>
          <p:cNvGraphicFramePr/>
          <p:nvPr/>
        </p:nvGraphicFramePr>
        <p:xfrm>
          <a:off x="876300" y="1885950"/>
          <a:ext cx="3000000" cy="3000000"/>
        </p:xfrm>
        <a:graphic>
          <a:graphicData uri="http://schemas.openxmlformats.org/drawingml/2006/table">
            <a:tbl>
              <a:tblPr>
                <a:noFill/>
                <a:tableStyleId>{FCC5E6AA-F909-444B-80BE-2C93A6C2CBFE}</a:tableStyleId>
              </a:tblPr>
              <a:tblGrid>
                <a:gridCol w="2413000"/>
                <a:gridCol w="2413000"/>
                <a:gridCol w="2413000"/>
              </a:tblGrid>
              <a:tr h="376325">
                <a:tc>
                  <a:txBody>
                    <a:bodyPr/>
                    <a:lstStyle/>
                    <a:p>
                      <a:pPr indent="0" lvl="0" marL="0" rtl="0" algn="l">
                        <a:spcBef>
                          <a:spcPts val="0"/>
                        </a:spcBef>
                        <a:spcAft>
                          <a:spcPts val="0"/>
                        </a:spcAft>
                        <a:buNone/>
                      </a:pPr>
                      <a:r>
                        <a:rPr lang="es" sz="1100">
                          <a:highlight>
                            <a:srgbClr val="FFFFFF"/>
                          </a:highlight>
                        </a:rPr>
                        <a:t>&gt;=</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Mayor o igual que</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SELECT * FROM nota WHERE calificacion &gt;= 6;</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76325">
                <a:tc>
                  <a:txBody>
                    <a:bodyPr/>
                    <a:lstStyle/>
                    <a:p>
                      <a:pPr indent="0" lvl="0" marL="0" rtl="0" algn="l">
                        <a:spcBef>
                          <a:spcPts val="0"/>
                        </a:spcBef>
                        <a:spcAft>
                          <a:spcPts val="0"/>
                        </a:spcAft>
                        <a:buNone/>
                      </a:pPr>
                      <a:r>
                        <a:rPr lang="es" sz="1100">
                          <a:highlight>
                            <a:srgbClr val="FFFFFF"/>
                          </a:highlight>
                        </a:rPr>
                        <a:t>not in</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Distinto a cualquiera de los miembros entre paréntesis</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SELECT * FROM nota WHERE calificacion not in (2,3,4);</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76325">
                <a:tc>
                  <a:txBody>
                    <a:bodyPr/>
                    <a:lstStyle/>
                    <a:p>
                      <a:pPr indent="0" lvl="0" marL="0" rtl="0" algn="l">
                        <a:spcBef>
                          <a:spcPts val="0"/>
                        </a:spcBef>
                        <a:spcAft>
                          <a:spcPts val="0"/>
                        </a:spcAft>
                        <a:buNone/>
                      </a:pPr>
                      <a:r>
                        <a:rPr lang="es" sz="1100">
                          <a:highlight>
                            <a:srgbClr val="FFFFFF"/>
                          </a:highlight>
                        </a:rPr>
                        <a:t>between</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Contenido en el rango</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SELECT * FROM nota WHERE calificacion between 2 and 4;</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76325">
                <a:tc>
                  <a:txBody>
                    <a:bodyPr/>
                    <a:lstStyle/>
                    <a:p>
                      <a:pPr indent="0" lvl="0" marL="0" rtl="0" algn="l">
                        <a:spcBef>
                          <a:spcPts val="0"/>
                        </a:spcBef>
                        <a:spcAft>
                          <a:spcPts val="0"/>
                        </a:spcAft>
                        <a:buNone/>
                      </a:pPr>
                      <a:r>
                        <a:rPr lang="es" sz="1100">
                          <a:highlight>
                            <a:srgbClr val="FFFFFF"/>
                          </a:highlight>
                        </a:rPr>
                        <a:t>not between</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Fuera del rango</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s" sz="1100">
                          <a:highlight>
                            <a:srgbClr val="FFFFFF"/>
                          </a:highlight>
                        </a:rPr>
                        <a:t>SELECT * FROM nota WHERE calificacion not between 2 and 4;</a:t>
                      </a:r>
                      <a:endParaRPr sz="1100">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Extra - Usar Distinct</a:t>
            </a:r>
            <a:endParaRPr/>
          </a:p>
        </p:txBody>
      </p:sp>
      <p:sp>
        <p:nvSpPr>
          <p:cNvPr id="442" name="Google Shape;442;p6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Cuando se realiza una consulta sobre una tabla en la que se extrae información de varias columnas, puede ocurrir que, si no incluimos la/s columna/s que forman la clave principal, obtengamos filas repetidas en la respuesta.</a:t>
            </a:r>
            <a:endParaRPr/>
          </a:p>
          <a:p>
            <a:pPr indent="-311150" lvl="0" marL="457200" rtl="0" algn="l">
              <a:spcBef>
                <a:spcPts val="0"/>
              </a:spcBef>
              <a:spcAft>
                <a:spcPts val="0"/>
              </a:spcAft>
              <a:buSzPts val="1300"/>
              <a:buChar char="●"/>
            </a:pPr>
            <a:r>
              <a:rPr lang="es"/>
              <a:t>Si este comportamiento no nos resulta satisfactorio podemos utilizar la cláusula DISTINCT para eliminar las filas duplicadas obtenidas como respuesta a una consulta.</a:t>
            </a:r>
            <a:endParaRPr/>
          </a:p>
          <a:p>
            <a:pPr indent="0" lvl="0" marL="0" rtl="0" algn="l">
              <a:spcBef>
                <a:spcPts val="1200"/>
              </a:spcBef>
              <a:spcAft>
                <a:spcPts val="0"/>
              </a:spcAft>
              <a:buNone/>
            </a:pPr>
            <a:r>
              <a:rPr lang="es"/>
              <a:t>SELECT distinct calificacion, id, asignatura_id FROM nota;</a:t>
            </a:r>
            <a:endParaRPr/>
          </a:p>
          <a:p>
            <a:pPr indent="0" lvl="0" marL="0" rtl="0" algn="l">
              <a:spcBef>
                <a:spcPts val="1200"/>
              </a:spcBef>
              <a:spcAft>
                <a:spcPts val="1200"/>
              </a:spcAft>
              <a:buNone/>
            </a:pPr>
            <a:r>
              <a:rPr lang="es"/>
              <a:t>En caso de haber notas repetidas no las mostrará.</a:t>
            </a:r>
            <a:endParaRPr/>
          </a:p>
        </p:txBody>
      </p:sp>
      <p:sp>
        <p:nvSpPr>
          <p:cNvPr id="443" name="Google Shape;443;p6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Exportar/ Importar una BD en Workbench</a:t>
            </a:r>
            <a:endParaRPr/>
          </a:p>
        </p:txBody>
      </p:sp>
      <p:sp>
        <p:nvSpPr>
          <p:cNvPr id="449" name="Google Shape;449;p6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50" name="Google Shape;450;p64"/>
          <p:cNvPicPr preferRelativeResize="0"/>
          <p:nvPr/>
        </p:nvPicPr>
        <p:blipFill>
          <a:blip r:embed="rId3">
            <a:alphaModFix/>
          </a:blip>
          <a:stretch>
            <a:fillRect/>
          </a:stretch>
        </p:blipFill>
        <p:spPr>
          <a:xfrm>
            <a:off x="1849725" y="1960800"/>
            <a:ext cx="5448153" cy="2984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Exportar una BD</a:t>
            </a:r>
            <a:endParaRPr/>
          </a:p>
        </p:txBody>
      </p:sp>
      <p:sp>
        <p:nvSpPr>
          <p:cNvPr id="456" name="Google Shape;456;p6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57" name="Google Shape;457;p6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58" name="Google Shape;458;p65"/>
          <p:cNvPicPr preferRelativeResize="0"/>
          <p:nvPr/>
        </p:nvPicPr>
        <p:blipFill>
          <a:blip r:embed="rId3">
            <a:alphaModFix/>
          </a:blip>
          <a:stretch>
            <a:fillRect/>
          </a:stretch>
        </p:blipFill>
        <p:spPr>
          <a:xfrm>
            <a:off x="103875" y="0"/>
            <a:ext cx="8936248"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ACID?</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s" sz="1500"/>
              <a:t>ACID es un acrónimo en inglés de Atomicity, Consistency, Isolation and Durability: </a:t>
            </a:r>
            <a:endParaRPr sz="1500"/>
          </a:p>
          <a:p>
            <a:pPr indent="-323850" lvl="0" marL="457200" rtl="0" algn="l">
              <a:spcBef>
                <a:spcPts val="0"/>
              </a:spcBef>
              <a:spcAft>
                <a:spcPts val="0"/>
              </a:spcAft>
              <a:buSzPts val="1500"/>
              <a:buChar char="●"/>
            </a:pPr>
            <a:r>
              <a:rPr lang="es" sz="1500"/>
              <a:t>Es decir: Atomicidad, Consistencia, Aislamiento y Durabilidad, en español.</a:t>
            </a:r>
            <a:endParaRPr sz="1500"/>
          </a:p>
          <a:p>
            <a:pPr indent="-323850" lvl="0" marL="457200" rtl="0" algn="l">
              <a:spcBef>
                <a:spcPts val="0"/>
              </a:spcBef>
              <a:spcAft>
                <a:spcPts val="0"/>
              </a:spcAft>
              <a:buSzPts val="1500"/>
              <a:buChar char="●"/>
            </a:pPr>
            <a:r>
              <a:rPr lang="es" sz="1500"/>
              <a:t>Cuando operamos con las bases de datos relacionales se producen transacciones, es decir operaciones sobre las bases de datos: guardar un registro, editarlo, borrarlo, etc.</a:t>
            </a:r>
            <a:endParaRPr sz="1500"/>
          </a:p>
          <a:p>
            <a:pPr indent="-323850" lvl="0" marL="457200" rtl="0" algn="l">
              <a:spcBef>
                <a:spcPts val="0"/>
              </a:spcBef>
              <a:spcAft>
                <a:spcPts val="0"/>
              </a:spcAft>
              <a:buSzPts val="1500"/>
              <a:buChar char="●"/>
            </a:pPr>
            <a:r>
              <a:rPr lang="es" sz="1500"/>
              <a:t>A bajo nivel, una transacción está compuesta por varios procesos que se aplican uno después del otro. </a:t>
            </a:r>
            <a:r>
              <a:rPr b="1" lang="es" sz="1500"/>
              <a:t>La transacción debe realizarse de una sola vez</a:t>
            </a:r>
            <a:r>
              <a:rPr lang="es" sz="1500"/>
              <a:t> y sin que la estructura a medio manipular pueda ser alcanzada por el resto del sistema hasta que se hayan finalizado todos sus procesos.</a:t>
            </a:r>
            <a:endParaRPr sz="1500"/>
          </a:p>
          <a:p>
            <a:pPr indent="-311150" lvl="1" marL="914400" rtl="0" algn="l">
              <a:spcBef>
                <a:spcPts val="0"/>
              </a:spcBef>
              <a:spcAft>
                <a:spcPts val="0"/>
              </a:spcAft>
              <a:buSzPts val="1300"/>
              <a:buChar char="○"/>
            </a:pPr>
            <a:r>
              <a:rPr lang="es" sz="1300"/>
              <a:t>Imagina borrar un registro 2 veces. Algo no va bien si pasa eso.</a:t>
            </a:r>
            <a:endParaRPr sz="1300"/>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ACID</a:t>
            </a:r>
            <a:endParaRPr/>
          </a:p>
        </p:txBody>
      </p:sp>
      <p:sp>
        <p:nvSpPr>
          <p:cNvPr id="129" name="Google Shape;129;p19"/>
          <p:cNvSpPr txBox="1"/>
          <p:nvPr>
            <p:ph idx="1" type="body"/>
          </p:nvPr>
        </p:nvSpPr>
        <p:spPr>
          <a:xfrm>
            <a:off x="729450" y="2078875"/>
            <a:ext cx="7688700" cy="276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s" sz="1400"/>
              <a:t>Atomicity ó Atomicidad:</a:t>
            </a:r>
            <a:r>
              <a:rPr lang="es" sz="1400"/>
              <a:t>  Cuando una operación o transacción es atómica, tenemos la garantía de que se va a realizar al completo o no se va a realizar, pero no va a quedar incompleta. O “todo o nada”.</a:t>
            </a:r>
            <a:endParaRPr sz="1400"/>
          </a:p>
          <a:p>
            <a:pPr indent="-317500" lvl="0" marL="457200" rtl="0" algn="l">
              <a:spcBef>
                <a:spcPts val="0"/>
              </a:spcBef>
              <a:spcAft>
                <a:spcPts val="0"/>
              </a:spcAft>
              <a:buSzPts val="1400"/>
              <a:buChar char="●"/>
            </a:pPr>
            <a:r>
              <a:rPr b="1" lang="es" sz="1400"/>
              <a:t>Consistency ó Consistencia:</a:t>
            </a:r>
            <a:r>
              <a:rPr lang="es" sz="1400"/>
              <a:t> Esta propiedad hace referencia a la Integridad de nuestra base de datos, una vez se realice la transacción la base de datos quedará en un estado consistente</a:t>
            </a:r>
            <a:endParaRPr sz="1400"/>
          </a:p>
          <a:p>
            <a:pPr indent="-317500" lvl="0" marL="457200" rtl="0" algn="l">
              <a:spcBef>
                <a:spcPts val="0"/>
              </a:spcBef>
              <a:spcAft>
                <a:spcPts val="0"/>
              </a:spcAft>
              <a:buSzPts val="1400"/>
              <a:buChar char="●"/>
            </a:pPr>
            <a:r>
              <a:rPr b="1" lang="es" sz="1400"/>
              <a:t>Isolation ó Aislamiento:</a:t>
            </a:r>
            <a:r>
              <a:rPr lang="es" sz="1400"/>
              <a:t> Una operación será aislada de otras, es decir una operación o transacción no va a afectar a otras transacciones. Las transacciones sobre una misma información deben de ser independientes.</a:t>
            </a:r>
            <a:endParaRPr sz="1400"/>
          </a:p>
          <a:p>
            <a:pPr indent="-317500" lvl="0" marL="457200" rtl="0" algn="l">
              <a:spcBef>
                <a:spcPts val="0"/>
              </a:spcBef>
              <a:spcAft>
                <a:spcPts val="0"/>
              </a:spcAft>
              <a:buSzPts val="1400"/>
              <a:buChar char="●"/>
            </a:pPr>
            <a:r>
              <a:rPr b="1" lang="es" sz="1400"/>
              <a:t>Durability ó Durabilidad:</a:t>
            </a:r>
            <a:r>
              <a:rPr lang="es" sz="1400"/>
              <a:t> Una vez haya terminado la transacción, los cambios perdurarán en el tiempo.</a:t>
            </a:r>
            <a:endParaRPr sz="1400"/>
          </a:p>
        </p:txBody>
      </p:sp>
      <p:sp>
        <p:nvSpPr>
          <p:cNvPr id="130" name="Google Shape;130;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Teorema CAP</a:t>
            </a:r>
            <a:endParaRPr/>
          </a:p>
        </p:txBody>
      </p:sp>
      <p:sp>
        <p:nvSpPr>
          <p:cNvPr id="136" name="Google Shape;136;p20"/>
          <p:cNvSpPr txBox="1"/>
          <p:nvPr>
            <p:ph idx="1" type="body"/>
          </p:nvPr>
        </p:nvSpPr>
        <p:spPr>
          <a:xfrm>
            <a:off x="729450" y="2078875"/>
            <a:ext cx="7688700" cy="2787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s" sz="1400"/>
              <a:t>Consistencia: </a:t>
            </a:r>
            <a:r>
              <a:rPr lang="es" sz="1400"/>
              <a:t>Al realizar una lectura sobre una NoSQL va a devolver el resultado </a:t>
            </a:r>
            <a:r>
              <a:rPr lang="es" sz="1400"/>
              <a:t>más</a:t>
            </a:r>
            <a:r>
              <a:rPr lang="es" sz="1400"/>
              <a:t> reciente.</a:t>
            </a:r>
            <a:endParaRPr sz="1400"/>
          </a:p>
          <a:p>
            <a:pPr indent="-317500" lvl="0" marL="457200" rtl="0" algn="l">
              <a:spcBef>
                <a:spcPts val="0"/>
              </a:spcBef>
              <a:spcAft>
                <a:spcPts val="0"/>
              </a:spcAft>
              <a:buSzPts val="1400"/>
              <a:buChar char="●"/>
            </a:pPr>
            <a:r>
              <a:rPr b="1" lang="es" sz="1400"/>
              <a:t>Disponibilidad:</a:t>
            </a:r>
            <a:r>
              <a:rPr lang="es" sz="1400"/>
              <a:t> Al realizar una lectura, va a recibir una respuesta correcta en un periodo de tiempo razonable, aunque puede no ser la </a:t>
            </a:r>
            <a:r>
              <a:rPr lang="es" sz="1400"/>
              <a:t>más</a:t>
            </a:r>
            <a:r>
              <a:rPr lang="es" sz="1400"/>
              <a:t> reciente.</a:t>
            </a:r>
            <a:endParaRPr sz="1400"/>
          </a:p>
          <a:p>
            <a:pPr indent="-317500" lvl="0" marL="457200" rtl="0" algn="l">
              <a:spcBef>
                <a:spcPts val="0"/>
              </a:spcBef>
              <a:spcAft>
                <a:spcPts val="0"/>
              </a:spcAft>
              <a:buSzPts val="1400"/>
              <a:buChar char="●"/>
            </a:pPr>
            <a:r>
              <a:rPr b="1" lang="es" sz="1400"/>
              <a:t>Tolerancia a </a:t>
            </a:r>
            <a:r>
              <a:rPr b="1" lang="es" sz="1400"/>
              <a:t>particiones</a:t>
            </a:r>
            <a:r>
              <a:rPr b="1" lang="es" sz="1400"/>
              <a:t>:</a:t>
            </a:r>
            <a:r>
              <a:rPr lang="es" sz="1400"/>
              <a:t> Es posible tener datos repartidos entre distintas bases de datos y que el sistema </a:t>
            </a:r>
            <a:r>
              <a:rPr lang="es" sz="1400"/>
              <a:t>siga</a:t>
            </a:r>
            <a:r>
              <a:rPr lang="es" sz="1400"/>
              <a:t> funcionando. </a:t>
            </a:r>
            <a:endParaRPr sz="1400"/>
          </a:p>
          <a:p>
            <a:pPr indent="0" lvl="0" marL="0" rtl="0" algn="l">
              <a:spcBef>
                <a:spcPts val="1200"/>
              </a:spcBef>
              <a:spcAft>
                <a:spcPts val="1200"/>
              </a:spcAft>
              <a:buNone/>
            </a:pPr>
            <a:r>
              <a:rPr lang="es" sz="1400"/>
              <a:t>El teorema CAP nos dice que un sistema de base de datos distribuido no puede garantizar estos tres puntos, </a:t>
            </a:r>
            <a:r>
              <a:rPr b="1" lang="es" sz="1400"/>
              <a:t>únicamente puede garantizarnos dos de ellos.</a:t>
            </a:r>
            <a:endParaRPr b="1" sz="1400"/>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elementos forman las BD relacionales?</a:t>
            </a:r>
            <a:endParaRPr/>
          </a:p>
        </p:txBody>
      </p:sp>
      <p:sp>
        <p:nvSpPr>
          <p:cNvPr id="143" name="Google Shape;143;p21"/>
          <p:cNvSpPr txBox="1"/>
          <p:nvPr>
            <p:ph idx="1" type="body"/>
          </p:nvPr>
        </p:nvSpPr>
        <p:spPr>
          <a:xfrm>
            <a:off x="729450" y="2078875"/>
            <a:ext cx="7688700" cy="296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s"/>
              <a:t>Datos</a:t>
            </a:r>
            <a:r>
              <a:rPr lang="es"/>
              <a:t>: Están organizados en tablas. En una tabla de base de datos que se parece a una simple hoja de cálculo.</a:t>
            </a:r>
            <a:endParaRPr/>
          </a:p>
          <a:p>
            <a:pPr indent="-311150" lvl="0" marL="457200" rtl="0" algn="l">
              <a:spcBef>
                <a:spcPts val="0"/>
              </a:spcBef>
              <a:spcAft>
                <a:spcPts val="0"/>
              </a:spcAft>
              <a:buSzPts val="1300"/>
              <a:buChar char="●"/>
            </a:pPr>
            <a:r>
              <a:rPr b="1" lang="es"/>
              <a:t>Línea</a:t>
            </a:r>
            <a:r>
              <a:rPr lang="es"/>
              <a:t>: Es una fila (o tupla o registro) es un conjunto de datos relacionados, tales como datos de una dirección.</a:t>
            </a:r>
            <a:endParaRPr b="1"/>
          </a:p>
          <a:p>
            <a:pPr indent="-311150" lvl="0" marL="457200" rtl="0" algn="l">
              <a:spcBef>
                <a:spcPts val="0"/>
              </a:spcBef>
              <a:spcAft>
                <a:spcPts val="0"/>
              </a:spcAft>
              <a:buSzPts val="1300"/>
              <a:buChar char="●"/>
            </a:pPr>
            <a:r>
              <a:rPr b="1" lang="es"/>
              <a:t>Columna</a:t>
            </a:r>
            <a:r>
              <a:rPr lang="es"/>
              <a:t>: Es un atributo de una tabla. Por ejemplo “color de pelo”. </a:t>
            </a:r>
            <a:endParaRPr/>
          </a:p>
          <a:p>
            <a:pPr indent="-311150" lvl="0" marL="457200" rtl="0" algn="l">
              <a:spcBef>
                <a:spcPts val="0"/>
              </a:spcBef>
              <a:spcAft>
                <a:spcPts val="0"/>
              </a:spcAft>
              <a:buSzPts val="1300"/>
              <a:buChar char="●"/>
            </a:pPr>
            <a:r>
              <a:rPr b="1" lang="es"/>
              <a:t>Clave primaria</a:t>
            </a:r>
            <a:r>
              <a:rPr lang="es"/>
              <a:t>: La clave principal es única. Es una columna que identifica unívocamente a un registro (fila) en una tabla. Ejemplo: DNI. </a:t>
            </a:r>
            <a:endParaRPr/>
          </a:p>
          <a:p>
            <a:pPr indent="-311150" lvl="0" marL="457200" rtl="0" algn="l">
              <a:spcBef>
                <a:spcPts val="0"/>
              </a:spcBef>
              <a:spcAft>
                <a:spcPts val="0"/>
              </a:spcAft>
              <a:buSzPts val="1300"/>
              <a:buChar char="●"/>
            </a:pPr>
            <a:r>
              <a:rPr b="1" lang="es"/>
              <a:t>Clave foránea:</a:t>
            </a:r>
            <a:r>
              <a:rPr lang="es"/>
              <a:t> La clave foránea se utiliza para enlazar dos tablas.</a:t>
            </a:r>
            <a:endParaRPr/>
          </a:p>
          <a:p>
            <a:pPr indent="-311150" lvl="0" marL="457200" rtl="0" algn="l">
              <a:spcBef>
                <a:spcPts val="0"/>
              </a:spcBef>
              <a:spcAft>
                <a:spcPts val="0"/>
              </a:spcAft>
              <a:buSzPts val="1300"/>
              <a:buChar char="●"/>
            </a:pPr>
            <a:r>
              <a:rPr b="1" lang="es"/>
              <a:t>Clave compuesta:</a:t>
            </a:r>
            <a:r>
              <a:rPr lang="es"/>
              <a:t> Una clave compuesta  son varias columnas que identifican de forma unívoca a una fila. </a:t>
            </a:r>
            <a:endParaRPr/>
          </a:p>
          <a:p>
            <a:pPr indent="0" lvl="0" marL="0" rtl="0" algn="l">
              <a:spcBef>
                <a:spcPts val="1200"/>
              </a:spcBef>
              <a:spcAft>
                <a:spcPts val="1200"/>
              </a:spcAft>
              <a:buNone/>
            </a:pPr>
            <a:r>
              <a:rPr lang="es"/>
              <a:t>Veamos un ejemplo:</a:t>
            </a:r>
            <a:endParaRPr/>
          </a:p>
        </p:txBody>
      </p:sp>
      <p:sp>
        <p:nvSpPr>
          <p:cNvPr id="144" name="Google Shape;14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