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1" r:id="rId3"/>
    <p:sldId id="262" r:id="rId4"/>
    <p:sldId id="263" r:id="rId5"/>
    <p:sldId id="279" r:id="rId6"/>
    <p:sldId id="280" r:id="rId7"/>
    <p:sldId id="281" r:id="rId8"/>
    <p:sldId id="266" r:id="rId9"/>
    <p:sldId id="264" r:id="rId10"/>
    <p:sldId id="265" r:id="rId11"/>
    <p:sldId id="26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78974-FD05-461D-92B2-0682DB810CA2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18007-3E03-4ACC-8FFD-0B9C8D5BF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58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197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54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764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020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321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465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1072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334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77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1"/>
            <a:ext cx="12191997" cy="685796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431900" y="2655767"/>
            <a:ext cx="88456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72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1" y="2496733"/>
            <a:ext cx="2153433" cy="1864219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4716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chemeClr val="accent6"/>
            </a:gs>
            <a:gs pos="17000">
              <a:schemeClr val="accent4"/>
            </a:gs>
            <a:gs pos="42000">
              <a:schemeClr val="accent3"/>
            </a:gs>
            <a:gs pos="100000">
              <a:schemeClr val="accent2"/>
            </a:gs>
          </a:gsLst>
          <a:lin ang="8100019" scaled="0"/>
        </a:gra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-21" y="1"/>
            <a:ext cx="12192071" cy="6857996"/>
            <a:chOff x="-16" y="0"/>
            <a:chExt cx="9144053" cy="5143497"/>
          </a:xfrm>
        </p:grpSpPr>
        <p:sp>
          <p:nvSpPr>
            <p:cNvPr id="49" name="Google Shape;49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4"/>
            <p:cNvSpPr/>
            <p:nvPr/>
          </p:nvSpPr>
          <p:spPr>
            <a:xfrm rot="10800000">
              <a:off x="-16" y="3333723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4" y="3325362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4"/>
            <p:cNvSpPr/>
            <p:nvPr/>
          </p:nvSpPr>
          <p:spPr>
            <a:xfrm rot="10800000">
              <a:off x="1095419" y="0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4"/>
            <p:cNvSpPr/>
            <p:nvPr/>
          </p:nvSpPr>
          <p:spPr>
            <a:xfrm rot="10800000">
              <a:off x="0" y="26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4"/>
            <p:cNvSpPr/>
            <p:nvPr/>
          </p:nvSpPr>
          <p:spPr>
            <a:xfrm rot="10800000">
              <a:off x="-7" y="2664610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4"/>
            <p:cNvSpPr/>
            <p:nvPr/>
          </p:nvSpPr>
          <p:spPr>
            <a:xfrm rot="10800000">
              <a:off x="595325" y="4377873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" name="Google Shape;61;p4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637267" y="1851267"/>
            <a:ext cx="6917600" cy="405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75719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⬥"/>
              <a:defRPr sz="4267">
                <a:solidFill>
                  <a:schemeClr val="lt1"/>
                </a:solidFill>
              </a:defRPr>
            </a:lvl1pPr>
            <a:lvl2pPr marL="1219170" lvl="1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⬦"/>
              <a:defRPr sz="4267">
                <a:solidFill>
                  <a:schemeClr val="lt1"/>
                </a:solidFill>
              </a:defRPr>
            </a:lvl2pPr>
            <a:lvl3pPr marL="1828754" lvl="2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⬩"/>
              <a:defRPr sz="4267">
                <a:solidFill>
                  <a:schemeClr val="lt1"/>
                </a:solidFill>
              </a:defRPr>
            </a:lvl3pPr>
            <a:lvl4pPr marL="2438339" lvl="3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4267">
                <a:solidFill>
                  <a:schemeClr val="lt1"/>
                </a:solidFill>
              </a:defRPr>
            </a:lvl4pPr>
            <a:lvl5pPr marL="3047924" lvl="4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4267">
                <a:solidFill>
                  <a:schemeClr val="lt1"/>
                </a:solidFill>
              </a:defRPr>
            </a:lvl5pPr>
            <a:lvl6pPr marL="3657509" lvl="5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■"/>
              <a:defRPr sz="4267">
                <a:solidFill>
                  <a:schemeClr val="lt1"/>
                </a:solidFill>
              </a:defRPr>
            </a:lvl6pPr>
            <a:lvl7pPr marL="4267093" lvl="6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  <a:defRPr sz="4267">
                <a:solidFill>
                  <a:schemeClr val="lt1"/>
                </a:solidFill>
              </a:defRPr>
            </a:lvl7pPr>
            <a:lvl8pPr marL="4876678" lvl="7" indent="-575719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  <a:defRPr sz="4267">
                <a:solidFill>
                  <a:schemeClr val="lt1"/>
                </a:solidFill>
              </a:defRPr>
            </a:lvl8pPr>
            <a:lvl9pPr marL="5486263" lvl="8" indent="-575719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200"/>
              <a:buChar char="■"/>
              <a:defRPr sz="4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64" name="Google Shape;64;p4"/>
          <p:cNvGrpSpPr/>
          <p:nvPr/>
        </p:nvGrpSpPr>
        <p:grpSpPr>
          <a:xfrm>
            <a:off x="5709759" y="-5"/>
            <a:ext cx="772484" cy="1605545"/>
            <a:chOff x="3895357" y="418479"/>
            <a:chExt cx="264900" cy="550573"/>
          </a:xfrm>
        </p:grpSpPr>
        <p:sp>
          <p:nvSpPr>
            <p:cNvPr id="65" name="Google Shape;65;p4"/>
            <p:cNvSpPr/>
            <p:nvPr/>
          </p:nvSpPr>
          <p:spPr>
            <a:xfrm rot="5400000">
              <a:off x="3869830" y="445029"/>
              <a:ext cx="315900" cy="2628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4"/>
            <p:cNvSpPr/>
            <p:nvPr/>
          </p:nvSpPr>
          <p:spPr>
            <a:xfrm rot="-5400000">
              <a:off x="3874807" y="683602"/>
              <a:ext cx="306000" cy="2649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7" name="Google Shape;67;p4"/>
          <p:cNvSpPr txBox="1"/>
          <p:nvPr/>
        </p:nvSpPr>
        <p:spPr>
          <a:xfrm>
            <a:off x="4791200" y="635433"/>
            <a:ext cx="2609600" cy="871600"/>
          </a:xfrm>
          <a:prstGeom prst="rect">
            <a:avLst/>
          </a:prstGeom>
          <a:noFill/>
          <a:ln>
            <a:noFill/>
          </a:ln>
          <a:effectLst>
            <a:outerShdw blurRad="11430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466">
                <a:solidFill>
                  <a:schemeClr val="dk1"/>
                </a:solidFill>
              </a:rPr>
              <a:t>“</a:t>
            </a:r>
            <a:endParaRPr sz="11466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05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610467" y="1906864"/>
            <a:ext cx="8971200" cy="404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⬦"/>
              <a:defRPr/>
            </a:lvl2pPr>
            <a:lvl3pPr marL="1828754" lvl="2" indent="-507987" rtl="0">
              <a:spcBef>
                <a:spcPts val="800"/>
              </a:spcBef>
              <a:spcAft>
                <a:spcPts val="0"/>
              </a:spcAft>
              <a:buSzPts val="2400"/>
              <a:buChar char="⬩"/>
              <a:defRPr/>
            </a:lvl3pPr>
            <a:lvl4pPr marL="2438339" lvl="3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85" name="Google Shape;85;p5"/>
          <p:cNvGrpSpPr/>
          <p:nvPr/>
        </p:nvGrpSpPr>
        <p:grpSpPr>
          <a:xfrm>
            <a:off x="3" y="1160267"/>
            <a:ext cx="1407259" cy="408036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540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610365" y="1906867"/>
            <a:ext cx="4191600" cy="43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667"/>
            </a:lvl1pPr>
            <a:lvl2pPr marL="1219170" lvl="1" indent="-474121" rtl="0">
              <a:spcBef>
                <a:spcPts val="800"/>
              </a:spcBef>
              <a:spcAft>
                <a:spcPts val="0"/>
              </a:spcAft>
              <a:buSzPts val="2000"/>
              <a:buChar char="⬦"/>
              <a:defRPr sz="2667"/>
            </a:lvl2pPr>
            <a:lvl3pPr marL="1828754" lvl="2" indent="-474121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667"/>
            </a:lvl3pPr>
            <a:lvl4pPr marL="2438339" lvl="3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6389984" y="1906867"/>
            <a:ext cx="4191600" cy="435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667"/>
            </a:lvl1pPr>
            <a:lvl2pPr marL="1219170" lvl="1" indent="-474121" rtl="0">
              <a:spcBef>
                <a:spcPts val="800"/>
              </a:spcBef>
              <a:spcAft>
                <a:spcPts val="0"/>
              </a:spcAft>
              <a:buSzPts val="2000"/>
              <a:buChar char="⬦"/>
              <a:defRPr sz="2667"/>
            </a:lvl2pPr>
            <a:lvl3pPr marL="1828754" lvl="2" indent="-474121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667"/>
            </a:lvl3pPr>
            <a:lvl4pPr marL="2438339" lvl="3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06" name="Google Shape;106;p6"/>
          <p:cNvGrpSpPr/>
          <p:nvPr/>
        </p:nvGrpSpPr>
        <p:grpSpPr>
          <a:xfrm>
            <a:off x="3" y="1160267"/>
            <a:ext cx="1407259" cy="408036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9341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610467" y="2110067"/>
            <a:ext cx="2781200" cy="40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⬦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4683968" y="2110067"/>
            <a:ext cx="2781200" cy="40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⬦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3"/>
          </p:nvPr>
        </p:nvSpPr>
        <p:spPr>
          <a:xfrm>
            <a:off x="7757469" y="2110067"/>
            <a:ext cx="2781200" cy="404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2400"/>
            </a:lvl1pPr>
            <a:lvl2pPr marL="1219170" lvl="1" indent="-457189" rtl="0">
              <a:spcBef>
                <a:spcPts val="800"/>
              </a:spcBef>
              <a:spcAft>
                <a:spcPts val="0"/>
              </a:spcAft>
              <a:buSzPts val="1800"/>
              <a:buChar char="⬦"/>
              <a:defRPr sz="2400"/>
            </a:lvl2pPr>
            <a:lvl3pPr marL="1828754" lvl="2" indent="-457189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2400"/>
            </a:lvl3pPr>
            <a:lvl4pPr marL="2438339" lvl="3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28" name="Google Shape;128;p7"/>
          <p:cNvGrpSpPr/>
          <p:nvPr/>
        </p:nvGrpSpPr>
        <p:grpSpPr>
          <a:xfrm>
            <a:off x="3" y="1160267"/>
            <a:ext cx="1407259" cy="408036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40729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8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133" name="Google Shape;133;p8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4" name="Google Shape;144;p8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5" name="Google Shape;145;p8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47" name="Google Shape;147;p8"/>
          <p:cNvGrpSpPr/>
          <p:nvPr/>
        </p:nvGrpSpPr>
        <p:grpSpPr>
          <a:xfrm>
            <a:off x="3" y="1160267"/>
            <a:ext cx="1407259" cy="408036"/>
            <a:chOff x="-429922" y="847489"/>
            <a:chExt cx="1211622" cy="351311"/>
          </a:xfrm>
        </p:grpSpPr>
        <p:sp>
          <p:nvSpPr>
            <p:cNvPr id="148" name="Google Shape;148;p8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8419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9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152" name="Google Shape;152;p9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6" name="Google Shape;166;p9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9"/>
          <p:cNvSpPr txBox="1">
            <a:spLocks noGrp="1"/>
          </p:cNvSpPr>
          <p:nvPr>
            <p:ph type="body" idx="1"/>
          </p:nvPr>
        </p:nvSpPr>
        <p:spPr>
          <a:xfrm>
            <a:off x="1134900" y="6180567"/>
            <a:ext cx="9922400" cy="40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304792" rtl="0">
              <a:spcBef>
                <a:spcPts val="0"/>
              </a:spcBef>
              <a:spcAft>
                <a:spcPts val="80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69" name="Google Shape;169;p9"/>
          <p:cNvGrpSpPr/>
          <p:nvPr/>
        </p:nvGrpSpPr>
        <p:grpSpPr>
          <a:xfrm>
            <a:off x="2" y="6180583"/>
            <a:ext cx="975127" cy="408036"/>
            <a:chOff x="-57865" y="847489"/>
            <a:chExt cx="839565" cy="351311"/>
          </a:xfrm>
        </p:grpSpPr>
        <p:sp>
          <p:nvSpPr>
            <p:cNvPr id="170" name="Google Shape;170;p9"/>
            <p:cNvSpPr/>
            <p:nvPr/>
          </p:nvSpPr>
          <p:spPr>
            <a:xfrm>
              <a:off x="-57865" y="847489"/>
              <a:ext cx="690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9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03459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1"/>
            <a:ext cx="12192048" cy="6857996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922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 - Complete grid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1" y="1"/>
            <a:ext cx="12191937" cy="6857929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11484400" y="6150400"/>
            <a:ext cx="540400" cy="468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929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10467" y="1906864"/>
            <a:ext cx="8971200" cy="4045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6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80179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2431900" y="2655767"/>
            <a:ext cx="7367816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4000" b="1" dirty="0"/>
              <a:t>COVID-02 Project</a:t>
            </a:r>
            <a:br>
              <a:rPr lang="en" sz="4000" b="1" dirty="0"/>
            </a:br>
            <a:r>
              <a:rPr lang="en" sz="2800" dirty="0"/>
              <a:t>Internet &amp; Applications</a:t>
            </a:r>
            <a:br>
              <a:rPr lang="en" sz="4000" dirty="0"/>
            </a:br>
            <a:br>
              <a:rPr lang="en" sz="4000" dirty="0"/>
            </a:br>
            <a:r>
              <a:rPr lang="en" sz="3200" dirty="0"/>
              <a:t>Karteris Antonios</a:t>
            </a:r>
            <a:br>
              <a:rPr lang="en" sz="3200" dirty="0"/>
            </a:br>
            <a:r>
              <a:rPr lang="en" sz="3200" dirty="0"/>
              <a:t>el12076</a:t>
            </a:r>
            <a:endParaRPr sz="4000"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920095" y="3052682"/>
            <a:ext cx="846911" cy="752373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Some tests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1781A1"/>
                </a:solidFill>
                <a:effectLst/>
                <a:uLnTx/>
                <a:uFillTx/>
                <a:latin typeface="Titillium Web"/>
                <a:sym typeface="Titillium Web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1781A1"/>
              </a:solidFill>
              <a:effectLst/>
              <a:uLnTx/>
              <a:uFillTx/>
              <a:latin typeface="Titillium Web"/>
              <a:sym typeface="Titillium Web"/>
            </a:endParaRPr>
          </a:p>
        </p:txBody>
      </p:sp>
      <p:sp>
        <p:nvSpPr>
          <p:cNvPr id="5" name="Google Shape;230;p15">
            <a:extLst>
              <a:ext uri="{FF2B5EF4-FFF2-40B4-BE49-F238E27FC236}">
                <a16:creationId xmlns:a16="http://schemas.microsoft.com/office/drawing/2014/main" id="{203599CC-961C-4DC1-ABFA-5DC85831B225}"/>
              </a:ext>
            </a:extLst>
          </p:cNvPr>
          <p:cNvSpPr txBox="1"/>
          <p:nvPr/>
        </p:nvSpPr>
        <p:spPr>
          <a:xfrm>
            <a:off x="958755" y="1140675"/>
            <a:ext cx="549482" cy="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 Semi Condensed"/>
                <a:ea typeface="Saira Semi Condensed"/>
                <a:cs typeface="Saira Semi Condensed"/>
                <a:sym typeface="Saira Semi Condensed"/>
              </a:rPr>
              <a:t>5</a:t>
            </a:r>
            <a:endParaRPr kumimoji="0" sz="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5F81BE-6E01-47CE-BCC0-1A91457FD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52" y="1884710"/>
            <a:ext cx="7668695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2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Final Notes &amp; Links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1781A1"/>
                </a:solidFill>
                <a:effectLst/>
                <a:uLnTx/>
                <a:uFillTx/>
                <a:latin typeface="Titillium Web"/>
                <a:sym typeface="Titillium Web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11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1781A1"/>
              </a:solidFill>
              <a:effectLst/>
              <a:uLnTx/>
              <a:uFillTx/>
              <a:latin typeface="Titillium Web"/>
              <a:sym typeface="Titillium Web"/>
            </a:endParaRPr>
          </a:p>
        </p:txBody>
      </p:sp>
      <p:sp>
        <p:nvSpPr>
          <p:cNvPr id="5" name="Google Shape;230;p15">
            <a:extLst>
              <a:ext uri="{FF2B5EF4-FFF2-40B4-BE49-F238E27FC236}">
                <a16:creationId xmlns:a16="http://schemas.microsoft.com/office/drawing/2014/main" id="{203599CC-961C-4DC1-ABFA-5DC85831B225}"/>
              </a:ext>
            </a:extLst>
          </p:cNvPr>
          <p:cNvSpPr txBox="1"/>
          <p:nvPr/>
        </p:nvSpPr>
        <p:spPr>
          <a:xfrm>
            <a:off x="953993" y="1140675"/>
            <a:ext cx="549482" cy="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 Semi Condensed"/>
                <a:ea typeface="Saira Semi Condensed"/>
                <a:cs typeface="Saira Semi Condensed"/>
                <a:sym typeface="Saira Semi Condensed"/>
              </a:rPr>
              <a:t>6</a:t>
            </a:r>
            <a:endParaRPr kumimoji="0" sz="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" name="Google Shape;229;p15">
            <a:extLst>
              <a:ext uri="{FF2B5EF4-FFF2-40B4-BE49-F238E27FC236}">
                <a16:creationId xmlns:a16="http://schemas.microsoft.com/office/drawing/2014/main" id="{759B9CEF-FDD6-441E-A5E0-AAB7C4AFECB7}"/>
              </a:ext>
            </a:extLst>
          </p:cNvPr>
          <p:cNvSpPr txBox="1">
            <a:spLocks/>
          </p:cNvSpPr>
          <p:nvPr/>
        </p:nvSpPr>
        <p:spPr>
          <a:xfrm>
            <a:off x="1390919" y="2071895"/>
            <a:ext cx="8845600" cy="319556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1523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Inria Sans Light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The </a:t>
            </a:r>
            <a:r>
              <a:rPr lang="en-US" sz="2000" kern="0" dirty="0">
                <a:solidFill>
                  <a:srgbClr val="FFFFFF"/>
                </a:solidFill>
              </a:rPr>
              <a:t>implementation is based on pure JavaScript code – no jQuery was used.</a:t>
            </a:r>
          </a:p>
          <a:p>
            <a:pPr marL="1523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Inria Sans Light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The repository for this project can be found at the following link:</a:t>
            </a:r>
          </a:p>
          <a:p>
            <a:pPr marL="152385" lvl="0" indent="0" algn="ctr">
              <a:spcAft>
                <a:spcPts val="800"/>
              </a:spcAft>
              <a:buClr>
                <a:srgbClr val="10E7D9"/>
              </a:buClr>
              <a:buNone/>
            </a:pPr>
            <a:r>
              <a:rPr lang="en-US" sz="2000" kern="0" dirty="0">
                <a:solidFill>
                  <a:srgbClr val="FFFFFF"/>
                </a:solidFill>
              </a:rPr>
              <a:t>https://github.com/UphillD/InA-COVID-02</a:t>
            </a:r>
          </a:p>
          <a:p>
            <a:pPr marL="1523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Inria Sans Light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A </a:t>
            </a:r>
            <a:r>
              <a:rPr lang="en-US" sz="2000" kern="0" dirty="0">
                <a:solidFill>
                  <a:srgbClr val="FFFFFF"/>
                </a:solidFill>
              </a:rPr>
              <a:t>demonstration can be found at the following link:</a:t>
            </a:r>
          </a:p>
          <a:p>
            <a:pPr marL="152385" lvl="0" indent="0" algn="ctr">
              <a:spcAft>
                <a:spcPts val="800"/>
              </a:spcAft>
              <a:buClr>
                <a:srgbClr val="10E7D9"/>
              </a:buClr>
              <a:buNone/>
            </a:pPr>
            <a:r>
              <a:rPr lang="en-US" sz="2000" kern="0" dirty="0">
                <a:solidFill>
                  <a:srgbClr val="FFFFFF"/>
                </a:solidFill>
              </a:rPr>
              <a:t>https://www.youtube.com/watch?v=a5997tzicfo</a:t>
            </a:r>
          </a:p>
          <a:p>
            <a:pPr marL="152385" lvl="0" indent="0">
              <a:spcAft>
                <a:spcPts val="800"/>
              </a:spcAft>
              <a:buClr>
                <a:srgbClr val="10E7D9"/>
              </a:buClr>
              <a:buNone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ria Sans Light"/>
              <a:sym typeface="Inria Sans Light"/>
            </a:endParaRPr>
          </a:p>
          <a:p>
            <a:pPr marL="152385" lvl="0" indent="0">
              <a:spcAft>
                <a:spcPts val="800"/>
              </a:spcAft>
              <a:buClr>
                <a:srgbClr val="10E7D9"/>
              </a:buClr>
              <a:buNone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Due to my machine being extremely outdated, we can safely consider the execution times noted in the previous slides to be a worst-case scenario.</a:t>
            </a:r>
          </a:p>
        </p:txBody>
      </p:sp>
    </p:spTree>
    <p:extLst>
      <p:ext uri="{BB962C8B-B14F-4D97-AF65-F5344CB8AC3E}">
        <p14:creationId xmlns:p14="http://schemas.microsoft.com/office/powerpoint/2010/main" val="3980719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ctrTitle" idx="4294967295"/>
          </p:nvPr>
        </p:nvSpPr>
        <p:spPr>
          <a:xfrm>
            <a:off x="639682" y="4392671"/>
            <a:ext cx="5534085" cy="71065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" sz="4000" dirty="0"/>
              <a:t>Thank you for your time!</a:t>
            </a:r>
            <a:endParaRPr sz="4000" dirty="0"/>
          </a:p>
        </p:txBody>
      </p:sp>
      <p:sp>
        <p:nvSpPr>
          <p:cNvPr id="446" name="Google Shape;446;p34"/>
          <p:cNvSpPr txBox="1">
            <a:spLocks noGrp="1"/>
          </p:cNvSpPr>
          <p:nvPr>
            <p:ph type="subTitle" idx="4294967295"/>
          </p:nvPr>
        </p:nvSpPr>
        <p:spPr>
          <a:xfrm>
            <a:off x="1225925" y="2722416"/>
            <a:ext cx="4361600" cy="8717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-US" dirty="0"/>
              <a:t>A presentation by A. </a:t>
            </a:r>
            <a:r>
              <a:rPr lang="en-US" dirty="0" err="1"/>
              <a:t>Karteris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el12076</a:t>
            </a:r>
          </a:p>
          <a:p>
            <a:pPr marL="0" indent="0" algn="ctr">
              <a:buNone/>
            </a:pPr>
            <a:r>
              <a:rPr lang="en-US" dirty="0"/>
              <a:t>akarteris21@gmail.com el12076@mail.ntua.gr</a:t>
            </a:r>
            <a:endParaRPr dirty="0"/>
          </a:p>
        </p:txBody>
      </p:sp>
      <p:sp>
        <p:nvSpPr>
          <p:cNvPr id="447" name="Google Shape;447;p34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1781A1"/>
                </a:solidFill>
              </a:rPr>
              <a:pPr defTabSz="1219170">
                <a:buClr>
                  <a:srgbClr val="000000"/>
                </a:buClr>
              </a:pPr>
              <a:t>12</a:t>
            </a:fld>
            <a:endParaRPr kern="0">
              <a:solidFill>
                <a:srgbClr val="1781A1"/>
              </a:solidFill>
            </a:endParaRPr>
          </a:p>
        </p:txBody>
      </p:sp>
      <p:grpSp>
        <p:nvGrpSpPr>
          <p:cNvPr id="448" name="Google Shape;448;p34"/>
          <p:cNvGrpSpPr/>
          <p:nvPr/>
        </p:nvGrpSpPr>
        <p:grpSpPr>
          <a:xfrm rot="10800000">
            <a:off x="6685470" y="1479655"/>
            <a:ext cx="5496997" cy="3940579"/>
            <a:chOff x="291713" y="847485"/>
            <a:chExt cx="489987" cy="351315"/>
          </a:xfrm>
        </p:grpSpPr>
        <p:sp>
          <p:nvSpPr>
            <p:cNvPr id="449" name="Google Shape;449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51" name="Google Shape;451;p34"/>
          <p:cNvGrpSpPr/>
          <p:nvPr/>
        </p:nvGrpSpPr>
        <p:grpSpPr>
          <a:xfrm>
            <a:off x="7708873" y="2747199"/>
            <a:ext cx="1277904" cy="1202308"/>
            <a:chOff x="5972700" y="2330200"/>
            <a:chExt cx="411625" cy="387275"/>
          </a:xfrm>
        </p:grpSpPr>
        <p:sp>
          <p:nvSpPr>
            <p:cNvPr id="452" name="Google Shape;452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Goal</a:t>
            </a:r>
            <a:endParaRPr dirty="0"/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610400" y="3010832"/>
            <a:ext cx="8971200" cy="117480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52396" indent="0">
              <a:buNone/>
            </a:pPr>
            <a:r>
              <a:rPr lang="en-US" sz="2800" dirty="0"/>
              <a:t>Parse the Cord-19 Dataset;</a:t>
            </a:r>
          </a:p>
          <a:p>
            <a:pPr marL="152396" indent="0">
              <a:buNone/>
            </a:pPr>
            <a:r>
              <a:rPr lang="en-US" sz="2800" dirty="0"/>
              <a:t>Find and display all articles that mention a specific drug, provided by the user</a:t>
            </a:r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1781A1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kern="0">
              <a:solidFill>
                <a:srgbClr val="1781A1"/>
              </a:solidFill>
            </a:endParaRPr>
          </a:p>
        </p:txBody>
      </p:sp>
      <p:sp>
        <p:nvSpPr>
          <p:cNvPr id="5" name="Google Shape;230;p15">
            <a:extLst>
              <a:ext uri="{FF2B5EF4-FFF2-40B4-BE49-F238E27FC236}">
                <a16:creationId xmlns:a16="http://schemas.microsoft.com/office/drawing/2014/main" id="{203599CC-961C-4DC1-ABFA-5DC85831B225}"/>
              </a:ext>
            </a:extLst>
          </p:cNvPr>
          <p:cNvSpPr txBox="1"/>
          <p:nvPr/>
        </p:nvSpPr>
        <p:spPr>
          <a:xfrm>
            <a:off x="944468" y="1140675"/>
            <a:ext cx="549482" cy="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lnSpc>
                <a:spcPct val="90000"/>
              </a:lnSpc>
              <a:buClr>
                <a:srgbClr val="000000"/>
              </a:buClr>
            </a:pPr>
            <a:r>
              <a:rPr lang="en" b="1" kern="0">
                <a:solidFill>
                  <a:srgbClr val="FFFFFF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sz="600" b="1" kern="0">
              <a:solidFill>
                <a:srgbClr val="FFFFFF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Problem Formulation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1781A1"/>
                </a:solidFill>
                <a:effectLst/>
                <a:uLnTx/>
                <a:uFillTx/>
                <a:latin typeface="Titillium Web"/>
                <a:sym typeface="Titillium Web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1781A1"/>
              </a:solidFill>
              <a:effectLst/>
              <a:uLnTx/>
              <a:uFillTx/>
              <a:latin typeface="Titillium Web"/>
              <a:sym typeface="Titillium Web"/>
            </a:endParaRPr>
          </a:p>
        </p:txBody>
      </p:sp>
      <p:sp>
        <p:nvSpPr>
          <p:cNvPr id="5" name="Google Shape;230;p15">
            <a:extLst>
              <a:ext uri="{FF2B5EF4-FFF2-40B4-BE49-F238E27FC236}">
                <a16:creationId xmlns:a16="http://schemas.microsoft.com/office/drawing/2014/main" id="{203599CC-961C-4DC1-ABFA-5DC85831B225}"/>
              </a:ext>
            </a:extLst>
          </p:cNvPr>
          <p:cNvSpPr txBox="1"/>
          <p:nvPr/>
        </p:nvSpPr>
        <p:spPr>
          <a:xfrm>
            <a:off x="958756" y="1135560"/>
            <a:ext cx="549482" cy="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 Semi Condensed"/>
                <a:ea typeface="Saira Semi Condensed"/>
                <a:cs typeface="Saira Semi Condensed"/>
                <a:sym typeface="Saira Semi Condensed"/>
              </a:rPr>
              <a:t>2</a:t>
            </a:r>
            <a:endParaRPr kumimoji="0" sz="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" name="Google Shape;229;p15">
            <a:extLst>
              <a:ext uri="{FF2B5EF4-FFF2-40B4-BE49-F238E27FC236}">
                <a16:creationId xmlns:a16="http://schemas.microsoft.com/office/drawing/2014/main" id="{759B9CEF-FDD6-441E-A5E0-AAB7C4AFECB7}"/>
              </a:ext>
            </a:extLst>
          </p:cNvPr>
          <p:cNvSpPr txBox="1">
            <a:spLocks/>
          </p:cNvSpPr>
          <p:nvPr/>
        </p:nvSpPr>
        <p:spPr>
          <a:xfrm>
            <a:off x="1390919" y="2071895"/>
            <a:ext cx="8845600" cy="319556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indent="-457200">
              <a:spcAft>
                <a:spcPts val="800"/>
              </a:spcAft>
              <a:buFont typeface="Inria Sans Light"/>
              <a:buAutoNum type="arabicPeriod"/>
            </a:pPr>
            <a:r>
              <a:rPr lang="en-US" kern="0" dirty="0"/>
              <a:t>Receive the input query from the user</a:t>
            </a:r>
          </a:p>
          <a:p>
            <a:pPr indent="-457200">
              <a:spcAft>
                <a:spcPts val="800"/>
              </a:spcAft>
              <a:buFont typeface="Inria Sans Light"/>
              <a:buAutoNum type="arabicPeriod"/>
            </a:pPr>
            <a:r>
              <a:rPr lang="en-US" kern="0" dirty="0"/>
              <a:t>Parse through the .csv file row-by-row using </a:t>
            </a:r>
            <a:r>
              <a:rPr lang="en-US" i="1" kern="0" dirty="0" err="1"/>
              <a:t>PapaParse</a:t>
            </a:r>
            <a:endParaRPr lang="en-US" kern="0" dirty="0"/>
          </a:p>
          <a:p>
            <a:pPr indent="-457200">
              <a:spcAft>
                <a:spcPts val="800"/>
              </a:spcAft>
              <a:buFont typeface="Inria Sans Light"/>
              <a:buAutoNum type="arabicPeriod"/>
            </a:pPr>
            <a:r>
              <a:rPr lang="en-US" kern="0" dirty="0"/>
              <a:t>Search through the row and through the linked PMC/PDF files for mentions of the search query</a:t>
            </a:r>
          </a:p>
          <a:p>
            <a:pPr indent="-457200">
              <a:spcAft>
                <a:spcPts val="800"/>
              </a:spcAft>
              <a:buFont typeface="Inria Sans Light"/>
              <a:buAutoNum type="arabicPeriod"/>
            </a:pPr>
            <a:r>
              <a:rPr lang="en-US" kern="0" dirty="0"/>
              <a:t>If no mentions were found, discard the row</a:t>
            </a:r>
          </a:p>
          <a:p>
            <a:pPr indent="-457200">
              <a:spcAft>
                <a:spcPts val="800"/>
              </a:spcAft>
              <a:buFont typeface="Inria Sans Light"/>
              <a:buAutoNum type="arabicPeriod"/>
            </a:pPr>
            <a:r>
              <a:rPr lang="en-US" kern="0" dirty="0"/>
              <a:t>Repeat 3 – 4 for all rows</a:t>
            </a:r>
          </a:p>
          <a:p>
            <a:pPr indent="-457200">
              <a:spcAft>
                <a:spcPts val="800"/>
              </a:spcAft>
              <a:buFont typeface="Inria Sans Light"/>
              <a:buAutoNum type="arabicPeriod"/>
            </a:pPr>
            <a:r>
              <a:rPr lang="en-US" kern="0" dirty="0"/>
              <a:t>Serve the final table</a:t>
            </a:r>
          </a:p>
          <a:p>
            <a:pPr indent="-457200">
              <a:spcAft>
                <a:spcPts val="800"/>
              </a:spcAft>
              <a:buFont typeface="Inria Sans Light"/>
              <a:buAutoNum type="arabicPeriod"/>
            </a:pPr>
            <a:r>
              <a:rPr lang="en-US" kern="0" dirty="0">
                <a:solidFill>
                  <a:schemeClr val="accent4"/>
                </a:solidFill>
              </a:rPr>
              <a:t>(Optional)</a:t>
            </a:r>
            <a:r>
              <a:rPr lang="en-US" kern="0" dirty="0"/>
              <a:t> Serve an Articles/Year chart using </a:t>
            </a:r>
            <a:r>
              <a:rPr lang="en-US" i="1" kern="0" dirty="0" err="1"/>
              <a:t>Highcharts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9856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Implementation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1781A1"/>
                </a:solidFill>
                <a:effectLst/>
                <a:uLnTx/>
                <a:uFillTx/>
                <a:latin typeface="Titillium Web"/>
                <a:sym typeface="Titillium Web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1781A1"/>
              </a:solidFill>
              <a:effectLst/>
              <a:uLnTx/>
              <a:uFillTx/>
              <a:latin typeface="Titillium Web"/>
              <a:sym typeface="Titillium Web"/>
            </a:endParaRPr>
          </a:p>
        </p:txBody>
      </p:sp>
      <p:sp>
        <p:nvSpPr>
          <p:cNvPr id="5" name="Google Shape;230;p15">
            <a:extLst>
              <a:ext uri="{FF2B5EF4-FFF2-40B4-BE49-F238E27FC236}">
                <a16:creationId xmlns:a16="http://schemas.microsoft.com/office/drawing/2014/main" id="{203599CC-961C-4DC1-ABFA-5DC85831B225}"/>
              </a:ext>
            </a:extLst>
          </p:cNvPr>
          <p:cNvSpPr txBox="1"/>
          <p:nvPr/>
        </p:nvSpPr>
        <p:spPr>
          <a:xfrm>
            <a:off x="953993" y="1140675"/>
            <a:ext cx="549482" cy="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 Semi Condensed"/>
                <a:ea typeface="Saira Semi Condensed"/>
                <a:cs typeface="Saira Semi Condensed"/>
                <a:sym typeface="Saira Semi Condensed"/>
              </a:rPr>
              <a:t>3</a:t>
            </a:r>
            <a:endParaRPr kumimoji="0" sz="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" name="Google Shape;229;p15">
            <a:extLst>
              <a:ext uri="{FF2B5EF4-FFF2-40B4-BE49-F238E27FC236}">
                <a16:creationId xmlns:a16="http://schemas.microsoft.com/office/drawing/2014/main" id="{759B9CEF-FDD6-441E-A5E0-AAB7C4AFECB7}"/>
              </a:ext>
            </a:extLst>
          </p:cNvPr>
          <p:cNvSpPr txBox="1">
            <a:spLocks/>
          </p:cNvSpPr>
          <p:nvPr/>
        </p:nvSpPr>
        <p:spPr>
          <a:xfrm>
            <a:off x="1390919" y="2071895"/>
            <a:ext cx="8845600" cy="319556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1523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The implementation consists of 4 separate JavaScript files: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AutoNum type="arabicPeriod"/>
              <a:tabLst/>
              <a:defRPr/>
            </a:pPr>
            <a:r>
              <a:rPr lang="en-US" b="1" kern="0" dirty="0">
                <a:solidFill>
                  <a:srgbClr val="FFFFFF"/>
                </a:solidFill>
              </a:rPr>
              <a:t>script.js:</a:t>
            </a:r>
            <a:r>
              <a:rPr lang="en-US" kern="0" dirty="0">
                <a:solidFill>
                  <a:srgbClr val="FFFFFF"/>
                </a:solidFill>
              </a:rPr>
              <a:t> the main implementation. Contains the 3 main functions that comprise the implementation. We analyze these functions in the next slides.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main.js</a:t>
            </a:r>
            <a:r>
              <a:rPr lang="en-US" b="1" kern="0" dirty="0">
                <a:solidFill>
                  <a:srgbClr val="FFFFFF"/>
                </a:solidFill>
              </a:rPr>
              <a:t>:</a:t>
            </a:r>
            <a:r>
              <a:rPr lang="en-US" kern="0" dirty="0">
                <a:solidFill>
                  <a:srgbClr val="FFFFFF"/>
                </a:solidFill>
              </a:rPr>
              <a:t> contains the starter function that calls the main functions. Also contains an event listener.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AutoNum type="arabicPeriod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macros.js: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 contains several smaller “helper” functions.</a:t>
            </a:r>
          </a:p>
          <a:p>
            <a:pPr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AutoNum type="arabicPeriod"/>
              <a:tabLst/>
              <a:defRPr/>
            </a:pPr>
            <a:r>
              <a:rPr lang="en-US" b="1" kern="0" dirty="0">
                <a:solidFill>
                  <a:srgbClr val="FFFFFF"/>
                </a:solidFill>
              </a:rPr>
              <a:t>chart.js:</a:t>
            </a:r>
            <a:r>
              <a:rPr lang="en-US" kern="0" dirty="0">
                <a:solidFill>
                  <a:srgbClr val="FFFFFF"/>
                </a:solidFill>
              </a:rPr>
              <a:t> contains the code that generates the Articles/Year chart at the end of each search.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ria Sans Light"/>
              <a:sym typeface="Inria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251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parseCSV() function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1781A1"/>
                </a:solidFill>
                <a:effectLst/>
                <a:uLnTx/>
                <a:uFillTx/>
                <a:latin typeface="Titillium Web"/>
                <a:sym typeface="Titillium Web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5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1781A1"/>
              </a:solidFill>
              <a:effectLst/>
              <a:uLnTx/>
              <a:uFillTx/>
              <a:latin typeface="Titillium Web"/>
              <a:sym typeface="Titillium Web"/>
            </a:endParaRPr>
          </a:p>
        </p:txBody>
      </p:sp>
      <p:sp>
        <p:nvSpPr>
          <p:cNvPr id="5" name="Google Shape;230;p15">
            <a:extLst>
              <a:ext uri="{FF2B5EF4-FFF2-40B4-BE49-F238E27FC236}">
                <a16:creationId xmlns:a16="http://schemas.microsoft.com/office/drawing/2014/main" id="{203599CC-961C-4DC1-ABFA-5DC85831B225}"/>
              </a:ext>
            </a:extLst>
          </p:cNvPr>
          <p:cNvSpPr txBox="1"/>
          <p:nvPr/>
        </p:nvSpPr>
        <p:spPr>
          <a:xfrm>
            <a:off x="949231" y="1140675"/>
            <a:ext cx="549482" cy="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 Semi Condensed"/>
                <a:ea typeface="Saira Semi Condensed"/>
                <a:cs typeface="Saira Semi Condensed"/>
                <a:sym typeface="Saira Semi Condensed"/>
              </a:rPr>
              <a:t>3.i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" name="Google Shape;229;p15">
            <a:extLst>
              <a:ext uri="{FF2B5EF4-FFF2-40B4-BE49-F238E27FC236}">
                <a16:creationId xmlns:a16="http://schemas.microsoft.com/office/drawing/2014/main" id="{759B9CEF-FDD6-441E-A5E0-AAB7C4AFECB7}"/>
              </a:ext>
            </a:extLst>
          </p:cNvPr>
          <p:cNvSpPr txBox="1">
            <a:spLocks/>
          </p:cNvSpPr>
          <p:nvPr/>
        </p:nvSpPr>
        <p:spPr>
          <a:xfrm>
            <a:off x="1390919" y="2071895"/>
            <a:ext cx="8845600" cy="319556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lang="en-US" kern="0" dirty="0">
                <a:solidFill>
                  <a:srgbClr val="FFFFFF"/>
                </a:solidFill>
              </a:rPr>
              <a:t>Initializes all variables</a:t>
            </a:r>
          </a:p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Parses </a:t>
            </a:r>
            <a:r>
              <a:rPr lang="en-US" kern="0" dirty="0">
                <a:solidFill>
                  <a:srgbClr val="FFFFFF"/>
                </a:solidFill>
              </a:rPr>
              <a:t>the metadata.csv file row-by-row, where each row represents one article.</a:t>
            </a:r>
          </a:p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lang="en-US" kern="0" dirty="0">
                <a:solidFill>
                  <a:srgbClr val="FFFFFF"/>
                </a:solidFill>
              </a:rPr>
              <a:t>For each row, calls the </a:t>
            </a:r>
            <a:r>
              <a:rPr lang="en-US" kern="0" dirty="0" err="1">
                <a:solidFill>
                  <a:srgbClr val="FFFFFF"/>
                </a:solidFill>
              </a:rPr>
              <a:t>addRow</a:t>
            </a:r>
            <a:r>
              <a:rPr lang="en-US" kern="0" dirty="0">
                <a:solidFill>
                  <a:srgbClr val="FFFFFF"/>
                </a:solidFill>
              </a:rPr>
              <a:t>() function, passing the row itself and the search query.</a:t>
            </a:r>
          </a:p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When the parsing is complete, </a:t>
            </a:r>
            <a:r>
              <a:rPr lang="en-US" kern="0" dirty="0">
                <a:solidFill>
                  <a:srgbClr val="FFFFFF"/>
                </a:solidFill>
              </a:rPr>
              <a:t>displays the results and calls the function </a:t>
            </a:r>
            <a:r>
              <a:rPr lang="en-US" kern="0" dirty="0" err="1">
                <a:solidFill>
                  <a:srgbClr val="FFFFFF"/>
                </a:solidFill>
              </a:rPr>
              <a:t>createChart</a:t>
            </a:r>
            <a:r>
              <a:rPr lang="en-US" kern="0" dirty="0">
                <a:solidFill>
                  <a:srgbClr val="FFFFFF"/>
                </a:solidFill>
              </a:rPr>
              <a:t>() to create the Articles/Year chart.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ria Sans Light"/>
              <a:sym typeface="Inria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781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addRow() function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1781A1"/>
                </a:solidFill>
                <a:effectLst/>
                <a:uLnTx/>
                <a:uFillTx/>
                <a:latin typeface="Titillium Web"/>
                <a:sym typeface="Titillium Web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1781A1"/>
              </a:solidFill>
              <a:effectLst/>
              <a:uLnTx/>
              <a:uFillTx/>
              <a:latin typeface="Titillium Web"/>
              <a:sym typeface="Titillium Web"/>
            </a:endParaRPr>
          </a:p>
        </p:txBody>
      </p:sp>
      <p:sp>
        <p:nvSpPr>
          <p:cNvPr id="5" name="Google Shape;230;p15">
            <a:extLst>
              <a:ext uri="{FF2B5EF4-FFF2-40B4-BE49-F238E27FC236}">
                <a16:creationId xmlns:a16="http://schemas.microsoft.com/office/drawing/2014/main" id="{203599CC-961C-4DC1-ABFA-5DC85831B225}"/>
              </a:ext>
            </a:extLst>
          </p:cNvPr>
          <p:cNvSpPr txBox="1"/>
          <p:nvPr/>
        </p:nvSpPr>
        <p:spPr>
          <a:xfrm>
            <a:off x="939705" y="1143112"/>
            <a:ext cx="575239" cy="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 Semi Condensed"/>
                <a:ea typeface="Saira Semi Condensed"/>
                <a:cs typeface="Saira Semi Condensed"/>
                <a:sym typeface="Saira Semi Condensed"/>
              </a:rPr>
              <a:t>3.ii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" name="Google Shape;229;p15">
            <a:extLst>
              <a:ext uri="{FF2B5EF4-FFF2-40B4-BE49-F238E27FC236}">
                <a16:creationId xmlns:a16="http://schemas.microsoft.com/office/drawing/2014/main" id="{759B9CEF-FDD6-441E-A5E0-AAB7C4AFECB7}"/>
              </a:ext>
            </a:extLst>
          </p:cNvPr>
          <p:cNvSpPr txBox="1">
            <a:spLocks/>
          </p:cNvSpPr>
          <p:nvPr/>
        </p:nvSpPr>
        <p:spPr>
          <a:xfrm>
            <a:off x="1390919" y="2071895"/>
            <a:ext cx="8845600" cy="319556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Calls the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findOccurrences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() function for each article in order to find occurrences of the search query.</a:t>
            </a:r>
          </a:p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If any occurrences were found, formats the text fields of the row accordingly, and displays them in the final table.</a:t>
            </a:r>
          </a:p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Also, creates two additional columns that record the number of </a:t>
            </a:r>
            <a:r>
              <a:rPr lang="en-US" kern="0" dirty="0">
                <a:solidFill>
                  <a:srgbClr val="FFFFFF"/>
                </a:solidFill>
              </a:rPr>
              <a:t>occurrences of our search query and the fields where it was found, and adds them to the final table.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ria Sans Light"/>
              <a:sym typeface="Inria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5185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findOccurrences() function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b="0" i="0" u="none" strike="noStrike" kern="0" cap="none" spc="0" normalizeH="0" baseline="0" noProof="0">
                <a:ln>
                  <a:noFill/>
                </a:ln>
                <a:solidFill>
                  <a:srgbClr val="1781A1"/>
                </a:solidFill>
                <a:effectLst/>
                <a:uLnTx/>
                <a:uFillTx/>
                <a:latin typeface="Titillium Web"/>
                <a:sym typeface="Titillium Web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1781A1"/>
              </a:solidFill>
              <a:effectLst/>
              <a:uLnTx/>
              <a:uFillTx/>
              <a:latin typeface="Titillium Web"/>
              <a:sym typeface="Titillium Web"/>
            </a:endParaRPr>
          </a:p>
        </p:txBody>
      </p:sp>
      <p:sp>
        <p:nvSpPr>
          <p:cNvPr id="5" name="Google Shape;230;p15">
            <a:extLst>
              <a:ext uri="{FF2B5EF4-FFF2-40B4-BE49-F238E27FC236}">
                <a16:creationId xmlns:a16="http://schemas.microsoft.com/office/drawing/2014/main" id="{203599CC-961C-4DC1-ABFA-5DC85831B225}"/>
              </a:ext>
            </a:extLst>
          </p:cNvPr>
          <p:cNvSpPr txBox="1"/>
          <p:nvPr/>
        </p:nvSpPr>
        <p:spPr>
          <a:xfrm>
            <a:off x="894898" y="1140675"/>
            <a:ext cx="665866" cy="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 Semi Condensed"/>
                <a:ea typeface="Saira Semi Condensed"/>
                <a:cs typeface="Saira Semi Condensed"/>
                <a:sym typeface="Saira Semi Condensed"/>
              </a:rPr>
              <a:t>3.iii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" name="Google Shape;229;p15">
            <a:extLst>
              <a:ext uri="{FF2B5EF4-FFF2-40B4-BE49-F238E27FC236}">
                <a16:creationId xmlns:a16="http://schemas.microsoft.com/office/drawing/2014/main" id="{759B9CEF-FDD6-441E-A5E0-AAB7C4AFECB7}"/>
              </a:ext>
            </a:extLst>
          </p:cNvPr>
          <p:cNvSpPr txBox="1">
            <a:spLocks/>
          </p:cNvSpPr>
          <p:nvPr/>
        </p:nvSpPr>
        <p:spPr>
          <a:xfrm>
            <a:off x="1390919" y="2071895"/>
            <a:ext cx="8845600" cy="3195564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Searches through the specified columns (Title, Abstract) of the article for the search query.</a:t>
            </a:r>
          </a:p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Searches through the linked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pmc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/pdf files (if they exist) for the search query</a:t>
            </a:r>
            <a:r>
              <a:rPr lang="en-US" kern="0" dirty="0">
                <a:solidFill>
                  <a:srgbClr val="FFFFFF"/>
                </a:solidFill>
              </a:rPr>
              <a:t>.</a:t>
            </a:r>
          </a:p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lang="en-US" kern="0" dirty="0">
                <a:solidFill>
                  <a:srgbClr val="FFFFFF"/>
                </a:solidFill>
              </a:rPr>
              <a:t>Forms and returns an array that contains a counter of occurrences for each part of the article (Title, Abstract, Full Text)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ria Sans Light"/>
              <a:sym typeface="Inria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8677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Execution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1781A1"/>
                </a:solidFill>
                <a:effectLst/>
                <a:uLnTx/>
                <a:uFillTx/>
                <a:latin typeface="Titillium Web"/>
                <a:sym typeface="Titillium Web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1781A1"/>
              </a:solidFill>
              <a:effectLst/>
              <a:uLnTx/>
              <a:uFillTx/>
              <a:latin typeface="Titillium Web"/>
              <a:sym typeface="Titillium Web"/>
            </a:endParaRPr>
          </a:p>
        </p:txBody>
      </p:sp>
      <p:sp>
        <p:nvSpPr>
          <p:cNvPr id="5" name="Google Shape;230;p15">
            <a:extLst>
              <a:ext uri="{FF2B5EF4-FFF2-40B4-BE49-F238E27FC236}">
                <a16:creationId xmlns:a16="http://schemas.microsoft.com/office/drawing/2014/main" id="{203599CC-961C-4DC1-ABFA-5DC85831B225}"/>
              </a:ext>
            </a:extLst>
          </p:cNvPr>
          <p:cNvSpPr txBox="1"/>
          <p:nvPr/>
        </p:nvSpPr>
        <p:spPr>
          <a:xfrm>
            <a:off x="949231" y="1130797"/>
            <a:ext cx="549482" cy="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 Semi Condensed"/>
                <a:ea typeface="Saira Semi Condensed"/>
                <a:cs typeface="Saira Semi Condensed"/>
                <a:sym typeface="Saira Semi Condensed"/>
              </a:rPr>
              <a:t>4</a:t>
            </a:r>
            <a:endParaRPr kumimoji="0" sz="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8" name="Google Shape;229;p15">
            <a:extLst>
              <a:ext uri="{FF2B5EF4-FFF2-40B4-BE49-F238E27FC236}">
                <a16:creationId xmlns:a16="http://schemas.microsoft.com/office/drawing/2014/main" id="{759B9CEF-FDD6-441E-A5E0-AAB7C4AFECB7}"/>
              </a:ext>
            </a:extLst>
          </p:cNvPr>
          <p:cNvSpPr txBox="1">
            <a:spLocks/>
          </p:cNvSpPr>
          <p:nvPr/>
        </p:nvSpPr>
        <p:spPr>
          <a:xfrm>
            <a:off x="1390919" y="2071894"/>
            <a:ext cx="9190748" cy="404250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1219170" marR="0" lvl="1" indent="-457189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828754" marR="0" lvl="2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2438339" marR="0" lvl="3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3047924" marR="0" lvl="4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3657509" marR="0" lvl="5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4267093" marR="0" lvl="6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4876678" marR="0" lvl="7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5486263" marR="0" lvl="8" indent="-507987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1523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The project was loaded and tested </a:t>
            </a:r>
            <a:r>
              <a:rPr lang="en-US" kern="0" dirty="0">
                <a:solidFill>
                  <a:srgbClr val="FFFFFF"/>
                </a:solidFill>
              </a:rPr>
              <a:t>on an Apache Server running on my personal machine.</a:t>
            </a:r>
          </a:p>
          <a:p>
            <a:pPr marL="1523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None/>
              <a:tabLst/>
              <a:defRPr/>
            </a:pPr>
            <a:endParaRPr lang="en-US" kern="0" dirty="0">
              <a:solidFill>
                <a:srgbClr val="FFFFFF"/>
              </a:solidFill>
            </a:endParaRPr>
          </a:p>
          <a:p>
            <a:pPr marL="1523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None/>
              <a:tabLst/>
              <a:defRPr/>
            </a:pPr>
            <a:r>
              <a:rPr lang="en-US" kern="0" dirty="0">
                <a:solidFill>
                  <a:srgbClr val="FFFFFF"/>
                </a:solidFill>
              </a:rPr>
              <a:t>Machine Specs:</a:t>
            </a:r>
          </a:p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lang="en-US" b="1" kern="0" dirty="0">
                <a:solidFill>
                  <a:srgbClr val="FFFFFF"/>
                </a:solidFill>
              </a:rPr>
              <a:t>CPU:</a:t>
            </a:r>
            <a:r>
              <a:rPr lang="en-US" kern="0" dirty="0">
                <a:solidFill>
                  <a:srgbClr val="FFFFFF"/>
                </a:solidFill>
              </a:rPr>
              <a:t> Intel Core i3-380m @ 2.53 GHz</a:t>
            </a:r>
          </a:p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RAM: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 </a:t>
            </a:r>
            <a:r>
              <a:rPr lang="en-US" kern="0" dirty="0">
                <a:solidFill>
                  <a:srgbClr val="FFFFFF"/>
                </a:solidFill>
              </a:rPr>
              <a:t>4GB DDR3</a:t>
            </a:r>
          </a:p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Storage: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ria Sans Light"/>
                <a:sym typeface="Inria Sans Light"/>
              </a:rPr>
              <a:t> 500GB Hitachi HDD</a:t>
            </a:r>
          </a:p>
          <a:p>
            <a:pPr marL="495285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Font typeface="Arial" panose="020B0502040204020203" pitchFamily="34" charset="0"/>
              <a:buChar char="•"/>
              <a:tabLst/>
              <a:defRPr/>
            </a:pPr>
            <a:r>
              <a:rPr lang="en-US" b="1" kern="0" dirty="0">
                <a:solidFill>
                  <a:srgbClr val="FFFFFF"/>
                </a:solidFill>
              </a:rPr>
              <a:t>Operating System:</a:t>
            </a:r>
            <a:r>
              <a:rPr lang="en-US" kern="0" dirty="0">
                <a:solidFill>
                  <a:srgbClr val="FFFFFF"/>
                </a:solidFill>
              </a:rPr>
              <a:t> Windows 10 LTSC, 64-bit</a:t>
            </a:r>
          </a:p>
          <a:p>
            <a:pPr marL="15238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10E7D9"/>
              </a:buClr>
              <a:buSzPts val="1800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ria Sans Light"/>
              <a:sym typeface="Inria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1570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610467" y="1140675"/>
            <a:ext cx="8971200" cy="4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Some tests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11520233" y="6114400"/>
            <a:ext cx="468400" cy="540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0" cap="none" spc="0" normalizeH="0" baseline="0" noProof="0">
                <a:ln>
                  <a:noFill/>
                </a:ln>
                <a:solidFill>
                  <a:srgbClr val="1781A1"/>
                </a:solidFill>
                <a:effectLst/>
                <a:uLnTx/>
                <a:uFillTx/>
                <a:latin typeface="Titillium Web"/>
                <a:sym typeface="Titillium Web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1781A1"/>
              </a:solidFill>
              <a:effectLst/>
              <a:uLnTx/>
              <a:uFillTx/>
              <a:latin typeface="Titillium Web"/>
              <a:sym typeface="Titillium Web"/>
            </a:endParaRPr>
          </a:p>
        </p:txBody>
      </p:sp>
      <p:sp>
        <p:nvSpPr>
          <p:cNvPr id="5" name="Google Shape;230;p15">
            <a:extLst>
              <a:ext uri="{FF2B5EF4-FFF2-40B4-BE49-F238E27FC236}">
                <a16:creationId xmlns:a16="http://schemas.microsoft.com/office/drawing/2014/main" id="{203599CC-961C-4DC1-ABFA-5DC85831B225}"/>
              </a:ext>
            </a:extLst>
          </p:cNvPr>
          <p:cNvSpPr txBox="1"/>
          <p:nvPr/>
        </p:nvSpPr>
        <p:spPr>
          <a:xfrm>
            <a:off x="958755" y="1140675"/>
            <a:ext cx="549482" cy="4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ira Semi Condensed"/>
                <a:ea typeface="Saira Semi Condensed"/>
                <a:cs typeface="Saira Semi Condensed"/>
                <a:sym typeface="Saira Semi Condensed"/>
              </a:rPr>
              <a:t>5</a:t>
            </a:r>
            <a:endParaRPr kumimoji="0" sz="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1FFC08-2590-448C-8E0A-924B9539F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652" y="1884710"/>
            <a:ext cx="7668695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5991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583</Words>
  <Application>Microsoft Office PowerPoint</Application>
  <PresentationFormat>Widescreen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Inria Sans Light</vt:lpstr>
      <vt:lpstr>Saira Semi Condensed</vt:lpstr>
      <vt:lpstr>Saira SemiCondensed Medium</vt:lpstr>
      <vt:lpstr>Titillium Web</vt:lpstr>
      <vt:lpstr>Gurney template</vt:lpstr>
      <vt:lpstr>COVID-02 Project Internet &amp; Applications  Karteris Antonios el12076</vt:lpstr>
      <vt:lpstr>Goal</vt:lpstr>
      <vt:lpstr>Problem Formulation</vt:lpstr>
      <vt:lpstr>Implementation</vt:lpstr>
      <vt:lpstr>parseCSV() function</vt:lpstr>
      <vt:lpstr>addRow() function</vt:lpstr>
      <vt:lpstr>findOccurrences() function</vt:lpstr>
      <vt:lpstr>Execution</vt:lpstr>
      <vt:lpstr>Some tests</vt:lpstr>
      <vt:lpstr>Some tests</vt:lpstr>
      <vt:lpstr>Final Notes &amp; Links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COVID-02 Project Internet &amp; Applications  Karteris Antonios el12076</dc:title>
  <dc:creator>Uphill</dc:creator>
  <cp:lastModifiedBy>Uphill</cp:lastModifiedBy>
  <cp:revision>8</cp:revision>
  <dcterms:created xsi:type="dcterms:W3CDTF">2020-07-28T14:46:54Z</dcterms:created>
  <dcterms:modified xsi:type="dcterms:W3CDTF">2020-07-28T15:38:19Z</dcterms:modified>
</cp:coreProperties>
</file>