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82" r:id="rId6"/>
    <p:sldId id="279" r:id="rId7"/>
    <p:sldId id="280" r:id="rId8"/>
    <p:sldId id="281" r:id="rId9"/>
    <p:sldId id="266" r:id="rId10"/>
    <p:sldId id="264" r:id="rId11"/>
    <p:sldId id="265" r:id="rId12"/>
    <p:sldId id="26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8974-FD05-461D-92B2-0682DB810CA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18007-3E03-4ACC-8FFD-0B9C8D5B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77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97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76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02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142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21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65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3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71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21" y="1"/>
            <a:ext cx="12192071" cy="6857996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637267" y="1851267"/>
            <a:ext cx="6917600" cy="4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4267">
                <a:solidFill>
                  <a:schemeClr val="lt1"/>
                </a:solidFill>
              </a:defRPr>
            </a:lvl1pPr>
            <a:lvl2pPr marL="1219170" lvl="1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4267">
                <a:solidFill>
                  <a:schemeClr val="lt1"/>
                </a:solidFill>
              </a:defRPr>
            </a:lvl2pPr>
            <a:lvl3pPr marL="1828754" lvl="2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4267">
                <a:solidFill>
                  <a:schemeClr val="lt1"/>
                </a:solidFill>
              </a:defRPr>
            </a:lvl3pPr>
            <a:lvl4pPr marL="2438339" lvl="3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4" name="Google Shape;64;p4"/>
          <p:cNvGrpSpPr/>
          <p:nvPr/>
        </p:nvGrpSpPr>
        <p:grpSpPr>
          <a:xfrm>
            <a:off x="5709759" y="-5"/>
            <a:ext cx="772484" cy="1605545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4791200" y="635433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>
                <a:solidFill>
                  <a:schemeClr val="dk1"/>
                </a:solidFill>
              </a:rPr>
              <a:t>“</a:t>
            </a:r>
            <a:endParaRPr sz="11466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54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610365" y="1906867"/>
            <a:ext cx="4191600" cy="43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⬦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6389984" y="1906867"/>
            <a:ext cx="4191600" cy="43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⬦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34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610467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4683968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7757469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07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41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45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2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1" y="1"/>
            <a:ext cx="12191937" cy="6857929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2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017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7367816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b="1" dirty="0"/>
              <a:t>COVID-02 Project</a:t>
            </a:r>
            <a:br>
              <a:rPr lang="en" sz="4000" b="1" dirty="0"/>
            </a:br>
            <a:r>
              <a:rPr lang="en" sz="2800" dirty="0"/>
              <a:t>Internet &amp; Applications</a:t>
            </a:r>
            <a:br>
              <a:rPr lang="en" sz="4000" dirty="0"/>
            </a:br>
            <a:br>
              <a:rPr lang="en" sz="4000" dirty="0"/>
            </a:br>
            <a:r>
              <a:rPr lang="en" sz="3200" dirty="0"/>
              <a:t>Karteris Antonios</a:t>
            </a:r>
            <a:br>
              <a:rPr lang="en" sz="3200" dirty="0"/>
            </a:br>
            <a:r>
              <a:rPr lang="en" sz="3200" dirty="0"/>
              <a:t>el12076</a:t>
            </a:r>
            <a:endParaRPr sz="40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Some tests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5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FFC08-2590-448C-8E0A-924B9539F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884710"/>
            <a:ext cx="7668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Some tests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5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F81BE-6E01-47CE-BCC0-1A91457F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884710"/>
            <a:ext cx="7668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Final Notes &amp; Links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3993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</a:t>
            </a:r>
            <a:r>
              <a:rPr lang="en-US" sz="2000" kern="0" dirty="0">
                <a:solidFill>
                  <a:srgbClr val="FFFFFF"/>
                </a:solidFill>
              </a:rPr>
              <a:t>implementation is based on pure JavaScript code – no jQuery was used.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repository for this project can be found at the following link:</a:t>
            </a:r>
          </a:p>
          <a:p>
            <a:pPr marL="152385" lvl="0" indent="0" algn="ctr">
              <a:spcAft>
                <a:spcPts val="800"/>
              </a:spcAft>
              <a:buClr>
                <a:srgbClr val="10E7D9"/>
              </a:buClr>
              <a:buNone/>
            </a:pPr>
            <a:r>
              <a:rPr lang="en-US" sz="2000" kern="0" dirty="0">
                <a:solidFill>
                  <a:srgbClr val="FFFFFF"/>
                </a:solidFill>
              </a:rPr>
              <a:t>https://github.com/UphillD/InA-COVID-02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A </a:t>
            </a:r>
            <a:r>
              <a:rPr lang="en-US" sz="2000" kern="0" dirty="0">
                <a:solidFill>
                  <a:srgbClr val="FFFFFF"/>
                </a:solidFill>
              </a:rPr>
              <a:t>demonstration can be found at the following link:</a:t>
            </a:r>
          </a:p>
          <a:p>
            <a:pPr marL="152385" lvl="0" indent="0" algn="ctr">
              <a:spcAft>
                <a:spcPts val="800"/>
              </a:spcAft>
              <a:buClr>
                <a:srgbClr val="10E7D9"/>
              </a:buClr>
              <a:buNone/>
            </a:pPr>
            <a:r>
              <a:rPr lang="en-US" sz="2000" kern="0" dirty="0">
                <a:solidFill>
                  <a:srgbClr val="FFFFFF"/>
                </a:solidFill>
              </a:rPr>
              <a:t>https://youtu.be/ZlfYjq8xDwo</a:t>
            </a:r>
          </a:p>
          <a:p>
            <a:pPr marL="152385" lvl="0" indent="0" algn="ctr">
              <a:spcAft>
                <a:spcPts val="800"/>
              </a:spcAft>
              <a:buClr>
                <a:srgbClr val="10E7D9"/>
              </a:buClr>
              <a:buNone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  <a:p>
            <a:pPr marL="152385" lvl="0" indent="0">
              <a:spcAft>
                <a:spcPts val="800"/>
              </a:spcAft>
              <a:buClr>
                <a:srgbClr val="10E7D9"/>
              </a:buClr>
              <a:buNone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Due to my machine being extremely outdated, we can safely consider the execution times noted in the previous slides to be a worst-case scenario.</a:t>
            </a:r>
          </a:p>
        </p:txBody>
      </p:sp>
    </p:spTree>
    <p:extLst>
      <p:ext uri="{BB962C8B-B14F-4D97-AF65-F5344CB8AC3E}">
        <p14:creationId xmlns:p14="http://schemas.microsoft.com/office/powerpoint/2010/main" val="398071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639682" y="4392671"/>
            <a:ext cx="5534085" cy="71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4000" dirty="0"/>
              <a:t>Thank you for your time!</a:t>
            </a:r>
            <a:endParaRPr sz="40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25925" y="2722416"/>
            <a:ext cx="4361600" cy="871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A presentation by A. </a:t>
            </a:r>
            <a:r>
              <a:rPr lang="en-US" dirty="0" err="1"/>
              <a:t>Karteris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el12076</a:t>
            </a:r>
          </a:p>
          <a:p>
            <a:pPr marL="0" indent="0" algn="ctr">
              <a:buNone/>
            </a:pPr>
            <a:r>
              <a:rPr lang="en-US" dirty="0"/>
              <a:t>akarteris21@gmail.com el12076@mail.ntua.gr</a:t>
            </a:r>
            <a:endParaRPr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 defTabSz="1219170">
                <a:buClr>
                  <a:srgbClr val="000000"/>
                </a:buClr>
              </a:pPr>
              <a:t>13</a:t>
            </a:fld>
            <a:endParaRPr kern="0">
              <a:solidFill>
                <a:srgbClr val="1781A1"/>
              </a:solidFill>
            </a:endParaRPr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6685470" y="1479655"/>
            <a:ext cx="5496997" cy="3940579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7708873" y="2747199"/>
            <a:ext cx="1277904" cy="1202308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Goal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610400" y="3010832"/>
            <a:ext cx="8971200" cy="11748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2396" indent="0">
              <a:buNone/>
            </a:pPr>
            <a:r>
              <a:rPr lang="en-US" sz="2800" dirty="0"/>
              <a:t>Parse the Cord-19 Dataset;</a:t>
            </a:r>
          </a:p>
          <a:p>
            <a:pPr marL="152396" indent="0">
              <a:buNone/>
            </a:pPr>
            <a:r>
              <a:rPr lang="en-US" sz="2800" dirty="0"/>
              <a:t>Find and display all articles that mention a specific drug, provided by the user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1781A1"/>
              </a:solidFill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4468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90000"/>
              </a:lnSpc>
              <a:buClr>
                <a:srgbClr val="000000"/>
              </a:buClr>
            </a:pPr>
            <a:r>
              <a:rPr lang="en" b="1" kern="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sz="600" b="1" kern="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Problem Formulation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6" y="1135560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Receive the input query from the user,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Use a </a:t>
            </a:r>
            <a:r>
              <a:rPr lang="en-US" i="1" kern="0" dirty="0"/>
              <a:t>java servlet</a:t>
            </a:r>
            <a:r>
              <a:rPr lang="en-US" kern="0" dirty="0"/>
              <a:t> to pass the query to </a:t>
            </a:r>
            <a:r>
              <a:rPr lang="en-US" kern="0" dirty="0" err="1"/>
              <a:t>javascript</a:t>
            </a:r>
            <a:r>
              <a:rPr lang="en-US" kern="0" dirty="0"/>
              <a:t> functions,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Parse through the .csv file row-by-row using </a:t>
            </a:r>
            <a:r>
              <a:rPr lang="en-US" i="1" kern="0" dirty="0" err="1"/>
              <a:t>PapaParse</a:t>
            </a:r>
            <a:r>
              <a:rPr lang="en-US" i="1" kern="0" dirty="0"/>
              <a:t>,</a:t>
            </a:r>
            <a:endParaRPr lang="en-US" kern="0" dirty="0"/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Search through the row and through the linked PMC/PDF files for mentions of the search query,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If no mentions were found, discard the row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Repeat 3 – 4 for all rows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Serve the final table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>
                <a:solidFill>
                  <a:schemeClr val="accent4"/>
                </a:solidFill>
              </a:rPr>
              <a:t>(Optional)</a:t>
            </a:r>
            <a:r>
              <a:rPr lang="en-US" kern="0" dirty="0"/>
              <a:t> Serve an Articles/Year chart using </a:t>
            </a:r>
            <a:r>
              <a:rPr lang="en-US" i="1" kern="0" dirty="0" err="1"/>
              <a:t>Highcharts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85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Implementation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3993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Our project consists of: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A JSP (HTML) &amp; CSS front-end,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kern="0" dirty="0" err="1">
                <a:solidFill>
                  <a:srgbClr val="FFFFFF"/>
                </a:solidFill>
              </a:rPr>
              <a:t>Javascript</a:t>
            </a:r>
            <a:r>
              <a:rPr lang="en-US" kern="0" dirty="0">
                <a:solidFill>
                  <a:srgbClr val="FFFFFF"/>
                </a:solidFill>
              </a:rPr>
              <a:t> code that performs the parsing and searching,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A Java servlet that allows the communication of the above.</a:t>
            </a:r>
          </a:p>
        </p:txBody>
      </p:sp>
    </p:spTree>
    <p:extLst>
      <p:ext uri="{BB962C8B-B14F-4D97-AF65-F5344CB8AC3E}">
        <p14:creationId xmlns:p14="http://schemas.microsoft.com/office/powerpoint/2010/main" val="135251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Implementation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3993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main implementation consists of 3 separate JavaScript files: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script.js:</a:t>
            </a:r>
            <a:r>
              <a:rPr lang="en-US" kern="0" dirty="0">
                <a:solidFill>
                  <a:srgbClr val="FFFFFF"/>
                </a:solidFill>
              </a:rPr>
              <a:t> contains the 3 main functions that comprise the implementation: </a:t>
            </a:r>
            <a:r>
              <a:rPr lang="en-US" kern="0" dirty="0" err="1">
                <a:solidFill>
                  <a:srgbClr val="FFFFFF"/>
                </a:solidFill>
              </a:rPr>
              <a:t>parseCSV</a:t>
            </a:r>
            <a:r>
              <a:rPr lang="en-US" kern="0" dirty="0">
                <a:solidFill>
                  <a:srgbClr val="FFFFFF"/>
                </a:solidFill>
              </a:rPr>
              <a:t>, </a:t>
            </a:r>
            <a:r>
              <a:rPr lang="en-US" kern="0" dirty="0" err="1">
                <a:solidFill>
                  <a:srgbClr val="FFFFFF"/>
                </a:solidFill>
              </a:rPr>
              <a:t>addRow</a:t>
            </a:r>
            <a:r>
              <a:rPr lang="en-US" kern="0" dirty="0">
                <a:solidFill>
                  <a:srgbClr val="FFFFFF"/>
                </a:solidFill>
              </a:rPr>
              <a:t>, </a:t>
            </a:r>
            <a:r>
              <a:rPr lang="en-US" kern="0" dirty="0" err="1">
                <a:solidFill>
                  <a:srgbClr val="FFFFFF"/>
                </a:solidFill>
              </a:rPr>
              <a:t>findOccurrences</a:t>
            </a:r>
            <a:r>
              <a:rPr lang="en-US" kern="0" dirty="0">
                <a:solidFill>
                  <a:srgbClr val="FFFFFF"/>
                </a:solidFill>
              </a:rPr>
              <a:t>.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macros.js: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contains several smaller “helper” functions.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chart.js:</a:t>
            </a:r>
            <a:r>
              <a:rPr lang="en-US" kern="0" dirty="0">
                <a:solidFill>
                  <a:srgbClr val="FFFFFF"/>
                </a:solidFill>
              </a:rPr>
              <a:t> contains the code that generates the Articles/Year chart at the end of each search.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58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parseCSV()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9231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Initializes all variables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Parses </a:t>
            </a:r>
            <a:r>
              <a:rPr lang="en-US" kern="0" dirty="0">
                <a:solidFill>
                  <a:srgbClr val="FFFFFF"/>
                </a:solidFill>
              </a:rPr>
              <a:t>the metadata.csv file row-by-row, where each row represents one article.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For each row, calls the </a:t>
            </a:r>
            <a:r>
              <a:rPr lang="en-US" kern="0" dirty="0" err="1">
                <a:solidFill>
                  <a:srgbClr val="FFFFFF"/>
                </a:solidFill>
              </a:rPr>
              <a:t>addRow</a:t>
            </a:r>
            <a:r>
              <a:rPr lang="en-US" kern="0" dirty="0">
                <a:solidFill>
                  <a:srgbClr val="FFFFFF"/>
                </a:solidFill>
              </a:rPr>
              <a:t>() function, passing the row itself and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When the parsing is complete, </a:t>
            </a:r>
            <a:r>
              <a:rPr lang="en-US" kern="0" dirty="0">
                <a:solidFill>
                  <a:srgbClr val="FFFFFF"/>
                </a:solidFill>
              </a:rPr>
              <a:t>displays the results and calls the function </a:t>
            </a:r>
            <a:r>
              <a:rPr lang="en-US" kern="0" dirty="0" err="1">
                <a:solidFill>
                  <a:srgbClr val="FFFFFF"/>
                </a:solidFill>
              </a:rPr>
              <a:t>createChart</a:t>
            </a:r>
            <a:r>
              <a:rPr lang="en-US" kern="0" dirty="0">
                <a:solidFill>
                  <a:srgbClr val="FFFFFF"/>
                </a:solidFill>
              </a:rPr>
              <a:t>() to create the Articles/Year chart.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781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addRow()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39705" y="1143112"/>
            <a:ext cx="575239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Calls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findOccurrences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() function for each article in order to find occurrences of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If any occurrences were found, formats the text fields of the row accordingly, and adds them to the final table.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Also, creates two additional columns that record the number of </a:t>
            </a:r>
            <a:r>
              <a:rPr lang="en-US" kern="0" dirty="0">
                <a:solidFill>
                  <a:srgbClr val="FFFFFF"/>
                </a:solidFill>
              </a:rPr>
              <a:t>occurrences of our search query and the fields where it was found, and adds them to the final table.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85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findOccurrences()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894898" y="1140675"/>
            <a:ext cx="665866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3.iii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Searches through the specified columns (Title, Abstract) of the article for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Searches through the linked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pmc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/pdf files (if they exist) for the search query</a:t>
            </a:r>
            <a:r>
              <a:rPr lang="en-US" kern="0" dirty="0">
                <a:solidFill>
                  <a:srgbClr val="FFFFFF"/>
                </a:solidFill>
              </a:rPr>
              <a:t>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Forms and returns an array that contains a counter of occurrences for each part of the article (Title, Abstract, Full Text)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677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Execution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9231" y="1130797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4"/>
            <a:ext cx="9190748" cy="40425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project was loaded and tested </a:t>
            </a:r>
            <a:r>
              <a:rPr lang="en-US" kern="0" dirty="0">
                <a:solidFill>
                  <a:srgbClr val="FFFFFF"/>
                </a:solidFill>
              </a:rPr>
              <a:t>on an Apache Server running on my personal machine.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endParaRPr lang="en-US" kern="0" dirty="0">
              <a:solidFill>
                <a:srgbClr val="FFFFFF"/>
              </a:solidFill>
            </a:endParaRP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Machine Specs: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CPU:</a:t>
            </a:r>
            <a:r>
              <a:rPr lang="en-US" kern="0" dirty="0">
                <a:solidFill>
                  <a:srgbClr val="FFFFFF"/>
                </a:solidFill>
              </a:rPr>
              <a:t> Intel Core i3-380m @ 2.53 GHz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RAM: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</a:t>
            </a:r>
            <a:r>
              <a:rPr lang="en-US" kern="0" dirty="0">
                <a:solidFill>
                  <a:srgbClr val="FFFFFF"/>
                </a:solidFill>
              </a:rPr>
              <a:t>4GB DDR3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Storage: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500GB Hitachi HDD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Operating System:</a:t>
            </a:r>
            <a:r>
              <a:rPr lang="en-US" kern="0" dirty="0">
                <a:solidFill>
                  <a:srgbClr val="FFFFFF"/>
                </a:solidFill>
              </a:rPr>
              <a:t> Windows 10 LTSC, 64-bit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570349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603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Inria Sans Light</vt:lpstr>
      <vt:lpstr>Saira Semi Condensed</vt:lpstr>
      <vt:lpstr>Saira SemiCondensed Medium</vt:lpstr>
      <vt:lpstr>Titillium Web</vt:lpstr>
      <vt:lpstr>Gurney template</vt:lpstr>
      <vt:lpstr>COVID-02 Project Internet &amp; Applications  Karteris Antonios el12076</vt:lpstr>
      <vt:lpstr>Goal</vt:lpstr>
      <vt:lpstr>Problem Formulation</vt:lpstr>
      <vt:lpstr>Implementation</vt:lpstr>
      <vt:lpstr>Implementation</vt:lpstr>
      <vt:lpstr>parseCSV() function</vt:lpstr>
      <vt:lpstr>addRow() function</vt:lpstr>
      <vt:lpstr>findOccurrences() function</vt:lpstr>
      <vt:lpstr>Execution</vt:lpstr>
      <vt:lpstr>Some tests</vt:lpstr>
      <vt:lpstr>Some tests</vt:lpstr>
      <vt:lpstr>Final Notes &amp; Links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COVID-02 Project Internet &amp; Applications  Karteris Antonios el12076</dc:title>
  <dc:creator>Uphill</dc:creator>
  <cp:lastModifiedBy>Uphill</cp:lastModifiedBy>
  <cp:revision>11</cp:revision>
  <dcterms:created xsi:type="dcterms:W3CDTF">2020-07-28T14:46:54Z</dcterms:created>
  <dcterms:modified xsi:type="dcterms:W3CDTF">2020-08-05T12:51:58Z</dcterms:modified>
</cp:coreProperties>
</file>