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1.jpeg" ContentType="image/jpeg"/>
  <Override PartName="/ppt/media/image19.jpeg" ContentType="image/jpeg"/>
  <Override PartName="/ppt/media/image26.png" ContentType="image/png"/>
  <Override PartName="/ppt/media/image27.jpeg" ContentType="image/jpeg"/>
  <Override PartName="/ppt/media/image6.jpeg" ContentType="image/jpeg"/>
  <Override PartName="/ppt/media/image18.png" ContentType="image/png"/>
  <Override PartName="/ppt/media/image7.jpeg" ContentType="image/jpeg"/>
  <Override PartName="/ppt/media/image28.png" ContentType="image/png"/>
  <Override PartName="/ppt/media/image29.jpeg" ContentType="image/jpeg"/>
  <Override PartName="/ppt/media/image5.png" ContentType="image/png"/>
  <Override PartName="/ppt/media/image8.jpeg" ContentType="image/jpeg"/>
  <Override PartName="/ppt/media/image10.jpeg" ContentType="image/jpeg"/>
  <Override PartName="/ppt/media/image9.jpeg" ContentType="image/jpeg"/>
  <Override PartName="/ppt/media/image11.jpeg" ContentType="image/jpeg"/>
  <Override PartName="/ppt/media/image13.jpeg" ContentType="image/jpeg"/>
  <Override PartName="/ppt/media/image31.jpeg" ContentType="image/jpeg"/>
  <Override PartName="/ppt/media/image4.jpeg" ContentType="image/jpeg"/>
  <Override PartName="/ppt/media/image25.jpeg" ContentType="image/jpeg"/>
  <Override PartName="/ppt/media/image32.png" ContentType="image/png"/>
  <Override PartName="/ppt/media/image1.jpeg" ContentType="image/jpeg"/>
  <Override PartName="/ppt/media/image22.jpeg" ContentType="image/jpeg"/>
  <Override PartName="/ppt/media/image30.png" ContentType="image/png"/>
  <Override PartName="/ppt/media/image3.jpeg" ContentType="image/jpeg"/>
  <Override PartName="/ppt/media/image24.jpeg" ContentType="image/jpeg"/>
  <Override PartName="/ppt/media/image20.png" ContentType="image/png"/>
  <Override PartName="/ppt/media/image2.jpeg" ContentType="image/jpeg"/>
  <Override PartName="/ppt/media/image23.jpeg" ContentType="image/jpeg"/>
  <Override PartName="/ppt/media/image12.png" ContentType="image/png"/>
  <Override PartName="/ppt/media/image14.jpeg" ContentType="image/jpeg"/>
  <Override PartName="/ppt/media/image15.jpeg" ContentType="image/jpeg"/>
  <Override PartName="/ppt/media/image16.png" ContentType="image/png"/>
  <Override PartName="/ppt/media/image17.jpeg" ContentType="image/jpe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8B44ACED-0817-4274-B44E-A7301E9D711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hyperlink" Target="https://berty.tech/" TargetMode="External"/><Relationship Id="rId3" Type="http://schemas.openxmlformats.org/officeDocument/2006/relationships/hyperlink" Target="https://devfolio.co/projects/ipfs-chat-58ec" TargetMode="External"/><Relationship Id="rId4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png"/><Relationship Id="rId3" Type="http://schemas.openxmlformats.org/officeDocument/2006/relationships/hyperlink" Target="https://berty.tech/" TargetMode="External"/><Relationship Id="rId4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hyperlink" Target="https://orbitdb.org/" TargetMode="External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image" Target="../media/image30.png"/><Relationship Id="rId3" Type="http://schemas.openxmlformats.org/officeDocument/2006/relationships/hyperlink" Target="http://bafybeiarrje6j344nfquzi6fxc4eqs3lmjdohgqq4tekukze4shs3rswhe.ipfs.localhost:8080/" TargetMode="External"/><Relationship Id="rId4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image" Target="../media/image32.png"/><Relationship Id="rId3" Type="http://schemas.openxmlformats.org/officeDocument/2006/relationships/hyperlink" Target="https://docs.ethers.io/v5/getting-started/" TargetMode="External"/><Relationship Id="rId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29560" y="2286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en-US" sz="4400" spc="-1" strike="noStrike">
                <a:latin typeface="Arial"/>
              </a:rPr>
              <a:t>Uply Media Inc.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29560" y="18288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latin typeface="Arial"/>
              </a:rPr>
              <a:t>Messenger.Crypto</a:t>
            </a:r>
            <a:endParaRPr b="0" lang="en-US" sz="3200" spc="-1" strike="noStrike">
              <a:latin typeface="Arial"/>
            </a:endParaRPr>
          </a:p>
          <a:p>
            <a:pPr algn="ctr"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buNone/>
            </a:pPr>
            <a:r>
              <a:rPr b="0" lang="en-US" sz="3200" spc="-1" strike="noStrike">
                <a:latin typeface="Arial"/>
              </a:rPr>
              <a:t>Overview</a:t>
            </a:r>
            <a:endParaRPr b="0" lang="en-US" sz="3200" spc="-1" strike="noStrike">
              <a:latin typeface="Arial"/>
            </a:endParaRPr>
          </a:p>
          <a:p>
            <a:pPr algn="ctr"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buNone/>
            </a:pPr>
            <a:r>
              <a:rPr b="0" lang="en-US" sz="3200" spc="-1" strike="noStrike">
                <a:latin typeface="Arial"/>
              </a:rPr>
              <a:t>by</a:t>
            </a:r>
            <a:endParaRPr b="0" lang="en-US" sz="3200" spc="-1" strike="noStrike">
              <a:latin typeface="Arial"/>
            </a:endParaRPr>
          </a:p>
          <a:p>
            <a:pPr algn="ctr">
              <a:buNone/>
            </a:pPr>
            <a:r>
              <a:rPr b="0" lang="en-US" sz="3200" spc="-1" strike="noStrike">
                <a:latin typeface="Arial"/>
              </a:rPr>
              <a:t>Durmuş Gülbahar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>
            <a:alphaModFix amt="15000"/>
          </a:blip>
          <a:stretch/>
        </p:blipFill>
        <p:spPr>
          <a:xfrm>
            <a:off x="2057760" y="-228240"/>
            <a:ext cx="6172200" cy="6172200"/>
          </a:xfrm>
          <a:prstGeom prst="rect">
            <a:avLst/>
          </a:prstGeom>
          <a:ln w="0">
            <a:solidFill>
              <a:srgbClr val="000000">
                <a:alpha val="0"/>
              </a:srgbClr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Frontend</a:t>
            </a:r>
            <a:br/>
            <a:endParaRPr b="0" lang="en-US" sz="44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>
            <a:alphaModFix amt="15000"/>
          </a:blip>
          <a:stretch/>
        </p:blipFill>
        <p:spPr>
          <a:xfrm>
            <a:off x="2058120" y="-227880"/>
            <a:ext cx="6172200" cy="6172200"/>
          </a:xfrm>
          <a:prstGeom prst="rect">
            <a:avLst/>
          </a:prstGeom>
          <a:ln w="0">
            <a:solidFill>
              <a:srgbClr val="000000">
                <a:alpha val="0"/>
              </a:srgbClr>
            </a:solidFill>
            <a:prstDash val="sysDot"/>
          </a:ln>
        </p:spPr>
      </p:pic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1344600" y="914400"/>
            <a:ext cx="7396200" cy="434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Frontend</a:t>
            </a:r>
            <a:br/>
            <a:endParaRPr b="0" lang="en-US" sz="44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>
            <a:alphaModFix amt="15000"/>
          </a:blip>
          <a:stretch/>
        </p:blipFill>
        <p:spPr>
          <a:xfrm>
            <a:off x="2058480" y="-227520"/>
            <a:ext cx="6172200" cy="6172200"/>
          </a:xfrm>
          <a:prstGeom prst="rect">
            <a:avLst/>
          </a:prstGeom>
          <a:ln w="0">
            <a:solidFill>
              <a:srgbClr val="000000">
                <a:alpha val="0"/>
              </a:srgbClr>
            </a:solidFill>
            <a:prstDash val="sysDot"/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1578960" y="1371600"/>
            <a:ext cx="7336440" cy="4005360"/>
          </a:xfrm>
          <a:prstGeom prst="rect">
            <a:avLst/>
          </a:prstGeom>
          <a:ln w="0">
            <a:noFill/>
          </a:ln>
        </p:spPr>
      </p:pic>
      <p:sp>
        <p:nvSpPr>
          <p:cNvPr id="85" name=""/>
          <p:cNvSpPr txBox="1"/>
          <p:nvPr/>
        </p:nvSpPr>
        <p:spPr>
          <a:xfrm>
            <a:off x="457200" y="685800"/>
            <a:ext cx="1451880" cy="51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000" spc="-1" strike="noStrike">
                <a:latin typeface="Arial"/>
              </a:rPr>
              <a:t>Staking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Frontend</a:t>
            </a:r>
            <a:br/>
            <a:endParaRPr b="0" lang="en-US" sz="44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>
            <a:alphaModFix amt="15000"/>
          </a:blip>
          <a:stretch/>
        </p:blipFill>
        <p:spPr>
          <a:xfrm>
            <a:off x="2058120" y="-227880"/>
            <a:ext cx="6172200" cy="6172200"/>
          </a:xfrm>
          <a:prstGeom prst="rect">
            <a:avLst/>
          </a:prstGeom>
          <a:ln w="0">
            <a:solidFill>
              <a:srgbClr val="000000">
                <a:alpha val="0"/>
              </a:srgbClr>
            </a:solidFill>
            <a:prstDash val="sysDot"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914400" y="1143000"/>
            <a:ext cx="8510040" cy="402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Backend (Smart Contracts)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>
            <a:alphaModFix amt="15000"/>
          </a:blip>
          <a:stretch/>
        </p:blipFill>
        <p:spPr>
          <a:xfrm>
            <a:off x="2058480" y="-227520"/>
            <a:ext cx="6172200" cy="6172200"/>
          </a:xfrm>
          <a:prstGeom prst="rect">
            <a:avLst/>
          </a:prstGeom>
          <a:ln w="0">
            <a:solidFill>
              <a:srgbClr val="000000">
                <a:alpha val="0"/>
              </a:srgbClr>
            </a:solidFill>
            <a:prstDash val="sysDot"/>
          </a:ln>
        </p:spPr>
      </p:pic>
      <p:sp>
        <p:nvSpPr>
          <p:cNvPr id="91" name=""/>
          <p:cNvSpPr txBox="1"/>
          <p:nvPr/>
        </p:nvSpPr>
        <p:spPr>
          <a:xfrm>
            <a:off x="685800" y="1600200"/>
            <a:ext cx="8915400" cy="290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- We need to interact with Blockchain in Application for these 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1- Login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2- NFT/Emoji Trade approval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3- Buying something from applications and sending gifts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4- Staking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5- Fetching data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5.1 – NFT/Emoji inventory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5.2 – Staking informations and Logs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So we need 4 main smart contract on Polygon Network runs the application.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Backend (Smart Contracts)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>
            <a:alphaModFix amt="15000"/>
          </a:blip>
          <a:stretch/>
        </p:blipFill>
        <p:spPr>
          <a:xfrm>
            <a:off x="2058480" y="-227520"/>
            <a:ext cx="6172200" cy="6172200"/>
          </a:xfrm>
          <a:prstGeom prst="rect">
            <a:avLst/>
          </a:prstGeom>
          <a:ln w="0">
            <a:solidFill>
              <a:srgbClr val="000000">
                <a:alpha val="0"/>
              </a:srgbClr>
            </a:solidFill>
            <a:prstDash val="sysDot"/>
          </a:ln>
        </p:spPr>
      </p:pic>
      <p:sp>
        <p:nvSpPr>
          <p:cNvPr id="94" name=""/>
          <p:cNvSpPr txBox="1"/>
          <p:nvPr/>
        </p:nvSpPr>
        <p:spPr>
          <a:xfrm>
            <a:off x="685800" y="1600200"/>
            <a:ext cx="8915400" cy="290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1. Smart Contract is Staking-Trading Token :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1" lang="en-US" sz="1800" spc="-1" strike="noStrike">
                <a:latin typeface="Arial"/>
              </a:rPr>
              <a:t>There will be workflow in soon.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Backend (Smart Contracts)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>
            <a:alphaModFix amt="15000"/>
          </a:blip>
          <a:stretch/>
        </p:blipFill>
        <p:spPr>
          <a:xfrm>
            <a:off x="2058480" y="-227520"/>
            <a:ext cx="6172200" cy="6172200"/>
          </a:xfrm>
          <a:prstGeom prst="rect">
            <a:avLst/>
          </a:prstGeom>
          <a:ln w="0">
            <a:solidFill>
              <a:srgbClr val="000000">
                <a:alpha val="0"/>
              </a:srgbClr>
            </a:solidFill>
            <a:prstDash val="sysDot"/>
          </a:ln>
        </p:spPr>
      </p:pic>
      <p:sp>
        <p:nvSpPr>
          <p:cNvPr id="97" name=""/>
          <p:cNvSpPr txBox="1"/>
          <p:nvPr/>
        </p:nvSpPr>
        <p:spPr>
          <a:xfrm>
            <a:off x="685800" y="1600200"/>
            <a:ext cx="8915400" cy="290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2. Smart Contract is Trading NFTs / Sending Emojis, Gifts :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1" lang="en-US" sz="1800" spc="-1" strike="noStrike">
                <a:latin typeface="Arial"/>
              </a:rPr>
              <a:t>There will be workflow in soon.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Backend (IPFS)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>
            <a:alphaModFix amt="15000"/>
          </a:blip>
          <a:stretch/>
        </p:blipFill>
        <p:spPr>
          <a:xfrm>
            <a:off x="2058480" y="-227520"/>
            <a:ext cx="6172200" cy="6172200"/>
          </a:xfrm>
          <a:prstGeom prst="rect">
            <a:avLst/>
          </a:prstGeom>
          <a:ln w="0">
            <a:solidFill>
              <a:srgbClr val="000000">
                <a:alpha val="0"/>
              </a:srgbClr>
            </a:solidFill>
            <a:prstDash val="sysDot"/>
          </a:ln>
        </p:spPr>
      </p:pic>
      <p:sp>
        <p:nvSpPr>
          <p:cNvPr id="100" name=""/>
          <p:cNvSpPr txBox="1"/>
          <p:nvPr/>
        </p:nvSpPr>
        <p:spPr>
          <a:xfrm>
            <a:off x="685800" y="1600200"/>
            <a:ext cx="9144000" cy="290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- Chat, groups and application, user details will be stored on IPFS.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NFT/Emoji inventory, stake amounts will be stored on Blockchain.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To solve the chat problem on IPFS, I found 2 main applications that working currently.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1- </a:t>
            </a:r>
            <a:r>
              <a:rPr b="0" lang="en-US" sz="1800" spc="-1" strike="noStrike">
                <a:latin typeface="Arial"/>
                <a:hlinkClick r:id="rId2"/>
              </a:rPr>
              <a:t>https://berty.tech/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2- </a:t>
            </a:r>
            <a:r>
              <a:rPr b="0" lang="en-US" sz="1800" spc="-1" strike="noStrike">
                <a:latin typeface="Arial"/>
                <a:hlinkClick r:id="rId3"/>
              </a:rPr>
              <a:t>https://devfolio.co/projects/ipfs-chat-58ec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 will follow these protocols and documents to create a chat application.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Backend (IPFS)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>
            <a:alphaModFix amt="15000"/>
          </a:blip>
          <a:stretch/>
        </p:blipFill>
        <p:spPr>
          <a:xfrm>
            <a:off x="2058480" y="-227520"/>
            <a:ext cx="6172200" cy="6172200"/>
          </a:xfrm>
          <a:prstGeom prst="rect">
            <a:avLst/>
          </a:prstGeom>
          <a:ln w="0">
            <a:solidFill>
              <a:srgbClr val="000000">
                <a:alpha val="0"/>
              </a:srgbClr>
            </a:solidFill>
            <a:prstDash val="sysDot"/>
          </a:ln>
        </p:spPr>
      </p:pic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1371600" y="1600200"/>
            <a:ext cx="2240640" cy="2240640"/>
          </a:xfrm>
          <a:prstGeom prst="rect">
            <a:avLst/>
          </a:prstGeom>
          <a:ln w="0">
            <a:noFill/>
          </a:ln>
        </p:spPr>
      </p:pic>
      <p:sp>
        <p:nvSpPr>
          <p:cNvPr id="104" name=""/>
          <p:cNvSpPr txBox="1"/>
          <p:nvPr/>
        </p:nvSpPr>
        <p:spPr>
          <a:xfrm>
            <a:off x="4572000" y="1828800"/>
            <a:ext cx="4800600" cy="188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-Berty.tech deployed on IPFS chat application. P2P and creates groups.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I will follow this app docs advanced steps.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hlinkClick r:id="rId3"/>
              </a:rPr>
              <a:t>https://berty.tech/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Backend (IPFS)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>
            <a:alphaModFix amt="15000"/>
          </a:blip>
          <a:stretch/>
        </p:blipFill>
        <p:spPr>
          <a:xfrm>
            <a:off x="2058480" y="-227520"/>
            <a:ext cx="6172200" cy="6172200"/>
          </a:xfrm>
          <a:prstGeom prst="rect">
            <a:avLst/>
          </a:prstGeom>
          <a:ln w="0">
            <a:solidFill>
              <a:srgbClr val="000000">
                <a:alpha val="0"/>
              </a:srgbClr>
            </a:solidFill>
            <a:prstDash val="sysDot"/>
          </a:ln>
        </p:spPr>
      </p:pic>
      <p:sp>
        <p:nvSpPr>
          <p:cNvPr id="107" name=""/>
          <p:cNvSpPr txBox="1"/>
          <p:nvPr/>
        </p:nvSpPr>
        <p:spPr>
          <a:xfrm>
            <a:off x="5257800" y="1600200"/>
            <a:ext cx="4572000" cy="469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1-OrbitDB is a serverless, distributed, peer-to-peer database. OrbitDB uses IPFS as its data storage and IPFS Pubsub to automatically sync databases with peers. It's an eventually consistent database that uses CRDTs for conflict-free database merges making OrbitDB an excellent choice for decentralized apps (dApps), blockchain applications and local-first web applications.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If nodes go offline, chat history will be stored.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hlinkClick r:id="rId2"/>
              </a:rPr>
              <a:t>https://orbitdb.org/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1104480" y="1527120"/>
            <a:ext cx="3467520" cy="167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Backend (IPFS)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>
            <a:alphaModFix amt="15000"/>
          </a:blip>
          <a:stretch/>
        </p:blipFill>
        <p:spPr>
          <a:xfrm>
            <a:off x="2058480" y="-227520"/>
            <a:ext cx="6172200" cy="617220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228600" y="1828800"/>
            <a:ext cx="4722480" cy="2082240"/>
          </a:xfrm>
          <a:prstGeom prst="rect">
            <a:avLst/>
          </a:prstGeom>
          <a:ln w="0">
            <a:noFill/>
          </a:ln>
        </p:spPr>
      </p:pic>
      <p:sp>
        <p:nvSpPr>
          <p:cNvPr id="112" name=""/>
          <p:cNvSpPr txBox="1"/>
          <p:nvPr/>
        </p:nvSpPr>
        <p:spPr>
          <a:xfrm>
            <a:off x="5715000" y="1371600"/>
            <a:ext cx="3886200" cy="188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I will use Fleek to deploy test applications and Messenger.Crypto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-It is also deployed on IPFS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hlinkClick r:id="rId3"/>
              </a:rPr>
              <a:t>http://bafybeiarrje6j344nfquzi6fxc4eqs3lmjdohgqq4tekukze4shs3rswhe.ipfs.localhost:8080/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 txBox="1"/>
          <p:nvPr/>
        </p:nvSpPr>
        <p:spPr>
          <a:xfrm>
            <a:off x="457200" y="796680"/>
            <a:ext cx="4114800" cy="51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000" spc="-1" strike="noStrike">
                <a:latin typeface="Arial"/>
              </a:rPr>
              <a:t>Table of Contents :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143000" y="1600200"/>
            <a:ext cx="8229600" cy="290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• </a:t>
            </a:r>
            <a:r>
              <a:rPr b="0" lang="en-US" sz="1800" spc="-1" strike="noStrike">
                <a:latin typeface="Arial"/>
              </a:rPr>
              <a:t>Overview of application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• </a:t>
            </a:r>
            <a:r>
              <a:rPr b="0" lang="en-US" sz="1800" spc="-1" strike="noStrike">
                <a:latin typeface="Arial"/>
              </a:rPr>
              <a:t>Ideas for Frontend of application.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- Sending NFT/Emoji and offering to NFTs/Emojis in chat.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- Profile Panel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- Staking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• </a:t>
            </a:r>
            <a:r>
              <a:rPr b="0" lang="en-US" sz="1800" spc="-1" strike="noStrike">
                <a:latin typeface="Arial"/>
              </a:rPr>
              <a:t>Summarize of backend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• </a:t>
            </a:r>
            <a:r>
              <a:rPr b="0" lang="en-US" sz="1800" spc="-1" strike="noStrike">
                <a:latin typeface="Arial"/>
              </a:rPr>
              <a:t>Smart Contracts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• </a:t>
            </a:r>
            <a:r>
              <a:rPr b="0" lang="en-US" sz="1800" spc="-1" strike="noStrike">
                <a:latin typeface="Arial"/>
              </a:rPr>
              <a:t>IPFS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	</a:t>
            </a:r>
            <a:r>
              <a:rPr b="0" lang="en-US" sz="1800" spc="-1" strike="noStrike">
                <a:latin typeface="Arial"/>
              </a:rPr>
              <a:t>• </a:t>
            </a:r>
            <a:r>
              <a:rPr b="0" lang="en-US" sz="1800" spc="-1" strike="noStrike">
                <a:latin typeface="Arial"/>
              </a:rPr>
              <a:t>Bridge between Blockchain and Application (Ethers.js)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>
            <a:alphaModFix amt="15000"/>
          </a:blip>
          <a:stretch/>
        </p:blipFill>
        <p:spPr>
          <a:xfrm>
            <a:off x="2057760" y="-228240"/>
            <a:ext cx="6172200" cy="6172200"/>
          </a:xfrm>
          <a:prstGeom prst="rect">
            <a:avLst/>
          </a:prstGeom>
          <a:ln w="0">
            <a:solidFill>
              <a:srgbClr val="000000">
                <a:alpha val="0"/>
              </a:srgbClr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Backend (Bridge)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>
            <a:alphaModFix amt="15000"/>
          </a:blip>
          <a:stretch/>
        </p:blipFill>
        <p:spPr>
          <a:xfrm>
            <a:off x="2058480" y="-227520"/>
            <a:ext cx="6172200" cy="6172200"/>
          </a:xfrm>
          <a:prstGeom prst="rect">
            <a:avLst/>
          </a:prstGeom>
          <a:ln w="0">
            <a:solidFill>
              <a:srgbClr val="000000">
                <a:alpha val="0"/>
              </a:srgbClr>
            </a:solidFill>
            <a:prstDash val="sysDot"/>
          </a:ln>
        </p:spPr>
      </p:pic>
      <p:sp>
        <p:nvSpPr>
          <p:cNvPr id="115" name=""/>
          <p:cNvSpPr txBox="1"/>
          <p:nvPr/>
        </p:nvSpPr>
        <p:spPr>
          <a:xfrm>
            <a:off x="457200" y="1371600"/>
            <a:ext cx="93726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Bridge is Ethers.js. A Javascript provider library to connect and fetching data between Blockchain and Web applications.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3772080" y="2772000"/>
            <a:ext cx="2857320" cy="1800000"/>
          </a:xfrm>
          <a:prstGeom prst="rect">
            <a:avLst/>
          </a:prstGeom>
          <a:ln w="0">
            <a:noFill/>
          </a:ln>
        </p:spPr>
      </p:pic>
      <p:sp>
        <p:nvSpPr>
          <p:cNvPr id="117" name=""/>
          <p:cNvSpPr txBox="1"/>
          <p:nvPr/>
        </p:nvSpPr>
        <p:spPr>
          <a:xfrm>
            <a:off x="457200" y="5112720"/>
            <a:ext cx="93726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  <a:hlinkClick r:id="rId3"/>
              </a:rPr>
              <a:t>https://docs.ethers.io/v5/getting-started/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3429000" y="457200"/>
            <a:ext cx="3200400" cy="1143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Messenger.Crypto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1143000" y="2286000"/>
            <a:ext cx="2057400" cy="9144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Frontend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6172200" y="2286000"/>
            <a:ext cx="2057400" cy="9144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Backend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2743200" y="3886200"/>
            <a:ext cx="2057400" cy="9144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IPFS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5257800" y="3886200"/>
            <a:ext cx="2057400" cy="9144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Smart Contracts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52" name=""/>
          <p:cNvCxnSpPr>
            <a:stCxn id="49" idx="2"/>
            <a:endCxn id="50" idx="0"/>
          </p:cNvCxnSpPr>
          <p:nvPr/>
        </p:nvCxnSpPr>
        <p:spPr>
          <a:xfrm flipH="1">
            <a:off x="3771720" y="3200400"/>
            <a:ext cx="3429360" cy="6861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53" name=""/>
          <p:cNvCxnSpPr>
            <a:stCxn id="49" idx="2"/>
            <a:endCxn id="51" idx="0"/>
          </p:cNvCxnSpPr>
          <p:nvPr/>
        </p:nvCxnSpPr>
        <p:spPr>
          <a:xfrm flipH="1">
            <a:off x="6286320" y="3200400"/>
            <a:ext cx="914760" cy="6861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54" name=""/>
          <p:cNvCxnSpPr>
            <a:stCxn id="47" idx="2"/>
            <a:endCxn id="48" idx="0"/>
          </p:cNvCxnSpPr>
          <p:nvPr/>
        </p:nvCxnSpPr>
        <p:spPr>
          <a:xfrm flipH="1">
            <a:off x="2171520" y="1600200"/>
            <a:ext cx="2858040" cy="6861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55" name=""/>
          <p:cNvCxnSpPr>
            <a:stCxn id="47" idx="2"/>
            <a:endCxn id="49" idx="0"/>
          </p:cNvCxnSpPr>
          <p:nvPr/>
        </p:nvCxnSpPr>
        <p:spPr>
          <a:xfrm>
            <a:off x="5029200" y="1600200"/>
            <a:ext cx="2171880" cy="6861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pic>
        <p:nvPicPr>
          <p:cNvPr id="56" name="" descr=""/>
          <p:cNvPicPr/>
          <p:nvPr/>
        </p:nvPicPr>
        <p:blipFill>
          <a:blip r:embed="rId1">
            <a:alphaModFix amt="15000"/>
          </a:blip>
          <a:stretch/>
        </p:blipFill>
        <p:spPr>
          <a:xfrm>
            <a:off x="1828800" y="-228600"/>
            <a:ext cx="6172200" cy="6172200"/>
          </a:xfrm>
          <a:prstGeom prst="rect">
            <a:avLst/>
          </a:prstGeom>
          <a:ln w="0">
            <a:solidFill>
              <a:srgbClr val="000000">
                <a:alpha val="0"/>
              </a:srgbClr>
            </a:solidFill>
            <a:prstDash val="sysDot"/>
          </a:ln>
        </p:spPr>
      </p:pic>
      <p:sp>
        <p:nvSpPr>
          <p:cNvPr id="57" name=""/>
          <p:cNvSpPr/>
          <p:nvPr/>
        </p:nvSpPr>
        <p:spPr>
          <a:xfrm>
            <a:off x="7772400" y="3886200"/>
            <a:ext cx="2057400" cy="9144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Bridge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(Ethers.js)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58" name=""/>
          <p:cNvCxnSpPr>
            <a:stCxn id="49" idx="2"/>
            <a:endCxn id="57" idx="0"/>
          </p:cNvCxnSpPr>
          <p:nvPr/>
        </p:nvCxnSpPr>
        <p:spPr>
          <a:xfrm>
            <a:off x="7200720" y="3200400"/>
            <a:ext cx="1600560" cy="6861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"/>
          <p:cNvSpPr txBox="1"/>
          <p:nvPr/>
        </p:nvSpPr>
        <p:spPr>
          <a:xfrm>
            <a:off x="457200" y="540720"/>
            <a:ext cx="9144000" cy="290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- Main idea of the application is a decentralized chat application without central authority,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no need to worry about censorship and full anonymously.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People can exchange their currencies with local currency CHATR.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User can send gifts and buying emojis with local currency CHATR.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Additionally, our wallet will charge a 2% transaction fee for all transactions. The native token will be a gas-saving ERC-20 token that will be offered for people to buy and stake tokens to grow the project. 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>
            <a:alphaModFix amt="15000"/>
          </a:blip>
          <a:stretch/>
        </p:blipFill>
        <p:spPr>
          <a:xfrm>
            <a:off x="2057760" y="-228240"/>
            <a:ext cx="6172200" cy="6172200"/>
          </a:xfrm>
          <a:prstGeom prst="rect">
            <a:avLst/>
          </a:prstGeom>
          <a:ln w="0">
            <a:solidFill>
              <a:srgbClr val="000000">
                <a:alpha val="0"/>
              </a:srgbClr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29560" y="-3204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Frontend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1600200" y="1600200"/>
            <a:ext cx="8686800" cy="4782240"/>
          </a:xfrm>
          <a:prstGeom prst="rect">
            <a:avLst/>
          </a:prstGeom>
          <a:ln w="0">
            <a:noFill/>
          </a:ln>
        </p:spPr>
      </p:pic>
      <p:sp>
        <p:nvSpPr>
          <p:cNvPr id="63" name=""/>
          <p:cNvSpPr txBox="1"/>
          <p:nvPr/>
        </p:nvSpPr>
        <p:spPr>
          <a:xfrm>
            <a:off x="228600" y="685800"/>
            <a:ext cx="2286000" cy="115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500" spc="-1" strike="noStrike">
                <a:latin typeface="Arial"/>
              </a:rPr>
              <a:t>Sending NFT/Emojis in chat</a:t>
            </a:r>
            <a:endParaRPr b="0" lang="en-US" sz="25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2">
            <a:alphaModFix amt="15000"/>
          </a:blip>
          <a:stretch/>
        </p:blipFill>
        <p:spPr>
          <a:xfrm>
            <a:off x="2057760" y="-228600"/>
            <a:ext cx="6172200" cy="6172200"/>
          </a:xfrm>
          <a:prstGeom prst="rect">
            <a:avLst/>
          </a:prstGeom>
          <a:ln w="0">
            <a:solidFill>
              <a:srgbClr val="000000">
                <a:alpha val="0"/>
              </a:srgbClr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12132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Frontend</a:t>
            </a:r>
            <a:br/>
            <a:endParaRPr b="0" lang="en-US" sz="4400" spc="-1" strike="noStrike"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>
            <a:alphaModFix amt="15000"/>
          </a:blip>
          <a:stretch/>
        </p:blipFill>
        <p:spPr>
          <a:xfrm>
            <a:off x="2057400" y="-228600"/>
            <a:ext cx="6172200" cy="6172200"/>
          </a:xfrm>
          <a:prstGeom prst="rect">
            <a:avLst/>
          </a:prstGeom>
          <a:ln w="0">
            <a:solidFill>
              <a:srgbClr val="000000">
                <a:alpha val="0"/>
              </a:srgbClr>
            </a:solidFill>
            <a:prstDash val="sysDot"/>
          </a:ln>
        </p:spPr>
      </p:pic>
      <p:pic>
        <p:nvPicPr>
          <p:cNvPr id="67" name="" descr=""/>
          <p:cNvPicPr/>
          <p:nvPr/>
        </p:nvPicPr>
        <p:blipFill>
          <a:blip r:embed="rId2"/>
          <a:stretch/>
        </p:blipFill>
        <p:spPr>
          <a:xfrm>
            <a:off x="457200" y="867600"/>
            <a:ext cx="6172200" cy="4618800"/>
          </a:xfrm>
          <a:prstGeom prst="rect">
            <a:avLst/>
          </a:prstGeom>
          <a:ln w="0">
            <a:noFill/>
          </a:ln>
        </p:spPr>
      </p:pic>
      <p:sp>
        <p:nvSpPr>
          <p:cNvPr id="68" name=""/>
          <p:cNvSpPr txBox="1"/>
          <p:nvPr/>
        </p:nvSpPr>
        <p:spPr>
          <a:xfrm>
            <a:off x="7086600" y="1371600"/>
            <a:ext cx="2743200" cy="188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After implemented chatting and creating group chats on IPFS smoothly. We will implement NFT trade and sending emojis as NFT.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Frontend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>
            <a:alphaModFix amt="15000"/>
          </a:blip>
          <a:stretch/>
        </p:blipFill>
        <p:spPr>
          <a:xfrm>
            <a:off x="2058120" y="-227880"/>
            <a:ext cx="6172200" cy="6172200"/>
          </a:xfrm>
          <a:prstGeom prst="rect">
            <a:avLst/>
          </a:prstGeom>
          <a:ln w="0">
            <a:solidFill>
              <a:srgbClr val="000000">
                <a:alpha val="0"/>
              </a:srgbClr>
            </a:solidFill>
            <a:prstDash val="sysDot"/>
          </a:ln>
        </p:spPr>
      </p:pic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457200" y="1143000"/>
            <a:ext cx="5257800" cy="4272120"/>
          </a:xfrm>
          <a:prstGeom prst="rect">
            <a:avLst/>
          </a:prstGeom>
          <a:ln w="0">
            <a:noFill/>
          </a:ln>
        </p:spPr>
      </p:pic>
      <p:sp>
        <p:nvSpPr>
          <p:cNvPr id="72" name=""/>
          <p:cNvSpPr txBox="1"/>
          <p:nvPr/>
        </p:nvSpPr>
        <p:spPr>
          <a:xfrm>
            <a:off x="6400800" y="1371600"/>
            <a:ext cx="32004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- To be fast and close to the real-life chatting and trading, we can use NFT Cards.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Frontend</a:t>
            </a:r>
            <a:br/>
            <a:endParaRPr b="0" lang="en-US" sz="44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>
            <a:alphaModFix amt="15000"/>
          </a:blip>
          <a:stretch/>
        </p:blipFill>
        <p:spPr>
          <a:xfrm>
            <a:off x="2058120" y="-227880"/>
            <a:ext cx="6172200" cy="6172200"/>
          </a:xfrm>
          <a:prstGeom prst="rect">
            <a:avLst/>
          </a:prstGeom>
          <a:ln w="0">
            <a:solidFill>
              <a:srgbClr val="000000">
                <a:alpha val="0"/>
              </a:srgbClr>
            </a:solidFill>
            <a:prstDash val="sysDot"/>
          </a:ln>
        </p:spPr>
      </p:pic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504000" y="685800"/>
            <a:ext cx="2589480" cy="4984200"/>
          </a:xfrm>
          <a:prstGeom prst="rect">
            <a:avLst/>
          </a:prstGeom>
          <a:ln w="0">
            <a:noFill/>
          </a:ln>
        </p:spPr>
      </p:pic>
      <p:sp>
        <p:nvSpPr>
          <p:cNvPr id="76" name=""/>
          <p:cNvSpPr txBox="1"/>
          <p:nvPr/>
        </p:nvSpPr>
        <p:spPr>
          <a:xfrm>
            <a:off x="3632040" y="1324440"/>
            <a:ext cx="59436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- An Example of NFT Cards would be shown in chat. Includes informations of NFT’s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1">
            <a:alphaModFix amt="15000"/>
          </a:blip>
          <a:stretch/>
        </p:blipFill>
        <p:spPr>
          <a:xfrm>
            <a:off x="2058120" y="-227880"/>
            <a:ext cx="6172200" cy="6172200"/>
          </a:xfrm>
          <a:prstGeom prst="rect">
            <a:avLst/>
          </a:prstGeom>
          <a:ln w="0">
            <a:solidFill>
              <a:srgbClr val="000000">
                <a:alpha val="0"/>
              </a:srgbClr>
            </a:solidFill>
            <a:prstDash val="sysDot"/>
          </a:ln>
        </p:spPr>
      </p:pic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2286000" y="0"/>
            <a:ext cx="590292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LibreOffice/7.2.7.2$Linux_X86_64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2022-06-17T13:12:41Z</dcterms:created>
  <dc:creator/>
  <dc:description/>
  <dc:language>en-US</dc:language>
  <cp:lastModifiedBy/>
  <dcterms:modified xsi:type="dcterms:W3CDTF">2022-06-21T01:15:22Z</dcterms:modified>
  <cp:revision>3</cp:revision>
  <dc:subject/>
  <dc:title/>
</cp:coreProperties>
</file>