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7"/>
  </p:notesMasterIdLst>
  <p:sldIdLst>
    <p:sldId id="256" r:id="rId3"/>
    <p:sldId id="261" r:id="rId4"/>
    <p:sldId id="260" r:id="rId5"/>
    <p:sldId id="259" r:id="rId6"/>
    <p:sldId id="263" r:id="rId7"/>
    <p:sldId id="267" r:id="rId8"/>
    <p:sldId id="266" r:id="rId9"/>
    <p:sldId id="268" r:id="rId10"/>
    <p:sldId id="269" r:id="rId11"/>
    <p:sldId id="270" r:id="rId12"/>
    <p:sldId id="271" r:id="rId13"/>
    <p:sldId id="262" r:id="rId14"/>
    <p:sldId id="264" r:id="rId15"/>
    <p:sldId id="265" r:id="rId1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564" y="3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2E134-D8E8-4D6C-B6F3-FBFD744EFB64}" type="datetimeFigureOut">
              <a:rPr lang="en-US" smtClean="0"/>
              <a:t>8/15/2017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B9BC7-B65F-4C29-A4B6-C631F3057E73}" type="slidenum">
              <a:rPr lang="en-US" smtClean="0"/>
              <a:t>‹#›</a:t>
            </a:fld>
            <a:endParaRPr lang="en-US"/>
          </a:p>
        </p:txBody>
      </p:sp>
    </p:spTree>
    <p:extLst>
      <p:ext uri="{BB962C8B-B14F-4D97-AF65-F5344CB8AC3E}">
        <p14:creationId xmlns:p14="http://schemas.microsoft.com/office/powerpoint/2010/main" val="1023270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B9BC7-B65F-4C29-A4B6-C631F3057E73}" type="slidenum">
              <a:rPr lang="en-US" smtClean="0"/>
              <a:t>7</a:t>
            </a:fld>
            <a:endParaRPr lang="en-US"/>
          </a:p>
        </p:txBody>
      </p:sp>
    </p:spTree>
    <p:extLst>
      <p:ext uri="{BB962C8B-B14F-4D97-AF65-F5344CB8AC3E}">
        <p14:creationId xmlns:p14="http://schemas.microsoft.com/office/powerpoint/2010/main" val="24822941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8/15/2017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8/15/2017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8/15/2017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8/15/2017</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28184" y="2787774"/>
            <a:ext cx="2664296" cy="1569660"/>
          </a:xfrm>
          <a:prstGeom prst="rect">
            <a:avLst/>
          </a:prstGeom>
          <a:noFill/>
        </p:spPr>
        <p:txBody>
          <a:bodyPr wrap="square">
            <a:spAutoFit/>
          </a:bodyPr>
          <a:lstStyle/>
          <a:p>
            <a:r>
              <a:rPr lang="en-US" sz="1200" b="1" dirty="0">
                <a:solidFill>
                  <a:schemeClr val="tx1">
                    <a:lumMod val="75000"/>
                    <a:lumOff val="25000"/>
                  </a:schemeClr>
                </a:solidFill>
                <a:latin typeface="Arial" pitchFamily="34" charset="0"/>
                <a:cs typeface="Arial" pitchFamily="34" charset="0"/>
              </a:rPr>
              <a:t>OUR TEAM:</a:t>
            </a:r>
          </a:p>
          <a:p>
            <a:endParaRPr lang="en-US" sz="1200" b="1" dirty="0">
              <a:solidFill>
                <a:schemeClr val="tx1">
                  <a:lumMod val="75000"/>
                  <a:lumOff val="25000"/>
                </a:schemeClr>
              </a:solidFill>
              <a:latin typeface="Arial" pitchFamily="34" charset="0"/>
              <a:cs typeface="Arial" pitchFamily="34" charset="0"/>
            </a:endParaRPr>
          </a:p>
          <a:p>
            <a:pPr marL="171450" indent="-171450">
              <a:buFont typeface="Arial" panose="020B0604020202020204" pitchFamily="34" charset="0"/>
              <a:buChar char="•"/>
            </a:pPr>
            <a:r>
              <a:rPr lang="en-US" sz="1200" dirty="0" err="1">
                <a:solidFill>
                  <a:schemeClr val="tx1">
                    <a:lumMod val="75000"/>
                    <a:lumOff val="25000"/>
                  </a:schemeClr>
                </a:solidFill>
                <a:latin typeface="Arial" pitchFamily="34" charset="0"/>
                <a:cs typeface="Arial" pitchFamily="34" charset="0"/>
              </a:rPr>
              <a:t>Siddhant</a:t>
            </a:r>
            <a:r>
              <a:rPr lang="en-US" sz="1200" dirty="0">
                <a:solidFill>
                  <a:schemeClr val="tx1">
                    <a:lumMod val="75000"/>
                    <a:lumOff val="25000"/>
                  </a:schemeClr>
                </a:solidFill>
                <a:latin typeface="Arial" pitchFamily="34" charset="0"/>
                <a:cs typeface="Arial" pitchFamily="34" charset="0"/>
              </a:rPr>
              <a:t> </a:t>
            </a:r>
            <a:r>
              <a:rPr lang="en-US" sz="1200" dirty="0" err="1">
                <a:solidFill>
                  <a:schemeClr val="tx1">
                    <a:lumMod val="75000"/>
                    <a:lumOff val="25000"/>
                  </a:schemeClr>
                </a:solidFill>
                <a:latin typeface="Arial" pitchFamily="34" charset="0"/>
                <a:cs typeface="Arial" pitchFamily="34" charset="0"/>
              </a:rPr>
              <a:t>Singhal</a:t>
            </a:r>
            <a:endParaRPr lang="en-US" sz="1200" dirty="0">
              <a:solidFill>
                <a:schemeClr val="tx1">
                  <a:lumMod val="75000"/>
                  <a:lumOff val="25000"/>
                </a:schemeClr>
              </a:solidFill>
              <a:latin typeface="Arial" pitchFamily="34" charset="0"/>
              <a:cs typeface="Arial" pitchFamily="34" charset="0"/>
            </a:endParaRPr>
          </a:p>
          <a:p>
            <a:pPr marL="171450" indent="-171450">
              <a:buFont typeface="Arial" panose="020B0604020202020204" pitchFamily="34" charset="0"/>
              <a:buChar char="•"/>
            </a:pPr>
            <a:r>
              <a:rPr lang="en-US" sz="1200" dirty="0">
                <a:solidFill>
                  <a:schemeClr val="tx1">
                    <a:lumMod val="75000"/>
                    <a:lumOff val="25000"/>
                  </a:schemeClr>
                </a:solidFill>
                <a:latin typeface="Arial" pitchFamily="34" charset="0"/>
                <a:cs typeface="Arial" pitchFamily="34" charset="0"/>
              </a:rPr>
              <a:t>Kamala Nayana </a:t>
            </a:r>
            <a:r>
              <a:rPr lang="en-US" sz="1200" dirty="0" err="1">
                <a:solidFill>
                  <a:schemeClr val="tx1">
                    <a:lumMod val="75000"/>
                    <a:lumOff val="25000"/>
                  </a:schemeClr>
                </a:solidFill>
                <a:latin typeface="Arial" pitchFamily="34" charset="0"/>
                <a:cs typeface="Arial" pitchFamily="34" charset="0"/>
              </a:rPr>
              <a:t>Uppalapati</a:t>
            </a:r>
            <a:endParaRPr lang="en-US" sz="1200" dirty="0">
              <a:solidFill>
                <a:schemeClr val="tx1">
                  <a:lumMod val="75000"/>
                  <a:lumOff val="25000"/>
                </a:schemeClr>
              </a:solidFill>
              <a:latin typeface="Arial" pitchFamily="34" charset="0"/>
              <a:cs typeface="Arial" pitchFamily="34" charset="0"/>
            </a:endParaRPr>
          </a:p>
          <a:p>
            <a:pPr marL="171450" indent="-171450">
              <a:buFont typeface="Arial" panose="020B0604020202020204" pitchFamily="34" charset="0"/>
              <a:buChar char="•"/>
            </a:pPr>
            <a:r>
              <a:rPr lang="en-US" sz="1200" dirty="0" err="1">
                <a:solidFill>
                  <a:schemeClr val="tx1">
                    <a:lumMod val="75000"/>
                    <a:lumOff val="25000"/>
                  </a:schemeClr>
                </a:solidFill>
                <a:latin typeface="Arial" pitchFamily="34" charset="0"/>
                <a:cs typeface="Arial" pitchFamily="34" charset="0"/>
              </a:rPr>
              <a:t>Reshma</a:t>
            </a:r>
            <a:r>
              <a:rPr lang="en-US" sz="1200" dirty="0">
                <a:solidFill>
                  <a:schemeClr val="tx1">
                    <a:lumMod val="75000"/>
                    <a:lumOff val="25000"/>
                  </a:schemeClr>
                </a:solidFill>
                <a:latin typeface="Arial" pitchFamily="34" charset="0"/>
                <a:cs typeface="Arial" pitchFamily="34" charset="0"/>
              </a:rPr>
              <a:t> </a:t>
            </a:r>
            <a:r>
              <a:rPr lang="en-US" sz="1200" dirty="0" err="1">
                <a:solidFill>
                  <a:schemeClr val="tx1">
                    <a:lumMod val="75000"/>
                    <a:lumOff val="25000"/>
                  </a:schemeClr>
                </a:solidFill>
                <a:latin typeface="Arial" pitchFamily="34" charset="0"/>
                <a:cs typeface="Arial" pitchFamily="34" charset="0"/>
              </a:rPr>
              <a:t>Konepalli</a:t>
            </a:r>
            <a:endParaRPr lang="en-US" sz="1200" dirty="0">
              <a:solidFill>
                <a:schemeClr val="tx1">
                  <a:lumMod val="75000"/>
                  <a:lumOff val="25000"/>
                </a:schemeClr>
              </a:solidFill>
              <a:latin typeface="Arial" pitchFamily="34" charset="0"/>
              <a:cs typeface="Arial" pitchFamily="34" charset="0"/>
            </a:endParaRPr>
          </a:p>
          <a:p>
            <a:pPr marL="171450" indent="-171450">
              <a:buFont typeface="Arial" panose="020B0604020202020204" pitchFamily="34" charset="0"/>
              <a:buChar char="•"/>
            </a:pPr>
            <a:r>
              <a:rPr lang="en-US" sz="1200" dirty="0" err="1">
                <a:solidFill>
                  <a:schemeClr val="tx1">
                    <a:lumMod val="75000"/>
                    <a:lumOff val="25000"/>
                  </a:schemeClr>
                </a:solidFill>
                <a:latin typeface="Arial" pitchFamily="34" charset="0"/>
                <a:cs typeface="Arial" pitchFamily="34" charset="0"/>
              </a:rPr>
              <a:t>Ramya</a:t>
            </a:r>
            <a:r>
              <a:rPr lang="en-US" sz="1200" dirty="0">
                <a:solidFill>
                  <a:schemeClr val="tx1">
                    <a:lumMod val="75000"/>
                    <a:lumOff val="25000"/>
                  </a:schemeClr>
                </a:solidFill>
                <a:latin typeface="Arial" pitchFamily="34" charset="0"/>
                <a:cs typeface="Arial" pitchFamily="34" charset="0"/>
              </a:rPr>
              <a:t> </a:t>
            </a:r>
            <a:r>
              <a:rPr lang="en-US" sz="1200" dirty="0" err="1">
                <a:solidFill>
                  <a:schemeClr val="tx1">
                    <a:lumMod val="75000"/>
                    <a:lumOff val="25000"/>
                  </a:schemeClr>
                </a:solidFill>
                <a:latin typeface="Arial" pitchFamily="34" charset="0"/>
                <a:cs typeface="Arial" pitchFamily="34" charset="0"/>
              </a:rPr>
              <a:t>Nimmagadda</a:t>
            </a:r>
            <a:endParaRPr lang="en-US" sz="1200" dirty="0">
              <a:solidFill>
                <a:schemeClr val="tx1">
                  <a:lumMod val="75000"/>
                  <a:lumOff val="25000"/>
                </a:schemeClr>
              </a:solidFill>
              <a:latin typeface="Arial" pitchFamily="34" charset="0"/>
              <a:cs typeface="Arial" pitchFamily="34" charset="0"/>
            </a:endParaRPr>
          </a:p>
          <a:p>
            <a:pPr marL="171450" indent="-171450">
              <a:buFont typeface="Arial" panose="020B0604020202020204" pitchFamily="34" charset="0"/>
              <a:buChar char="•"/>
            </a:pPr>
            <a:r>
              <a:rPr lang="en-US" sz="1200" dirty="0" err="1">
                <a:solidFill>
                  <a:schemeClr val="tx1">
                    <a:lumMod val="75000"/>
                    <a:lumOff val="25000"/>
                  </a:schemeClr>
                </a:solidFill>
                <a:latin typeface="Arial" pitchFamily="34" charset="0"/>
                <a:cs typeface="Arial" pitchFamily="34" charset="0"/>
              </a:rPr>
              <a:t>Mohit</a:t>
            </a:r>
            <a:r>
              <a:rPr lang="en-US" sz="1200" dirty="0">
                <a:solidFill>
                  <a:schemeClr val="tx1">
                    <a:lumMod val="75000"/>
                    <a:lumOff val="25000"/>
                  </a:schemeClr>
                </a:solidFill>
                <a:latin typeface="Arial" pitchFamily="34" charset="0"/>
                <a:cs typeface="Arial" pitchFamily="34" charset="0"/>
              </a:rPr>
              <a:t> </a:t>
            </a:r>
            <a:r>
              <a:rPr lang="en-US" sz="1200" dirty="0" err="1">
                <a:solidFill>
                  <a:schemeClr val="tx1">
                    <a:lumMod val="75000"/>
                    <a:lumOff val="25000"/>
                  </a:schemeClr>
                </a:solidFill>
                <a:latin typeface="Arial" pitchFamily="34" charset="0"/>
                <a:cs typeface="Arial" pitchFamily="34" charset="0"/>
              </a:rPr>
              <a:t>Ramani</a:t>
            </a:r>
            <a:endParaRPr lang="en-US" sz="1200" dirty="0">
              <a:solidFill>
                <a:schemeClr val="tx1">
                  <a:lumMod val="75000"/>
                  <a:lumOff val="25000"/>
                </a:schemeClr>
              </a:solidFill>
              <a:latin typeface="Arial" pitchFamily="34" charset="0"/>
              <a:cs typeface="Arial" pitchFamily="34" charset="0"/>
            </a:endParaRPr>
          </a:p>
          <a:p>
            <a:pPr algn="r" fontAlgn="auto">
              <a:spcBef>
                <a:spcPts val="0"/>
              </a:spcBef>
              <a:spcAft>
                <a:spcPts val="0"/>
              </a:spcAft>
              <a:defRPr/>
            </a:pPr>
            <a:endParaRPr kumimoji="0" lang="en-US" altLang="ko-KR" sz="1200"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3938757" y="627534"/>
            <a:ext cx="4860032" cy="584775"/>
          </a:xfrm>
          <a:prstGeom prst="rect">
            <a:avLst/>
          </a:prstGeom>
          <a:noFill/>
          <a:ln w="9525">
            <a:noFill/>
            <a:miter lim="800000"/>
            <a:headEnd/>
            <a:tailEnd/>
          </a:ln>
        </p:spPr>
        <p:txBody>
          <a:bodyPr wrap="square">
            <a:spAutoFit/>
          </a:bodyPr>
          <a:lstStyle/>
          <a:p>
            <a:pPr algn="r"/>
            <a:r>
              <a:rPr lang="en-US" altLang="ko-KR" sz="3200" b="1" dirty="0">
                <a:solidFill>
                  <a:schemeClr val="tx1">
                    <a:lumMod val="75000"/>
                    <a:lumOff val="25000"/>
                  </a:schemeClr>
                </a:solidFill>
                <a:latin typeface="Arial" pitchFamily="34" charset="0"/>
                <a:ea typeface="맑은 고딕" pitchFamily="50" charset="-127"/>
                <a:cs typeface="Arial" pitchFamily="34" charset="0"/>
              </a:rPr>
              <a:t>HEALTH IN HANDS</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Flow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31887"/>
            <a:ext cx="9144000" cy="3924257"/>
          </a:xfrm>
        </p:spPr>
      </p:pic>
      <p:sp>
        <p:nvSpPr>
          <p:cNvPr id="4" name="Content Placeholder 3"/>
          <p:cNvSpPr>
            <a:spLocks noGrp="1"/>
          </p:cNvSpPr>
          <p:nvPr>
            <p:ph idx="10"/>
          </p:nvPr>
        </p:nvSpPr>
        <p:spPr/>
        <p:txBody>
          <a:bodyPr/>
          <a:lstStyle/>
          <a:p>
            <a:endParaRPr lang="en-US"/>
          </a:p>
        </p:txBody>
      </p:sp>
    </p:spTree>
    <p:extLst>
      <p:ext uri="{BB962C8B-B14F-4D97-AF65-F5344CB8AC3E}">
        <p14:creationId xmlns:p14="http://schemas.microsoft.com/office/powerpoint/2010/main" val="1693642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84466"/>
            <a:ext cx="9144000" cy="4135556"/>
          </a:xfrm>
        </p:spPr>
      </p:pic>
      <p:sp>
        <p:nvSpPr>
          <p:cNvPr id="4" name="Content Placeholder 3"/>
          <p:cNvSpPr>
            <a:spLocks noGrp="1"/>
          </p:cNvSpPr>
          <p:nvPr>
            <p:ph idx="10"/>
          </p:nvPr>
        </p:nvSpPr>
        <p:spPr/>
        <p:txBody>
          <a:bodyPr/>
          <a:lstStyle/>
          <a:p>
            <a:endParaRPr lang="en-US" dirty="0"/>
          </a:p>
        </p:txBody>
      </p:sp>
    </p:spTree>
    <p:extLst>
      <p:ext uri="{BB962C8B-B14F-4D97-AF65-F5344CB8AC3E}">
        <p14:creationId xmlns:p14="http://schemas.microsoft.com/office/powerpoint/2010/main" val="3912876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a:xfrm>
            <a:off x="1979712" y="987574"/>
            <a:ext cx="6840760" cy="3096344"/>
          </a:xfrm>
        </p:spPr>
        <p:txBody>
          <a:bodyPr/>
          <a:lstStyle/>
          <a:p>
            <a:pPr marL="342900" indent="-342900">
              <a:buFont typeface="Arial" panose="020B0604020202020204" pitchFamily="34" charset="0"/>
              <a:buChar char="•"/>
            </a:pPr>
            <a:r>
              <a:rPr lang="en-US" dirty="0"/>
              <a:t>Health in Hands application can be extended to other countries</a:t>
            </a:r>
          </a:p>
          <a:p>
            <a:pPr marL="342900" indent="-342900">
              <a:buFont typeface="Arial" panose="020B0604020202020204" pitchFamily="34" charset="0"/>
              <a:buChar char="•"/>
            </a:pPr>
            <a:r>
              <a:rPr lang="en-US" dirty="0"/>
              <a:t>This application can also be extended to android users</a:t>
            </a:r>
          </a:p>
          <a:p>
            <a:pPr marL="342900" indent="-342900">
              <a:buFont typeface="Arial" panose="020B0604020202020204" pitchFamily="34" charset="0"/>
              <a:buChar char="•"/>
            </a:pPr>
            <a:r>
              <a:rPr lang="en-US" dirty="0"/>
              <a:t>Patient would be able to view what medicines are available in a particular pharmacy and order them online </a:t>
            </a:r>
          </a:p>
          <a:p>
            <a:pPr marL="342900" indent="-342900">
              <a:buFont typeface="Arial" panose="020B0604020202020204" pitchFamily="34" charset="0"/>
              <a:buChar char="•"/>
            </a:pPr>
            <a:r>
              <a:rPr lang="en-US" dirty="0"/>
              <a:t>Patient would be able to share reports with doctor if required</a:t>
            </a:r>
          </a:p>
          <a:p>
            <a:pPr marL="342900" indent="-342900">
              <a:buFont typeface="Arial" panose="020B0604020202020204" pitchFamily="34" charset="0"/>
              <a:buChar char="•"/>
            </a:pPr>
            <a:r>
              <a:rPr lang="en-US" dirty="0"/>
              <a:t>Patient would be able to setup a video call with doctor</a:t>
            </a:r>
          </a:p>
          <a:p>
            <a:endParaRPr lang="en-US" dirty="0"/>
          </a:p>
        </p:txBody>
      </p:sp>
    </p:spTree>
    <p:extLst>
      <p:ext uri="{BB962C8B-B14F-4D97-AF65-F5344CB8AC3E}">
        <p14:creationId xmlns:p14="http://schemas.microsoft.com/office/powerpoint/2010/main" val="389324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Stack Used</a:t>
            </a:r>
          </a:p>
        </p:txBody>
      </p:sp>
      <p:sp>
        <p:nvSpPr>
          <p:cNvPr id="3" name="Content Placeholder 2"/>
          <p:cNvSpPr>
            <a:spLocks noGrp="1"/>
          </p:cNvSpPr>
          <p:nvPr>
            <p:ph idx="1"/>
          </p:nvPr>
        </p:nvSpPr>
        <p:spPr>
          <a:xfrm>
            <a:off x="1979712" y="987574"/>
            <a:ext cx="6912768" cy="504056"/>
          </a:xfrm>
        </p:spPr>
        <p:txBody>
          <a:bodyPr/>
          <a:lstStyle/>
          <a:p>
            <a:r>
              <a:rPr lang="en-US" dirty="0"/>
              <a:t>Mobile Application (IOS) </a:t>
            </a:r>
          </a:p>
        </p:txBody>
      </p:sp>
      <p:sp>
        <p:nvSpPr>
          <p:cNvPr id="5" name="Content Placeholder 2"/>
          <p:cNvSpPr>
            <a:spLocks noGrp="1"/>
          </p:cNvSpPr>
          <p:nvPr>
            <p:ph idx="1"/>
          </p:nvPr>
        </p:nvSpPr>
        <p:spPr>
          <a:xfrm>
            <a:off x="2014395" y="1440448"/>
            <a:ext cx="6912768" cy="1995398"/>
          </a:xfrm>
        </p:spPr>
        <p:txBody>
          <a:bodyPr/>
          <a:lstStyle/>
          <a:p>
            <a:pPr marL="342900" indent="-342900">
              <a:buFont typeface="Arial" panose="020B0604020202020204" pitchFamily="34" charset="0"/>
              <a:buChar char="•"/>
            </a:pPr>
            <a:r>
              <a:rPr lang="en-US" dirty="0"/>
              <a:t>Programming languages – Objective C, Swift </a:t>
            </a:r>
          </a:p>
          <a:p>
            <a:pPr marL="342900" indent="-342900">
              <a:buFont typeface="Arial" panose="020B0604020202020204" pitchFamily="34" charset="0"/>
              <a:buChar char="•"/>
            </a:pPr>
            <a:r>
              <a:rPr lang="en-US" dirty="0"/>
              <a:t>Web Technologies- HTML, CSS, </a:t>
            </a:r>
            <a:r>
              <a:rPr lang="en-US" dirty="0" err="1"/>
              <a:t>javascript</a:t>
            </a:r>
            <a:endParaRPr lang="en-US" dirty="0"/>
          </a:p>
          <a:p>
            <a:pPr marL="342900" indent="-342900">
              <a:buFont typeface="Arial" panose="020B0604020202020204" pitchFamily="34" charset="0"/>
              <a:buChar char="•"/>
            </a:pPr>
            <a:r>
              <a:rPr lang="en-US" dirty="0"/>
              <a:t>Development environment – </a:t>
            </a:r>
            <a:r>
              <a:rPr lang="en-US" dirty="0" err="1"/>
              <a:t>AppCode</a:t>
            </a:r>
            <a:r>
              <a:rPr lang="en-US" dirty="0"/>
              <a:t>, XCode</a:t>
            </a:r>
          </a:p>
          <a:p>
            <a:pPr marL="342900" indent="-342900">
              <a:buFont typeface="Arial" panose="020B0604020202020204" pitchFamily="34" charset="0"/>
              <a:buChar char="•"/>
            </a:pPr>
            <a:r>
              <a:rPr lang="en-US" dirty="0"/>
              <a:t>UI Development- </a:t>
            </a:r>
            <a:r>
              <a:rPr lang="en-US" dirty="0" err="1"/>
              <a:t>JustInMind</a:t>
            </a:r>
            <a:endParaRPr lang="en-US" dirty="0"/>
          </a:p>
          <a:p>
            <a:pPr marL="342900" indent="-342900">
              <a:buFont typeface="Arial" panose="020B0604020202020204" pitchFamily="34" charset="0"/>
              <a:buChar char="•"/>
            </a:pPr>
            <a:r>
              <a:rPr lang="en-US" dirty="0"/>
              <a:t>Backend Servers- </a:t>
            </a:r>
            <a:r>
              <a:rPr lang="en-US" dirty="0" err="1"/>
              <a:t>Verivo</a:t>
            </a:r>
            <a:endParaRPr lang="en-US" dirty="0"/>
          </a:p>
        </p:txBody>
      </p:sp>
    </p:spTree>
    <p:extLst>
      <p:ext uri="{BB962C8B-B14F-4D97-AF65-F5344CB8AC3E}">
        <p14:creationId xmlns:p14="http://schemas.microsoft.com/office/powerpoint/2010/main" val="1799522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Stack Used</a:t>
            </a:r>
          </a:p>
        </p:txBody>
      </p:sp>
      <p:sp>
        <p:nvSpPr>
          <p:cNvPr id="3" name="Content Placeholder 2"/>
          <p:cNvSpPr>
            <a:spLocks noGrp="1"/>
          </p:cNvSpPr>
          <p:nvPr>
            <p:ph idx="1"/>
          </p:nvPr>
        </p:nvSpPr>
        <p:spPr>
          <a:xfrm>
            <a:off x="1979712" y="987574"/>
            <a:ext cx="6912768" cy="504056"/>
          </a:xfrm>
        </p:spPr>
        <p:txBody>
          <a:bodyPr/>
          <a:lstStyle/>
          <a:p>
            <a:r>
              <a:rPr lang="en-US" dirty="0"/>
              <a:t>Web Application  </a:t>
            </a:r>
          </a:p>
        </p:txBody>
      </p:sp>
      <p:sp>
        <p:nvSpPr>
          <p:cNvPr id="5" name="Content Placeholder 2"/>
          <p:cNvSpPr>
            <a:spLocks noGrp="1"/>
          </p:cNvSpPr>
          <p:nvPr>
            <p:ph idx="1"/>
          </p:nvPr>
        </p:nvSpPr>
        <p:spPr>
          <a:xfrm>
            <a:off x="2014395" y="1440448"/>
            <a:ext cx="6912768" cy="2931502"/>
          </a:xfrm>
        </p:spPr>
        <p:txBody>
          <a:bodyPr/>
          <a:lstStyle/>
          <a:p>
            <a:pPr marL="342900" indent="-342900">
              <a:buFont typeface="Arial" panose="020B0604020202020204" pitchFamily="34" charset="0"/>
              <a:buChar char="•"/>
            </a:pPr>
            <a:r>
              <a:rPr lang="en-US" dirty="0"/>
              <a:t>Programming languages – Java</a:t>
            </a:r>
          </a:p>
          <a:p>
            <a:pPr marL="342900" indent="-342900">
              <a:buFont typeface="Arial" panose="020B0604020202020204" pitchFamily="34" charset="0"/>
              <a:buChar char="•"/>
            </a:pPr>
            <a:r>
              <a:rPr lang="en-US" dirty="0"/>
              <a:t>Framework – Spring MVC, Hibernate</a:t>
            </a:r>
          </a:p>
          <a:p>
            <a:pPr marL="342900" indent="-342900">
              <a:buFont typeface="Arial" panose="020B0604020202020204" pitchFamily="34" charset="0"/>
              <a:buChar char="•"/>
            </a:pPr>
            <a:r>
              <a:rPr lang="en-US" dirty="0"/>
              <a:t>Web Technologies- HTML, CSS, </a:t>
            </a:r>
            <a:r>
              <a:rPr lang="en-US" dirty="0" err="1"/>
              <a:t>javascript</a:t>
            </a:r>
            <a:endParaRPr lang="en-US" dirty="0"/>
          </a:p>
          <a:p>
            <a:pPr marL="342900" indent="-342900">
              <a:buFont typeface="Arial" panose="020B0604020202020204" pitchFamily="34" charset="0"/>
              <a:buChar char="•"/>
            </a:pPr>
            <a:r>
              <a:rPr lang="en-US" dirty="0"/>
              <a:t>Database - MySQL</a:t>
            </a:r>
          </a:p>
          <a:p>
            <a:pPr marL="342900" indent="-342900">
              <a:buFont typeface="Arial" panose="020B0604020202020204" pitchFamily="34" charset="0"/>
              <a:buChar char="•"/>
            </a:pPr>
            <a:r>
              <a:rPr lang="en-US" dirty="0"/>
              <a:t>Development environment – Spring tool suite</a:t>
            </a:r>
          </a:p>
          <a:p>
            <a:pPr marL="342900" indent="-342900">
              <a:buFont typeface="Arial" panose="020B0604020202020204" pitchFamily="34" charset="0"/>
              <a:buChar char="•"/>
            </a:pPr>
            <a:r>
              <a:rPr lang="en-US" dirty="0"/>
              <a:t>UI Development- </a:t>
            </a:r>
            <a:r>
              <a:rPr lang="en-US" dirty="0" err="1"/>
              <a:t>JustInMind</a:t>
            </a:r>
            <a:endParaRPr lang="en-US" dirty="0"/>
          </a:p>
          <a:p>
            <a:pPr marL="342900" indent="-342900">
              <a:buFont typeface="Arial" panose="020B0604020202020204" pitchFamily="34" charset="0"/>
              <a:buChar char="•"/>
            </a:pPr>
            <a:r>
              <a:rPr lang="en-US" dirty="0"/>
              <a:t>Backend Servers- Apache Tomcat</a:t>
            </a:r>
          </a:p>
        </p:txBody>
      </p:sp>
    </p:spTree>
    <p:extLst>
      <p:ext uri="{BB962C8B-B14F-4D97-AF65-F5344CB8AC3E}">
        <p14:creationId xmlns:p14="http://schemas.microsoft.com/office/powerpoint/2010/main" val="165169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27176" y="1275606"/>
            <a:ext cx="7416824" cy="2585323"/>
          </a:xfrm>
          <a:prstGeom prst="rect">
            <a:avLst/>
          </a:prstGeom>
        </p:spPr>
        <p:txBody>
          <a:bodyPr wrap="square">
            <a:spAutoFit/>
          </a:bodyPr>
          <a:lstStyle/>
          <a:p>
            <a:pPr marL="342900" indent="-342900" fontAlgn="base">
              <a:lnSpc>
                <a:spcPct val="150000"/>
              </a:lnSpc>
              <a:buFont typeface="Arial" panose="020B0604020202020204" pitchFamily="34" charset="0"/>
              <a:buChar char="•"/>
            </a:pPr>
            <a:r>
              <a:rPr lang="en-US" dirty="0"/>
              <a:t>Missing medical records</a:t>
            </a:r>
          </a:p>
          <a:p>
            <a:pPr marL="342900" indent="-342900" fontAlgn="base">
              <a:lnSpc>
                <a:spcPct val="150000"/>
              </a:lnSpc>
              <a:buFont typeface="Arial" panose="020B0604020202020204" pitchFamily="34" charset="0"/>
              <a:buChar char="•"/>
            </a:pPr>
            <a:r>
              <a:rPr lang="en-US" dirty="0"/>
              <a:t>Small clinics/hospitals do not maintain patient’s records</a:t>
            </a:r>
          </a:p>
          <a:p>
            <a:pPr marL="342900" indent="-342900" fontAlgn="base">
              <a:lnSpc>
                <a:spcPct val="150000"/>
              </a:lnSpc>
              <a:buFont typeface="Arial" panose="020B0604020202020204" pitchFamily="34" charset="0"/>
              <a:buChar char="•"/>
            </a:pPr>
            <a:r>
              <a:rPr lang="en-US" dirty="0"/>
              <a:t>Wait time in the hospitals/clinics for consultation</a:t>
            </a:r>
          </a:p>
          <a:p>
            <a:pPr marL="342900" indent="-342900" fontAlgn="base">
              <a:lnSpc>
                <a:spcPct val="150000"/>
              </a:lnSpc>
              <a:buFont typeface="Arial" panose="020B0604020202020204" pitchFamily="34" charset="0"/>
              <a:buChar char="•"/>
            </a:pPr>
            <a:r>
              <a:rPr lang="en-US" dirty="0"/>
              <a:t>Difficulty in finding the best suited doctor</a:t>
            </a:r>
          </a:p>
          <a:p>
            <a:pPr marL="342900" indent="-342900" fontAlgn="base">
              <a:lnSpc>
                <a:spcPct val="150000"/>
              </a:lnSpc>
              <a:buFont typeface="Arial" panose="020B0604020202020204" pitchFamily="34" charset="0"/>
              <a:buChar char="•"/>
            </a:pPr>
            <a:r>
              <a:rPr lang="en-US" dirty="0"/>
              <a:t>We go through some of the tests that we do not need only because of missing reports</a:t>
            </a:r>
          </a:p>
        </p:txBody>
      </p:sp>
      <p:sp>
        <p:nvSpPr>
          <p:cNvPr id="8" name="Title 2"/>
          <p:cNvSpPr>
            <a:spLocks noGrp="1"/>
          </p:cNvSpPr>
          <p:nvPr>
            <p:ph type="title"/>
          </p:nvPr>
        </p:nvSpPr>
        <p:spPr>
          <a:xfrm>
            <a:off x="1547664" y="0"/>
            <a:ext cx="7596336" cy="884466"/>
          </a:xfrm>
        </p:spPr>
        <p:txBody>
          <a:bodyPr/>
          <a:lstStyle/>
          <a:p>
            <a:r>
              <a:rPr lang="en-US" dirty="0"/>
              <a:t> </a:t>
            </a:r>
            <a:r>
              <a:rPr lang="en-US" altLang="ko-KR" dirty="0"/>
              <a:t>Problem</a:t>
            </a:r>
            <a:endParaRPr lang="en-US" dirty="0"/>
          </a:p>
        </p:txBody>
      </p:sp>
      <p:pic>
        <p:nvPicPr>
          <p:cNvPr id="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44208" y="56693"/>
            <a:ext cx="2529605"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71752"/>
            <a:ext cx="1368150" cy="1877059"/>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7146" y="3478980"/>
            <a:ext cx="2448272" cy="1546178"/>
          </a:xfrm>
          <a:prstGeom prst="rect">
            <a:avLst/>
          </a:prstGeom>
        </p:spPr>
      </p:pic>
    </p:spTree>
    <p:extLst>
      <p:ext uri="{BB962C8B-B14F-4D97-AF65-F5344CB8AC3E}">
        <p14:creationId xmlns:p14="http://schemas.microsoft.com/office/powerpoint/2010/main" val="2501238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466"/>
          </a:xfrm>
        </p:spPr>
        <p:txBody>
          <a:bodyPr/>
          <a:lstStyle/>
          <a:p>
            <a:r>
              <a:rPr lang="en-US"/>
              <a:t>Solution</a:t>
            </a:r>
            <a:endParaRPr lang="en-US" dirty="0"/>
          </a:p>
        </p:txBody>
      </p:sp>
      <p:sp>
        <p:nvSpPr>
          <p:cNvPr id="3" name="Content Placeholder 2"/>
          <p:cNvSpPr>
            <a:spLocks noGrp="1"/>
          </p:cNvSpPr>
          <p:nvPr>
            <p:ph idx="1"/>
          </p:nvPr>
        </p:nvSpPr>
        <p:spPr>
          <a:xfrm>
            <a:off x="251520" y="483518"/>
            <a:ext cx="5598876" cy="4443958"/>
          </a:xfrm>
        </p:spPr>
        <p:txBody>
          <a:bodyPr/>
          <a:lstStyle/>
          <a:p>
            <a:pPr marL="342900" indent="-342900" algn="just">
              <a:lnSpc>
                <a:spcPct val="150000"/>
              </a:lnSpc>
              <a:buFont typeface="Arial" panose="020B0604020202020204" pitchFamily="34" charset="0"/>
              <a:buChar char="•"/>
            </a:pPr>
            <a:r>
              <a:rPr lang="en-US" dirty="0"/>
              <a:t>An application/service that will help us to record our medical reports</a:t>
            </a:r>
          </a:p>
          <a:p>
            <a:pPr marL="342900" indent="-342900" algn="just">
              <a:lnSpc>
                <a:spcPct val="150000"/>
              </a:lnSpc>
              <a:buFont typeface="Arial" panose="020B0604020202020204" pitchFamily="34" charset="0"/>
              <a:buChar char="•"/>
            </a:pPr>
            <a:r>
              <a:rPr lang="en-US" dirty="0"/>
              <a:t>An application that will help in searching the best suited doctor for our problem</a:t>
            </a:r>
          </a:p>
          <a:p>
            <a:pPr marL="342900" indent="-342900" algn="just">
              <a:lnSpc>
                <a:spcPct val="150000"/>
              </a:lnSpc>
              <a:buFont typeface="Arial" panose="020B0604020202020204" pitchFamily="34" charset="0"/>
              <a:buChar char="•"/>
            </a:pPr>
            <a:r>
              <a:rPr lang="en-US" dirty="0"/>
              <a:t>An application that will give us information on the nearest diagnostic centers</a:t>
            </a:r>
          </a:p>
          <a:p>
            <a:pPr marL="342900" indent="-342900" algn="just">
              <a:lnSpc>
                <a:spcPct val="150000"/>
              </a:lnSpc>
              <a:buFont typeface="Arial" panose="020B0604020202020204" pitchFamily="34" charset="0"/>
              <a:buChar char="•"/>
            </a:pPr>
            <a:r>
              <a:rPr lang="en-US" dirty="0"/>
              <a:t>An application that will help us in scheduling an appointment with ease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195486"/>
            <a:ext cx="3114092" cy="4731990"/>
          </a:xfrm>
          <a:prstGeom prst="rect">
            <a:avLst/>
          </a:prstGeom>
        </p:spPr>
      </p:pic>
    </p:spTree>
    <p:extLst>
      <p:ext uri="{BB962C8B-B14F-4D97-AF65-F5344CB8AC3E}">
        <p14:creationId xmlns:p14="http://schemas.microsoft.com/office/powerpoint/2010/main" val="598475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23928" y="0"/>
            <a:ext cx="5220072" cy="884466"/>
          </a:xfrm>
        </p:spPr>
        <p:txBody>
          <a:bodyPr/>
          <a:lstStyle/>
          <a:p>
            <a:r>
              <a:rPr lang="en-US" dirty="0"/>
              <a:t>Stakeholders</a:t>
            </a:r>
            <a:endParaRPr lang="ko-KR" altLang="en-US" dirty="0"/>
          </a:p>
        </p:txBody>
      </p:sp>
      <p:sp>
        <p:nvSpPr>
          <p:cNvPr id="2" name="Content Placeholder 1"/>
          <p:cNvSpPr>
            <a:spLocks noGrp="1"/>
          </p:cNvSpPr>
          <p:nvPr>
            <p:ph idx="1"/>
          </p:nvPr>
        </p:nvSpPr>
        <p:spPr>
          <a:xfrm>
            <a:off x="3923928" y="987574"/>
            <a:ext cx="4968552" cy="4155926"/>
          </a:xfrm>
        </p:spPr>
        <p:txBody>
          <a:bodyPr/>
          <a:lstStyle/>
          <a:p>
            <a:pPr marL="342900" indent="-342900">
              <a:lnSpc>
                <a:spcPct val="150000"/>
              </a:lnSpc>
              <a:buFont typeface="Arial" panose="020B0604020202020204" pitchFamily="34" charset="0"/>
              <a:buChar char="•"/>
            </a:pPr>
            <a:r>
              <a:rPr lang="en-US" dirty="0"/>
              <a:t>Diagnostic Centers</a:t>
            </a:r>
          </a:p>
          <a:p>
            <a:pPr marL="342900" indent="-342900">
              <a:lnSpc>
                <a:spcPct val="150000"/>
              </a:lnSpc>
              <a:buFont typeface="Arial" panose="020B0604020202020204" pitchFamily="34" charset="0"/>
              <a:buChar char="•"/>
            </a:pPr>
            <a:r>
              <a:rPr lang="en-US" dirty="0"/>
              <a:t>Doctors</a:t>
            </a:r>
          </a:p>
          <a:p>
            <a:pPr marL="342900" indent="-342900">
              <a:lnSpc>
                <a:spcPct val="150000"/>
              </a:lnSpc>
              <a:buFont typeface="Arial" panose="020B0604020202020204" pitchFamily="34" charset="0"/>
              <a:buChar char="•"/>
            </a:pPr>
            <a:r>
              <a:rPr lang="en-US" dirty="0"/>
              <a:t>Patients</a:t>
            </a:r>
          </a:p>
          <a:p>
            <a:pPr lvl="0"/>
            <a:endParaRPr lang="en-US" b="1" dirty="0"/>
          </a:p>
        </p:txBody>
      </p:sp>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r="66537"/>
          <a:stretch/>
        </p:blipFill>
        <p:spPr>
          <a:xfrm>
            <a:off x="0" y="0"/>
            <a:ext cx="3059832" cy="5143500"/>
          </a:xfrm>
          <a:prstGeom prst="rect">
            <a:avLst/>
          </a:prstGeom>
        </p:spPr>
      </p:pic>
    </p:spTree>
    <p:extLst>
      <p:ext uri="{BB962C8B-B14F-4D97-AF65-F5344CB8AC3E}">
        <p14:creationId xmlns:p14="http://schemas.microsoft.com/office/powerpoint/2010/main" val="97910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571750"/>
            <a:ext cx="4491608" cy="1008112"/>
          </a:xfrm>
        </p:spPr>
        <p:txBody>
          <a:bodyPr/>
          <a:lstStyle/>
          <a:p>
            <a:r>
              <a:rPr lang="en-US" dirty="0"/>
              <a:t>Who</a:t>
            </a:r>
            <a:r>
              <a:rPr lang="en-US" dirty="0"/>
              <a:t> are the users?</a:t>
            </a:r>
          </a:p>
        </p:txBody>
      </p:sp>
      <p:sp>
        <p:nvSpPr>
          <p:cNvPr id="3" name="Content Placeholder 2"/>
          <p:cNvSpPr>
            <a:spLocks noGrp="1"/>
          </p:cNvSpPr>
          <p:nvPr>
            <p:ph idx="1"/>
          </p:nvPr>
        </p:nvSpPr>
        <p:spPr>
          <a:xfrm>
            <a:off x="1763688" y="1347614"/>
            <a:ext cx="7200800" cy="792088"/>
          </a:xfrm>
        </p:spPr>
        <p:txBody>
          <a:bodyPr/>
          <a:lstStyle/>
          <a:p>
            <a:pPr marL="342900" indent="-342900" algn="just">
              <a:lnSpc>
                <a:spcPct val="150000"/>
              </a:lnSpc>
              <a:buFont typeface="Arial" panose="020B0604020202020204" pitchFamily="34" charset="0"/>
              <a:buChar char="•"/>
            </a:pPr>
            <a:r>
              <a:rPr lang="en-US" dirty="0"/>
              <a:t>Indian Medical Association is the only representative voluntary organization of doctors of modern scientific system of medicine which looks after the interest of doctors as well as the well being of the community at large</a:t>
            </a:r>
          </a:p>
        </p:txBody>
      </p:sp>
      <p:sp>
        <p:nvSpPr>
          <p:cNvPr id="5" name="Title 1"/>
          <p:cNvSpPr txBox="1">
            <a:spLocks/>
          </p:cNvSpPr>
          <p:nvPr/>
        </p:nvSpPr>
        <p:spPr>
          <a:xfrm>
            <a:off x="152400" y="152400"/>
            <a:ext cx="9144000" cy="884466"/>
          </a:xfrm>
          <a:prstGeom prst="rect">
            <a:avLst/>
          </a:prstGeom>
        </p:spPr>
        <p:txBody>
          <a:bodyPr anchor="ctr"/>
          <a:lstStyle>
            <a:lvl1pPr algn="l" defTabSz="914400" rtl="0" eaLnBrk="1" latinLnBrk="1" hangingPunct="1">
              <a:spcBef>
                <a:spcPct val="0"/>
              </a:spcBef>
              <a:buNone/>
              <a:defRPr sz="3600" b="1" kern="1200">
                <a:solidFill>
                  <a:schemeClr val="tx1">
                    <a:lumMod val="75000"/>
                    <a:lumOff val="25000"/>
                  </a:schemeClr>
                </a:solidFill>
                <a:latin typeface="Arial" pitchFamily="34" charset="0"/>
                <a:ea typeface="+mj-ea"/>
                <a:cs typeface="Arial" pitchFamily="34" charset="0"/>
              </a:defRPr>
            </a:lvl1pPr>
          </a:lstStyle>
          <a:p>
            <a:r>
              <a:rPr lang="en-US"/>
              <a:t>Who</a:t>
            </a:r>
            <a:r>
              <a:rPr lang="en-US"/>
              <a:t> are the sponsors?</a:t>
            </a:r>
            <a:endParaRPr lang="en-US" dirty="0"/>
          </a:p>
        </p:txBody>
      </p:sp>
      <p:sp>
        <p:nvSpPr>
          <p:cNvPr id="7" name="Content Placeholder 2"/>
          <p:cNvSpPr>
            <a:spLocks noGrp="1"/>
          </p:cNvSpPr>
          <p:nvPr>
            <p:ph idx="1"/>
          </p:nvPr>
        </p:nvSpPr>
        <p:spPr>
          <a:xfrm>
            <a:off x="251520" y="3363838"/>
            <a:ext cx="7632848" cy="1606892"/>
          </a:xfrm>
        </p:spPr>
        <p:txBody>
          <a:bodyPr/>
          <a:lstStyle/>
          <a:p>
            <a:pPr marL="342900" indent="-342900" algn="just">
              <a:lnSpc>
                <a:spcPct val="150000"/>
              </a:lnSpc>
              <a:buFont typeface="Arial" panose="020B0604020202020204" pitchFamily="34" charset="0"/>
              <a:buChar char="•"/>
            </a:pPr>
            <a:r>
              <a:rPr lang="en-US" dirty="0"/>
              <a:t>People who what to maintain their health records electronically</a:t>
            </a:r>
          </a:p>
          <a:p>
            <a:pPr marL="342900" indent="-342900" algn="just">
              <a:lnSpc>
                <a:spcPct val="150000"/>
              </a:lnSpc>
              <a:buFont typeface="Arial" panose="020B0604020202020204" pitchFamily="34" charset="0"/>
              <a:buChar char="•"/>
            </a:pPr>
            <a:r>
              <a:rPr lang="en-US" dirty="0"/>
              <a:t>Doctors and Health organizations who want to reach out patients online </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9288" t="957" r="24801" b="3318"/>
          <a:stretch/>
        </p:blipFill>
        <p:spPr>
          <a:xfrm>
            <a:off x="249517" y="923693"/>
            <a:ext cx="1787657" cy="1720065"/>
          </a:xfrm>
          <a:prstGeom prst="rect">
            <a:avLst/>
          </a:prstGeom>
        </p:spPr>
      </p:pic>
    </p:spTree>
    <p:extLst>
      <p:ext uri="{BB962C8B-B14F-4D97-AF65-F5344CB8AC3E}">
        <p14:creationId xmlns:p14="http://schemas.microsoft.com/office/powerpoint/2010/main" val="182366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Problem-1 </a:t>
            </a:r>
          </a:p>
        </p:txBody>
      </p:sp>
      <p:sp>
        <p:nvSpPr>
          <p:cNvPr id="3" name="Content Placeholder 2"/>
          <p:cNvSpPr>
            <a:spLocks noGrp="1"/>
          </p:cNvSpPr>
          <p:nvPr>
            <p:ph idx="1"/>
          </p:nvPr>
        </p:nvSpPr>
        <p:spPr/>
        <p:txBody>
          <a:bodyPr/>
          <a:lstStyle/>
          <a:p>
            <a:r>
              <a:rPr lang="en-US" dirty="0"/>
              <a:t>Record keeping of medical history</a:t>
            </a:r>
          </a:p>
        </p:txBody>
      </p:sp>
      <p:sp>
        <p:nvSpPr>
          <p:cNvPr id="4" name="Content Placeholder 3"/>
          <p:cNvSpPr>
            <a:spLocks noGrp="1"/>
          </p:cNvSpPr>
          <p:nvPr>
            <p:ph idx="10"/>
          </p:nvPr>
        </p:nvSpPr>
        <p:spPr/>
        <p:txBody>
          <a:bodyPr/>
          <a:lstStyle/>
          <a:p>
            <a:pPr marL="342900" indent="-342900">
              <a:buFont typeface="Arial" panose="020B0604020202020204" pitchFamily="34" charset="0"/>
              <a:buChar char="•"/>
            </a:pPr>
            <a:r>
              <a:rPr lang="en-US" sz="2000" dirty="0"/>
              <a:t>Solution: The records are available on the application which can be accessed with there “Health in Hands” account (connecting application to a database on cloud).</a:t>
            </a:r>
          </a:p>
          <a:p>
            <a:pPr marL="342900" indent="-342900">
              <a:buFont typeface="Arial" panose="020B0604020202020204" pitchFamily="34" charset="0"/>
              <a:buChar char="•"/>
            </a:pPr>
            <a:r>
              <a:rPr lang="en-US" sz="2000" dirty="0"/>
              <a:t>Also, hard copy  of any medical record can be retrieved by the user with access level.</a:t>
            </a:r>
          </a:p>
          <a:p>
            <a:pPr marL="342900" indent="-342900">
              <a:buFont typeface="Arial" panose="020B0604020202020204" pitchFamily="34" charset="0"/>
              <a:buChar char="•"/>
            </a:pPr>
            <a:r>
              <a:rPr lang="en-US" sz="2000" dirty="0"/>
              <a:t>Easy access to Diagnostic center for uploading the reports for the patients.</a:t>
            </a:r>
          </a:p>
          <a:p>
            <a:endParaRPr lang="en-US" dirty="0"/>
          </a:p>
        </p:txBody>
      </p:sp>
    </p:spTree>
    <p:extLst>
      <p:ext uri="{BB962C8B-B14F-4D97-AF65-F5344CB8AC3E}">
        <p14:creationId xmlns:p14="http://schemas.microsoft.com/office/powerpoint/2010/main" val="209808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Problem-2</a:t>
            </a:r>
          </a:p>
        </p:txBody>
      </p:sp>
      <p:sp>
        <p:nvSpPr>
          <p:cNvPr id="4" name="Content Placeholder 3"/>
          <p:cNvSpPr>
            <a:spLocks noGrp="1"/>
          </p:cNvSpPr>
          <p:nvPr>
            <p:ph idx="10"/>
          </p:nvPr>
        </p:nvSpPr>
        <p:spPr/>
        <p:txBody>
          <a:bodyPr/>
          <a:lstStyle/>
          <a:p>
            <a:pPr marL="342900" indent="-342900">
              <a:buFont typeface="Arial" panose="020B0604020202020204" pitchFamily="34" charset="0"/>
              <a:buChar char="•"/>
            </a:pPr>
            <a:r>
              <a:rPr lang="en-US" sz="2000" dirty="0"/>
              <a:t>Solution: Application functionality for </a:t>
            </a:r>
          </a:p>
          <a:p>
            <a:pPr marL="342900" indent="-342900">
              <a:buFont typeface="Arial" panose="020B0604020202020204" pitchFamily="34" charset="0"/>
              <a:buChar char="•"/>
            </a:pPr>
            <a:r>
              <a:rPr lang="en-US" sz="2000" dirty="0"/>
              <a:t>Doctor: can manage the appointment calendar.</a:t>
            </a:r>
          </a:p>
          <a:p>
            <a:pPr marL="342900" indent="-342900">
              <a:buFont typeface="Arial" panose="020B0604020202020204" pitchFamily="34" charset="0"/>
              <a:buChar char="•"/>
            </a:pPr>
            <a:r>
              <a:rPr lang="en-US" sz="2000" dirty="0"/>
              <a:t>Patient: can book an appointment and review the status of appointment in real time. </a:t>
            </a:r>
          </a:p>
          <a:p>
            <a:endParaRPr lang="en-US" dirty="0"/>
          </a:p>
        </p:txBody>
      </p:sp>
      <p:sp>
        <p:nvSpPr>
          <p:cNvPr id="5" name="Content Placeholder 2"/>
          <p:cNvSpPr txBox="1">
            <a:spLocks/>
          </p:cNvSpPr>
          <p:nvPr/>
        </p:nvSpPr>
        <p:spPr>
          <a:xfrm>
            <a:off x="395536" y="1131590"/>
            <a:ext cx="8496944"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Time wastage in waiting area to see doctor, failure in appointment scheduling and real-time tracking of appointment status.</a:t>
            </a:r>
          </a:p>
        </p:txBody>
      </p:sp>
    </p:spTree>
    <p:extLst>
      <p:ext uri="{BB962C8B-B14F-4D97-AF65-F5344CB8AC3E}">
        <p14:creationId xmlns:p14="http://schemas.microsoft.com/office/powerpoint/2010/main" val="3030704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Problem-3</a:t>
            </a:r>
          </a:p>
        </p:txBody>
      </p:sp>
      <p:sp>
        <p:nvSpPr>
          <p:cNvPr id="3" name="Content Placeholder 2"/>
          <p:cNvSpPr>
            <a:spLocks noGrp="1"/>
          </p:cNvSpPr>
          <p:nvPr>
            <p:ph idx="1"/>
          </p:nvPr>
        </p:nvSpPr>
        <p:spPr>
          <a:xfrm>
            <a:off x="395536" y="918776"/>
            <a:ext cx="8496944" cy="460648"/>
          </a:xfrm>
        </p:spPr>
        <p:txBody>
          <a:bodyPr/>
          <a:lstStyle/>
          <a:p>
            <a:r>
              <a:rPr lang="en-US" dirty="0"/>
              <a:t>Solution Summary</a:t>
            </a:r>
          </a:p>
        </p:txBody>
      </p:sp>
      <p:sp>
        <p:nvSpPr>
          <p:cNvPr id="4" name="Content Placeholder 3"/>
          <p:cNvSpPr>
            <a:spLocks noGrp="1"/>
          </p:cNvSpPr>
          <p:nvPr>
            <p:ph idx="10"/>
          </p:nvPr>
        </p:nvSpPr>
        <p:spPr>
          <a:xfrm>
            <a:off x="395536" y="1491630"/>
            <a:ext cx="8496944" cy="2995737"/>
          </a:xfrm>
        </p:spPr>
        <p:txBody>
          <a:bodyPr/>
          <a:lstStyle/>
          <a:p>
            <a:r>
              <a:rPr lang="en-US" sz="2000" i="1" dirty="0"/>
              <a:t>Patient:</a:t>
            </a:r>
          </a:p>
          <a:p>
            <a:pPr marL="342900" indent="-342900">
              <a:buFont typeface="Arial" panose="020B0604020202020204" pitchFamily="34" charset="0"/>
              <a:buChar char="•"/>
            </a:pPr>
            <a:r>
              <a:rPr lang="en-US" sz="2000" dirty="0"/>
              <a:t>Might reduce the count of Medical tests to go through with.</a:t>
            </a:r>
          </a:p>
          <a:p>
            <a:pPr marL="342900" indent="-342900">
              <a:buFont typeface="Arial" panose="020B0604020202020204" pitchFamily="34" charset="0"/>
              <a:buChar char="•"/>
            </a:pPr>
            <a:r>
              <a:rPr lang="en-US" sz="2000" dirty="0"/>
              <a:t>Record keeping. </a:t>
            </a:r>
          </a:p>
          <a:p>
            <a:pPr marL="342900" indent="-342900">
              <a:buFont typeface="Arial" panose="020B0604020202020204" pitchFamily="34" charset="0"/>
              <a:buChar char="•"/>
            </a:pPr>
            <a:r>
              <a:rPr lang="en-US" sz="2000" dirty="0"/>
              <a:t>Appointment Scheduling.</a:t>
            </a:r>
          </a:p>
          <a:p>
            <a:r>
              <a:rPr lang="en-US" sz="2000" i="1" dirty="0"/>
              <a:t>Doctor:</a:t>
            </a:r>
          </a:p>
          <a:p>
            <a:pPr marL="342900" indent="-342900">
              <a:buFont typeface="Arial" panose="020B0604020202020204" pitchFamily="34" charset="0"/>
              <a:buChar char="•"/>
            </a:pPr>
            <a:r>
              <a:rPr lang="en-US" sz="2000" dirty="0"/>
              <a:t>Easy access to records, which expedite the prescribing process.</a:t>
            </a:r>
          </a:p>
          <a:p>
            <a:r>
              <a:rPr lang="en-US" sz="2000" i="1" dirty="0"/>
              <a:t>Diagnostic Center:</a:t>
            </a:r>
          </a:p>
          <a:p>
            <a:pPr marL="342900" indent="-342900">
              <a:buFont typeface="Arial" panose="020B0604020202020204" pitchFamily="34" charset="0"/>
              <a:buChar char="•"/>
            </a:pPr>
            <a:r>
              <a:rPr lang="en-US" sz="2000" dirty="0"/>
              <a:t>Less tests to be performed for the same patient based on previous medical reports</a:t>
            </a:r>
          </a:p>
          <a:p>
            <a:endParaRPr lang="en-US" dirty="0"/>
          </a:p>
        </p:txBody>
      </p:sp>
    </p:spTree>
    <p:extLst>
      <p:ext uri="{BB962C8B-B14F-4D97-AF65-F5344CB8AC3E}">
        <p14:creationId xmlns:p14="http://schemas.microsoft.com/office/powerpoint/2010/main" val="379623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Diagram</a:t>
            </a:r>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4438" t="5802" r="5113"/>
          <a:stretch/>
        </p:blipFill>
        <p:spPr>
          <a:xfrm>
            <a:off x="1" y="771550"/>
            <a:ext cx="9143999" cy="4371950"/>
          </a:xfrm>
        </p:spPr>
      </p:pic>
      <p:sp>
        <p:nvSpPr>
          <p:cNvPr id="4" name="Content Placeholder 3"/>
          <p:cNvSpPr>
            <a:spLocks noGrp="1"/>
          </p:cNvSpPr>
          <p:nvPr>
            <p:ph idx="10"/>
          </p:nvPr>
        </p:nvSpPr>
        <p:spPr/>
        <p:txBody>
          <a:bodyPr/>
          <a:lstStyle/>
          <a:p>
            <a:endParaRPr lang="en-US" dirty="0"/>
          </a:p>
        </p:txBody>
      </p:sp>
    </p:spTree>
    <p:extLst>
      <p:ext uri="{BB962C8B-B14F-4D97-AF65-F5344CB8AC3E}">
        <p14:creationId xmlns:p14="http://schemas.microsoft.com/office/powerpoint/2010/main" val="81357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942</TotalTime>
  <Words>498</Words>
  <Application>Microsoft Office PowerPoint</Application>
  <PresentationFormat>On-screen Show (16:9)</PresentationFormat>
  <Paragraphs>74</Paragraphs>
  <Slides>14</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맑은 고딕</vt:lpstr>
      <vt:lpstr>Arial</vt:lpstr>
      <vt:lpstr>Calibri</vt:lpstr>
      <vt:lpstr>Office Theme</vt:lpstr>
      <vt:lpstr>Custom Design</vt:lpstr>
      <vt:lpstr>PowerPoint Presentation</vt:lpstr>
      <vt:lpstr> Problem</vt:lpstr>
      <vt:lpstr>Solution</vt:lpstr>
      <vt:lpstr>Stakeholders</vt:lpstr>
      <vt:lpstr>Who are the users?</vt:lpstr>
      <vt:lpstr>Problem-1 </vt:lpstr>
      <vt:lpstr>Problem-2</vt:lpstr>
      <vt:lpstr>Problem-3</vt:lpstr>
      <vt:lpstr>Use-case Diagram</vt:lpstr>
      <vt:lpstr>Business Process Flow Diagram</vt:lpstr>
      <vt:lpstr>Class Diagram</vt:lpstr>
      <vt:lpstr>Future Scope</vt:lpstr>
      <vt:lpstr>Technology Stack Used</vt:lpstr>
      <vt:lpstr>Technology Stack Used</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kamala nayana</cp:lastModifiedBy>
  <cp:revision>45</cp:revision>
  <dcterms:created xsi:type="dcterms:W3CDTF">2014-04-01T16:27:38Z</dcterms:created>
  <dcterms:modified xsi:type="dcterms:W3CDTF">2017-08-15T18:30:26Z</dcterms:modified>
</cp:coreProperties>
</file>