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handoutMasterIdLst>
    <p:handoutMasterId r:id="rId3"/>
  </p:handoutMasterIdLst>
  <p:sldIdLst>
    <p:sldId id="256" r:id="rId2"/>
  </p:sldIdLst>
  <p:sldSz cx="32918400" cy="219456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D4D"/>
    <a:srgbClr val="01B8AA"/>
    <a:srgbClr val="F2C80F"/>
    <a:srgbClr val="FD625E"/>
    <a:srgbClr val="374649"/>
    <a:srgbClr val="5F6B6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80" y="3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3/26/2018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125750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5708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8291493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3/28/2018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962196220"/>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3" r:id="rId3"/>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5F91FEC4-6E94-4285-BB1D-63AFAF0496D5}"/>
              </a:ext>
            </a:extLst>
          </p:cNvPr>
          <p:cNvSpPr/>
          <p:nvPr/>
        </p:nvSpPr>
        <p:spPr>
          <a:xfrm>
            <a:off x="21743214" y="3014132"/>
            <a:ext cx="10108388" cy="6336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Annual Fluctuations Over Time</a:t>
            </a:r>
          </a:p>
        </p:txBody>
      </p:sp>
      <p:sp>
        <p:nvSpPr>
          <p:cNvPr id="4" name="Text Box 122"/>
          <p:cNvSpPr txBox="1">
            <a:spLocks noChangeArrowheads="1"/>
          </p:cNvSpPr>
          <p:nvPr/>
        </p:nvSpPr>
        <p:spPr bwMode="auto">
          <a:xfrm>
            <a:off x="4114800" y="0"/>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dirty="0">
                <a:solidFill>
                  <a:schemeClr val="accent3">
                    <a:lumMod val="40000"/>
                    <a:lumOff val="60000"/>
                  </a:schemeClr>
                </a:solidFill>
                <a:latin typeface="+mn-lt"/>
              </a:rPr>
              <a:t>Boston</a:t>
            </a:r>
            <a:r>
              <a:rPr lang="en-US" sz="9600" b="1" dirty="0">
                <a:solidFill>
                  <a:schemeClr val="accent3">
                    <a:lumMod val="20000"/>
                    <a:lumOff val="80000"/>
                  </a:schemeClr>
                </a:solidFill>
                <a:latin typeface="+mn-lt"/>
              </a:rPr>
              <a:t> Crime Incident Data Analysis</a:t>
            </a:r>
          </a:p>
        </p:txBody>
      </p:sp>
      <p:sp>
        <p:nvSpPr>
          <p:cNvPr id="5" name="Text Box 123"/>
          <p:cNvSpPr txBox="1">
            <a:spLocks noChangeArrowheads="1"/>
          </p:cNvSpPr>
          <p:nvPr/>
        </p:nvSpPr>
        <p:spPr bwMode="auto">
          <a:xfrm>
            <a:off x="3697817" y="1498069"/>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Team: </a:t>
            </a:r>
            <a:r>
              <a:rPr lang="en-US" sz="4800" dirty="0" err="1">
                <a:solidFill>
                  <a:schemeClr val="accent3">
                    <a:lumMod val="20000"/>
                    <a:lumOff val="80000"/>
                  </a:schemeClr>
                </a:solidFill>
                <a:latin typeface="+mn-lt"/>
              </a:rPr>
              <a:t>Tejas</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Bawaskar</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Sagar</a:t>
            </a:r>
            <a:r>
              <a:rPr lang="en-US" sz="4800" dirty="0">
                <a:solidFill>
                  <a:schemeClr val="accent3">
                    <a:lumMod val="20000"/>
                    <a:lumOff val="80000"/>
                  </a:schemeClr>
                </a:solidFill>
                <a:latin typeface="+mn-lt"/>
              </a:rPr>
              <a:t> </a:t>
            </a:r>
            <a:r>
              <a:rPr lang="en-US" sz="4800" dirty="0" err="1">
                <a:solidFill>
                  <a:schemeClr val="accent3">
                    <a:lumMod val="20000"/>
                    <a:lumOff val="80000"/>
                  </a:schemeClr>
                </a:solidFill>
                <a:latin typeface="+mn-lt"/>
              </a:rPr>
              <a:t>Ghiya</a:t>
            </a:r>
            <a:r>
              <a:rPr lang="en-US" sz="4800" dirty="0">
                <a:solidFill>
                  <a:schemeClr val="accent3">
                    <a:lumMod val="20000"/>
                    <a:lumOff val="80000"/>
                  </a:schemeClr>
                </a:solidFill>
                <a:latin typeface="+mn-lt"/>
              </a:rPr>
              <a:t>, Lakshmi </a:t>
            </a:r>
            <a:r>
              <a:rPr lang="en-US" sz="4800" dirty="0" err="1">
                <a:solidFill>
                  <a:schemeClr val="accent3">
                    <a:lumMod val="20000"/>
                    <a:lumOff val="80000"/>
                  </a:schemeClr>
                </a:solidFill>
                <a:latin typeface="+mn-lt"/>
              </a:rPr>
              <a:t>Manaswitha</a:t>
            </a:r>
            <a:r>
              <a:rPr lang="en-US" sz="4800" dirty="0">
                <a:solidFill>
                  <a:schemeClr val="accent3">
                    <a:lumMod val="20000"/>
                    <a:lumOff val="80000"/>
                  </a:schemeClr>
                </a:solidFill>
                <a:latin typeface="+mn-lt"/>
              </a:rPr>
              <a:t>, Kamala Nayana </a:t>
            </a:r>
          </a:p>
        </p:txBody>
      </p:sp>
      <p:sp>
        <p:nvSpPr>
          <p:cNvPr id="10" name="Text Box 189"/>
          <p:cNvSpPr txBox="1">
            <a:spLocks noChangeArrowheads="1"/>
          </p:cNvSpPr>
          <p:nvPr/>
        </p:nvSpPr>
        <p:spPr bwMode="auto">
          <a:xfrm>
            <a:off x="1097280" y="3657600"/>
            <a:ext cx="9854644" cy="4063088"/>
          </a:xfrm>
          <a:prstGeom prst="rect">
            <a:avLst/>
          </a:prstGeom>
          <a:solidFill>
            <a:schemeClr val="bg1"/>
          </a:solidFill>
          <a:ln w="12700">
            <a:solidFill>
              <a:schemeClr val="accent1">
                <a:lumMod val="75000"/>
              </a:schemeClr>
            </a:solidFill>
          </a:ln>
          <a:effectLst/>
        </p:spPr>
        <p:txBody>
          <a:bodyPr wrap="square"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dirty="0">
                <a:latin typeface="Calibri" pitchFamily="34" charset="0"/>
              </a:rPr>
              <a:t>Boston is one of the most popular cities in United States and one of the biggest hubs for technical startup’s, universities and historic places. This analysis and visualizations aim to help the residents and visitors stay safe. Also helps Boston police to identify the crime hotspots and improve security in menacing areas. </a:t>
            </a:r>
          </a:p>
          <a:p>
            <a:pPr eaLnBrk="1" hangingPunct="1"/>
            <a:r>
              <a:rPr lang="en-US" sz="2400" i="1" dirty="0">
                <a:solidFill>
                  <a:srgbClr val="860D4D"/>
                </a:solidFill>
                <a:latin typeface="Calibri" pitchFamily="34" charset="0"/>
              </a:rPr>
              <a:t>Tools: </a:t>
            </a:r>
            <a:r>
              <a:rPr lang="en-US" sz="2400" dirty="0">
                <a:solidFill>
                  <a:srgbClr val="860D4D"/>
                </a:solidFill>
                <a:latin typeface="Calibri" pitchFamily="34" charset="0"/>
              </a:rPr>
              <a:t>R and Tableau</a:t>
            </a:r>
            <a:endParaRPr lang="en-US" sz="2000" dirty="0">
              <a:solidFill>
                <a:srgbClr val="860D4D"/>
              </a:solidFill>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r>
              <a:rPr lang="en-US" sz="2400" dirty="0">
                <a:latin typeface="Calibri" pitchFamily="34" charset="0"/>
              </a:rPr>
              <a:t>Used Boston crime incident reports dataset starting from June 2015 till date. The set of fields in this dataset focuses on capturing the type of incident, when and where the incident occurred in Boston.</a:t>
            </a:r>
          </a:p>
        </p:txBody>
      </p:sp>
      <p:sp>
        <p:nvSpPr>
          <p:cNvPr id="32" name="Rectangle 31"/>
          <p:cNvSpPr/>
          <p:nvPr/>
        </p:nvSpPr>
        <p:spPr>
          <a:xfrm>
            <a:off x="1097280" y="3014132"/>
            <a:ext cx="9875520" cy="64346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Problem Statement</a:t>
            </a:r>
          </a:p>
        </p:txBody>
      </p:sp>
      <p:sp>
        <p:nvSpPr>
          <p:cNvPr id="15" name="Text Box 194"/>
          <p:cNvSpPr txBox="1">
            <a:spLocks noChangeArrowheads="1"/>
          </p:cNvSpPr>
          <p:nvPr/>
        </p:nvSpPr>
        <p:spPr bwMode="auto">
          <a:xfrm>
            <a:off x="8422701" y="8614453"/>
            <a:ext cx="11770298" cy="4467016"/>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3" name="Rectangle 32"/>
          <p:cNvSpPr/>
          <p:nvPr/>
        </p:nvSpPr>
        <p:spPr>
          <a:xfrm>
            <a:off x="1097280" y="8054149"/>
            <a:ext cx="6933680" cy="68345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Mapping Crime Density</a:t>
            </a:r>
          </a:p>
        </p:txBody>
      </p:sp>
      <p:sp>
        <p:nvSpPr>
          <p:cNvPr id="34" name="Rectangle 33"/>
          <p:cNvSpPr/>
          <p:nvPr/>
        </p:nvSpPr>
        <p:spPr>
          <a:xfrm>
            <a:off x="11521440" y="3029922"/>
            <a:ext cx="9875520" cy="62767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Top 5 Crime Category Distribution</a:t>
            </a:r>
          </a:p>
        </p:txBody>
      </p:sp>
      <p:sp>
        <p:nvSpPr>
          <p:cNvPr id="12" name="Text Box 191"/>
          <p:cNvSpPr txBox="1">
            <a:spLocks noChangeArrowheads="1"/>
          </p:cNvSpPr>
          <p:nvPr/>
        </p:nvSpPr>
        <p:spPr bwMode="auto">
          <a:xfrm>
            <a:off x="8422704" y="13944212"/>
            <a:ext cx="11770297" cy="4868141"/>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000" dirty="0">
              <a:latin typeface="Calibri" pitchFamily="34" charset="0"/>
            </a:endParaRPr>
          </a:p>
        </p:txBody>
      </p:sp>
      <p:sp>
        <p:nvSpPr>
          <p:cNvPr id="35" name="Rectangle 34"/>
          <p:cNvSpPr/>
          <p:nvPr/>
        </p:nvSpPr>
        <p:spPr>
          <a:xfrm>
            <a:off x="8422702" y="13381524"/>
            <a:ext cx="11770299" cy="54209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Crime Distribution by Day and Time</a:t>
            </a:r>
          </a:p>
        </p:txBody>
      </p:sp>
      <p:sp>
        <p:nvSpPr>
          <p:cNvPr id="14" name="Text Box 193"/>
          <p:cNvSpPr txBox="1">
            <a:spLocks noChangeArrowheads="1"/>
          </p:cNvSpPr>
          <p:nvPr/>
        </p:nvSpPr>
        <p:spPr bwMode="auto">
          <a:xfrm>
            <a:off x="20909280" y="8737599"/>
            <a:ext cx="10942320" cy="10074753"/>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a:t>
            </a:r>
          </a:p>
        </p:txBody>
      </p:sp>
      <p:sp>
        <p:nvSpPr>
          <p:cNvPr id="36" name="Rectangle 35"/>
          <p:cNvSpPr/>
          <p:nvPr/>
        </p:nvSpPr>
        <p:spPr>
          <a:xfrm>
            <a:off x="20909280" y="8054149"/>
            <a:ext cx="10942320" cy="6834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Mapping Top 20 Menacing Areas</a:t>
            </a:r>
          </a:p>
        </p:txBody>
      </p:sp>
      <p:sp>
        <p:nvSpPr>
          <p:cNvPr id="11" name="Text Box 190"/>
          <p:cNvSpPr txBox="1">
            <a:spLocks noChangeArrowheads="1"/>
          </p:cNvSpPr>
          <p:nvPr/>
        </p:nvSpPr>
        <p:spPr bwMode="auto">
          <a:xfrm>
            <a:off x="1097280" y="8700654"/>
            <a:ext cx="6933680" cy="10111699"/>
          </a:xfrm>
          <a:prstGeom prst="rect">
            <a:avLst/>
          </a:prstGeom>
          <a:solidFill>
            <a:schemeClr val="bg1"/>
          </a:solidFill>
          <a:ln w="12700">
            <a:solidFill>
              <a:schemeClr val="accent1">
                <a:lumMod val="75000"/>
              </a:schemeClr>
            </a:solid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This illustration helps to view the crime density in and around Boston. </a:t>
            </a:r>
          </a:p>
        </p:txBody>
      </p:sp>
      <p:sp>
        <p:nvSpPr>
          <p:cNvPr id="45" name="Rectangle 44"/>
          <p:cNvSpPr/>
          <p:nvPr/>
        </p:nvSpPr>
        <p:spPr>
          <a:xfrm>
            <a:off x="8422702" y="8054149"/>
            <a:ext cx="11770299" cy="64650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UCR Index Crime Rate</a:t>
            </a:r>
          </a:p>
        </p:txBody>
      </p:sp>
      <p:pic>
        <p:nvPicPr>
          <p:cNvPr id="6" name="Picture 5">
            <a:extLst>
              <a:ext uri="{FF2B5EF4-FFF2-40B4-BE49-F238E27FC236}">
                <a16:creationId xmlns:a16="http://schemas.microsoft.com/office/drawing/2014/main" id="{1E5B748A-3259-4709-8AE4-3DE783A66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138" y="19145814"/>
            <a:ext cx="4752661" cy="2799786"/>
          </a:xfrm>
          <a:prstGeom prst="rect">
            <a:avLst/>
          </a:prstGeom>
        </p:spPr>
      </p:pic>
      <p:sp>
        <p:nvSpPr>
          <p:cNvPr id="38" name="TextBox 37">
            <a:extLst>
              <a:ext uri="{FF2B5EF4-FFF2-40B4-BE49-F238E27FC236}">
                <a16:creationId xmlns:a16="http://schemas.microsoft.com/office/drawing/2014/main" id="{F430EDAE-1DBA-49D0-9252-820C7F979106}"/>
              </a:ext>
            </a:extLst>
          </p:cNvPr>
          <p:cNvSpPr txBox="1"/>
          <p:nvPr/>
        </p:nvSpPr>
        <p:spPr>
          <a:xfrm>
            <a:off x="7716970" y="19828885"/>
            <a:ext cx="29703160" cy="1446550"/>
          </a:xfrm>
          <a:prstGeom prst="rect">
            <a:avLst/>
          </a:prstGeom>
          <a:noFill/>
        </p:spPr>
        <p:txBody>
          <a:bodyPr wrap="square" rtlCol="0">
            <a:spAutoFit/>
          </a:bodyPr>
          <a:lstStyle/>
          <a:p>
            <a:r>
              <a:rPr lang="en-US" sz="8800" b="1" dirty="0">
                <a:solidFill>
                  <a:srgbClr val="393662"/>
                </a:solidFill>
                <a:latin typeface="Bahnschrift" panose="020B0502040204020203" pitchFamily="34" charset="0"/>
                <a:ea typeface="Tahoma" panose="020B0604030504040204" pitchFamily="34" charset="0"/>
                <a:cs typeface="Arial" panose="020B0604020202020204" pitchFamily="34" charset="0"/>
              </a:rPr>
              <a:t>Spring 2018 Data Visualization Hackathon</a:t>
            </a:r>
          </a:p>
        </p:txBody>
      </p:sp>
      <p:pic>
        <p:nvPicPr>
          <p:cNvPr id="9" name="Picture 8">
            <a:extLst>
              <a:ext uri="{FF2B5EF4-FFF2-40B4-BE49-F238E27FC236}">
                <a16:creationId xmlns:a16="http://schemas.microsoft.com/office/drawing/2014/main" id="{7A2302F6-01F4-4492-9AAA-0CE0A3C51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414" y="8760138"/>
            <a:ext cx="7892586" cy="4266967"/>
          </a:xfrm>
          <a:prstGeom prst="rect">
            <a:avLst/>
          </a:prstGeom>
        </p:spPr>
      </p:pic>
      <p:pic>
        <p:nvPicPr>
          <p:cNvPr id="17" name="Picture 16">
            <a:extLst>
              <a:ext uri="{FF2B5EF4-FFF2-40B4-BE49-F238E27FC236}">
                <a16:creationId xmlns:a16="http://schemas.microsoft.com/office/drawing/2014/main" id="{116DB66B-B4F6-469A-824C-506680090C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810" y="3717084"/>
            <a:ext cx="6919790" cy="4026522"/>
          </a:xfrm>
          <a:prstGeom prst="rect">
            <a:avLst/>
          </a:prstGeom>
        </p:spPr>
      </p:pic>
      <p:pic>
        <p:nvPicPr>
          <p:cNvPr id="19" name="Picture 18">
            <a:extLst>
              <a:ext uri="{FF2B5EF4-FFF2-40B4-BE49-F238E27FC236}">
                <a16:creationId xmlns:a16="http://schemas.microsoft.com/office/drawing/2014/main" id="{1A573661-4868-4D6F-B042-90A7FB7964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414" y="14218171"/>
            <a:ext cx="8288129" cy="4266001"/>
          </a:xfrm>
          <a:prstGeom prst="rect">
            <a:avLst/>
          </a:prstGeom>
        </p:spPr>
      </p:pic>
      <p:pic>
        <p:nvPicPr>
          <p:cNvPr id="21" name="Picture 20">
            <a:extLst>
              <a:ext uri="{FF2B5EF4-FFF2-40B4-BE49-F238E27FC236}">
                <a16:creationId xmlns:a16="http://schemas.microsoft.com/office/drawing/2014/main" id="{FA7BF4AF-59BB-4381-AF6A-C2D0C0A5B181}"/>
              </a:ext>
            </a:extLst>
          </p:cNvPr>
          <p:cNvPicPr>
            <a:picLocks noChangeAspect="1"/>
          </p:cNvPicPr>
          <p:nvPr/>
        </p:nvPicPr>
        <p:blipFill rotWithShape="1">
          <a:blip r:embed="rId6">
            <a:extLst>
              <a:ext uri="{28A0092B-C50C-407E-A947-70E740481C1C}">
                <a14:useLocalDpi xmlns:a14="http://schemas.microsoft.com/office/drawing/2010/main" val="0"/>
              </a:ext>
            </a:extLst>
          </a:blip>
          <a:srcRect l="30282" t="-813" r="27603" b="-2600"/>
          <a:stretch/>
        </p:blipFill>
        <p:spPr>
          <a:xfrm>
            <a:off x="1258995" y="9562865"/>
            <a:ext cx="6771965" cy="9384912"/>
          </a:xfrm>
          <a:prstGeom prst="rect">
            <a:avLst/>
          </a:prstGeom>
        </p:spPr>
      </p:pic>
      <p:pic>
        <p:nvPicPr>
          <p:cNvPr id="23" name="Picture 22">
            <a:extLst>
              <a:ext uri="{FF2B5EF4-FFF2-40B4-BE49-F238E27FC236}">
                <a16:creationId xmlns:a16="http://schemas.microsoft.com/office/drawing/2014/main" id="{3122163B-35FE-4DC4-BCCF-BF72E0A75B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0400" y="3914545"/>
            <a:ext cx="8991600" cy="3872864"/>
          </a:xfrm>
          <a:prstGeom prst="rect">
            <a:avLst/>
          </a:prstGeom>
        </p:spPr>
      </p:pic>
      <p:pic>
        <p:nvPicPr>
          <p:cNvPr id="29" name="Picture 28">
            <a:extLst>
              <a:ext uri="{FF2B5EF4-FFF2-40B4-BE49-F238E27FC236}">
                <a16:creationId xmlns:a16="http://schemas.microsoft.com/office/drawing/2014/main" id="{09BB8B65-80F2-4D9B-9076-1C68547D203A}"/>
              </a:ext>
            </a:extLst>
          </p:cNvPr>
          <p:cNvPicPr>
            <a:picLocks noChangeAspect="1"/>
          </p:cNvPicPr>
          <p:nvPr/>
        </p:nvPicPr>
        <p:blipFill rotWithShape="1">
          <a:blip r:embed="rId8">
            <a:extLst>
              <a:ext uri="{28A0092B-C50C-407E-A947-70E740481C1C}">
                <a14:useLocalDpi xmlns:a14="http://schemas.microsoft.com/office/drawing/2010/main" val="0"/>
              </a:ext>
            </a:extLst>
          </a:blip>
          <a:srcRect l="7440" r="10285"/>
          <a:stretch/>
        </p:blipFill>
        <p:spPr>
          <a:xfrm>
            <a:off x="20997332" y="10528373"/>
            <a:ext cx="10854266" cy="8283979"/>
          </a:xfrm>
          <a:prstGeom prst="rect">
            <a:avLst/>
          </a:prstGeom>
        </p:spPr>
      </p:pic>
      <p:sp>
        <p:nvSpPr>
          <p:cNvPr id="48" name="Text Box 192">
            <a:extLst>
              <a:ext uri="{FF2B5EF4-FFF2-40B4-BE49-F238E27FC236}">
                <a16:creationId xmlns:a16="http://schemas.microsoft.com/office/drawing/2014/main" id="{C586DE7F-462B-4DD1-919D-2A7E3CE03351}"/>
              </a:ext>
            </a:extLst>
          </p:cNvPr>
          <p:cNvSpPr txBox="1">
            <a:spLocks noChangeArrowheads="1"/>
          </p:cNvSpPr>
          <p:nvPr/>
        </p:nvSpPr>
        <p:spPr bwMode="auto">
          <a:xfrm>
            <a:off x="18516600" y="3703746"/>
            <a:ext cx="2880360" cy="1121127"/>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30.57% </a:t>
            </a:r>
          </a:p>
          <a:p>
            <a:pPr eaLnBrk="1" hangingPunct="1"/>
            <a:r>
              <a:rPr lang="en-US" sz="2000" dirty="0">
                <a:latin typeface="Calibri" pitchFamily="34" charset="0"/>
              </a:rPr>
              <a:t>  Motor Vehicle Accident </a:t>
            </a:r>
            <a:r>
              <a:rPr lang="en-US" sz="2000" dirty="0" err="1">
                <a:latin typeface="Calibri" pitchFamily="34" charset="0"/>
              </a:rPr>
              <a:t>AccidentResponse</a:t>
            </a:r>
            <a:endParaRPr lang="en-US" sz="2000" dirty="0">
              <a:latin typeface="Calibri" pitchFamily="34" charset="0"/>
            </a:endParaRPr>
          </a:p>
        </p:txBody>
      </p:sp>
      <p:sp>
        <p:nvSpPr>
          <p:cNvPr id="40" name="Rectangle 39">
            <a:extLst>
              <a:ext uri="{FF2B5EF4-FFF2-40B4-BE49-F238E27FC236}">
                <a16:creationId xmlns:a16="http://schemas.microsoft.com/office/drawing/2014/main" id="{DE365B96-17E5-41D7-9297-91ADAF4B0F0F}"/>
              </a:ext>
            </a:extLst>
          </p:cNvPr>
          <p:cNvSpPr/>
          <p:nvPr/>
        </p:nvSpPr>
        <p:spPr>
          <a:xfrm>
            <a:off x="18745200" y="3794707"/>
            <a:ext cx="762000" cy="320093"/>
          </a:xfrm>
          <a:prstGeom prst="rect">
            <a:avLst/>
          </a:prstGeom>
          <a:solidFill>
            <a:srgbClr val="5F6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Box 192">
            <a:extLst>
              <a:ext uri="{FF2B5EF4-FFF2-40B4-BE49-F238E27FC236}">
                <a16:creationId xmlns:a16="http://schemas.microsoft.com/office/drawing/2014/main" id="{B08F7371-3DF9-4660-8554-B4CAAC44778C}"/>
              </a:ext>
            </a:extLst>
          </p:cNvPr>
          <p:cNvSpPr txBox="1">
            <a:spLocks noChangeArrowheads="1"/>
          </p:cNvSpPr>
          <p:nvPr/>
        </p:nvSpPr>
        <p:spPr bwMode="auto">
          <a:xfrm>
            <a:off x="18495722" y="4484877"/>
            <a:ext cx="2902907" cy="839583"/>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13.48%</a:t>
            </a:r>
          </a:p>
          <a:p>
            <a:pPr eaLnBrk="1" hangingPunct="1"/>
            <a:r>
              <a:rPr lang="en-US" sz="2000" dirty="0">
                <a:latin typeface="Calibri" pitchFamily="34" charset="0"/>
              </a:rPr>
              <a:t>  Drug Violation</a:t>
            </a:r>
          </a:p>
        </p:txBody>
      </p:sp>
      <p:sp>
        <p:nvSpPr>
          <p:cNvPr id="61" name="Text Box 192">
            <a:extLst>
              <a:ext uri="{FF2B5EF4-FFF2-40B4-BE49-F238E27FC236}">
                <a16:creationId xmlns:a16="http://schemas.microsoft.com/office/drawing/2014/main" id="{B6977F11-51F1-4227-ABCA-11ADF81A4E66}"/>
              </a:ext>
            </a:extLst>
          </p:cNvPr>
          <p:cNvSpPr txBox="1">
            <a:spLocks noChangeArrowheads="1"/>
          </p:cNvSpPr>
          <p:nvPr/>
        </p:nvSpPr>
        <p:spPr bwMode="auto">
          <a:xfrm>
            <a:off x="18592799" y="5308679"/>
            <a:ext cx="2821905"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15.47%           Investigate Person</a:t>
            </a:r>
          </a:p>
        </p:txBody>
      </p:sp>
      <p:sp>
        <p:nvSpPr>
          <p:cNvPr id="62" name="Rectangle 61">
            <a:extLst>
              <a:ext uri="{FF2B5EF4-FFF2-40B4-BE49-F238E27FC236}">
                <a16:creationId xmlns:a16="http://schemas.microsoft.com/office/drawing/2014/main" id="{ACA049CB-3A2E-4E1C-8B69-C2FB69C3EED3}"/>
              </a:ext>
            </a:extLst>
          </p:cNvPr>
          <p:cNvSpPr/>
          <p:nvPr/>
        </p:nvSpPr>
        <p:spPr>
          <a:xfrm>
            <a:off x="18762945" y="5399317"/>
            <a:ext cx="762000" cy="320093"/>
          </a:xfrm>
          <a:prstGeom prst="rect">
            <a:avLst/>
          </a:prstGeom>
          <a:solidFill>
            <a:srgbClr val="3746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 Box 192">
            <a:extLst>
              <a:ext uri="{FF2B5EF4-FFF2-40B4-BE49-F238E27FC236}">
                <a16:creationId xmlns:a16="http://schemas.microsoft.com/office/drawing/2014/main" id="{2793D7E5-8FA4-4D07-98D3-B64BD3B85EAB}"/>
              </a:ext>
            </a:extLst>
          </p:cNvPr>
          <p:cNvSpPr txBox="1">
            <a:spLocks noChangeArrowheads="1"/>
          </p:cNvSpPr>
          <p:nvPr/>
        </p:nvSpPr>
        <p:spPr bwMode="auto">
          <a:xfrm>
            <a:off x="18592799" y="6098963"/>
            <a:ext cx="2821906"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21.27% </a:t>
            </a:r>
          </a:p>
          <a:p>
            <a:pPr eaLnBrk="1" hangingPunct="1"/>
            <a:r>
              <a:rPr lang="en-US" sz="2000" dirty="0">
                <a:latin typeface="Calibri" pitchFamily="34" charset="0"/>
              </a:rPr>
              <a:t>Larceny</a:t>
            </a:r>
          </a:p>
        </p:txBody>
      </p:sp>
      <p:sp>
        <p:nvSpPr>
          <p:cNvPr id="64" name="Rectangle 63">
            <a:extLst>
              <a:ext uri="{FF2B5EF4-FFF2-40B4-BE49-F238E27FC236}">
                <a16:creationId xmlns:a16="http://schemas.microsoft.com/office/drawing/2014/main" id="{9F12E236-6E14-44D5-9ED9-4780D95FBD90}"/>
              </a:ext>
            </a:extLst>
          </p:cNvPr>
          <p:cNvSpPr/>
          <p:nvPr/>
        </p:nvSpPr>
        <p:spPr>
          <a:xfrm>
            <a:off x="18762945" y="6189924"/>
            <a:ext cx="762000" cy="320093"/>
          </a:xfrm>
          <a:prstGeom prst="rect">
            <a:avLst/>
          </a:prstGeom>
          <a:solidFill>
            <a:srgbClr val="FD6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192">
            <a:extLst>
              <a:ext uri="{FF2B5EF4-FFF2-40B4-BE49-F238E27FC236}">
                <a16:creationId xmlns:a16="http://schemas.microsoft.com/office/drawing/2014/main" id="{4194CAF9-E802-4E4F-8598-65D33BB59D62}"/>
              </a:ext>
            </a:extLst>
          </p:cNvPr>
          <p:cNvSpPr txBox="1">
            <a:spLocks noChangeArrowheads="1"/>
          </p:cNvSpPr>
          <p:nvPr/>
        </p:nvSpPr>
        <p:spPr bwMode="auto">
          <a:xfrm>
            <a:off x="18592799" y="6886813"/>
            <a:ext cx="2783284" cy="813350"/>
          </a:xfrm>
          <a:prstGeom prst="rect">
            <a:avLst/>
          </a:prstGeom>
          <a:solidFill>
            <a:schemeClr val="bg1"/>
          </a:solidFill>
          <a:ln w="12700">
            <a:noFill/>
          </a:ln>
          <a:effectLst>
            <a:outerShdw blurRad="50800" dist="50800" dir="5400000" algn="ctr" rotWithShape="0">
              <a:schemeClr val="bg1"/>
            </a:outerShdw>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                 18.83%  Medical Assistance</a:t>
            </a:r>
          </a:p>
        </p:txBody>
      </p:sp>
      <p:sp>
        <p:nvSpPr>
          <p:cNvPr id="66" name="Rectangle 65">
            <a:extLst>
              <a:ext uri="{FF2B5EF4-FFF2-40B4-BE49-F238E27FC236}">
                <a16:creationId xmlns:a16="http://schemas.microsoft.com/office/drawing/2014/main" id="{1A3210AD-B8DC-4DD9-9072-ABCCF3FD7955}"/>
              </a:ext>
            </a:extLst>
          </p:cNvPr>
          <p:cNvSpPr/>
          <p:nvPr/>
        </p:nvSpPr>
        <p:spPr>
          <a:xfrm>
            <a:off x="18724323" y="6977774"/>
            <a:ext cx="762000" cy="320093"/>
          </a:xfrm>
          <a:prstGeom prst="rect">
            <a:avLst/>
          </a:prstGeom>
          <a:solidFill>
            <a:srgbClr val="F2C8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BE51501-AA6F-4FDD-93CE-D0043524DE30}"/>
              </a:ext>
            </a:extLst>
          </p:cNvPr>
          <p:cNvSpPr/>
          <p:nvPr/>
        </p:nvSpPr>
        <p:spPr>
          <a:xfrm>
            <a:off x="18724323" y="4561712"/>
            <a:ext cx="762000" cy="320093"/>
          </a:xfrm>
          <a:prstGeom prst="rect">
            <a:avLst/>
          </a:prstGeom>
          <a:solidFill>
            <a:srgbClr val="01B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F5C3F01-32D7-4470-9E7F-8B575CD788AF}"/>
              </a:ext>
            </a:extLst>
          </p:cNvPr>
          <p:cNvSpPr/>
          <p:nvPr/>
        </p:nvSpPr>
        <p:spPr>
          <a:xfrm>
            <a:off x="1076404" y="5980675"/>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About the Data</a:t>
            </a:r>
          </a:p>
        </p:txBody>
      </p:sp>
      <p:sp>
        <p:nvSpPr>
          <p:cNvPr id="73" name="Text Box 191">
            <a:extLst>
              <a:ext uri="{FF2B5EF4-FFF2-40B4-BE49-F238E27FC236}">
                <a16:creationId xmlns:a16="http://schemas.microsoft.com/office/drawing/2014/main" id="{A1B74D56-CF74-4193-884E-ED02F5BED4E5}"/>
              </a:ext>
            </a:extLst>
          </p:cNvPr>
          <p:cNvSpPr txBox="1">
            <a:spLocks noChangeArrowheads="1"/>
          </p:cNvSpPr>
          <p:nvPr/>
        </p:nvSpPr>
        <p:spPr bwMode="auto">
          <a:xfrm>
            <a:off x="16677714" y="13975234"/>
            <a:ext cx="3362886" cy="4558722"/>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cap="all" dirty="0"/>
              <a:t>WHEN Does CRIME HAPPEN?</a:t>
            </a:r>
          </a:p>
          <a:p>
            <a:endParaRPr lang="en-US" cap="all" dirty="0"/>
          </a:p>
          <a:p>
            <a:pPr algn="just"/>
            <a:r>
              <a:rPr lang="en-US" sz="2000" dirty="0"/>
              <a:t>This data visualizations is a heat map of day-of-week and time-of-day. We can find on which day at what time crime rate is more in Boston; can also compare that with other time slots at a glance.</a:t>
            </a:r>
          </a:p>
          <a:p>
            <a:pPr algn="just"/>
            <a:endParaRPr lang="en-US" sz="2000" dirty="0"/>
          </a:p>
          <a:p>
            <a:pPr algn="just"/>
            <a:r>
              <a:rPr lang="en-US" sz="2000" dirty="0"/>
              <a:t>This requires the Hour and Day-of-Week to be present in separate columns.</a:t>
            </a:r>
            <a:endParaRPr lang="en-US" sz="2000" dirty="0">
              <a:latin typeface="Calibri" pitchFamily="34" charset="0"/>
            </a:endParaRPr>
          </a:p>
        </p:txBody>
      </p:sp>
      <p:sp>
        <p:nvSpPr>
          <p:cNvPr id="74" name="Text Box 191">
            <a:extLst>
              <a:ext uri="{FF2B5EF4-FFF2-40B4-BE49-F238E27FC236}">
                <a16:creationId xmlns:a16="http://schemas.microsoft.com/office/drawing/2014/main" id="{DB55253E-6C55-40D5-AE63-657DB175BD98}"/>
              </a:ext>
            </a:extLst>
          </p:cNvPr>
          <p:cNvSpPr txBox="1">
            <a:spLocks noChangeArrowheads="1"/>
          </p:cNvSpPr>
          <p:nvPr/>
        </p:nvSpPr>
        <p:spPr bwMode="auto">
          <a:xfrm>
            <a:off x="20997331" y="8820670"/>
            <a:ext cx="10854267" cy="1849049"/>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cap="all" dirty="0"/>
              <a:t>Find the crime hotspots in Boston</a:t>
            </a:r>
          </a:p>
          <a:p>
            <a:endParaRPr lang="en-US" cap="all" dirty="0"/>
          </a:p>
          <a:p>
            <a:pPr algn="just"/>
            <a:r>
              <a:rPr lang="en-US" sz="2000" dirty="0"/>
              <a:t>This data visualization helps in identifying the top 20 dangerous locations. This map is generated by considering number of crime incident reports at a particular location. Ranking of these places can be given by density of crime.</a:t>
            </a:r>
          </a:p>
        </p:txBody>
      </p:sp>
      <p:sp>
        <p:nvSpPr>
          <p:cNvPr id="75" name="Text Box 191">
            <a:extLst>
              <a:ext uri="{FF2B5EF4-FFF2-40B4-BE49-F238E27FC236}">
                <a16:creationId xmlns:a16="http://schemas.microsoft.com/office/drawing/2014/main" id="{069019FF-E5F6-44D8-A01D-6C5EB038D256}"/>
              </a:ext>
            </a:extLst>
          </p:cNvPr>
          <p:cNvSpPr txBox="1">
            <a:spLocks noChangeArrowheads="1"/>
          </p:cNvSpPr>
          <p:nvPr/>
        </p:nvSpPr>
        <p:spPr bwMode="auto">
          <a:xfrm>
            <a:off x="16500974" y="8718955"/>
            <a:ext cx="3539626" cy="4098624"/>
          </a:xfrm>
          <a:prstGeom prst="rect">
            <a:avLst/>
          </a:prstGeom>
          <a:solidFill>
            <a:schemeClr val="bg1"/>
          </a:solidFill>
          <a:ln w="12700">
            <a:noFill/>
          </a:ln>
          <a:effectLst/>
        </p:spPr>
        <p:txBody>
          <a:bodyPr lIns="97942" tIns="97942" rIns="97942" bIns="97942">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2000" dirty="0"/>
              <a:t>This is a tree map used to display the crime incident reports hierarchical data.</a:t>
            </a:r>
          </a:p>
          <a:p>
            <a:pPr algn="just"/>
            <a:endParaRPr lang="en-US" sz="2000" dirty="0"/>
          </a:p>
          <a:p>
            <a:pPr algn="just"/>
            <a:r>
              <a:rPr lang="en-US" sz="2000" dirty="0"/>
              <a:t>Used UCR (Universal Crime Reporting) part numbers 1, 2, 3 as the variables that describes the area of titles.</a:t>
            </a:r>
          </a:p>
          <a:p>
            <a:pPr algn="just"/>
            <a:endParaRPr lang="en-US" sz="2000" dirty="0"/>
          </a:p>
          <a:p>
            <a:pPr algn="just"/>
            <a:r>
              <a:rPr lang="en-US" sz="2000" dirty="0"/>
              <a:t>In this map the color and size depicts the number of crime incident reports of a particular UCR part number.</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4891</TotalTime>
  <Words>359</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vt:lpstr>
      <vt:lpstr>Calibri</vt:lpstr>
      <vt:lpstr>Tahoma</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kamala nayana</cp:lastModifiedBy>
  <cp:revision>119</cp:revision>
  <cp:lastPrinted>2013-02-12T02:21:55Z</cp:lastPrinted>
  <dcterms:created xsi:type="dcterms:W3CDTF">2013-02-10T21:14:48Z</dcterms:created>
  <dcterms:modified xsi:type="dcterms:W3CDTF">2018-03-28T11:45:18Z</dcterms:modified>
</cp:coreProperties>
</file>