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69" r:id="rId4"/>
    <p:sldId id="275" r:id="rId5"/>
    <p:sldId id="258" r:id="rId6"/>
    <p:sldId id="265" r:id="rId7"/>
    <p:sldId id="259" r:id="rId8"/>
    <p:sldId id="278" r:id="rId9"/>
    <p:sldId id="283" r:id="rId10"/>
    <p:sldId id="277" r:id="rId11"/>
    <p:sldId id="268" r:id="rId12"/>
    <p:sldId id="267" r:id="rId13"/>
    <p:sldId id="263" r:id="rId14"/>
    <p:sldId id="262" r:id="rId15"/>
    <p:sldId id="260" r:id="rId16"/>
    <p:sldId id="279" r:id="rId17"/>
    <p:sldId id="261" r:id="rId18"/>
    <p:sldId id="280" r:id="rId19"/>
    <p:sldId id="281" r:id="rId20"/>
    <p:sldId id="264"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44140-B06A-413B-9FE5-E3B492681D80}" type="doc">
      <dgm:prSet loTypeId="urn:microsoft.com/office/officeart/2005/8/layout/bProcess4" loCatId="process" qsTypeId="urn:microsoft.com/office/officeart/2005/8/quickstyle/simple1" qsCatId="simple" csTypeId="urn:microsoft.com/office/officeart/2005/8/colors/colorful2" csCatId="colorful" phldr="1"/>
      <dgm:spPr/>
    </dgm:pt>
    <dgm:pt modelId="{0A3CA59E-17E3-49FB-AEE5-F8A85F7F8E2D}">
      <dgm:prSet phldrT="[Text]"/>
      <dgm:spPr/>
      <dgm:t>
        <a:bodyPr/>
        <a:lstStyle/>
        <a:p>
          <a:r>
            <a:rPr lang="en-US" dirty="0"/>
            <a:t>Data Input</a:t>
          </a:r>
        </a:p>
      </dgm:t>
    </dgm:pt>
    <dgm:pt modelId="{43056B9B-D0E2-45FB-A4AC-0CD05863A429}" type="parTrans" cxnId="{B7C251C4-7021-4E30-AE2C-B892E4586823}">
      <dgm:prSet/>
      <dgm:spPr/>
      <dgm:t>
        <a:bodyPr/>
        <a:lstStyle/>
        <a:p>
          <a:endParaRPr lang="en-US"/>
        </a:p>
      </dgm:t>
    </dgm:pt>
    <dgm:pt modelId="{2F548C2B-6CF8-44F9-BF5D-1E45C6EAB03E}" type="sibTrans" cxnId="{B7C251C4-7021-4E30-AE2C-B892E4586823}">
      <dgm:prSet/>
      <dgm:spPr/>
      <dgm:t>
        <a:bodyPr/>
        <a:lstStyle/>
        <a:p>
          <a:endParaRPr lang="en-US"/>
        </a:p>
      </dgm:t>
    </dgm:pt>
    <dgm:pt modelId="{1DF57922-6C92-43AF-AE8B-6A033D1C33E2}">
      <dgm:prSet phldrT="[Text]"/>
      <dgm:spPr/>
      <dgm:t>
        <a:bodyPr/>
        <a:lstStyle/>
        <a:p>
          <a:r>
            <a:rPr lang="en-US" dirty="0"/>
            <a:t>Exploratory Data Analysis</a:t>
          </a:r>
        </a:p>
      </dgm:t>
    </dgm:pt>
    <dgm:pt modelId="{F6BD269E-4A37-4166-87C4-88C544201504}" type="parTrans" cxnId="{2D333224-0E89-4517-8B0D-ECE3D419EDC2}">
      <dgm:prSet/>
      <dgm:spPr/>
      <dgm:t>
        <a:bodyPr/>
        <a:lstStyle/>
        <a:p>
          <a:endParaRPr lang="en-US"/>
        </a:p>
      </dgm:t>
    </dgm:pt>
    <dgm:pt modelId="{032F8539-AC0C-4BD5-87FF-B356A544697D}" type="sibTrans" cxnId="{2D333224-0E89-4517-8B0D-ECE3D419EDC2}">
      <dgm:prSet/>
      <dgm:spPr/>
      <dgm:t>
        <a:bodyPr/>
        <a:lstStyle/>
        <a:p>
          <a:endParaRPr lang="en-US"/>
        </a:p>
      </dgm:t>
    </dgm:pt>
    <dgm:pt modelId="{7FAA5249-9A0D-4682-80E9-564F390FF82B}">
      <dgm:prSet phldrT="[Text]"/>
      <dgm:spPr/>
      <dgm:t>
        <a:bodyPr/>
        <a:lstStyle/>
        <a:p>
          <a:r>
            <a:rPr lang="en-US" dirty="0"/>
            <a:t>Missing Data  Observations</a:t>
          </a:r>
        </a:p>
      </dgm:t>
    </dgm:pt>
    <dgm:pt modelId="{4A46009F-DB51-4912-94AA-326F034570B6}" type="parTrans" cxnId="{9EFDC819-F85D-4B36-9102-258A5B67775F}">
      <dgm:prSet/>
      <dgm:spPr/>
      <dgm:t>
        <a:bodyPr/>
        <a:lstStyle/>
        <a:p>
          <a:endParaRPr lang="en-US"/>
        </a:p>
      </dgm:t>
    </dgm:pt>
    <dgm:pt modelId="{8B6D9A1A-57E7-4C60-8453-DEED193997A2}" type="sibTrans" cxnId="{9EFDC819-F85D-4B36-9102-258A5B67775F}">
      <dgm:prSet/>
      <dgm:spPr/>
      <dgm:t>
        <a:bodyPr/>
        <a:lstStyle/>
        <a:p>
          <a:endParaRPr lang="en-US"/>
        </a:p>
      </dgm:t>
    </dgm:pt>
    <dgm:pt modelId="{13249AC7-EAE5-42AE-9645-62D4B2257A47}">
      <dgm:prSet phldrT="[Text]"/>
      <dgm:spPr/>
      <dgm:t>
        <a:bodyPr/>
        <a:lstStyle/>
        <a:p>
          <a:r>
            <a:rPr lang="en-US" dirty="0"/>
            <a:t>Feature Importance</a:t>
          </a:r>
        </a:p>
      </dgm:t>
    </dgm:pt>
    <dgm:pt modelId="{55E9C7FE-3411-4239-9F46-9736948EA6EB}" type="parTrans" cxnId="{E96A7118-5D24-4EFB-B194-427368329E25}">
      <dgm:prSet/>
      <dgm:spPr/>
      <dgm:t>
        <a:bodyPr/>
        <a:lstStyle/>
        <a:p>
          <a:endParaRPr lang="en-US"/>
        </a:p>
      </dgm:t>
    </dgm:pt>
    <dgm:pt modelId="{D110D601-09CF-4733-A25D-BDF00883F1F9}" type="sibTrans" cxnId="{E96A7118-5D24-4EFB-B194-427368329E25}">
      <dgm:prSet/>
      <dgm:spPr/>
      <dgm:t>
        <a:bodyPr/>
        <a:lstStyle/>
        <a:p>
          <a:endParaRPr lang="en-US"/>
        </a:p>
      </dgm:t>
    </dgm:pt>
    <dgm:pt modelId="{89B3BD71-82F2-403C-B83C-103279592EB5}">
      <dgm:prSet phldrT="[Text]"/>
      <dgm:spPr/>
      <dgm:t>
        <a:bodyPr/>
        <a:lstStyle/>
        <a:p>
          <a:r>
            <a:rPr lang="en-US" dirty="0"/>
            <a:t>Handling Missing Data</a:t>
          </a:r>
        </a:p>
      </dgm:t>
    </dgm:pt>
    <dgm:pt modelId="{4AFBF4FB-3E9B-433E-9CA4-8ECF464B1D63}" type="parTrans" cxnId="{BDB87CF4-7F9E-4E78-B9DA-3AB336590CDB}">
      <dgm:prSet/>
      <dgm:spPr/>
      <dgm:t>
        <a:bodyPr/>
        <a:lstStyle/>
        <a:p>
          <a:endParaRPr lang="en-US"/>
        </a:p>
      </dgm:t>
    </dgm:pt>
    <dgm:pt modelId="{5F5146B0-0494-4945-8B75-C8D2D8621EE7}" type="sibTrans" cxnId="{BDB87CF4-7F9E-4E78-B9DA-3AB336590CDB}">
      <dgm:prSet/>
      <dgm:spPr/>
      <dgm:t>
        <a:bodyPr/>
        <a:lstStyle/>
        <a:p>
          <a:endParaRPr lang="en-US"/>
        </a:p>
      </dgm:t>
    </dgm:pt>
    <dgm:pt modelId="{64FDAD13-D9EC-47C5-AE09-9630FED319CE}">
      <dgm:prSet phldrT="[Text]"/>
      <dgm:spPr/>
      <dgm:t>
        <a:bodyPr/>
        <a:lstStyle/>
        <a:p>
          <a:r>
            <a:rPr lang="en-US" dirty="0"/>
            <a:t>MLE &amp; MCMC</a:t>
          </a:r>
        </a:p>
      </dgm:t>
    </dgm:pt>
    <dgm:pt modelId="{70EFFC88-6FDA-40CE-8C2B-0B4990B6F959}" type="parTrans" cxnId="{52D80699-7A5B-4D2E-8F23-8F6B2E8D295E}">
      <dgm:prSet/>
      <dgm:spPr/>
      <dgm:t>
        <a:bodyPr/>
        <a:lstStyle/>
        <a:p>
          <a:endParaRPr lang="en-US"/>
        </a:p>
      </dgm:t>
    </dgm:pt>
    <dgm:pt modelId="{73119A85-9161-4A90-AD3C-52F7725C6F98}" type="sibTrans" cxnId="{52D80699-7A5B-4D2E-8F23-8F6B2E8D295E}">
      <dgm:prSet/>
      <dgm:spPr/>
      <dgm:t>
        <a:bodyPr/>
        <a:lstStyle/>
        <a:p>
          <a:endParaRPr lang="en-US"/>
        </a:p>
      </dgm:t>
    </dgm:pt>
    <dgm:pt modelId="{BC5FEBFB-123C-4EF5-AB74-293CF6B000AA}">
      <dgm:prSet phldrT="[Text]"/>
      <dgm:spPr/>
      <dgm:t>
        <a:bodyPr/>
        <a:lstStyle/>
        <a:p>
          <a:r>
            <a:rPr lang="en-US"/>
            <a:t>Modelling</a:t>
          </a:r>
        </a:p>
      </dgm:t>
    </dgm:pt>
    <dgm:pt modelId="{39402978-50DA-4DEF-9980-68E74119CA0A}" type="parTrans" cxnId="{137391B6-F4B0-4349-8CC5-2F6A17528819}">
      <dgm:prSet/>
      <dgm:spPr/>
      <dgm:t>
        <a:bodyPr/>
        <a:lstStyle/>
        <a:p>
          <a:endParaRPr lang="en-US"/>
        </a:p>
      </dgm:t>
    </dgm:pt>
    <dgm:pt modelId="{08C7C33A-5FC8-41AF-A220-D214AD94406E}" type="sibTrans" cxnId="{137391B6-F4B0-4349-8CC5-2F6A17528819}">
      <dgm:prSet/>
      <dgm:spPr/>
      <dgm:t>
        <a:bodyPr/>
        <a:lstStyle/>
        <a:p>
          <a:endParaRPr lang="en-US"/>
        </a:p>
      </dgm:t>
    </dgm:pt>
    <dgm:pt modelId="{C852890D-36E7-404D-8649-986AEB8D700D}">
      <dgm:prSet phldrT="[Text]"/>
      <dgm:spPr/>
      <dgm:t>
        <a:bodyPr/>
        <a:lstStyle/>
        <a:p>
          <a:r>
            <a:rPr lang="en-US" dirty="0"/>
            <a:t>Prediction</a:t>
          </a:r>
          <a:br>
            <a:rPr lang="en-US" dirty="0"/>
          </a:br>
          <a:endParaRPr lang="en-US" dirty="0"/>
        </a:p>
      </dgm:t>
    </dgm:pt>
    <dgm:pt modelId="{34FC2DAF-023E-4EB0-AE57-5FBC20607C31}" type="parTrans" cxnId="{0FDD111A-8590-453A-8FC5-FC8B9B9C6D05}">
      <dgm:prSet/>
      <dgm:spPr/>
      <dgm:t>
        <a:bodyPr/>
        <a:lstStyle/>
        <a:p>
          <a:endParaRPr lang="en-US"/>
        </a:p>
      </dgm:t>
    </dgm:pt>
    <dgm:pt modelId="{46CB3C1A-06D3-44B3-91EA-1E62CFDBD793}" type="sibTrans" cxnId="{0FDD111A-8590-453A-8FC5-FC8B9B9C6D05}">
      <dgm:prSet/>
      <dgm:spPr/>
      <dgm:t>
        <a:bodyPr/>
        <a:lstStyle/>
        <a:p>
          <a:endParaRPr lang="en-US"/>
        </a:p>
      </dgm:t>
    </dgm:pt>
    <dgm:pt modelId="{754CA934-8A7B-4425-A297-70B63DF9E604}" type="pres">
      <dgm:prSet presAssocID="{13144140-B06A-413B-9FE5-E3B492681D80}" presName="Name0" presStyleCnt="0">
        <dgm:presLayoutVars>
          <dgm:dir/>
          <dgm:resizeHandles/>
        </dgm:presLayoutVars>
      </dgm:prSet>
      <dgm:spPr/>
    </dgm:pt>
    <dgm:pt modelId="{96CCF9E3-D659-480C-B67F-36C735E15F3F}" type="pres">
      <dgm:prSet presAssocID="{0A3CA59E-17E3-49FB-AEE5-F8A85F7F8E2D}" presName="compNode" presStyleCnt="0"/>
      <dgm:spPr/>
    </dgm:pt>
    <dgm:pt modelId="{681933D7-3A4E-44FE-AE0B-A83D93B4802B}" type="pres">
      <dgm:prSet presAssocID="{0A3CA59E-17E3-49FB-AEE5-F8A85F7F8E2D}" presName="dummyConnPt" presStyleCnt="0"/>
      <dgm:spPr/>
    </dgm:pt>
    <dgm:pt modelId="{A49C31BD-6427-4AF7-890B-3FD8C5DDC104}" type="pres">
      <dgm:prSet presAssocID="{0A3CA59E-17E3-49FB-AEE5-F8A85F7F8E2D}" presName="node" presStyleLbl="node1" presStyleIdx="0" presStyleCnt="8">
        <dgm:presLayoutVars>
          <dgm:bulletEnabled val="1"/>
        </dgm:presLayoutVars>
      </dgm:prSet>
      <dgm:spPr/>
    </dgm:pt>
    <dgm:pt modelId="{A61ED3C9-326F-4F2B-9CF5-B2F235E1FADE}" type="pres">
      <dgm:prSet presAssocID="{2F548C2B-6CF8-44F9-BF5D-1E45C6EAB03E}" presName="sibTrans" presStyleLbl="bgSibTrans2D1" presStyleIdx="0" presStyleCnt="7"/>
      <dgm:spPr/>
    </dgm:pt>
    <dgm:pt modelId="{81CA6C3C-4484-4A43-91E0-A4C2B4392725}" type="pres">
      <dgm:prSet presAssocID="{1DF57922-6C92-43AF-AE8B-6A033D1C33E2}" presName="compNode" presStyleCnt="0"/>
      <dgm:spPr/>
    </dgm:pt>
    <dgm:pt modelId="{900EBBED-6713-4E4E-A774-251F9A844DF6}" type="pres">
      <dgm:prSet presAssocID="{1DF57922-6C92-43AF-AE8B-6A033D1C33E2}" presName="dummyConnPt" presStyleCnt="0"/>
      <dgm:spPr/>
    </dgm:pt>
    <dgm:pt modelId="{28C7CB8C-3075-4001-AFBF-5FC17C0F465A}" type="pres">
      <dgm:prSet presAssocID="{1DF57922-6C92-43AF-AE8B-6A033D1C33E2}" presName="node" presStyleLbl="node1" presStyleIdx="1" presStyleCnt="8">
        <dgm:presLayoutVars>
          <dgm:bulletEnabled val="1"/>
        </dgm:presLayoutVars>
      </dgm:prSet>
      <dgm:spPr/>
    </dgm:pt>
    <dgm:pt modelId="{9B52247A-71FD-4944-9B2D-C6ABE110476C}" type="pres">
      <dgm:prSet presAssocID="{032F8539-AC0C-4BD5-87FF-B356A544697D}" presName="sibTrans" presStyleLbl="bgSibTrans2D1" presStyleIdx="1" presStyleCnt="7"/>
      <dgm:spPr/>
    </dgm:pt>
    <dgm:pt modelId="{E263573D-E39A-4CF7-9CC3-74A0D747A712}" type="pres">
      <dgm:prSet presAssocID="{7FAA5249-9A0D-4682-80E9-564F390FF82B}" presName="compNode" presStyleCnt="0"/>
      <dgm:spPr/>
    </dgm:pt>
    <dgm:pt modelId="{19175E55-8549-4F36-A6F2-6C7AC47D3306}" type="pres">
      <dgm:prSet presAssocID="{7FAA5249-9A0D-4682-80E9-564F390FF82B}" presName="dummyConnPt" presStyleCnt="0"/>
      <dgm:spPr/>
    </dgm:pt>
    <dgm:pt modelId="{B87628BC-3ACD-4D64-B08C-E268739E88DC}" type="pres">
      <dgm:prSet presAssocID="{7FAA5249-9A0D-4682-80E9-564F390FF82B}" presName="node" presStyleLbl="node1" presStyleIdx="2" presStyleCnt="8">
        <dgm:presLayoutVars>
          <dgm:bulletEnabled val="1"/>
        </dgm:presLayoutVars>
      </dgm:prSet>
      <dgm:spPr/>
    </dgm:pt>
    <dgm:pt modelId="{4275C8DD-94F0-4911-9294-CC2D2275D500}" type="pres">
      <dgm:prSet presAssocID="{8B6D9A1A-57E7-4C60-8453-DEED193997A2}" presName="sibTrans" presStyleLbl="bgSibTrans2D1" presStyleIdx="2" presStyleCnt="7"/>
      <dgm:spPr/>
    </dgm:pt>
    <dgm:pt modelId="{FC4F6088-F632-4682-8F33-C192D4788669}" type="pres">
      <dgm:prSet presAssocID="{89B3BD71-82F2-403C-B83C-103279592EB5}" presName="compNode" presStyleCnt="0"/>
      <dgm:spPr/>
    </dgm:pt>
    <dgm:pt modelId="{F9F2A88F-19FF-4AF1-8215-8B771461378E}" type="pres">
      <dgm:prSet presAssocID="{89B3BD71-82F2-403C-B83C-103279592EB5}" presName="dummyConnPt" presStyleCnt="0"/>
      <dgm:spPr/>
    </dgm:pt>
    <dgm:pt modelId="{03DAFC92-11A7-4D4B-90C4-694C835628E2}" type="pres">
      <dgm:prSet presAssocID="{89B3BD71-82F2-403C-B83C-103279592EB5}" presName="node" presStyleLbl="node1" presStyleIdx="3" presStyleCnt="8">
        <dgm:presLayoutVars>
          <dgm:bulletEnabled val="1"/>
        </dgm:presLayoutVars>
      </dgm:prSet>
      <dgm:spPr/>
    </dgm:pt>
    <dgm:pt modelId="{6312C4DE-2A82-489D-AD8E-C380CB84B28C}" type="pres">
      <dgm:prSet presAssocID="{5F5146B0-0494-4945-8B75-C8D2D8621EE7}" presName="sibTrans" presStyleLbl="bgSibTrans2D1" presStyleIdx="3" presStyleCnt="7"/>
      <dgm:spPr/>
    </dgm:pt>
    <dgm:pt modelId="{F6FB550F-1C7C-45BD-B297-9BACA76BAE43}" type="pres">
      <dgm:prSet presAssocID="{64FDAD13-D9EC-47C5-AE09-9630FED319CE}" presName="compNode" presStyleCnt="0"/>
      <dgm:spPr/>
    </dgm:pt>
    <dgm:pt modelId="{2B04246A-7FEF-45C5-9AB2-37D6181196B3}" type="pres">
      <dgm:prSet presAssocID="{64FDAD13-D9EC-47C5-AE09-9630FED319CE}" presName="dummyConnPt" presStyleCnt="0"/>
      <dgm:spPr/>
    </dgm:pt>
    <dgm:pt modelId="{66A7EB2C-1901-4FB2-95A7-DAF934446ACC}" type="pres">
      <dgm:prSet presAssocID="{64FDAD13-D9EC-47C5-AE09-9630FED319CE}" presName="node" presStyleLbl="node1" presStyleIdx="4" presStyleCnt="8">
        <dgm:presLayoutVars>
          <dgm:bulletEnabled val="1"/>
        </dgm:presLayoutVars>
      </dgm:prSet>
      <dgm:spPr/>
    </dgm:pt>
    <dgm:pt modelId="{9860F977-046C-4338-818F-C05AA94A4277}" type="pres">
      <dgm:prSet presAssocID="{73119A85-9161-4A90-AD3C-52F7725C6F98}" presName="sibTrans" presStyleLbl="bgSibTrans2D1" presStyleIdx="4" presStyleCnt="7"/>
      <dgm:spPr/>
    </dgm:pt>
    <dgm:pt modelId="{8A1AC6C7-CB23-46BC-89C6-DAB71D9D4EBA}" type="pres">
      <dgm:prSet presAssocID="{13249AC7-EAE5-42AE-9645-62D4B2257A47}" presName="compNode" presStyleCnt="0"/>
      <dgm:spPr/>
    </dgm:pt>
    <dgm:pt modelId="{EC78FF92-BF2F-4501-99C1-78A2E323387E}" type="pres">
      <dgm:prSet presAssocID="{13249AC7-EAE5-42AE-9645-62D4B2257A47}" presName="dummyConnPt" presStyleCnt="0"/>
      <dgm:spPr/>
    </dgm:pt>
    <dgm:pt modelId="{99D8139E-F4CF-4686-A775-FA15DECAA201}" type="pres">
      <dgm:prSet presAssocID="{13249AC7-EAE5-42AE-9645-62D4B2257A47}" presName="node" presStyleLbl="node1" presStyleIdx="5" presStyleCnt="8">
        <dgm:presLayoutVars>
          <dgm:bulletEnabled val="1"/>
        </dgm:presLayoutVars>
      </dgm:prSet>
      <dgm:spPr/>
    </dgm:pt>
    <dgm:pt modelId="{900D5572-E313-4CA3-8382-53D74C9F1708}" type="pres">
      <dgm:prSet presAssocID="{D110D601-09CF-4733-A25D-BDF00883F1F9}" presName="sibTrans" presStyleLbl="bgSibTrans2D1" presStyleIdx="5" presStyleCnt="7"/>
      <dgm:spPr/>
    </dgm:pt>
    <dgm:pt modelId="{2BE351CD-DE83-49B9-B61E-15ED7BB3DB7A}" type="pres">
      <dgm:prSet presAssocID="{BC5FEBFB-123C-4EF5-AB74-293CF6B000AA}" presName="compNode" presStyleCnt="0"/>
      <dgm:spPr/>
    </dgm:pt>
    <dgm:pt modelId="{B2ACA0D2-91E6-4BE3-A9DB-5F8B0221F632}" type="pres">
      <dgm:prSet presAssocID="{BC5FEBFB-123C-4EF5-AB74-293CF6B000AA}" presName="dummyConnPt" presStyleCnt="0"/>
      <dgm:spPr/>
    </dgm:pt>
    <dgm:pt modelId="{7BF82459-30E7-4715-8209-4FD3FFAF34E1}" type="pres">
      <dgm:prSet presAssocID="{BC5FEBFB-123C-4EF5-AB74-293CF6B000AA}" presName="node" presStyleLbl="node1" presStyleIdx="6" presStyleCnt="8">
        <dgm:presLayoutVars>
          <dgm:bulletEnabled val="1"/>
        </dgm:presLayoutVars>
      </dgm:prSet>
      <dgm:spPr/>
    </dgm:pt>
    <dgm:pt modelId="{D5CA23B3-F1A8-4E27-A9CA-16EF842D7101}" type="pres">
      <dgm:prSet presAssocID="{08C7C33A-5FC8-41AF-A220-D214AD94406E}" presName="sibTrans" presStyleLbl="bgSibTrans2D1" presStyleIdx="6" presStyleCnt="7"/>
      <dgm:spPr/>
    </dgm:pt>
    <dgm:pt modelId="{FF5D78E8-1C4A-454F-BE23-F39D18EC0786}" type="pres">
      <dgm:prSet presAssocID="{C852890D-36E7-404D-8649-986AEB8D700D}" presName="compNode" presStyleCnt="0"/>
      <dgm:spPr/>
    </dgm:pt>
    <dgm:pt modelId="{DD5CFDD8-97BD-41AC-A2A3-1CD2A185FE98}" type="pres">
      <dgm:prSet presAssocID="{C852890D-36E7-404D-8649-986AEB8D700D}" presName="dummyConnPt" presStyleCnt="0"/>
      <dgm:spPr/>
    </dgm:pt>
    <dgm:pt modelId="{F7D1F844-D7F6-4E3A-85C3-5ED09EB49A53}" type="pres">
      <dgm:prSet presAssocID="{C852890D-36E7-404D-8649-986AEB8D700D}" presName="node" presStyleLbl="node1" presStyleIdx="7" presStyleCnt="8" custLinFactNeighborX="-491" custLinFactNeighborY="1715">
        <dgm:presLayoutVars>
          <dgm:bulletEnabled val="1"/>
        </dgm:presLayoutVars>
      </dgm:prSet>
      <dgm:spPr/>
    </dgm:pt>
  </dgm:ptLst>
  <dgm:cxnLst>
    <dgm:cxn modelId="{424D9701-F5F4-4B90-AE07-D38EC96C0392}" type="presOf" srcId="{D110D601-09CF-4733-A25D-BDF00883F1F9}" destId="{900D5572-E313-4CA3-8382-53D74C9F1708}" srcOrd="0" destOrd="0" presId="urn:microsoft.com/office/officeart/2005/8/layout/bProcess4"/>
    <dgm:cxn modelId="{056A8311-07C3-4902-BA3B-21F00A4F59A2}" type="presOf" srcId="{032F8539-AC0C-4BD5-87FF-B356A544697D}" destId="{9B52247A-71FD-4944-9B2D-C6ABE110476C}" srcOrd="0" destOrd="0" presId="urn:microsoft.com/office/officeart/2005/8/layout/bProcess4"/>
    <dgm:cxn modelId="{E96A7118-5D24-4EFB-B194-427368329E25}" srcId="{13144140-B06A-413B-9FE5-E3B492681D80}" destId="{13249AC7-EAE5-42AE-9645-62D4B2257A47}" srcOrd="5" destOrd="0" parTransId="{55E9C7FE-3411-4239-9F46-9736948EA6EB}" sibTransId="{D110D601-09CF-4733-A25D-BDF00883F1F9}"/>
    <dgm:cxn modelId="{9EFDC819-F85D-4B36-9102-258A5B67775F}" srcId="{13144140-B06A-413B-9FE5-E3B492681D80}" destId="{7FAA5249-9A0D-4682-80E9-564F390FF82B}" srcOrd="2" destOrd="0" parTransId="{4A46009F-DB51-4912-94AA-326F034570B6}" sibTransId="{8B6D9A1A-57E7-4C60-8453-DEED193997A2}"/>
    <dgm:cxn modelId="{0FDD111A-8590-453A-8FC5-FC8B9B9C6D05}" srcId="{13144140-B06A-413B-9FE5-E3B492681D80}" destId="{C852890D-36E7-404D-8649-986AEB8D700D}" srcOrd="7" destOrd="0" parTransId="{34FC2DAF-023E-4EB0-AE57-5FBC20607C31}" sibTransId="{46CB3C1A-06D3-44B3-91EA-1E62CFDBD793}"/>
    <dgm:cxn modelId="{2D333224-0E89-4517-8B0D-ECE3D419EDC2}" srcId="{13144140-B06A-413B-9FE5-E3B492681D80}" destId="{1DF57922-6C92-43AF-AE8B-6A033D1C33E2}" srcOrd="1" destOrd="0" parTransId="{F6BD269E-4A37-4166-87C4-88C544201504}" sibTransId="{032F8539-AC0C-4BD5-87FF-B356A544697D}"/>
    <dgm:cxn modelId="{FCDC3C2B-1369-48AE-97B2-BC2D68A46BE1}" type="presOf" srcId="{5F5146B0-0494-4945-8B75-C8D2D8621EE7}" destId="{6312C4DE-2A82-489D-AD8E-C380CB84B28C}" srcOrd="0" destOrd="0" presId="urn:microsoft.com/office/officeart/2005/8/layout/bProcess4"/>
    <dgm:cxn modelId="{DF2F3F55-0B2C-4FD3-AEE3-9182400D64CD}" type="presOf" srcId="{8B6D9A1A-57E7-4C60-8453-DEED193997A2}" destId="{4275C8DD-94F0-4911-9294-CC2D2275D500}" srcOrd="0" destOrd="0" presId="urn:microsoft.com/office/officeart/2005/8/layout/bProcess4"/>
    <dgm:cxn modelId="{767F3F81-0733-4A03-859E-B64766571F24}" type="presOf" srcId="{C852890D-36E7-404D-8649-986AEB8D700D}" destId="{F7D1F844-D7F6-4E3A-85C3-5ED09EB49A53}" srcOrd="0" destOrd="0" presId="urn:microsoft.com/office/officeart/2005/8/layout/bProcess4"/>
    <dgm:cxn modelId="{1F5A0596-3FB7-4EA1-A822-CA75E78EAC0C}" type="presOf" srcId="{13249AC7-EAE5-42AE-9645-62D4B2257A47}" destId="{99D8139E-F4CF-4686-A775-FA15DECAA201}" srcOrd="0" destOrd="0" presId="urn:microsoft.com/office/officeart/2005/8/layout/bProcess4"/>
    <dgm:cxn modelId="{52D80699-7A5B-4D2E-8F23-8F6B2E8D295E}" srcId="{13144140-B06A-413B-9FE5-E3B492681D80}" destId="{64FDAD13-D9EC-47C5-AE09-9630FED319CE}" srcOrd="4" destOrd="0" parTransId="{70EFFC88-6FDA-40CE-8C2B-0B4990B6F959}" sibTransId="{73119A85-9161-4A90-AD3C-52F7725C6F98}"/>
    <dgm:cxn modelId="{952123A7-579E-4683-8EBB-21DA8550E2A0}" type="presOf" srcId="{08C7C33A-5FC8-41AF-A220-D214AD94406E}" destId="{D5CA23B3-F1A8-4E27-A9CA-16EF842D7101}" srcOrd="0" destOrd="0" presId="urn:microsoft.com/office/officeart/2005/8/layout/bProcess4"/>
    <dgm:cxn modelId="{E6C6C4B0-38CD-4A03-8783-80D6551AA765}" type="presOf" srcId="{73119A85-9161-4A90-AD3C-52F7725C6F98}" destId="{9860F977-046C-4338-818F-C05AA94A4277}" srcOrd="0" destOrd="0" presId="urn:microsoft.com/office/officeart/2005/8/layout/bProcess4"/>
    <dgm:cxn modelId="{137391B6-F4B0-4349-8CC5-2F6A17528819}" srcId="{13144140-B06A-413B-9FE5-E3B492681D80}" destId="{BC5FEBFB-123C-4EF5-AB74-293CF6B000AA}" srcOrd="6" destOrd="0" parTransId="{39402978-50DA-4DEF-9980-68E74119CA0A}" sibTransId="{08C7C33A-5FC8-41AF-A220-D214AD94406E}"/>
    <dgm:cxn modelId="{4D707DB8-F94F-4F12-AB33-BE9DF254EF28}" type="presOf" srcId="{0A3CA59E-17E3-49FB-AEE5-F8A85F7F8E2D}" destId="{A49C31BD-6427-4AF7-890B-3FD8C5DDC104}" srcOrd="0" destOrd="0" presId="urn:microsoft.com/office/officeart/2005/8/layout/bProcess4"/>
    <dgm:cxn modelId="{2465DCBE-DEC9-4938-BB67-F7746C4F8E32}" type="presOf" srcId="{7FAA5249-9A0D-4682-80E9-564F390FF82B}" destId="{B87628BC-3ACD-4D64-B08C-E268739E88DC}" srcOrd="0" destOrd="0" presId="urn:microsoft.com/office/officeart/2005/8/layout/bProcess4"/>
    <dgm:cxn modelId="{B7C251C4-7021-4E30-AE2C-B892E4586823}" srcId="{13144140-B06A-413B-9FE5-E3B492681D80}" destId="{0A3CA59E-17E3-49FB-AEE5-F8A85F7F8E2D}" srcOrd="0" destOrd="0" parTransId="{43056B9B-D0E2-45FB-A4AC-0CD05863A429}" sibTransId="{2F548C2B-6CF8-44F9-BF5D-1E45C6EAB03E}"/>
    <dgm:cxn modelId="{07D5EEC7-73D9-4134-929E-DCE2CE1A0E20}" type="presOf" srcId="{BC5FEBFB-123C-4EF5-AB74-293CF6B000AA}" destId="{7BF82459-30E7-4715-8209-4FD3FFAF34E1}" srcOrd="0" destOrd="0" presId="urn:microsoft.com/office/officeart/2005/8/layout/bProcess4"/>
    <dgm:cxn modelId="{BFFD16D3-C773-4353-8433-A6CCD381A918}" type="presOf" srcId="{89B3BD71-82F2-403C-B83C-103279592EB5}" destId="{03DAFC92-11A7-4D4B-90C4-694C835628E2}" srcOrd="0" destOrd="0" presId="urn:microsoft.com/office/officeart/2005/8/layout/bProcess4"/>
    <dgm:cxn modelId="{A708B7D6-B278-4F44-8940-42DE781962A5}" type="presOf" srcId="{13144140-B06A-413B-9FE5-E3B492681D80}" destId="{754CA934-8A7B-4425-A297-70B63DF9E604}" srcOrd="0" destOrd="0" presId="urn:microsoft.com/office/officeart/2005/8/layout/bProcess4"/>
    <dgm:cxn modelId="{DC0834E6-E907-4649-B550-652FB349F10B}" type="presOf" srcId="{2F548C2B-6CF8-44F9-BF5D-1E45C6EAB03E}" destId="{A61ED3C9-326F-4F2B-9CF5-B2F235E1FADE}" srcOrd="0" destOrd="0" presId="urn:microsoft.com/office/officeart/2005/8/layout/bProcess4"/>
    <dgm:cxn modelId="{922517ED-8ADF-4D0D-B277-5112156900BA}" type="presOf" srcId="{64FDAD13-D9EC-47C5-AE09-9630FED319CE}" destId="{66A7EB2C-1901-4FB2-95A7-DAF934446ACC}" srcOrd="0" destOrd="0" presId="urn:microsoft.com/office/officeart/2005/8/layout/bProcess4"/>
    <dgm:cxn modelId="{BDB87CF4-7F9E-4E78-B9DA-3AB336590CDB}" srcId="{13144140-B06A-413B-9FE5-E3B492681D80}" destId="{89B3BD71-82F2-403C-B83C-103279592EB5}" srcOrd="3" destOrd="0" parTransId="{4AFBF4FB-3E9B-433E-9CA4-8ECF464B1D63}" sibTransId="{5F5146B0-0494-4945-8B75-C8D2D8621EE7}"/>
    <dgm:cxn modelId="{78A435F6-5FA5-4FBF-B2F5-EAA77234F544}" type="presOf" srcId="{1DF57922-6C92-43AF-AE8B-6A033D1C33E2}" destId="{28C7CB8C-3075-4001-AFBF-5FC17C0F465A}" srcOrd="0" destOrd="0" presId="urn:microsoft.com/office/officeart/2005/8/layout/bProcess4"/>
    <dgm:cxn modelId="{4545E320-4779-43DE-8B26-478363AFAE0A}" type="presParOf" srcId="{754CA934-8A7B-4425-A297-70B63DF9E604}" destId="{96CCF9E3-D659-480C-B67F-36C735E15F3F}" srcOrd="0" destOrd="0" presId="urn:microsoft.com/office/officeart/2005/8/layout/bProcess4"/>
    <dgm:cxn modelId="{4B906564-AFC5-4C3B-A84F-3845B3731849}" type="presParOf" srcId="{96CCF9E3-D659-480C-B67F-36C735E15F3F}" destId="{681933D7-3A4E-44FE-AE0B-A83D93B4802B}" srcOrd="0" destOrd="0" presId="urn:microsoft.com/office/officeart/2005/8/layout/bProcess4"/>
    <dgm:cxn modelId="{80EA0D27-6BC7-42AB-A88C-635E23E2F045}" type="presParOf" srcId="{96CCF9E3-D659-480C-B67F-36C735E15F3F}" destId="{A49C31BD-6427-4AF7-890B-3FD8C5DDC104}" srcOrd="1" destOrd="0" presId="urn:microsoft.com/office/officeart/2005/8/layout/bProcess4"/>
    <dgm:cxn modelId="{7D77E78E-3FA9-4F35-BA59-741DDCF714BB}" type="presParOf" srcId="{754CA934-8A7B-4425-A297-70B63DF9E604}" destId="{A61ED3C9-326F-4F2B-9CF5-B2F235E1FADE}" srcOrd="1" destOrd="0" presId="urn:microsoft.com/office/officeart/2005/8/layout/bProcess4"/>
    <dgm:cxn modelId="{83983334-BBFE-4EEB-87B5-464E67D2EB6F}" type="presParOf" srcId="{754CA934-8A7B-4425-A297-70B63DF9E604}" destId="{81CA6C3C-4484-4A43-91E0-A4C2B4392725}" srcOrd="2" destOrd="0" presId="urn:microsoft.com/office/officeart/2005/8/layout/bProcess4"/>
    <dgm:cxn modelId="{55ADB2C4-7EB6-4E52-A538-D180BA50F41F}" type="presParOf" srcId="{81CA6C3C-4484-4A43-91E0-A4C2B4392725}" destId="{900EBBED-6713-4E4E-A774-251F9A844DF6}" srcOrd="0" destOrd="0" presId="urn:microsoft.com/office/officeart/2005/8/layout/bProcess4"/>
    <dgm:cxn modelId="{B149C0BA-68D1-4AEA-9A1F-A8B4B7E7E616}" type="presParOf" srcId="{81CA6C3C-4484-4A43-91E0-A4C2B4392725}" destId="{28C7CB8C-3075-4001-AFBF-5FC17C0F465A}" srcOrd="1" destOrd="0" presId="urn:microsoft.com/office/officeart/2005/8/layout/bProcess4"/>
    <dgm:cxn modelId="{E5A29769-F9DE-43A6-8F6F-3C7717F20104}" type="presParOf" srcId="{754CA934-8A7B-4425-A297-70B63DF9E604}" destId="{9B52247A-71FD-4944-9B2D-C6ABE110476C}" srcOrd="3" destOrd="0" presId="urn:microsoft.com/office/officeart/2005/8/layout/bProcess4"/>
    <dgm:cxn modelId="{E9593C85-528E-4286-AEEE-FF54E7177AF5}" type="presParOf" srcId="{754CA934-8A7B-4425-A297-70B63DF9E604}" destId="{E263573D-E39A-4CF7-9CC3-74A0D747A712}" srcOrd="4" destOrd="0" presId="urn:microsoft.com/office/officeart/2005/8/layout/bProcess4"/>
    <dgm:cxn modelId="{057BEB0E-93D5-4FF2-BFF4-7885C932E2E3}" type="presParOf" srcId="{E263573D-E39A-4CF7-9CC3-74A0D747A712}" destId="{19175E55-8549-4F36-A6F2-6C7AC47D3306}" srcOrd="0" destOrd="0" presId="urn:microsoft.com/office/officeart/2005/8/layout/bProcess4"/>
    <dgm:cxn modelId="{5F7AFB56-1026-42AA-A3E7-EC8FE48335EB}" type="presParOf" srcId="{E263573D-E39A-4CF7-9CC3-74A0D747A712}" destId="{B87628BC-3ACD-4D64-B08C-E268739E88DC}" srcOrd="1" destOrd="0" presId="urn:microsoft.com/office/officeart/2005/8/layout/bProcess4"/>
    <dgm:cxn modelId="{9E040275-3BC2-4149-92E3-B9DF54FD0B96}" type="presParOf" srcId="{754CA934-8A7B-4425-A297-70B63DF9E604}" destId="{4275C8DD-94F0-4911-9294-CC2D2275D500}" srcOrd="5" destOrd="0" presId="urn:microsoft.com/office/officeart/2005/8/layout/bProcess4"/>
    <dgm:cxn modelId="{CDC4848C-0865-4165-9007-B240EFEC46D9}" type="presParOf" srcId="{754CA934-8A7B-4425-A297-70B63DF9E604}" destId="{FC4F6088-F632-4682-8F33-C192D4788669}" srcOrd="6" destOrd="0" presId="urn:microsoft.com/office/officeart/2005/8/layout/bProcess4"/>
    <dgm:cxn modelId="{0527F21A-3BE3-464E-8C94-8F950446B20D}" type="presParOf" srcId="{FC4F6088-F632-4682-8F33-C192D4788669}" destId="{F9F2A88F-19FF-4AF1-8215-8B771461378E}" srcOrd="0" destOrd="0" presId="urn:microsoft.com/office/officeart/2005/8/layout/bProcess4"/>
    <dgm:cxn modelId="{AFD0D6BA-1CD0-43D0-83F6-0510B128414C}" type="presParOf" srcId="{FC4F6088-F632-4682-8F33-C192D4788669}" destId="{03DAFC92-11A7-4D4B-90C4-694C835628E2}" srcOrd="1" destOrd="0" presId="urn:microsoft.com/office/officeart/2005/8/layout/bProcess4"/>
    <dgm:cxn modelId="{76F8F552-5215-4B9E-92FF-9ED15FA6714D}" type="presParOf" srcId="{754CA934-8A7B-4425-A297-70B63DF9E604}" destId="{6312C4DE-2A82-489D-AD8E-C380CB84B28C}" srcOrd="7" destOrd="0" presId="urn:microsoft.com/office/officeart/2005/8/layout/bProcess4"/>
    <dgm:cxn modelId="{F4A453E4-872F-4BD3-8188-B9AA4321FC7F}" type="presParOf" srcId="{754CA934-8A7B-4425-A297-70B63DF9E604}" destId="{F6FB550F-1C7C-45BD-B297-9BACA76BAE43}" srcOrd="8" destOrd="0" presId="urn:microsoft.com/office/officeart/2005/8/layout/bProcess4"/>
    <dgm:cxn modelId="{91A2A6FF-82F3-451C-8356-6B7991998F06}" type="presParOf" srcId="{F6FB550F-1C7C-45BD-B297-9BACA76BAE43}" destId="{2B04246A-7FEF-45C5-9AB2-37D6181196B3}" srcOrd="0" destOrd="0" presId="urn:microsoft.com/office/officeart/2005/8/layout/bProcess4"/>
    <dgm:cxn modelId="{B9F34DAD-9BE3-4D74-A64C-EBE495F94689}" type="presParOf" srcId="{F6FB550F-1C7C-45BD-B297-9BACA76BAE43}" destId="{66A7EB2C-1901-4FB2-95A7-DAF934446ACC}" srcOrd="1" destOrd="0" presId="urn:microsoft.com/office/officeart/2005/8/layout/bProcess4"/>
    <dgm:cxn modelId="{782728D4-9380-4156-8ED5-C547E0F0F877}" type="presParOf" srcId="{754CA934-8A7B-4425-A297-70B63DF9E604}" destId="{9860F977-046C-4338-818F-C05AA94A4277}" srcOrd="9" destOrd="0" presId="urn:microsoft.com/office/officeart/2005/8/layout/bProcess4"/>
    <dgm:cxn modelId="{5E355041-D6D4-4427-8C52-562237C7DA21}" type="presParOf" srcId="{754CA934-8A7B-4425-A297-70B63DF9E604}" destId="{8A1AC6C7-CB23-46BC-89C6-DAB71D9D4EBA}" srcOrd="10" destOrd="0" presId="urn:microsoft.com/office/officeart/2005/8/layout/bProcess4"/>
    <dgm:cxn modelId="{DCDE5778-CACD-4E12-A877-D84E0D288B60}" type="presParOf" srcId="{8A1AC6C7-CB23-46BC-89C6-DAB71D9D4EBA}" destId="{EC78FF92-BF2F-4501-99C1-78A2E323387E}" srcOrd="0" destOrd="0" presId="urn:microsoft.com/office/officeart/2005/8/layout/bProcess4"/>
    <dgm:cxn modelId="{CA1C4528-554D-496E-810C-7C39C4AF4E07}" type="presParOf" srcId="{8A1AC6C7-CB23-46BC-89C6-DAB71D9D4EBA}" destId="{99D8139E-F4CF-4686-A775-FA15DECAA201}" srcOrd="1" destOrd="0" presId="urn:microsoft.com/office/officeart/2005/8/layout/bProcess4"/>
    <dgm:cxn modelId="{38B3BA36-0061-41F4-B8F6-C634A3AC38FB}" type="presParOf" srcId="{754CA934-8A7B-4425-A297-70B63DF9E604}" destId="{900D5572-E313-4CA3-8382-53D74C9F1708}" srcOrd="11" destOrd="0" presId="urn:microsoft.com/office/officeart/2005/8/layout/bProcess4"/>
    <dgm:cxn modelId="{13064453-5866-463A-B463-2934C99EDF93}" type="presParOf" srcId="{754CA934-8A7B-4425-A297-70B63DF9E604}" destId="{2BE351CD-DE83-49B9-B61E-15ED7BB3DB7A}" srcOrd="12" destOrd="0" presId="urn:microsoft.com/office/officeart/2005/8/layout/bProcess4"/>
    <dgm:cxn modelId="{DB8DE8F1-6057-4DF7-B28C-FC65DCD376B2}" type="presParOf" srcId="{2BE351CD-DE83-49B9-B61E-15ED7BB3DB7A}" destId="{B2ACA0D2-91E6-4BE3-A9DB-5F8B0221F632}" srcOrd="0" destOrd="0" presId="urn:microsoft.com/office/officeart/2005/8/layout/bProcess4"/>
    <dgm:cxn modelId="{77D548AC-5112-42EF-BBCC-070A33F7C534}" type="presParOf" srcId="{2BE351CD-DE83-49B9-B61E-15ED7BB3DB7A}" destId="{7BF82459-30E7-4715-8209-4FD3FFAF34E1}" srcOrd="1" destOrd="0" presId="urn:microsoft.com/office/officeart/2005/8/layout/bProcess4"/>
    <dgm:cxn modelId="{3410AACC-28AC-4025-8C8E-D95ADA71A17D}" type="presParOf" srcId="{754CA934-8A7B-4425-A297-70B63DF9E604}" destId="{D5CA23B3-F1A8-4E27-A9CA-16EF842D7101}" srcOrd="13" destOrd="0" presId="urn:microsoft.com/office/officeart/2005/8/layout/bProcess4"/>
    <dgm:cxn modelId="{8D2FFD61-9D9A-4DDD-A0F9-1C254A42B7E4}" type="presParOf" srcId="{754CA934-8A7B-4425-A297-70B63DF9E604}" destId="{FF5D78E8-1C4A-454F-BE23-F39D18EC0786}" srcOrd="14" destOrd="0" presId="urn:microsoft.com/office/officeart/2005/8/layout/bProcess4"/>
    <dgm:cxn modelId="{D5769AA5-BB6A-4310-BE49-7044AF8845DC}" type="presParOf" srcId="{FF5D78E8-1C4A-454F-BE23-F39D18EC0786}" destId="{DD5CFDD8-97BD-41AC-A2A3-1CD2A185FE98}" srcOrd="0" destOrd="0" presId="urn:microsoft.com/office/officeart/2005/8/layout/bProcess4"/>
    <dgm:cxn modelId="{5C71CB8A-1F3B-48CE-93E8-7B8414FC1930}" type="presParOf" srcId="{FF5D78E8-1C4A-454F-BE23-F39D18EC0786}" destId="{F7D1F844-D7F6-4E3A-85C3-5ED09EB49A53}"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2828B6-CF75-4D35-8C90-E6A32FB7953F}"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E0F5ECA6-8BEB-4E0C-BF47-F48C7E24DCA1}">
      <dgm:prSet/>
      <dgm:spPr/>
      <dgm:t>
        <a:bodyPr/>
        <a:lstStyle/>
        <a:p>
          <a:r>
            <a:rPr lang="en-US"/>
            <a:t>Numpy</a:t>
          </a:r>
        </a:p>
      </dgm:t>
    </dgm:pt>
    <dgm:pt modelId="{CF092CD4-0B28-4398-8256-12EC4D40504F}" type="parTrans" cxnId="{CCCD45D9-DBC5-47BA-BBC4-8BD29F4CB871}">
      <dgm:prSet/>
      <dgm:spPr/>
      <dgm:t>
        <a:bodyPr/>
        <a:lstStyle/>
        <a:p>
          <a:endParaRPr lang="en-US"/>
        </a:p>
      </dgm:t>
    </dgm:pt>
    <dgm:pt modelId="{D8505B60-F421-4A61-8F44-FA53135D81EF}" type="sibTrans" cxnId="{CCCD45D9-DBC5-47BA-BBC4-8BD29F4CB871}">
      <dgm:prSet/>
      <dgm:spPr/>
      <dgm:t>
        <a:bodyPr/>
        <a:lstStyle/>
        <a:p>
          <a:endParaRPr lang="en-US"/>
        </a:p>
      </dgm:t>
    </dgm:pt>
    <dgm:pt modelId="{10E36A03-DBEF-4B53-BEA2-81B990314298}">
      <dgm:prSet/>
      <dgm:spPr/>
      <dgm:t>
        <a:bodyPr/>
        <a:lstStyle/>
        <a:p>
          <a:r>
            <a:rPr lang="en-US" dirty="0"/>
            <a:t>Pandas</a:t>
          </a:r>
        </a:p>
      </dgm:t>
    </dgm:pt>
    <dgm:pt modelId="{D86CCDF0-5DED-4BE9-BA0D-F6758ED2E37D}" type="parTrans" cxnId="{FD11F7D0-DD83-4760-9CD6-7AC1CEB77DB9}">
      <dgm:prSet/>
      <dgm:spPr/>
      <dgm:t>
        <a:bodyPr/>
        <a:lstStyle/>
        <a:p>
          <a:endParaRPr lang="en-US"/>
        </a:p>
      </dgm:t>
    </dgm:pt>
    <dgm:pt modelId="{16CD3C2D-549D-4EF4-BDCD-2724E9A92489}" type="sibTrans" cxnId="{FD11F7D0-DD83-4760-9CD6-7AC1CEB77DB9}">
      <dgm:prSet/>
      <dgm:spPr/>
      <dgm:t>
        <a:bodyPr/>
        <a:lstStyle/>
        <a:p>
          <a:endParaRPr lang="en-US"/>
        </a:p>
      </dgm:t>
    </dgm:pt>
    <dgm:pt modelId="{BC87FC08-E6FB-4CE3-A7EB-6F382BF03F45}">
      <dgm:prSet/>
      <dgm:spPr/>
      <dgm:t>
        <a:bodyPr/>
        <a:lstStyle/>
        <a:p>
          <a:r>
            <a:rPr lang="en-US" dirty="0"/>
            <a:t>matplotlib</a:t>
          </a:r>
        </a:p>
      </dgm:t>
    </dgm:pt>
    <dgm:pt modelId="{507F24BB-3BEA-416C-8972-722B71562C43}" type="parTrans" cxnId="{29B7C719-24E2-4A31-9FEC-11B69772C368}">
      <dgm:prSet/>
      <dgm:spPr/>
      <dgm:t>
        <a:bodyPr/>
        <a:lstStyle/>
        <a:p>
          <a:endParaRPr lang="en-US"/>
        </a:p>
      </dgm:t>
    </dgm:pt>
    <dgm:pt modelId="{B35A06F0-AF63-4446-98A4-1962C1F1FA9B}" type="sibTrans" cxnId="{29B7C719-24E2-4A31-9FEC-11B69772C368}">
      <dgm:prSet/>
      <dgm:spPr/>
      <dgm:t>
        <a:bodyPr/>
        <a:lstStyle/>
        <a:p>
          <a:endParaRPr lang="en-US"/>
        </a:p>
      </dgm:t>
    </dgm:pt>
    <dgm:pt modelId="{B7DDE16F-21C0-4325-8047-AE03F6EA08F0}">
      <dgm:prSet/>
      <dgm:spPr/>
      <dgm:t>
        <a:bodyPr/>
        <a:lstStyle/>
        <a:p>
          <a:r>
            <a:rPr lang="en-US"/>
            <a:t>Seaborn</a:t>
          </a:r>
        </a:p>
      </dgm:t>
    </dgm:pt>
    <dgm:pt modelId="{92354504-F36B-4B50-B0FF-E44B46B6481E}" type="parTrans" cxnId="{B52F7ACE-8499-487B-9B77-8EB1ED2407B9}">
      <dgm:prSet/>
      <dgm:spPr/>
      <dgm:t>
        <a:bodyPr/>
        <a:lstStyle/>
        <a:p>
          <a:endParaRPr lang="en-US"/>
        </a:p>
      </dgm:t>
    </dgm:pt>
    <dgm:pt modelId="{9CAFBD35-5DDB-4787-ABDB-77BD3C1F97BB}" type="sibTrans" cxnId="{B52F7ACE-8499-487B-9B77-8EB1ED2407B9}">
      <dgm:prSet/>
      <dgm:spPr/>
      <dgm:t>
        <a:bodyPr/>
        <a:lstStyle/>
        <a:p>
          <a:endParaRPr lang="en-US"/>
        </a:p>
      </dgm:t>
    </dgm:pt>
    <dgm:pt modelId="{6DA29A9E-CD41-40EC-8E7C-6A667EDF461F}">
      <dgm:prSet/>
      <dgm:spPr/>
      <dgm:t>
        <a:bodyPr/>
        <a:lstStyle/>
        <a:p>
          <a:r>
            <a:rPr lang="en-US" dirty="0" err="1"/>
            <a:t>Sklearn</a:t>
          </a:r>
          <a:endParaRPr lang="en-US" dirty="0"/>
        </a:p>
      </dgm:t>
    </dgm:pt>
    <dgm:pt modelId="{804BA733-3E36-4C71-9DE7-DEF2A05DDFBF}" type="parTrans" cxnId="{344E5B52-C113-4A7D-A437-4AFD474A7A2E}">
      <dgm:prSet/>
      <dgm:spPr/>
      <dgm:t>
        <a:bodyPr/>
        <a:lstStyle/>
        <a:p>
          <a:endParaRPr lang="en-US"/>
        </a:p>
      </dgm:t>
    </dgm:pt>
    <dgm:pt modelId="{F546316E-E092-4BF4-9BC9-A54591EDBD91}" type="sibTrans" cxnId="{344E5B52-C113-4A7D-A437-4AFD474A7A2E}">
      <dgm:prSet/>
      <dgm:spPr/>
      <dgm:t>
        <a:bodyPr/>
        <a:lstStyle/>
        <a:p>
          <a:endParaRPr lang="en-US"/>
        </a:p>
      </dgm:t>
    </dgm:pt>
    <dgm:pt modelId="{2F2CB5F3-078E-45F0-8B0E-52F7927A58DF}">
      <dgm:prSet/>
      <dgm:spPr/>
      <dgm:t>
        <a:bodyPr/>
        <a:lstStyle/>
        <a:p>
          <a:r>
            <a:rPr lang="en-US"/>
            <a:t>Scipy</a:t>
          </a:r>
        </a:p>
      </dgm:t>
    </dgm:pt>
    <dgm:pt modelId="{98AC575A-DDC9-4F5F-9212-9E098E8A20A5}" type="parTrans" cxnId="{6538D560-4A4B-48A9-9694-3A359DB9D78A}">
      <dgm:prSet/>
      <dgm:spPr/>
      <dgm:t>
        <a:bodyPr/>
        <a:lstStyle/>
        <a:p>
          <a:endParaRPr lang="en-US"/>
        </a:p>
      </dgm:t>
    </dgm:pt>
    <dgm:pt modelId="{C8391258-816B-454C-B688-B96FFE5100E4}" type="sibTrans" cxnId="{6538D560-4A4B-48A9-9694-3A359DB9D78A}">
      <dgm:prSet/>
      <dgm:spPr/>
      <dgm:t>
        <a:bodyPr/>
        <a:lstStyle/>
        <a:p>
          <a:endParaRPr lang="en-US"/>
        </a:p>
      </dgm:t>
    </dgm:pt>
    <dgm:pt modelId="{C456E5D6-0421-4AEE-B8F5-540518271D6D}">
      <dgm:prSet/>
      <dgm:spPr/>
      <dgm:t>
        <a:bodyPr/>
        <a:lstStyle/>
        <a:p>
          <a:r>
            <a:rPr lang="en-US"/>
            <a:t>Lightgbm</a:t>
          </a:r>
        </a:p>
      </dgm:t>
    </dgm:pt>
    <dgm:pt modelId="{D96C20D9-EAD4-47D5-B384-BFF8FF667F95}" type="parTrans" cxnId="{7DFCB4FB-04A8-47A5-BC28-1887C476F2B1}">
      <dgm:prSet/>
      <dgm:spPr/>
      <dgm:t>
        <a:bodyPr/>
        <a:lstStyle/>
        <a:p>
          <a:endParaRPr lang="en-US"/>
        </a:p>
      </dgm:t>
    </dgm:pt>
    <dgm:pt modelId="{84DB2838-8260-4178-9B8D-7C67531F481A}" type="sibTrans" cxnId="{7DFCB4FB-04A8-47A5-BC28-1887C476F2B1}">
      <dgm:prSet/>
      <dgm:spPr/>
      <dgm:t>
        <a:bodyPr/>
        <a:lstStyle/>
        <a:p>
          <a:endParaRPr lang="en-US"/>
        </a:p>
      </dgm:t>
    </dgm:pt>
    <dgm:pt modelId="{80F4CF66-B53F-474D-98E4-EAB827331A22}">
      <dgm:prSet/>
      <dgm:spPr/>
      <dgm:t>
        <a:bodyPr/>
        <a:lstStyle/>
        <a:p>
          <a:r>
            <a:rPr lang="en-US"/>
            <a:t>Xgboost</a:t>
          </a:r>
        </a:p>
      </dgm:t>
    </dgm:pt>
    <dgm:pt modelId="{82C9E434-5D89-4F73-88C2-91E5896651CC}" type="parTrans" cxnId="{A4E8EF51-6A84-4ADC-83A9-F6D2D1702E6A}">
      <dgm:prSet/>
      <dgm:spPr/>
      <dgm:t>
        <a:bodyPr/>
        <a:lstStyle/>
        <a:p>
          <a:endParaRPr lang="en-US"/>
        </a:p>
      </dgm:t>
    </dgm:pt>
    <dgm:pt modelId="{2676EEB1-E00E-404A-8521-B3761A7E6161}" type="sibTrans" cxnId="{A4E8EF51-6A84-4ADC-83A9-F6D2D1702E6A}">
      <dgm:prSet/>
      <dgm:spPr/>
      <dgm:t>
        <a:bodyPr/>
        <a:lstStyle/>
        <a:p>
          <a:endParaRPr lang="en-US"/>
        </a:p>
      </dgm:t>
    </dgm:pt>
    <dgm:pt modelId="{8980A350-BD11-4D2C-964D-C56524DCF9D4}">
      <dgm:prSet/>
      <dgm:spPr/>
      <dgm:t>
        <a:bodyPr/>
        <a:lstStyle/>
        <a:p>
          <a:r>
            <a:rPr lang="en-US" dirty="0"/>
            <a:t>Pymc3</a:t>
          </a:r>
        </a:p>
      </dgm:t>
    </dgm:pt>
    <dgm:pt modelId="{5DAFC054-3812-40DA-8936-496E53EAD069}" type="parTrans" cxnId="{19D41ED4-181A-42E8-A634-AC95D74C4CE2}">
      <dgm:prSet/>
      <dgm:spPr/>
      <dgm:t>
        <a:bodyPr/>
        <a:lstStyle/>
        <a:p>
          <a:endParaRPr lang="en-US"/>
        </a:p>
      </dgm:t>
    </dgm:pt>
    <dgm:pt modelId="{F3458EF2-A1B0-49BD-9804-582B3E3BA043}" type="sibTrans" cxnId="{19D41ED4-181A-42E8-A634-AC95D74C4CE2}">
      <dgm:prSet/>
      <dgm:spPr/>
      <dgm:t>
        <a:bodyPr/>
        <a:lstStyle/>
        <a:p>
          <a:endParaRPr lang="en-US"/>
        </a:p>
      </dgm:t>
    </dgm:pt>
    <dgm:pt modelId="{BB3C38C6-B9A5-465F-A353-74A15B6C7C3C}" type="pres">
      <dgm:prSet presAssocID="{A92828B6-CF75-4D35-8C90-E6A32FB7953F}" presName="diagram" presStyleCnt="0">
        <dgm:presLayoutVars>
          <dgm:dir/>
          <dgm:resizeHandles val="exact"/>
        </dgm:presLayoutVars>
      </dgm:prSet>
      <dgm:spPr/>
    </dgm:pt>
    <dgm:pt modelId="{E4E6617B-401E-4772-9389-592055493933}" type="pres">
      <dgm:prSet presAssocID="{E0F5ECA6-8BEB-4E0C-BF47-F48C7E24DCA1}" presName="node" presStyleLbl="node1" presStyleIdx="0" presStyleCnt="9">
        <dgm:presLayoutVars>
          <dgm:bulletEnabled val="1"/>
        </dgm:presLayoutVars>
      </dgm:prSet>
      <dgm:spPr/>
    </dgm:pt>
    <dgm:pt modelId="{46654B77-C372-4E5C-BE53-0A43D27BAB18}" type="pres">
      <dgm:prSet presAssocID="{D8505B60-F421-4A61-8F44-FA53135D81EF}" presName="sibTrans" presStyleCnt="0"/>
      <dgm:spPr/>
    </dgm:pt>
    <dgm:pt modelId="{75306236-220D-4FEC-AB14-95340ADAC272}" type="pres">
      <dgm:prSet presAssocID="{10E36A03-DBEF-4B53-BEA2-81B990314298}" presName="node" presStyleLbl="node1" presStyleIdx="1" presStyleCnt="9">
        <dgm:presLayoutVars>
          <dgm:bulletEnabled val="1"/>
        </dgm:presLayoutVars>
      </dgm:prSet>
      <dgm:spPr/>
    </dgm:pt>
    <dgm:pt modelId="{ADC72CCE-CA37-42FF-AC71-CB935563D65F}" type="pres">
      <dgm:prSet presAssocID="{16CD3C2D-549D-4EF4-BDCD-2724E9A92489}" presName="sibTrans" presStyleCnt="0"/>
      <dgm:spPr/>
    </dgm:pt>
    <dgm:pt modelId="{0D83C778-F343-4011-864A-3FCA8D2A3620}" type="pres">
      <dgm:prSet presAssocID="{BC87FC08-E6FB-4CE3-A7EB-6F382BF03F45}" presName="node" presStyleLbl="node1" presStyleIdx="2" presStyleCnt="9">
        <dgm:presLayoutVars>
          <dgm:bulletEnabled val="1"/>
        </dgm:presLayoutVars>
      </dgm:prSet>
      <dgm:spPr/>
    </dgm:pt>
    <dgm:pt modelId="{FC23928D-37EA-4113-A06C-E90760E35D59}" type="pres">
      <dgm:prSet presAssocID="{B35A06F0-AF63-4446-98A4-1962C1F1FA9B}" presName="sibTrans" presStyleCnt="0"/>
      <dgm:spPr/>
    </dgm:pt>
    <dgm:pt modelId="{F3A16ACF-6C73-4B4A-BA38-CA1629ED5DE2}" type="pres">
      <dgm:prSet presAssocID="{B7DDE16F-21C0-4325-8047-AE03F6EA08F0}" presName="node" presStyleLbl="node1" presStyleIdx="3" presStyleCnt="9">
        <dgm:presLayoutVars>
          <dgm:bulletEnabled val="1"/>
        </dgm:presLayoutVars>
      </dgm:prSet>
      <dgm:spPr/>
    </dgm:pt>
    <dgm:pt modelId="{AFAE3CD7-30DD-4A59-AD96-4A0C62F6B0DA}" type="pres">
      <dgm:prSet presAssocID="{9CAFBD35-5DDB-4787-ABDB-77BD3C1F97BB}" presName="sibTrans" presStyleCnt="0"/>
      <dgm:spPr/>
    </dgm:pt>
    <dgm:pt modelId="{DDA70191-025A-4FBC-8003-CD3A8843649C}" type="pres">
      <dgm:prSet presAssocID="{6DA29A9E-CD41-40EC-8E7C-6A667EDF461F}" presName="node" presStyleLbl="node1" presStyleIdx="4" presStyleCnt="9">
        <dgm:presLayoutVars>
          <dgm:bulletEnabled val="1"/>
        </dgm:presLayoutVars>
      </dgm:prSet>
      <dgm:spPr/>
    </dgm:pt>
    <dgm:pt modelId="{9116E2C6-2AE6-40E4-93CF-5F2FD7156F10}" type="pres">
      <dgm:prSet presAssocID="{F546316E-E092-4BF4-9BC9-A54591EDBD91}" presName="sibTrans" presStyleCnt="0"/>
      <dgm:spPr/>
    </dgm:pt>
    <dgm:pt modelId="{4E451B16-1EF8-4B31-9696-5B5BAC1656A0}" type="pres">
      <dgm:prSet presAssocID="{2F2CB5F3-078E-45F0-8B0E-52F7927A58DF}" presName="node" presStyleLbl="node1" presStyleIdx="5" presStyleCnt="9">
        <dgm:presLayoutVars>
          <dgm:bulletEnabled val="1"/>
        </dgm:presLayoutVars>
      </dgm:prSet>
      <dgm:spPr/>
    </dgm:pt>
    <dgm:pt modelId="{B966BC9B-B77A-4836-BB08-93AF4229A424}" type="pres">
      <dgm:prSet presAssocID="{C8391258-816B-454C-B688-B96FFE5100E4}" presName="sibTrans" presStyleCnt="0"/>
      <dgm:spPr/>
    </dgm:pt>
    <dgm:pt modelId="{5CBE0DE7-F1A8-47FE-B720-2BB104758899}" type="pres">
      <dgm:prSet presAssocID="{C456E5D6-0421-4AEE-B8F5-540518271D6D}" presName="node" presStyleLbl="node1" presStyleIdx="6" presStyleCnt="9">
        <dgm:presLayoutVars>
          <dgm:bulletEnabled val="1"/>
        </dgm:presLayoutVars>
      </dgm:prSet>
      <dgm:spPr/>
    </dgm:pt>
    <dgm:pt modelId="{7072AD93-1336-4B40-A353-E8EE7CE717F5}" type="pres">
      <dgm:prSet presAssocID="{84DB2838-8260-4178-9B8D-7C67531F481A}" presName="sibTrans" presStyleCnt="0"/>
      <dgm:spPr/>
    </dgm:pt>
    <dgm:pt modelId="{F7A60028-4045-4EF5-AFA4-F7BFD8ED23EF}" type="pres">
      <dgm:prSet presAssocID="{80F4CF66-B53F-474D-98E4-EAB827331A22}" presName="node" presStyleLbl="node1" presStyleIdx="7" presStyleCnt="9">
        <dgm:presLayoutVars>
          <dgm:bulletEnabled val="1"/>
        </dgm:presLayoutVars>
      </dgm:prSet>
      <dgm:spPr/>
    </dgm:pt>
    <dgm:pt modelId="{367DADF9-84B5-41BC-8270-9EF239AC9580}" type="pres">
      <dgm:prSet presAssocID="{2676EEB1-E00E-404A-8521-B3761A7E6161}" presName="sibTrans" presStyleCnt="0"/>
      <dgm:spPr/>
    </dgm:pt>
    <dgm:pt modelId="{AA563EA3-7DC6-4B87-B784-01C86F9B349A}" type="pres">
      <dgm:prSet presAssocID="{8980A350-BD11-4D2C-964D-C56524DCF9D4}" presName="node" presStyleLbl="node1" presStyleIdx="8" presStyleCnt="9">
        <dgm:presLayoutVars>
          <dgm:bulletEnabled val="1"/>
        </dgm:presLayoutVars>
      </dgm:prSet>
      <dgm:spPr/>
    </dgm:pt>
  </dgm:ptLst>
  <dgm:cxnLst>
    <dgm:cxn modelId="{29B7C719-24E2-4A31-9FEC-11B69772C368}" srcId="{A92828B6-CF75-4D35-8C90-E6A32FB7953F}" destId="{BC87FC08-E6FB-4CE3-A7EB-6F382BF03F45}" srcOrd="2" destOrd="0" parTransId="{507F24BB-3BEA-416C-8972-722B71562C43}" sibTransId="{B35A06F0-AF63-4446-98A4-1962C1F1FA9B}"/>
    <dgm:cxn modelId="{8752AD1D-CCD0-423A-BB43-946A5DD75818}" type="presOf" srcId="{A92828B6-CF75-4D35-8C90-E6A32FB7953F}" destId="{BB3C38C6-B9A5-465F-A353-74A15B6C7C3C}" srcOrd="0" destOrd="0" presId="urn:microsoft.com/office/officeart/2005/8/layout/default"/>
    <dgm:cxn modelId="{6538D560-4A4B-48A9-9694-3A359DB9D78A}" srcId="{A92828B6-CF75-4D35-8C90-E6A32FB7953F}" destId="{2F2CB5F3-078E-45F0-8B0E-52F7927A58DF}" srcOrd="5" destOrd="0" parTransId="{98AC575A-DDC9-4F5F-9212-9E098E8A20A5}" sibTransId="{C8391258-816B-454C-B688-B96FFE5100E4}"/>
    <dgm:cxn modelId="{BB886348-AA80-4762-B0F0-77A1B0F699AC}" type="presOf" srcId="{10E36A03-DBEF-4B53-BEA2-81B990314298}" destId="{75306236-220D-4FEC-AB14-95340ADAC272}" srcOrd="0" destOrd="0" presId="urn:microsoft.com/office/officeart/2005/8/layout/default"/>
    <dgm:cxn modelId="{D8BEFE69-DC8F-4498-AE3F-806D35B15F02}" type="presOf" srcId="{E0F5ECA6-8BEB-4E0C-BF47-F48C7E24DCA1}" destId="{E4E6617B-401E-4772-9389-592055493933}" srcOrd="0" destOrd="0" presId="urn:microsoft.com/office/officeart/2005/8/layout/default"/>
    <dgm:cxn modelId="{A4E8EF51-6A84-4ADC-83A9-F6D2D1702E6A}" srcId="{A92828B6-CF75-4D35-8C90-E6A32FB7953F}" destId="{80F4CF66-B53F-474D-98E4-EAB827331A22}" srcOrd="7" destOrd="0" parTransId="{82C9E434-5D89-4F73-88C2-91E5896651CC}" sibTransId="{2676EEB1-E00E-404A-8521-B3761A7E6161}"/>
    <dgm:cxn modelId="{344E5B52-C113-4A7D-A437-4AFD474A7A2E}" srcId="{A92828B6-CF75-4D35-8C90-E6A32FB7953F}" destId="{6DA29A9E-CD41-40EC-8E7C-6A667EDF461F}" srcOrd="4" destOrd="0" parTransId="{804BA733-3E36-4C71-9DE7-DEF2A05DDFBF}" sibTransId="{F546316E-E092-4BF4-9BC9-A54591EDBD91}"/>
    <dgm:cxn modelId="{9AD5467C-F41B-4409-8F88-A38500AB5A62}" type="presOf" srcId="{B7DDE16F-21C0-4325-8047-AE03F6EA08F0}" destId="{F3A16ACF-6C73-4B4A-BA38-CA1629ED5DE2}" srcOrd="0" destOrd="0" presId="urn:microsoft.com/office/officeart/2005/8/layout/default"/>
    <dgm:cxn modelId="{1634527E-1769-4730-AD02-9A5ED034FFAE}" type="presOf" srcId="{8980A350-BD11-4D2C-964D-C56524DCF9D4}" destId="{AA563EA3-7DC6-4B87-B784-01C86F9B349A}" srcOrd="0" destOrd="0" presId="urn:microsoft.com/office/officeart/2005/8/layout/default"/>
    <dgm:cxn modelId="{013DEA8B-2ACD-4768-8BC7-6948662D69BE}" type="presOf" srcId="{2F2CB5F3-078E-45F0-8B0E-52F7927A58DF}" destId="{4E451B16-1EF8-4B31-9696-5B5BAC1656A0}" srcOrd="0" destOrd="0" presId="urn:microsoft.com/office/officeart/2005/8/layout/default"/>
    <dgm:cxn modelId="{39D897BF-6594-4804-8CEC-9C941BA0386C}" type="presOf" srcId="{6DA29A9E-CD41-40EC-8E7C-6A667EDF461F}" destId="{DDA70191-025A-4FBC-8003-CD3A8843649C}" srcOrd="0" destOrd="0" presId="urn:microsoft.com/office/officeart/2005/8/layout/default"/>
    <dgm:cxn modelId="{EC3268C1-CA11-4EA6-A337-1655D3E70859}" type="presOf" srcId="{C456E5D6-0421-4AEE-B8F5-540518271D6D}" destId="{5CBE0DE7-F1A8-47FE-B720-2BB104758899}" srcOrd="0" destOrd="0" presId="urn:microsoft.com/office/officeart/2005/8/layout/default"/>
    <dgm:cxn modelId="{B52F7ACE-8499-487B-9B77-8EB1ED2407B9}" srcId="{A92828B6-CF75-4D35-8C90-E6A32FB7953F}" destId="{B7DDE16F-21C0-4325-8047-AE03F6EA08F0}" srcOrd="3" destOrd="0" parTransId="{92354504-F36B-4B50-B0FF-E44B46B6481E}" sibTransId="{9CAFBD35-5DDB-4787-ABDB-77BD3C1F97BB}"/>
    <dgm:cxn modelId="{FD11F7D0-DD83-4760-9CD6-7AC1CEB77DB9}" srcId="{A92828B6-CF75-4D35-8C90-E6A32FB7953F}" destId="{10E36A03-DBEF-4B53-BEA2-81B990314298}" srcOrd="1" destOrd="0" parTransId="{D86CCDF0-5DED-4BE9-BA0D-F6758ED2E37D}" sibTransId="{16CD3C2D-549D-4EF4-BDCD-2724E9A92489}"/>
    <dgm:cxn modelId="{19D41ED4-181A-42E8-A634-AC95D74C4CE2}" srcId="{A92828B6-CF75-4D35-8C90-E6A32FB7953F}" destId="{8980A350-BD11-4D2C-964D-C56524DCF9D4}" srcOrd="8" destOrd="0" parTransId="{5DAFC054-3812-40DA-8936-496E53EAD069}" sibTransId="{F3458EF2-A1B0-49BD-9804-582B3E3BA043}"/>
    <dgm:cxn modelId="{CCCD45D9-DBC5-47BA-BBC4-8BD29F4CB871}" srcId="{A92828B6-CF75-4D35-8C90-E6A32FB7953F}" destId="{E0F5ECA6-8BEB-4E0C-BF47-F48C7E24DCA1}" srcOrd="0" destOrd="0" parTransId="{CF092CD4-0B28-4398-8256-12EC4D40504F}" sibTransId="{D8505B60-F421-4A61-8F44-FA53135D81EF}"/>
    <dgm:cxn modelId="{AA316FF6-F837-481C-859B-E781387C48D9}" type="presOf" srcId="{BC87FC08-E6FB-4CE3-A7EB-6F382BF03F45}" destId="{0D83C778-F343-4011-864A-3FCA8D2A3620}" srcOrd="0" destOrd="0" presId="urn:microsoft.com/office/officeart/2005/8/layout/default"/>
    <dgm:cxn modelId="{ABA44AF8-D1BB-4858-B971-56A676C5C169}" type="presOf" srcId="{80F4CF66-B53F-474D-98E4-EAB827331A22}" destId="{F7A60028-4045-4EF5-AFA4-F7BFD8ED23EF}" srcOrd="0" destOrd="0" presId="urn:microsoft.com/office/officeart/2005/8/layout/default"/>
    <dgm:cxn modelId="{7DFCB4FB-04A8-47A5-BC28-1887C476F2B1}" srcId="{A92828B6-CF75-4D35-8C90-E6A32FB7953F}" destId="{C456E5D6-0421-4AEE-B8F5-540518271D6D}" srcOrd="6" destOrd="0" parTransId="{D96C20D9-EAD4-47D5-B384-BFF8FF667F95}" sibTransId="{84DB2838-8260-4178-9B8D-7C67531F481A}"/>
    <dgm:cxn modelId="{72DDB55D-3A52-443A-8C4B-3115013E32BC}" type="presParOf" srcId="{BB3C38C6-B9A5-465F-A353-74A15B6C7C3C}" destId="{E4E6617B-401E-4772-9389-592055493933}" srcOrd="0" destOrd="0" presId="urn:microsoft.com/office/officeart/2005/8/layout/default"/>
    <dgm:cxn modelId="{BA98FFA9-34F7-46A7-B6F6-F7C666599BCA}" type="presParOf" srcId="{BB3C38C6-B9A5-465F-A353-74A15B6C7C3C}" destId="{46654B77-C372-4E5C-BE53-0A43D27BAB18}" srcOrd="1" destOrd="0" presId="urn:microsoft.com/office/officeart/2005/8/layout/default"/>
    <dgm:cxn modelId="{ECCB9283-0D5B-4BBD-8C3C-75F3C7A6E534}" type="presParOf" srcId="{BB3C38C6-B9A5-465F-A353-74A15B6C7C3C}" destId="{75306236-220D-4FEC-AB14-95340ADAC272}" srcOrd="2" destOrd="0" presId="urn:microsoft.com/office/officeart/2005/8/layout/default"/>
    <dgm:cxn modelId="{DC8FFE1B-8131-4AE7-A409-57A4F5B97B22}" type="presParOf" srcId="{BB3C38C6-B9A5-465F-A353-74A15B6C7C3C}" destId="{ADC72CCE-CA37-42FF-AC71-CB935563D65F}" srcOrd="3" destOrd="0" presId="urn:microsoft.com/office/officeart/2005/8/layout/default"/>
    <dgm:cxn modelId="{742FC48B-2684-404E-ABC9-6A5682D38317}" type="presParOf" srcId="{BB3C38C6-B9A5-465F-A353-74A15B6C7C3C}" destId="{0D83C778-F343-4011-864A-3FCA8D2A3620}" srcOrd="4" destOrd="0" presId="urn:microsoft.com/office/officeart/2005/8/layout/default"/>
    <dgm:cxn modelId="{FF9A2605-8D64-4A10-B17D-D2CA85C70512}" type="presParOf" srcId="{BB3C38C6-B9A5-465F-A353-74A15B6C7C3C}" destId="{FC23928D-37EA-4113-A06C-E90760E35D59}" srcOrd="5" destOrd="0" presId="urn:microsoft.com/office/officeart/2005/8/layout/default"/>
    <dgm:cxn modelId="{01B2EB9A-44E2-4BD0-B8D8-DFC992218E80}" type="presParOf" srcId="{BB3C38C6-B9A5-465F-A353-74A15B6C7C3C}" destId="{F3A16ACF-6C73-4B4A-BA38-CA1629ED5DE2}" srcOrd="6" destOrd="0" presId="urn:microsoft.com/office/officeart/2005/8/layout/default"/>
    <dgm:cxn modelId="{835BB463-DE86-4116-AB5A-BB20B3D75015}" type="presParOf" srcId="{BB3C38C6-B9A5-465F-A353-74A15B6C7C3C}" destId="{AFAE3CD7-30DD-4A59-AD96-4A0C62F6B0DA}" srcOrd="7" destOrd="0" presId="urn:microsoft.com/office/officeart/2005/8/layout/default"/>
    <dgm:cxn modelId="{6A984BE1-179C-4B7D-86D7-BA251081C27F}" type="presParOf" srcId="{BB3C38C6-B9A5-465F-A353-74A15B6C7C3C}" destId="{DDA70191-025A-4FBC-8003-CD3A8843649C}" srcOrd="8" destOrd="0" presId="urn:microsoft.com/office/officeart/2005/8/layout/default"/>
    <dgm:cxn modelId="{D95D999B-CBE6-424E-9825-2DCD9C8B747E}" type="presParOf" srcId="{BB3C38C6-B9A5-465F-A353-74A15B6C7C3C}" destId="{9116E2C6-2AE6-40E4-93CF-5F2FD7156F10}" srcOrd="9" destOrd="0" presId="urn:microsoft.com/office/officeart/2005/8/layout/default"/>
    <dgm:cxn modelId="{8B89B105-DFF7-47EE-A571-0FEBF6591E92}" type="presParOf" srcId="{BB3C38C6-B9A5-465F-A353-74A15B6C7C3C}" destId="{4E451B16-1EF8-4B31-9696-5B5BAC1656A0}" srcOrd="10" destOrd="0" presId="urn:microsoft.com/office/officeart/2005/8/layout/default"/>
    <dgm:cxn modelId="{44BB4CEB-A8D4-444C-B1B7-EAB938018CDF}" type="presParOf" srcId="{BB3C38C6-B9A5-465F-A353-74A15B6C7C3C}" destId="{B966BC9B-B77A-4836-BB08-93AF4229A424}" srcOrd="11" destOrd="0" presId="urn:microsoft.com/office/officeart/2005/8/layout/default"/>
    <dgm:cxn modelId="{6C7D5F0C-76C4-4A13-97D6-AB4EF7CC253D}" type="presParOf" srcId="{BB3C38C6-B9A5-465F-A353-74A15B6C7C3C}" destId="{5CBE0DE7-F1A8-47FE-B720-2BB104758899}" srcOrd="12" destOrd="0" presId="urn:microsoft.com/office/officeart/2005/8/layout/default"/>
    <dgm:cxn modelId="{742F6CF3-9D68-491E-95A3-0847DA2E6312}" type="presParOf" srcId="{BB3C38C6-B9A5-465F-A353-74A15B6C7C3C}" destId="{7072AD93-1336-4B40-A353-E8EE7CE717F5}" srcOrd="13" destOrd="0" presId="urn:microsoft.com/office/officeart/2005/8/layout/default"/>
    <dgm:cxn modelId="{E6D35B4C-F680-4135-815D-A1A125481A71}" type="presParOf" srcId="{BB3C38C6-B9A5-465F-A353-74A15B6C7C3C}" destId="{F7A60028-4045-4EF5-AFA4-F7BFD8ED23EF}" srcOrd="14" destOrd="0" presId="urn:microsoft.com/office/officeart/2005/8/layout/default"/>
    <dgm:cxn modelId="{ABF1985F-A1BD-4EF1-B721-A776386FBCB3}" type="presParOf" srcId="{BB3C38C6-B9A5-465F-A353-74A15B6C7C3C}" destId="{367DADF9-84B5-41BC-8270-9EF239AC9580}" srcOrd="15" destOrd="0" presId="urn:microsoft.com/office/officeart/2005/8/layout/default"/>
    <dgm:cxn modelId="{59A4D4CD-52D2-4B9C-BEB7-A9D22942E947}" type="presParOf" srcId="{BB3C38C6-B9A5-465F-A353-74A15B6C7C3C}" destId="{AA563EA3-7DC6-4B87-B784-01C86F9B349A}"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713A11-9DB3-474A-AFF4-72E0F5E306E3}" type="doc">
      <dgm:prSet loTypeId="urn:microsoft.com/office/officeart/2016/7/layout/RepeatingBendingProcessNew" loCatId="process" qsTypeId="urn:microsoft.com/office/officeart/2005/8/quickstyle/simple4" qsCatId="simple" csTypeId="urn:microsoft.com/office/officeart/2005/8/colors/colorful5" csCatId="colorful"/>
      <dgm:spPr/>
      <dgm:t>
        <a:bodyPr/>
        <a:lstStyle/>
        <a:p>
          <a:endParaRPr lang="en-US"/>
        </a:p>
      </dgm:t>
    </dgm:pt>
    <dgm:pt modelId="{662B820A-2638-481F-8C45-82DA1AC07DE7}">
      <dgm:prSet/>
      <dgm:spPr/>
      <dgm:t>
        <a:bodyPr/>
        <a:lstStyle/>
        <a:p>
          <a:r>
            <a:rPr lang="en-US"/>
            <a:t>Missing values - We created a table with missing values and respective percentages. Sort the table by percentage of missing descending and calculated missing value statistics.</a:t>
          </a:r>
        </a:p>
      </dgm:t>
    </dgm:pt>
    <dgm:pt modelId="{93F278BD-C2C2-46B6-A6AA-12D7AA6D8999}" type="parTrans" cxnId="{063E81D3-D646-4779-AA02-9E0AC09D412B}">
      <dgm:prSet/>
      <dgm:spPr/>
      <dgm:t>
        <a:bodyPr/>
        <a:lstStyle/>
        <a:p>
          <a:endParaRPr lang="en-US"/>
        </a:p>
      </dgm:t>
    </dgm:pt>
    <dgm:pt modelId="{BE603A4F-264B-4DD7-92BD-36FDF3F20F43}" type="sibTrans" cxnId="{063E81D3-D646-4779-AA02-9E0AC09D412B}">
      <dgm:prSet/>
      <dgm:spPr/>
      <dgm:t>
        <a:bodyPr/>
        <a:lstStyle/>
        <a:p>
          <a:endParaRPr lang="en-US"/>
        </a:p>
      </dgm:t>
    </dgm:pt>
    <dgm:pt modelId="{D6D7FC29-F8EF-45B3-8E4B-421229656D1C}" type="pres">
      <dgm:prSet presAssocID="{C8713A11-9DB3-474A-AFF4-72E0F5E306E3}" presName="Name0" presStyleCnt="0">
        <dgm:presLayoutVars>
          <dgm:dir/>
          <dgm:resizeHandles val="exact"/>
        </dgm:presLayoutVars>
      </dgm:prSet>
      <dgm:spPr/>
    </dgm:pt>
    <dgm:pt modelId="{1426CEC3-F4A5-4932-BABF-B2FA2848E144}" type="pres">
      <dgm:prSet presAssocID="{662B820A-2638-481F-8C45-82DA1AC07DE7}" presName="node" presStyleLbl="node1" presStyleIdx="0" presStyleCnt="1">
        <dgm:presLayoutVars>
          <dgm:bulletEnabled val="1"/>
        </dgm:presLayoutVars>
      </dgm:prSet>
      <dgm:spPr/>
    </dgm:pt>
  </dgm:ptLst>
  <dgm:cxnLst>
    <dgm:cxn modelId="{8BC9DCBE-45F1-4F68-BB45-1663CEAAEB85}" type="presOf" srcId="{C8713A11-9DB3-474A-AFF4-72E0F5E306E3}" destId="{D6D7FC29-F8EF-45B3-8E4B-421229656D1C}" srcOrd="0" destOrd="0" presId="urn:microsoft.com/office/officeart/2016/7/layout/RepeatingBendingProcessNew"/>
    <dgm:cxn modelId="{F96EDFD2-6267-4CC1-9FF7-FA38A55536B1}" type="presOf" srcId="{662B820A-2638-481F-8C45-82DA1AC07DE7}" destId="{1426CEC3-F4A5-4932-BABF-B2FA2848E144}" srcOrd="0" destOrd="0" presId="urn:microsoft.com/office/officeart/2016/7/layout/RepeatingBendingProcessNew"/>
    <dgm:cxn modelId="{063E81D3-D646-4779-AA02-9E0AC09D412B}" srcId="{C8713A11-9DB3-474A-AFF4-72E0F5E306E3}" destId="{662B820A-2638-481F-8C45-82DA1AC07DE7}" srcOrd="0" destOrd="0" parTransId="{93F278BD-C2C2-46B6-A6AA-12D7AA6D8999}" sibTransId="{BE603A4F-264B-4DD7-92BD-36FDF3F20F43}"/>
    <dgm:cxn modelId="{2300E910-E70F-4DC6-B8EF-5DC81CF93416}" type="presParOf" srcId="{D6D7FC29-F8EF-45B3-8E4B-421229656D1C}" destId="{1426CEC3-F4A5-4932-BABF-B2FA2848E144}" srcOrd="0"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F43A7B-AD4D-461C-A21F-3437548952C3}" type="doc">
      <dgm:prSet loTypeId="urn:microsoft.com/office/officeart/2005/8/layout/process4" loCatId="process" qsTypeId="urn:microsoft.com/office/officeart/2005/8/quickstyle/simple4" qsCatId="simple" csTypeId="urn:microsoft.com/office/officeart/2005/8/colors/colorful5" csCatId="colorful" phldr="1"/>
      <dgm:spPr/>
      <dgm:t>
        <a:bodyPr/>
        <a:lstStyle/>
        <a:p>
          <a:endParaRPr lang="en-US"/>
        </a:p>
      </dgm:t>
    </dgm:pt>
    <dgm:pt modelId="{65CC5764-C45B-456F-B5C0-9C5928ECC971}">
      <dgm:prSet/>
      <dgm:spPr/>
      <dgm:t>
        <a:bodyPr/>
        <a:lstStyle/>
        <a:p>
          <a:r>
            <a:rPr lang="en-US" dirty="0"/>
            <a:t>We inserted mean value of the dataset for the missing float values in the columns and mode value of the dataset for the object values in the columns. Missing Data was replaced by mean value for numerical columns and mode value for categorical columns</a:t>
          </a:r>
        </a:p>
      </dgm:t>
    </dgm:pt>
    <dgm:pt modelId="{CEB2AB58-780E-4D8F-8563-C64F8F002666}" type="parTrans" cxnId="{4CEE8F70-731B-48CA-9E5A-C96F45DC3331}">
      <dgm:prSet/>
      <dgm:spPr/>
      <dgm:t>
        <a:bodyPr/>
        <a:lstStyle/>
        <a:p>
          <a:endParaRPr lang="en-US"/>
        </a:p>
      </dgm:t>
    </dgm:pt>
    <dgm:pt modelId="{4A344A09-7565-4372-A1CE-EE8A35D87397}" type="sibTrans" cxnId="{4CEE8F70-731B-48CA-9E5A-C96F45DC3331}">
      <dgm:prSet/>
      <dgm:spPr/>
      <dgm:t>
        <a:bodyPr/>
        <a:lstStyle/>
        <a:p>
          <a:endParaRPr lang="en-US"/>
        </a:p>
      </dgm:t>
    </dgm:pt>
    <dgm:pt modelId="{21CE9733-B9A8-4C9A-AE28-92CE09CCC599}">
      <dgm:prSet/>
      <dgm:spPr/>
      <dgm:t>
        <a:bodyPr/>
        <a:lstStyle/>
        <a:p>
          <a:r>
            <a:rPr lang="en-US" dirty="0"/>
            <a:t> There are lots of </a:t>
          </a:r>
          <a:r>
            <a:rPr lang="en-US" dirty="0" err="1"/>
            <a:t>NaN</a:t>
          </a:r>
          <a:r>
            <a:rPr lang="en-US" dirty="0"/>
            <a:t> values in the dataset .This should be handled </a:t>
          </a:r>
          <a:r>
            <a:rPr lang="en-US" dirty="0" err="1"/>
            <a:t>inorder</a:t>
          </a:r>
          <a:r>
            <a:rPr lang="en-US" dirty="0"/>
            <a:t> to extract features for predicting the Target. We can fill the missing values with mean or mode, or eliminate the columns that have very high percentage of missing values</a:t>
          </a:r>
        </a:p>
      </dgm:t>
    </dgm:pt>
    <dgm:pt modelId="{49DF2331-4E3C-4DBD-8868-E8397C0875AC}" type="parTrans" cxnId="{7901187E-ABBA-44D4-B000-AA9308CD94BA}">
      <dgm:prSet/>
      <dgm:spPr/>
      <dgm:t>
        <a:bodyPr/>
        <a:lstStyle/>
        <a:p>
          <a:endParaRPr lang="en-US"/>
        </a:p>
      </dgm:t>
    </dgm:pt>
    <dgm:pt modelId="{CEC47B50-0E5E-4DD3-8705-C2D623F185E3}" type="sibTrans" cxnId="{7901187E-ABBA-44D4-B000-AA9308CD94BA}">
      <dgm:prSet/>
      <dgm:spPr/>
      <dgm:t>
        <a:bodyPr/>
        <a:lstStyle/>
        <a:p>
          <a:endParaRPr lang="en-US"/>
        </a:p>
      </dgm:t>
    </dgm:pt>
    <dgm:pt modelId="{38A1247E-6E7F-4190-A3CC-AB2045DB28A1}" type="pres">
      <dgm:prSet presAssocID="{ABF43A7B-AD4D-461C-A21F-3437548952C3}" presName="Name0" presStyleCnt="0">
        <dgm:presLayoutVars>
          <dgm:dir/>
          <dgm:animLvl val="lvl"/>
          <dgm:resizeHandles val="exact"/>
        </dgm:presLayoutVars>
      </dgm:prSet>
      <dgm:spPr/>
    </dgm:pt>
    <dgm:pt modelId="{CE95796B-13E3-4E6A-927A-76F1ADD55FA4}" type="pres">
      <dgm:prSet presAssocID="{21CE9733-B9A8-4C9A-AE28-92CE09CCC599}" presName="boxAndChildren" presStyleCnt="0"/>
      <dgm:spPr/>
    </dgm:pt>
    <dgm:pt modelId="{4AF043C6-0878-4932-B87E-E87A607C0FEF}" type="pres">
      <dgm:prSet presAssocID="{21CE9733-B9A8-4C9A-AE28-92CE09CCC599}" presName="parentTextBox" presStyleLbl="node1" presStyleIdx="0" presStyleCnt="2" custLinFactNeighborX="-293" custLinFactNeighborY="-414"/>
      <dgm:spPr/>
    </dgm:pt>
    <dgm:pt modelId="{1CF612B7-1B32-44E1-90C5-690188EB5E34}" type="pres">
      <dgm:prSet presAssocID="{4A344A09-7565-4372-A1CE-EE8A35D87397}" presName="sp" presStyleCnt="0"/>
      <dgm:spPr/>
    </dgm:pt>
    <dgm:pt modelId="{515F2990-5D92-4CF3-A20B-1C66B4D8BDAA}" type="pres">
      <dgm:prSet presAssocID="{65CC5764-C45B-456F-B5C0-9C5928ECC971}" presName="arrowAndChildren" presStyleCnt="0"/>
      <dgm:spPr/>
    </dgm:pt>
    <dgm:pt modelId="{D2D8660A-A463-422E-90F1-1BCA8CF5E0E1}" type="pres">
      <dgm:prSet presAssocID="{65CC5764-C45B-456F-B5C0-9C5928ECC971}" presName="parentTextArrow" presStyleLbl="node1" presStyleIdx="1" presStyleCnt="2"/>
      <dgm:spPr/>
    </dgm:pt>
  </dgm:ptLst>
  <dgm:cxnLst>
    <dgm:cxn modelId="{2B3CC403-3725-404B-AEE4-6558E29A1C67}" type="presOf" srcId="{65CC5764-C45B-456F-B5C0-9C5928ECC971}" destId="{D2D8660A-A463-422E-90F1-1BCA8CF5E0E1}" srcOrd="0" destOrd="0" presId="urn:microsoft.com/office/officeart/2005/8/layout/process4"/>
    <dgm:cxn modelId="{DA5DEB0E-8D46-4C1A-90F4-6C329055A849}" type="presOf" srcId="{ABF43A7B-AD4D-461C-A21F-3437548952C3}" destId="{38A1247E-6E7F-4190-A3CC-AB2045DB28A1}" srcOrd="0" destOrd="0" presId="urn:microsoft.com/office/officeart/2005/8/layout/process4"/>
    <dgm:cxn modelId="{4CEE8F70-731B-48CA-9E5A-C96F45DC3331}" srcId="{ABF43A7B-AD4D-461C-A21F-3437548952C3}" destId="{65CC5764-C45B-456F-B5C0-9C5928ECC971}" srcOrd="0" destOrd="0" parTransId="{CEB2AB58-780E-4D8F-8563-C64F8F002666}" sibTransId="{4A344A09-7565-4372-A1CE-EE8A35D87397}"/>
    <dgm:cxn modelId="{7901187E-ABBA-44D4-B000-AA9308CD94BA}" srcId="{ABF43A7B-AD4D-461C-A21F-3437548952C3}" destId="{21CE9733-B9A8-4C9A-AE28-92CE09CCC599}" srcOrd="1" destOrd="0" parTransId="{49DF2331-4E3C-4DBD-8868-E8397C0875AC}" sibTransId="{CEC47B50-0E5E-4DD3-8705-C2D623F185E3}"/>
    <dgm:cxn modelId="{4DEDE1E6-C96E-4BDA-907A-CEBE8B7C5B99}" type="presOf" srcId="{21CE9733-B9A8-4C9A-AE28-92CE09CCC599}" destId="{4AF043C6-0878-4932-B87E-E87A607C0FEF}" srcOrd="0" destOrd="0" presId="urn:microsoft.com/office/officeart/2005/8/layout/process4"/>
    <dgm:cxn modelId="{24B88A31-F4E6-4735-88B7-BB20CDC30891}" type="presParOf" srcId="{38A1247E-6E7F-4190-A3CC-AB2045DB28A1}" destId="{CE95796B-13E3-4E6A-927A-76F1ADD55FA4}" srcOrd="0" destOrd="0" presId="urn:microsoft.com/office/officeart/2005/8/layout/process4"/>
    <dgm:cxn modelId="{F7183A69-B935-4AFD-99D1-A27FA3A013F7}" type="presParOf" srcId="{CE95796B-13E3-4E6A-927A-76F1ADD55FA4}" destId="{4AF043C6-0878-4932-B87E-E87A607C0FEF}" srcOrd="0" destOrd="0" presId="urn:microsoft.com/office/officeart/2005/8/layout/process4"/>
    <dgm:cxn modelId="{F44B6D6A-9186-4983-BB5F-3945302814F3}" type="presParOf" srcId="{38A1247E-6E7F-4190-A3CC-AB2045DB28A1}" destId="{1CF612B7-1B32-44E1-90C5-690188EB5E34}" srcOrd="1" destOrd="0" presId="urn:microsoft.com/office/officeart/2005/8/layout/process4"/>
    <dgm:cxn modelId="{B253D331-95A5-4818-A1CA-B799C1F84872}" type="presParOf" srcId="{38A1247E-6E7F-4190-A3CC-AB2045DB28A1}" destId="{515F2990-5D92-4CF3-A20B-1C66B4D8BDAA}" srcOrd="2" destOrd="0" presId="urn:microsoft.com/office/officeart/2005/8/layout/process4"/>
    <dgm:cxn modelId="{19CFCD22-CF7C-4E26-9722-D59BEFA8906F}" type="presParOf" srcId="{515F2990-5D92-4CF3-A20B-1C66B4D8BDAA}" destId="{D2D8660A-A463-422E-90F1-1BCA8CF5E0E1}"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1ED3C9-326F-4F2B-9CF5-B2F235E1FADE}">
      <dsp:nvSpPr>
        <dsp:cNvPr id="0" name=""/>
        <dsp:cNvSpPr/>
      </dsp:nvSpPr>
      <dsp:spPr>
        <a:xfrm rot="5400000">
          <a:off x="96983" y="978808"/>
          <a:ext cx="1529489" cy="184593"/>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49C31BD-6427-4AF7-890B-3FD8C5DDC104}">
      <dsp:nvSpPr>
        <dsp:cNvPr id="0" name=""/>
        <dsp:cNvSpPr/>
      </dsp:nvSpPr>
      <dsp:spPr>
        <a:xfrm>
          <a:off x="447126" y="170"/>
          <a:ext cx="2051038" cy="1230623"/>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Data Input</a:t>
          </a:r>
        </a:p>
      </dsp:txBody>
      <dsp:txXfrm>
        <a:off x="483170" y="36214"/>
        <a:ext cx="1978950" cy="1158535"/>
      </dsp:txXfrm>
    </dsp:sp>
    <dsp:sp modelId="{9B52247A-71FD-4944-9B2D-C6ABE110476C}">
      <dsp:nvSpPr>
        <dsp:cNvPr id="0" name=""/>
        <dsp:cNvSpPr/>
      </dsp:nvSpPr>
      <dsp:spPr>
        <a:xfrm rot="5400000">
          <a:off x="96983" y="2517087"/>
          <a:ext cx="1529489" cy="184593"/>
        </a:xfrm>
        <a:prstGeom prst="rect">
          <a:avLst/>
        </a:prstGeom>
        <a:solidFill>
          <a:schemeClr val="accent2">
            <a:hueOff val="3268233"/>
            <a:satOff val="-4585"/>
            <a:lumOff val="-114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C7CB8C-3075-4001-AFBF-5FC17C0F465A}">
      <dsp:nvSpPr>
        <dsp:cNvPr id="0" name=""/>
        <dsp:cNvSpPr/>
      </dsp:nvSpPr>
      <dsp:spPr>
        <a:xfrm>
          <a:off x="447126" y="1538449"/>
          <a:ext cx="2051038" cy="1230623"/>
        </a:xfrm>
        <a:prstGeom prst="roundRect">
          <a:avLst>
            <a:gd name="adj" fmla="val 10000"/>
          </a:avLst>
        </a:prstGeom>
        <a:solidFill>
          <a:schemeClr val="accent2">
            <a:hueOff val="2801343"/>
            <a:satOff val="-3930"/>
            <a:lumOff val="-98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Exploratory Data Analysis</a:t>
          </a:r>
        </a:p>
      </dsp:txBody>
      <dsp:txXfrm>
        <a:off x="483170" y="1574493"/>
        <a:ext cx="1978950" cy="1158535"/>
      </dsp:txXfrm>
    </dsp:sp>
    <dsp:sp modelId="{4275C8DD-94F0-4911-9294-CC2D2275D500}">
      <dsp:nvSpPr>
        <dsp:cNvPr id="0" name=""/>
        <dsp:cNvSpPr/>
      </dsp:nvSpPr>
      <dsp:spPr>
        <a:xfrm>
          <a:off x="866123" y="3286227"/>
          <a:ext cx="2719092" cy="184593"/>
        </a:xfrm>
        <a:prstGeom prst="rect">
          <a:avLst/>
        </a:prstGeom>
        <a:solidFill>
          <a:schemeClr val="accent2">
            <a:hueOff val="6536467"/>
            <a:satOff val="-9170"/>
            <a:lumOff val="-228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87628BC-3ACD-4D64-B08C-E268739E88DC}">
      <dsp:nvSpPr>
        <dsp:cNvPr id="0" name=""/>
        <dsp:cNvSpPr/>
      </dsp:nvSpPr>
      <dsp:spPr>
        <a:xfrm>
          <a:off x="447126" y="3076728"/>
          <a:ext cx="2051038" cy="1230623"/>
        </a:xfrm>
        <a:prstGeom prst="roundRect">
          <a:avLst>
            <a:gd name="adj" fmla="val 10000"/>
          </a:avLst>
        </a:prstGeom>
        <a:solidFill>
          <a:schemeClr val="accent2">
            <a:hueOff val="5602686"/>
            <a:satOff val="-7860"/>
            <a:lumOff val="-196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Missing Data  Observations</a:t>
          </a:r>
        </a:p>
      </dsp:txBody>
      <dsp:txXfrm>
        <a:off x="483170" y="3112772"/>
        <a:ext cx="1978950" cy="1158535"/>
      </dsp:txXfrm>
    </dsp:sp>
    <dsp:sp modelId="{6312C4DE-2A82-489D-AD8E-C380CB84B28C}">
      <dsp:nvSpPr>
        <dsp:cNvPr id="0" name=""/>
        <dsp:cNvSpPr/>
      </dsp:nvSpPr>
      <dsp:spPr>
        <a:xfrm rot="16200000">
          <a:off x="2824865" y="2517087"/>
          <a:ext cx="1529489" cy="184593"/>
        </a:xfrm>
        <a:prstGeom prst="rect">
          <a:avLst/>
        </a:prstGeom>
        <a:solidFill>
          <a:schemeClr val="accent2">
            <a:hueOff val="9804700"/>
            <a:satOff val="-13755"/>
            <a:lumOff val="-343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DAFC92-11A7-4D4B-90C4-694C835628E2}">
      <dsp:nvSpPr>
        <dsp:cNvPr id="0" name=""/>
        <dsp:cNvSpPr/>
      </dsp:nvSpPr>
      <dsp:spPr>
        <a:xfrm>
          <a:off x="3175007" y="3076728"/>
          <a:ext cx="2051038" cy="1230623"/>
        </a:xfrm>
        <a:prstGeom prst="roundRect">
          <a:avLst>
            <a:gd name="adj" fmla="val 10000"/>
          </a:avLst>
        </a:prstGeom>
        <a:solidFill>
          <a:schemeClr val="accent2">
            <a:hueOff val="8404028"/>
            <a:satOff val="-11790"/>
            <a:lumOff val="-294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Handling Missing Data</a:t>
          </a:r>
        </a:p>
      </dsp:txBody>
      <dsp:txXfrm>
        <a:off x="3211051" y="3112772"/>
        <a:ext cx="1978950" cy="1158535"/>
      </dsp:txXfrm>
    </dsp:sp>
    <dsp:sp modelId="{9860F977-046C-4338-818F-C05AA94A4277}">
      <dsp:nvSpPr>
        <dsp:cNvPr id="0" name=""/>
        <dsp:cNvSpPr/>
      </dsp:nvSpPr>
      <dsp:spPr>
        <a:xfrm rot="16200000">
          <a:off x="2824865" y="978808"/>
          <a:ext cx="1529489" cy="184593"/>
        </a:xfrm>
        <a:prstGeom prst="rect">
          <a:avLst/>
        </a:prstGeom>
        <a:solidFill>
          <a:schemeClr val="accent2">
            <a:hueOff val="13072934"/>
            <a:satOff val="-18339"/>
            <a:lumOff val="-457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A7EB2C-1901-4FB2-95A7-DAF934446ACC}">
      <dsp:nvSpPr>
        <dsp:cNvPr id="0" name=""/>
        <dsp:cNvSpPr/>
      </dsp:nvSpPr>
      <dsp:spPr>
        <a:xfrm>
          <a:off x="3175007" y="1538449"/>
          <a:ext cx="2051038" cy="1230623"/>
        </a:xfrm>
        <a:prstGeom prst="roundRect">
          <a:avLst>
            <a:gd name="adj" fmla="val 10000"/>
          </a:avLst>
        </a:prstGeom>
        <a:solidFill>
          <a:schemeClr val="accent2">
            <a:hueOff val="11205372"/>
            <a:satOff val="-15719"/>
            <a:lumOff val="-392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MLE &amp; MCMC</a:t>
          </a:r>
        </a:p>
      </dsp:txBody>
      <dsp:txXfrm>
        <a:off x="3211051" y="1574493"/>
        <a:ext cx="1978950" cy="1158535"/>
      </dsp:txXfrm>
    </dsp:sp>
    <dsp:sp modelId="{900D5572-E313-4CA3-8382-53D74C9F1708}">
      <dsp:nvSpPr>
        <dsp:cNvPr id="0" name=""/>
        <dsp:cNvSpPr/>
      </dsp:nvSpPr>
      <dsp:spPr>
        <a:xfrm>
          <a:off x="3594004" y="209669"/>
          <a:ext cx="2719092" cy="184593"/>
        </a:xfrm>
        <a:prstGeom prst="rect">
          <a:avLst/>
        </a:prstGeom>
        <a:solidFill>
          <a:schemeClr val="accent2">
            <a:hueOff val="16341167"/>
            <a:satOff val="-22924"/>
            <a:lumOff val="-571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9D8139E-F4CF-4686-A775-FA15DECAA201}">
      <dsp:nvSpPr>
        <dsp:cNvPr id="0" name=""/>
        <dsp:cNvSpPr/>
      </dsp:nvSpPr>
      <dsp:spPr>
        <a:xfrm>
          <a:off x="3175007" y="170"/>
          <a:ext cx="2051038" cy="1230623"/>
        </a:xfrm>
        <a:prstGeom prst="roundRect">
          <a:avLst>
            <a:gd name="adj" fmla="val 10000"/>
          </a:avLst>
        </a:prstGeom>
        <a:solidFill>
          <a:schemeClr val="accent2">
            <a:hueOff val="14006715"/>
            <a:satOff val="-19649"/>
            <a:lumOff val="-490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Feature Importance</a:t>
          </a:r>
        </a:p>
      </dsp:txBody>
      <dsp:txXfrm>
        <a:off x="3211051" y="36214"/>
        <a:ext cx="1978950" cy="1158535"/>
      </dsp:txXfrm>
    </dsp:sp>
    <dsp:sp modelId="{D5CA23B3-F1A8-4E27-A9CA-16EF842D7101}">
      <dsp:nvSpPr>
        <dsp:cNvPr id="0" name=""/>
        <dsp:cNvSpPr/>
      </dsp:nvSpPr>
      <dsp:spPr>
        <a:xfrm rot="5422327">
          <a:off x="5537142" y="989361"/>
          <a:ext cx="1550627" cy="184593"/>
        </a:xfrm>
        <a:prstGeom prst="rect">
          <a:avLst/>
        </a:prstGeom>
        <a:solidFill>
          <a:schemeClr val="accent2">
            <a:hueOff val="19609400"/>
            <a:satOff val="-27509"/>
            <a:lumOff val="-686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F82459-30E7-4715-8209-4FD3FFAF34E1}">
      <dsp:nvSpPr>
        <dsp:cNvPr id="0" name=""/>
        <dsp:cNvSpPr/>
      </dsp:nvSpPr>
      <dsp:spPr>
        <a:xfrm>
          <a:off x="5902889" y="170"/>
          <a:ext cx="2051038" cy="1230623"/>
        </a:xfrm>
        <a:prstGeom prst="roundRect">
          <a:avLst>
            <a:gd name="adj" fmla="val 10000"/>
          </a:avLst>
        </a:prstGeom>
        <a:solidFill>
          <a:schemeClr val="accent2">
            <a:hueOff val="16808057"/>
            <a:satOff val="-23579"/>
            <a:lumOff val="-588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Modelling</a:t>
          </a:r>
        </a:p>
      </dsp:txBody>
      <dsp:txXfrm>
        <a:off x="5938933" y="36214"/>
        <a:ext cx="1978950" cy="1158535"/>
      </dsp:txXfrm>
    </dsp:sp>
    <dsp:sp modelId="{F7D1F844-D7F6-4E3A-85C3-5ED09EB49A53}">
      <dsp:nvSpPr>
        <dsp:cNvPr id="0" name=""/>
        <dsp:cNvSpPr/>
      </dsp:nvSpPr>
      <dsp:spPr>
        <a:xfrm>
          <a:off x="5892818" y="1559555"/>
          <a:ext cx="2051038" cy="1230623"/>
        </a:xfrm>
        <a:prstGeom prst="roundRect">
          <a:avLst>
            <a:gd name="adj" fmla="val 10000"/>
          </a:avLst>
        </a:prstGeom>
        <a:solidFill>
          <a:schemeClr val="accent2">
            <a:hueOff val="19609400"/>
            <a:satOff val="-27509"/>
            <a:lumOff val="-686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Prediction</a:t>
          </a:r>
          <a:br>
            <a:rPr lang="en-US" sz="2600" kern="1200" dirty="0"/>
          </a:br>
          <a:endParaRPr lang="en-US" sz="2600" kern="1200" dirty="0"/>
        </a:p>
      </dsp:txBody>
      <dsp:txXfrm>
        <a:off x="5928862" y="1595599"/>
        <a:ext cx="1978950" cy="1158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E6617B-401E-4772-9389-592055493933}">
      <dsp:nvSpPr>
        <dsp:cNvPr id="0" name=""/>
        <dsp:cNvSpPr/>
      </dsp:nvSpPr>
      <dsp:spPr>
        <a:xfrm>
          <a:off x="3462" y="473709"/>
          <a:ext cx="1874907" cy="112494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Numpy</a:t>
          </a:r>
        </a:p>
      </dsp:txBody>
      <dsp:txXfrm>
        <a:off x="3462" y="473709"/>
        <a:ext cx="1874907" cy="1124944"/>
      </dsp:txXfrm>
    </dsp:sp>
    <dsp:sp modelId="{75306236-220D-4FEC-AB14-95340ADAC272}">
      <dsp:nvSpPr>
        <dsp:cNvPr id="0" name=""/>
        <dsp:cNvSpPr/>
      </dsp:nvSpPr>
      <dsp:spPr>
        <a:xfrm>
          <a:off x="2065860" y="473709"/>
          <a:ext cx="1874907" cy="1124944"/>
        </a:xfrm>
        <a:prstGeom prst="rect">
          <a:avLst/>
        </a:prstGeom>
        <a:solidFill>
          <a:schemeClr val="accent5">
            <a:hueOff val="-786000"/>
            <a:satOff val="-4763"/>
            <a:lumOff val="58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Pandas</a:t>
          </a:r>
        </a:p>
      </dsp:txBody>
      <dsp:txXfrm>
        <a:off x="2065860" y="473709"/>
        <a:ext cx="1874907" cy="1124944"/>
      </dsp:txXfrm>
    </dsp:sp>
    <dsp:sp modelId="{0D83C778-F343-4011-864A-3FCA8D2A3620}">
      <dsp:nvSpPr>
        <dsp:cNvPr id="0" name=""/>
        <dsp:cNvSpPr/>
      </dsp:nvSpPr>
      <dsp:spPr>
        <a:xfrm>
          <a:off x="4128258" y="473709"/>
          <a:ext cx="1874907" cy="1124944"/>
        </a:xfrm>
        <a:prstGeom prst="rect">
          <a:avLst/>
        </a:prstGeom>
        <a:solidFill>
          <a:schemeClr val="accent5">
            <a:hueOff val="-1572000"/>
            <a:satOff val="-9526"/>
            <a:lumOff val="117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matplotlib</a:t>
          </a:r>
        </a:p>
      </dsp:txBody>
      <dsp:txXfrm>
        <a:off x="4128258" y="473709"/>
        <a:ext cx="1874907" cy="1124944"/>
      </dsp:txXfrm>
    </dsp:sp>
    <dsp:sp modelId="{F3A16ACF-6C73-4B4A-BA38-CA1629ED5DE2}">
      <dsp:nvSpPr>
        <dsp:cNvPr id="0" name=""/>
        <dsp:cNvSpPr/>
      </dsp:nvSpPr>
      <dsp:spPr>
        <a:xfrm>
          <a:off x="6190656" y="473709"/>
          <a:ext cx="1874907" cy="1124944"/>
        </a:xfrm>
        <a:prstGeom prst="rect">
          <a:avLst/>
        </a:prstGeom>
        <a:solidFill>
          <a:schemeClr val="accent5">
            <a:hueOff val="-2358000"/>
            <a:satOff val="-14289"/>
            <a:lumOff val="176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Seaborn</a:t>
          </a:r>
        </a:p>
      </dsp:txBody>
      <dsp:txXfrm>
        <a:off x="6190656" y="473709"/>
        <a:ext cx="1874907" cy="1124944"/>
      </dsp:txXfrm>
    </dsp:sp>
    <dsp:sp modelId="{DDA70191-025A-4FBC-8003-CD3A8843649C}">
      <dsp:nvSpPr>
        <dsp:cNvPr id="0" name=""/>
        <dsp:cNvSpPr/>
      </dsp:nvSpPr>
      <dsp:spPr>
        <a:xfrm>
          <a:off x="8253054" y="473709"/>
          <a:ext cx="1874907" cy="1124944"/>
        </a:xfrm>
        <a:prstGeom prst="rect">
          <a:avLst/>
        </a:prstGeom>
        <a:solidFill>
          <a:schemeClr val="accent5">
            <a:hueOff val="-3144000"/>
            <a:satOff val="-19053"/>
            <a:lumOff val="235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err="1"/>
            <a:t>Sklearn</a:t>
          </a:r>
          <a:endParaRPr lang="en-US" sz="3000" kern="1200" dirty="0"/>
        </a:p>
      </dsp:txBody>
      <dsp:txXfrm>
        <a:off x="8253054" y="473709"/>
        <a:ext cx="1874907" cy="1124944"/>
      </dsp:txXfrm>
    </dsp:sp>
    <dsp:sp modelId="{4E451B16-1EF8-4B31-9696-5B5BAC1656A0}">
      <dsp:nvSpPr>
        <dsp:cNvPr id="0" name=""/>
        <dsp:cNvSpPr/>
      </dsp:nvSpPr>
      <dsp:spPr>
        <a:xfrm>
          <a:off x="1034661" y="1786144"/>
          <a:ext cx="1874907" cy="1124944"/>
        </a:xfrm>
        <a:prstGeom prst="rect">
          <a:avLst/>
        </a:prstGeom>
        <a:solidFill>
          <a:schemeClr val="accent5">
            <a:hueOff val="-3930000"/>
            <a:satOff val="-23816"/>
            <a:lumOff val="294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Scipy</a:t>
          </a:r>
        </a:p>
      </dsp:txBody>
      <dsp:txXfrm>
        <a:off x="1034661" y="1786144"/>
        <a:ext cx="1874907" cy="1124944"/>
      </dsp:txXfrm>
    </dsp:sp>
    <dsp:sp modelId="{5CBE0DE7-F1A8-47FE-B720-2BB104758899}">
      <dsp:nvSpPr>
        <dsp:cNvPr id="0" name=""/>
        <dsp:cNvSpPr/>
      </dsp:nvSpPr>
      <dsp:spPr>
        <a:xfrm>
          <a:off x="3097059" y="1786144"/>
          <a:ext cx="1874907" cy="1124944"/>
        </a:xfrm>
        <a:prstGeom prst="rect">
          <a:avLst/>
        </a:prstGeom>
        <a:solidFill>
          <a:schemeClr val="accent5">
            <a:hueOff val="-4716000"/>
            <a:satOff val="-28579"/>
            <a:lumOff val="35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Lightgbm</a:t>
          </a:r>
        </a:p>
      </dsp:txBody>
      <dsp:txXfrm>
        <a:off x="3097059" y="1786144"/>
        <a:ext cx="1874907" cy="1124944"/>
      </dsp:txXfrm>
    </dsp:sp>
    <dsp:sp modelId="{F7A60028-4045-4EF5-AFA4-F7BFD8ED23EF}">
      <dsp:nvSpPr>
        <dsp:cNvPr id="0" name=""/>
        <dsp:cNvSpPr/>
      </dsp:nvSpPr>
      <dsp:spPr>
        <a:xfrm>
          <a:off x="5159457" y="1786144"/>
          <a:ext cx="1874907" cy="1124944"/>
        </a:xfrm>
        <a:prstGeom prst="rect">
          <a:avLst/>
        </a:prstGeom>
        <a:solidFill>
          <a:schemeClr val="accent5">
            <a:hueOff val="-5502001"/>
            <a:satOff val="-33342"/>
            <a:lumOff val="411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Xgboost</a:t>
          </a:r>
        </a:p>
      </dsp:txBody>
      <dsp:txXfrm>
        <a:off x="5159457" y="1786144"/>
        <a:ext cx="1874907" cy="1124944"/>
      </dsp:txXfrm>
    </dsp:sp>
    <dsp:sp modelId="{AA563EA3-7DC6-4B87-B784-01C86F9B349A}">
      <dsp:nvSpPr>
        <dsp:cNvPr id="0" name=""/>
        <dsp:cNvSpPr/>
      </dsp:nvSpPr>
      <dsp:spPr>
        <a:xfrm>
          <a:off x="7221855" y="1786144"/>
          <a:ext cx="1874907" cy="1124944"/>
        </a:xfrm>
        <a:prstGeom prst="rect">
          <a:avLst/>
        </a:prstGeom>
        <a:solidFill>
          <a:schemeClr val="accent5">
            <a:hueOff val="-6288001"/>
            <a:satOff val="-38105"/>
            <a:lumOff val="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Pymc3</a:t>
          </a:r>
        </a:p>
      </dsp:txBody>
      <dsp:txXfrm>
        <a:off x="7221855" y="1786144"/>
        <a:ext cx="1874907" cy="11249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6CEC3-F4A5-4932-BABF-B2FA2848E144}">
      <dsp:nvSpPr>
        <dsp:cNvPr id="0" name=""/>
        <dsp:cNvSpPr/>
      </dsp:nvSpPr>
      <dsp:spPr>
        <a:xfrm>
          <a:off x="0" y="618086"/>
          <a:ext cx="4002936" cy="2401761"/>
        </a:xfrm>
        <a:prstGeom prst="rect">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6147" tIns="205891" rIns="196147" bIns="205891" numCol="1" spcCol="1270" anchor="ctr" anchorCtr="0">
          <a:noAutofit/>
        </a:bodyPr>
        <a:lstStyle/>
        <a:p>
          <a:pPr marL="0" lvl="0" indent="0" algn="ctr" defTabSz="933450">
            <a:lnSpc>
              <a:spcPct val="90000"/>
            </a:lnSpc>
            <a:spcBef>
              <a:spcPct val="0"/>
            </a:spcBef>
            <a:spcAft>
              <a:spcPct val="35000"/>
            </a:spcAft>
            <a:buNone/>
          </a:pPr>
          <a:r>
            <a:rPr lang="en-US" sz="2100" kern="1200"/>
            <a:t>Missing values - We created a table with missing values and respective percentages. Sort the table by percentage of missing descending and calculated missing value statistics.</a:t>
          </a:r>
        </a:p>
      </dsp:txBody>
      <dsp:txXfrm>
        <a:off x="0" y="618086"/>
        <a:ext cx="4002936" cy="24017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043C6-0878-4932-B87E-E87A607C0FEF}">
      <dsp:nvSpPr>
        <dsp:cNvPr id="0" name=""/>
        <dsp:cNvSpPr/>
      </dsp:nvSpPr>
      <dsp:spPr>
        <a:xfrm>
          <a:off x="0" y="3726750"/>
          <a:ext cx="6942932" cy="2451811"/>
        </a:xfrm>
        <a:prstGeom prst="rect">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 There are lots of </a:t>
          </a:r>
          <a:r>
            <a:rPr lang="en-US" sz="2500" kern="1200" dirty="0" err="1"/>
            <a:t>NaN</a:t>
          </a:r>
          <a:r>
            <a:rPr lang="en-US" sz="2500" kern="1200" dirty="0"/>
            <a:t> values in the dataset .This should be handled </a:t>
          </a:r>
          <a:r>
            <a:rPr lang="en-US" sz="2500" kern="1200" dirty="0" err="1"/>
            <a:t>inorder</a:t>
          </a:r>
          <a:r>
            <a:rPr lang="en-US" sz="2500" kern="1200" dirty="0"/>
            <a:t> to extract features for predicting the Target. We can fill the missing values with mean or mode, or eliminate the columns that have very high percentage of missing values</a:t>
          </a:r>
        </a:p>
      </dsp:txBody>
      <dsp:txXfrm>
        <a:off x="0" y="3726750"/>
        <a:ext cx="6942932" cy="2451811"/>
      </dsp:txXfrm>
    </dsp:sp>
    <dsp:sp modelId="{D2D8660A-A463-422E-90F1-1BCA8CF5E0E1}">
      <dsp:nvSpPr>
        <dsp:cNvPr id="0" name=""/>
        <dsp:cNvSpPr/>
      </dsp:nvSpPr>
      <dsp:spPr>
        <a:xfrm rot="10800000">
          <a:off x="0" y="2791"/>
          <a:ext cx="6942932" cy="3770886"/>
        </a:xfrm>
        <a:prstGeom prst="upArrowCallout">
          <a:avLst/>
        </a:prstGeom>
        <a:gradFill rotWithShape="0">
          <a:gsLst>
            <a:gs pos="0">
              <a:schemeClr val="accent5">
                <a:hueOff val="-6288001"/>
                <a:satOff val="-38105"/>
                <a:lumOff val="4705"/>
                <a:alphaOff val="0"/>
                <a:tint val="98000"/>
                <a:lumMod val="100000"/>
              </a:schemeClr>
            </a:gs>
            <a:gs pos="100000">
              <a:schemeClr val="accent5">
                <a:hueOff val="-6288001"/>
                <a:satOff val="-38105"/>
                <a:lumOff val="4705"/>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We inserted mean value of the dataset for the missing float values in the columns and mode value of the dataset for the object values in the columns. Missing Data was replaced by mean value for numerical columns and mode value for categorical columns</a:t>
          </a:r>
        </a:p>
      </dsp:txBody>
      <dsp:txXfrm rot="10800000">
        <a:off x="0" y="2791"/>
        <a:ext cx="6942932" cy="245020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803C149-4CCD-4469-965B-1FCD2C117A41}" type="datetimeFigureOut">
              <a:rPr lang="en-US" smtClean="0"/>
              <a:t>9/19/2018</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41617682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803C149-4CCD-4469-965B-1FCD2C117A41}"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546738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3C149-4CCD-4469-965B-1FCD2C117A41}"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2944716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3C149-4CCD-4469-965B-1FCD2C117A41}"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4256446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3C149-4CCD-4469-965B-1FCD2C117A41}"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3654951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3C149-4CCD-4469-965B-1FCD2C117A41}"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342914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3C149-4CCD-4469-965B-1FCD2C117A41}"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3620068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3C149-4CCD-4469-965B-1FCD2C117A41}"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789380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3C149-4CCD-4469-965B-1FCD2C117A41}"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293800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3C149-4CCD-4469-965B-1FCD2C117A41}"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336738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3C149-4CCD-4469-965B-1FCD2C117A41}"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1413383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03C149-4CCD-4469-965B-1FCD2C117A41}"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1416135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03C149-4CCD-4469-965B-1FCD2C117A41}" type="datetimeFigureOut">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334428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03C149-4CCD-4469-965B-1FCD2C117A41}" type="datetimeFigureOut">
              <a:rPr lang="en-US" smtClean="0"/>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3083664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803C149-4CCD-4469-965B-1FCD2C117A41}" type="datetimeFigureOut">
              <a:rPr lang="en-US" smtClean="0"/>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3613961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803C149-4CCD-4469-965B-1FCD2C117A41}"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416329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803C149-4CCD-4469-965B-1FCD2C117A41}"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255D5-74E8-4688-AC62-2C73FC7118CC}" type="slidenum">
              <a:rPr lang="en-US" smtClean="0"/>
              <a:t>‹#›</a:t>
            </a:fld>
            <a:endParaRPr lang="en-US"/>
          </a:p>
        </p:txBody>
      </p:sp>
    </p:spTree>
    <p:extLst>
      <p:ext uri="{BB962C8B-B14F-4D97-AF65-F5344CB8AC3E}">
        <p14:creationId xmlns:p14="http://schemas.microsoft.com/office/powerpoint/2010/main" val="1605647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03C149-4CCD-4469-965B-1FCD2C117A41}" type="datetimeFigureOut">
              <a:rPr lang="en-US" smtClean="0"/>
              <a:t>9/19/2018</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A255D5-74E8-4688-AC62-2C73FC7118CC}" type="slidenum">
              <a:rPr lang="en-US" smtClean="0"/>
              <a:t>‹#›</a:t>
            </a:fld>
            <a:endParaRPr lang="en-US"/>
          </a:p>
        </p:txBody>
      </p:sp>
    </p:spTree>
    <p:extLst>
      <p:ext uri="{BB962C8B-B14F-4D97-AF65-F5344CB8AC3E}">
        <p14:creationId xmlns:p14="http://schemas.microsoft.com/office/powerpoint/2010/main" val="322354371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6.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0.svg"/><Relationship Id="rId5" Type="http://schemas.openxmlformats.org/officeDocument/2006/relationships/diagramQuickStyle" Target="../diagrams/quickStyle1.xml"/><Relationship Id="rId10" Type="http://schemas.openxmlformats.org/officeDocument/2006/relationships/image" Target="../media/image9.png"/><Relationship Id="rId4" Type="http://schemas.openxmlformats.org/officeDocument/2006/relationships/diagramLayout" Target="../diagrams/layout1.xml"/><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home-credit-default-risk/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Correlation"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CFA57-A752-4EB1-BB5E-B7B1660E5F33}"/>
              </a:ext>
            </a:extLst>
          </p:cNvPr>
          <p:cNvSpPr>
            <a:spLocks noGrp="1"/>
          </p:cNvSpPr>
          <p:nvPr>
            <p:ph type="ctrTitle"/>
          </p:nvPr>
        </p:nvSpPr>
        <p:spPr>
          <a:xfrm>
            <a:off x="429285" y="1204918"/>
            <a:ext cx="4513792" cy="2819398"/>
          </a:xfrm>
        </p:spPr>
        <p:txBody>
          <a:bodyPr>
            <a:normAutofit/>
          </a:bodyPr>
          <a:lstStyle/>
          <a:p>
            <a:r>
              <a:rPr lang="en-US" dirty="0"/>
              <a:t>Home credit defaulter prediction</a:t>
            </a:r>
          </a:p>
        </p:txBody>
      </p:sp>
      <p:sp>
        <p:nvSpPr>
          <p:cNvPr id="10" name="Freeform 5">
            <a:extLst>
              <a:ext uri="{FF2B5EF4-FFF2-40B4-BE49-F238E27FC236}">
                <a16:creationId xmlns:a16="http://schemas.microsoft.com/office/drawing/2014/main" id="{FF1A693B-B01F-495D-B7C3-A8A32FABD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2" name="Freeform 14">
            <a:extLst>
              <a:ext uri="{FF2B5EF4-FFF2-40B4-BE49-F238E27FC236}">
                <a16:creationId xmlns:a16="http://schemas.microsoft.com/office/drawing/2014/main" id="{42EA3D89-AA8F-4B30-BD32-689BC08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E8560822-202F-44A1-8AD0-4DFA0B978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5" name="Straight Connector 14">
              <a:extLst>
                <a:ext uri="{FF2B5EF4-FFF2-40B4-BE49-F238E27FC236}">
                  <a16:creationId xmlns:a16="http://schemas.microsoft.com/office/drawing/2014/main" id="{F6819FEB-3028-4930-BB95-4DF764A29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F9F751C-6659-4D1E-92FD-F653077543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D2BF8AC-7D53-4998-8B45-DDA32D624F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C5B4D07-C909-48CD-A1B0-D48FD4D9B0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043747-57B7-424E-81AA-F86746B46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1A125-4718-4F53-81E7-7DD538EF2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490403-923C-4FBB-B4B5-9708272E78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1AF7DE2-46D4-4A1A-8502-679599FAA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AF0E1CC-1975-466F-9B4D-9727ECE1C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DF1D877-8EFC-4F1B-A677-51DE12C748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7BC62A0-A1B6-4F2C-A7D7-6DDE86ED3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DD51015-48F8-4C3D-A4CE-D9A9F52CBF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8DF23A-8AC4-4AB0-89CF-DC73E1958E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F8B4E1-78B6-497E-ACAF-4EAF766F16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DC6E287-A402-4B78-B9DE-59A55DEA42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F1FD36A-C6E2-4FAD-A06A-17C2826DC7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98148C8-561B-41C5-B84D-9038A55FF6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0E1BA28-1C9D-4B6A-8610-6EED517A2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56D590-837C-4B34-AD19-BB4200B1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26A8CDB-67AB-41B4-9D28-BB0A3D2958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CE0B0B9-59BC-4F11-8D94-F395B1F84B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84D4EEB-3A53-40A0-B4CB-9D0CC6FC10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3CEA0B-0FD7-469F-BFEB-12DEE7C9EC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A16A0F7-B0E9-4216-A538-A000F19FCA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A2F049B-0BE4-4AE2-ABF4-D604BE5B52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AA867C9-DE9A-4405-8E53-AC18CCEE77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88425B5-1685-4D9F-87AA-213D8596F4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F675449-5E54-4703-A333-7C844C69CB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5F835A-372F-42AB-A530-928AC447F0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68D73EC-6E94-474A-95AE-0DF8F01A3B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CD7A246-2853-41AC-AEBA-B812D2DA5B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EC8E081-AEE0-4D38-A497-DAE57B9C57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EDFBE0B-3ABF-4BFB-A687-82C67B5890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06B412-2CD5-479C-9885-1D6B02E5C8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F49912C-3259-4D0B-AB19-33BC8EA827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DD0A671-A77D-4985-8C1C-F7D735D9A2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1791C46-32E4-4EA5-BCD1-6C91768729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84802A4-337B-4DEE-935B-E5F9C0FA2E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18A605A-F0CB-4C95-B35C-187301ECAD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4BBF6C9-9BE3-4B76-969D-FCC5846CB5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F940DB1-E3A8-4445-B07A-DB784F68D6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B42900D-37AA-4CC9-A27D-35327F49D1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01FC7C9-6B6B-4D53-B616-5509384E50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5BBD75B-7F19-4752-A6BD-1642C987C3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8099A3D-93D4-47B2-BC23-8DB271983A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4A144D2-82FB-4610-ABA1-B9FBD73913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782A9D6-5B2B-47A8-AB6D-7A5C6163CD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4D4EB4F-C925-4F2D-A620-1588FC29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0104374-7C09-4324-B491-1E6EA7658E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82E5189-2C41-4C43-B8EC-13E0ACF46F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5DADB3E-0B98-443D-9A49-BBC833BF36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83516F-515E-4DBE-A2EB-0500F413AD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A34DACD-FEC2-494D-A789-C09F9A2B58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7D83997-606B-41D3-9439-E2D41C784F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A30A759-F1D3-4894-AC5E-96686CBD70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5599209-8D45-463F-A6C3-95AC93BC4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D0DD26B-6FDE-4C29-A30B-903D439BE2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1479C92-3879-47DD-9741-AD21E3873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B70162F-223D-4EB1-9505-35D2AB612F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D4B954B-C564-4F7B-8B86-5E2336FF9F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E90741-9F35-41E1-BF27-FBC92A75D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8E2D2E8-098F-44DD-B4D6-D7514EB72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376E433-9794-487F-9D24-65C61C4010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971FF63-F764-417E-8C5D-B6FB5205AA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333B6C0-D004-4DF4-A04D-6BE5BB856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4BD1ECB-7B27-4957-9983-E91CAA5CE0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4CFF6C-2989-4090-BAE6-A14B3B855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87DB52A-D2E0-40E4-9419-EA35343EC7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8D20BB4-F6E3-4D47-B94E-E3431DA39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0728C10-A418-4572-9383-B5EF0A106E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C9E6DDC-9AD5-4EC0-8300-494012BEA3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CE0F0A0-5FD7-4A21-B839-69241D58A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E29FDB8-240A-41E1-B846-0C9D20B0F9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E05712F-D9DC-499D-8805-38FDC2D0C0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B87446A-0ADE-4BB1-AE78-7146B26763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8188F5D-F806-47EF-9225-C9B1A0AD45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2270029-B1B7-43AD-B34D-9B7AA9742B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8013433-8074-40C7-812C-8A1B61DEFA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A54D06C6-9873-4554-AD1B-C95EE9FE42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679" y="2951914"/>
            <a:ext cx="5124328" cy="2175170"/>
          </a:xfrm>
          <a:prstGeom prst="rect">
            <a:avLst/>
          </a:prstGeom>
        </p:spPr>
      </p:pic>
      <p:sp>
        <p:nvSpPr>
          <p:cNvPr id="6" name="Subtitle 5">
            <a:extLst>
              <a:ext uri="{FF2B5EF4-FFF2-40B4-BE49-F238E27FC236}">
                <a16:creationId xmlns:a16="http://schemas.microsoft.com/office/drawing/2014/main" id="{783D1F8E-16C8-46D9-B185-8AB40582526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71843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6D42-30BE-45C1-B3D3-ECFF3D143BB0}"/>
              </a:ext>
            </a:extLst>
          </p:cNvPr>
          <p:cNvSpPr>
            <a:spLocks noGrp="1"/>
          </p:cNvSpPr>
          <p:nvPr>
            <p:ph type="title"/>
          </p:nvPr>
        </p:nvSpPr>
        <p:spPr>
          <a:xfrm>
            <a:off x="825909" y="808055"/>
            <a:ext cx="3979205" cy="1453363"/>
          </a:xfrm>
        </p:spPr>
        <p:txBody>
          <a:bodyPr>
            <a:normAutofit/>
          </a:bodyPr>
          <a:lstStyle/>
          <a:p>
            <a:r>
              <a:rPr lang="en-US"/>
              <a:t>Exploratory Data Analysis</a:t>
            </a:r>
          </a:p>
        </p:txBody>
      </p:sp>
      <p:sp>
        <p:nvSpPr>
          <p:cNvPr id="10" name="Content Placeholder 9">
            <a:extLst>
              <a:ext uri="{FF2B5EF4-FFF2-40B4-BE49-F238E27FC236}">
                <a16:creationId xmlns:a16="http://schemas.microsoft.com/office/drawing/2014/main" id="{561050FD-E544-4982-8721-877359E4186C}"/>
              </a:ext>
            </a:extLst>
          </p:cNvPr>
          <p:cNvSpPr>
            <a:spLocks noGrp="1"/>
          </p:cNvSpPr>
          <p:nvPr>
            <p:ph idx="1"/>
          </p:nvPr>
        </p:nvSpPr>
        <p:spPr>
          <a:xfrm>
            <a:off x="802178" y="2261420"/>
            <a:ext cx="4002936" cy="3637935"/>
          </a:xfrm>
        </p:spPr>
        <p:txBody>
          <a:bodyPr>
            <a:normAutofit/>
          </a:bodyPr>
          <a:lstStyle/>
          <a:p>
            <a:r>
              <a:rPr lang="en-US" dirty="0"/>
              <a:t>Laborers are by far the biggest users of loans, and also have the greatest variance in incomes. It can also be observed that laborers have the highest percentage of loan defaulters , followed by Sales staff and core staff</a:t>
            </a:r>
          </a:p>
          <a:p>
            <a:r>
              <a:rPr lang="en-US" dirty="0"/>
              <a:t>People with education type Secondary/secondary special are highly unlikely to repay the loan</a:t>
            </a:r>
          </a:p>
        </p:txBody>
      </p:sp>
      <p:pic>
        <p:nvPicPr>
          <p:cNvPr id="8" name="Content Placeholder 4">
            <a:extLst>
              <a:ext uri="{FF2B5EF4-FFF2-40B4-BE49-F238E27FC236}">
                <a16:creationId xmlns:a16="http://schemas.microsoft.com/office/drawing/2014/main" id="{D11D5E8A-57D8-4110-ABC5-71F1144E0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5997" y="149838"/>
            <a:ext cx="6527843" cy="65278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36905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0D4B-2726-4DCC-B224-CF39968963E3}"/>
              </a:ext>
            </a:extLst>
          </p:cNvPr>
          <p:cNvSpPr>
            <a:spLocks noGrp="1"/>
          </p:cNvSpPr>
          <p:nvPr>
            <p:ph type="title"/>
          </p:nvPr>
        </p:nvSpPr>
        <p:spPr>
          <a:xfrm>
            <a:off x="825909" y="808055"/>
            <a:ext cx="3979205" cy="1453363"/>
          </a:xfrm>
        </p:spPr>
        <p:txBody>
          <a:bodyPr>
            <a:normAutofit/>
          </a:bodyPr>
          <a:lstStyle/>
          <a:p>
            <a:r>
              <a:rPr lang="en-US"/>
              <a:t>Missing value observation</a:t>
            </a:r>
          </a:p>
        </p:txBody>
      </p:sp>
      <p:pic>
        <p:nvPicPr>
          <p:cNvPr id="6" name="Picture 5" descr="A close up of a logo&#10;&#10;Description generated with high confidence">
            <a:extLst>
              <a:ext uri="{FF2B5EF4-FFF2-40B4-BE49-F238E27FC236}">
                <a16:creationId xmlns:a16="http://schemas.microsoft.com/office/drawing/2014/main" id="{66F6B4C1-C4B6-4B6F-A6FE-95559A5D9830}"/>
              </a:ext>
            </a:extLst>
          </p:cNvPr>
          <p:cNvPicPr>
            <a:picLocks noChangeAspect="1"/>
          </p:cNvPicPr>
          <p:nvPr/>
        </p:nvPicPr>
        <p:blipFill rotWithShape="1">
          <a:blip r:embed="rId3">
            <a:extLst>
              <a:ext uri="{28A0092B-C50C-407E-A947-70E740481C1C}">
                <a14:useLocalDpi xmlns:a14="http://schemas.microsoft.com/office/drawing/2010/main" val="0"/>
              </a:ext>
            </a:extLst>
          </a:blip>
          <a:srcRect l="3827" r="22628" b="-1"/>
          <a:stretch/>
        </p:blipFill>
        <p:spPr>
          <a:xfrm>
            <a:off x="5526370" y="796413"/>
            <a:ext cx="5622356"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graphicFrame>
        <p:nvGraphicFramePr>
          <p:cNvPr id="14" name="Content Placeholder 2">
            <a:extLst>
              <a:ext uri="{FF2B5EF4-FFF2-40B4-BE49-F238E27FC236}">
                <a16:creationId xmlns:a16="http://schemas.microsoft.com/office/drawing/2014/main" id="{00CF3AAC-149B-4EB0-957A-87B62128E0E8}"/>
              </a:ext>
            </a:extLst>
          </p:cNvPr>
          <p:cNvGraphicFramePr>
            <a:graphicFrameLocks noGrp="1"/>
          </p:cNvGraphicFramePr>
          <p:nvPr>
            <p:ph idx="1"/>
            <p:extLst>
              <p:ext uri="{D42A27DB-BD31-4B8C-83A1-F6EECF244321}">
                <p14:modId xmlns:p14="http://schemas.microsoft.com/office/powerpoint/2010/main" val="2571289291"/>
              </p:ext>
            </p:extLst>
          </p:nvPr>
        </p:nvGraphicFramePr>
        <p:xfrm>
          <a:off x="802178" y="2261420"/>
          <a:ext cx="4002936" cy="36379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48429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BEA78D3-1250-461D-B1C3-A685A63B0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1EE3020-D2AB-4568-9728-58CB9D91C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1DB7BECE-01F0-4612-854F-D69D86C95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5F4166A0-1CE7-4E1B-A9F8-88BBB05B5B00}"/>
              </a:ext>
            </a:extLst>
          </p:cNvPr>
          <p:cNvSpPr>
            <a:spLocks noGrp="1"/>
          </p:cNvSpPr>
          <p:nvPr>
            <p:ph type="title"/>
          </p:nvPr>
        </p:nvSpPr>
        <p:spPr>
          <a:xfrm>
            <a:off x="685801" y="643466"/>
            <a:ext cx="3351530" cy="4995333"/>
          </a:xfrm>
        </p:spPr>
        <p:txBody>
          <a:bodyPr>
            <a:normAutofit/>
          </a:bodyPr>
          <a:lstStyle/>
          <a:p>
            <a:r>
              <a:rPr lang="en-US">
                <a:solidFill>
                  <a:srgbClr val="FFFFFF"/>
                </a:solidFill>
              </a:rPr>
              <a:t>Handling Missing Data</a:t>
            </a:r>
          </a:p>
        </p:txBody>
      </p:sp>
      <p:sp useBgFill="1">
        <p:nvSpPr>
          <p:cNvPr id="30" name="Rectangle 29">
            <a:extLst>
              <a:ext uri="{FF2B5EF4-FFF2-40B4-BE49-F238E27FC236}">
                <a16:creationId xmlns:a16="http://schemas.microsoft.com/office/drawing/2014/main" id="{BE8D5A48-2B03-4F99-8D48-30237E1130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238869F-6B0E-453E-A75D-4CAA9AF7B910}"/>
              </a:ext>
            </a:extLst>
          </p:cNvPr>
          <p:cNvGraphicFramePr>
            <a:graphicFrameLocks noGrp="1"/>
          </p:cNvGraphicFramePr>
          <p:nvPr>
            <p:ph idx="1"/>
            <p:extLst>
              <p:ext uri="{D42A27DB-BD31-4B8C-83A1-F6EECF244321}">
                <p14:modId xmlns:p14="http://schemas.microsoft.com/office/powerpoint/2010/main" val="4046185929"/>
              </p:ext>
            </p:extLst>
          </p:nvPr>
        </p:nvGraphicFramePr>
        <p:xfrm>
          <a:off x="4893468" y="300735"/>
          <a:ext cx="6942932" cy="61915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3258936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AEF07-F68D-46C0-B185-C6A92AB72B4D}"/>
              </a:ext>
            </a:extLst>
          </p:cNvPr>
          <p:cNvSpPr>
            <a:spLocks noGrp="1"/>
          </p:cNvSpPr>
          <p:nvPr>
            <p:ph type="title"/>
          </p:nvPr>
        </p:nvSpPr>
        <p:spPr>
          <a:xfrm>
            <a:off x="6717278" y="1030288"/>
            <a:ext cx="4099947" cy="1035579"/>
          </a:xfrm>
        </p:spPr>
        <p:txBody>
          <a:bodyPr>
            <a:normAutofit/>
          </a:bodyPr>
          <a:lstStyle/>
          <a:p>
            <a:r>
              <a:rPr lang="en-US" dirty="0"/>
              <a:t>MLE and MCMC</a:t>
            </a:r>
          </a:p>
        </p:txBody>
      </p:sp>
      <p:pic>
        <p:nvPicPr>
          <p:cNvPr id="13" name="Content Placeholder 4">
            <a:extLst>
              <a:ext uri="{FF2B5EF4-FFF2-40B4-BE49-F238E27FC236}">
                <a16:creationId xmlns:a16="http://schemas.microsoft.com/office/drawing/2014/main" id="{3CB17021-928E-4E23-B127-BBFC50382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185" y="639098"/>
            <a:ext cx="4079430"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0" name="Picture 9">
            <a:extLst>
              <a:ext uri="{FF2B5EF4-FFF2-40B4-BE49-F238E27FC236}">
                <a16:creationId xmlns:a16="http://schemas.microsoft.com/office/drawing/2014/main" id="{95BA982E-6D3A-4936-A37B-5553760452F5}"/>
              </a:ext>
            </a:extLst>
          </p:cNvPr>
          <p:cNvPicPr>
            <a:picLocks noChangeAspect="1"/>
          </p:cNvPicPr>
          <p:nvPr/>
        </p:nvPicPr>
        <p:blipFill rotWithShape="1">
          <a:blip r:embed="rId4"/>
          <a:srcRect l="11981" r="4754" b="3"/>
          <a:stretch/>
        </p:blipFill>
        <p:spPr>
          <a:xfrm>
            <a:off x="1659691" y="3522111"/>
            <a:ext cx="3462418"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5" name="Content Placeholder 14">
            <a:extLst>
              <a:ext uri="{FF2B5EF4-FFF2-40B4-BE49-F238E27FC236}">
                <a16:creationId xmlns:a16="http://schemas.microsoft.com/office/drawing/2014/main" id="{B41F49BD-7BD4-4B79-8216-CD5951DA3F4D}"/>
              </a:ext>
            </a:extLst>
          </p:cNvPr>
          <p:cNvSpPr>
            <a:spLocks noGrp="1"/>
          </p:cNvSpPr>
          <p:nvPr>
            <p:ph idx="1"/>
          </p:nvPr>
        </p:nvSpPr>
        <p:spPr>
          <a:xfrm>
            <a:off x="6717278" y="2142067"/>
            <a:ext cx="4099947" cy="3649133"/>
          </a:xfrm>
        </p:spPr>
        <p:txBody>
          <a:bodyPr>
            <a:normAutofit/>
          </a:bodyPr>
          <a:lstStyle/>
          <a:p>
            <a:r>
              <a:rPr lang="en-US" dirty="0"/>
              <a:t>MLE and MCMC are applied to the day credit column to find the number of days borrower will take to close the loan</a:t>
            </a:r>
          </a:p>
          <a:p>
            <a:r>
              <a:rPr lang="en-US" dirty="0"/>
              <a:t>Used </a:t>
            </a:r>
            <a:r>
              <a:rPr lang="en-US" dirty="0" err="1"/>
              <a:t>mcmc</a:t>
            </a:r>
            <a:r>
              <a:rPr lang="en-US" dirty="0"/>
              <a:t> to observe the posterior distribution</a:t>
            </a:r>
          </a:p>
        </p:txBody>
      </p:sp>
      <p:sp>
        <p:nvSpPr>
          <p:cNvPr id="9" name="AutoShape 7" descr="data:image/png;base64,iVBORw0KGgoAAAANSUhEUgAAAYMAAAEACAYAAABRQBpkAAAABHNCSVQICAgIfAhkiAAAAAlwSFlzAAALEgAACxIB0t1+/AAAADl0RVh0U29mdHdhcmUAbWF0cGxvdGxpYiB2ZXJzaW9uIDIuMi4yLCBodHRwOi8vbWF0cGxvdGxpYi5vcmcvhp/UCwAAIABJREFUeJzt3Xl0U3X+//FnlrZJN1pKW1oobaGsZWsLskoVGJGRxRUcUBEcB8YFN/x+x21k1O9v9CjuAjozjqOCjuBCRVRkV0D2RaBAoaULpXQPXZImTe7vjzSRWqB7kzbvxzmcY3OT9B3k3lc+y/18VIqiKAghhPBoalcXIIQQwvUkDIQQQkgYCCGEkDAQQgiBhIEQQggkDIQQQtDAMNi7dy+33XYbSUlJTJw4kU8//RSAw4cP079/fxISEpx/li9fDoCiKCxZsoSRI0cyfPhwXnjhBaxWa+t9EiGEEE2mre8JBoOB++67j6effpopU6aQmprK3Llz6dGjBzk5OYwbN4533323zutWrFjBli1bSElJQaVSMX/+fFauXMmdd97ZKh9ECCFE09UbBrm5uSQnJzNt2jQA4uPjGTFiBPv376ewsJB+/fpd8nVr1qxhzpw5hIWFATB//nzefvvtBoWByWTiyJEjhIaGotFoGvN5hBDCY1mtVgoKChg4cCA6na5Rr603DPr378/LL7/s/NlgMLB3716mT5/OP/7xD7y9vRk/fjw2m43JkyfzyCOP4O3tTXp6OnFxcc7XxcbGcurUKRRFQaVSXfF3HjlyhNmzZzfqgwghhLBbsWIFw4YNa9Rr6g2Di5WVlbFgwQLi4+MZP348q1evZsSIEcycOZOioiIeeugh3nzzTRYtWoTRaKyVTHq9HpvNhtlsxsfH54q/JzQ01PmBunbt2qgPJIQQniovL4/Zs2c7r6GN0eAwyM7OZsGCBURFRfH666+jVqudg8UAvr6+zJ8/n1dffZVFixah0+moqqpyHjcajWi12nqDAHB2DXXt2pXu3bs35vMIIYTHa0r3eoNmEx09epQZM2YwduxYli5dik6nw2Aw8NJLL1FeXu58XlVVlfNi36tXLzIyMpzHMjIy6NmzZ6MLFEII0frqbRkUFhbyxz/+kblz5/KnP/3J+XhAQAA//PADiqLw2GOPkZuby/Lly5kxYwYA06ZN41//+hcjR45Eq9Xy7rvvMn369Nb7JEIIIZqs3jBYvXo1xcXFLFu2jGXLljkfv+uuu1i+fDkvvPACI0eORKfTMXPmTObMmQPArFmzKCws5NZbb8VisTB16lTmzp3bep9ECCFEk6nccT+DnJwcJkyYwMaNG2XMQAghGqg5105ZjkIIIYSEgRBCCAkDIYQQSBgIIYSgkXcgCyEaZ+WurEs+PmtEjzauRIgrkzAQwo1dLkxaWmPCqW/fvuh0OtRqe8eCSqUiISGB//3f/6VPnz5XfO2dd97J7t27+eCDDxg1alStYwsWLGDz5s21ZsIcOnSIZcuWcfDgQaxWK3FxcTzwwAOMGTMGsK+VtnjxYrZv3w5AcnIyzz77LP7+/g3+PG1l/PjxPPPMM1x77bWuLuWSpJtICNFoq1at4sCBAxw4cIBdu3bRp08f7r333gbtWRIUFMTatWtrPVZaWsqBAwdqPbZt2zbuuecerr/+erZu3crOnTu5/fbbeeCBB9i5cycAzz//PCqVii1btrB582aKi4t56623Wu6DehAJAyFEs3h5eXHzzTeTl5eHwWBg4sSJfP31187jJ0+eZPjw4ZjNZgCuv/561q9f7/wZ4Ntvv631jVlRFJ5//nkefvhhbrzxRnx8fNBqtUyfPp0HH3yQ9PR0AP7+97/z4osvotfrKSwspLKykuDg4EvWuWPHDqZOncqwYcOYOnUqa9ascR778MMPmTp1KklJSYwePbpWoPTt25f//ve/JCcnk5iYyDvvvMMXX3zBuHHjuOqqq/jXv/4F2Of4JyQk8M477zB8+HDGjh3Lf/7zn0vWUlpayuOPP86oUaMYP3487733Ho5bvv7yl7/wyCOPcO211zJ16lRsNluj/n80lXQTCSGaxWAw8NFHH9GnTx86d+7MlClTWLduHVOnTgXg66+/ZtKkSXh7ewPQu3dvIiIi+PHHH5kwYQIAKSkpPPjgg3z55ZcAnDlzhqysLH73u9/V+X3z5s1z/reXlxdgv4B+9dVX9O7dm9tvv/2SdT7xxBM8+eSTTJo0iZ07d3LfffcxYcIEjh8/zvLly1m5ciUxMTHs3buXO+64g2nTphEdHQ3A9u3b+e6779i/fz/33HMPkydPZv369ezatYs///nPzmV4KisrOXHiBFu3biU9PZ25c+cSGxvLuHHjatXyP//zPwQFBbFx40aKi4tZsGABISEh3HLLLQDs2bOHzz//HF9fX2d3XGuTloEQotFuv/12hg0bxrBhw5g8eTL5+fm8+eabAEydOpWffvqJsrIyAL755htnMDg4AgPs36iLi4sZMmSI83hpaSkAnTt3blA9f/vb39izZw+xsbE8+OCDl3xOQEAAa9euZefOnSQlJbFv3z78/f2Jj4/niy++ICYmhsLCQiwWCzqdjvz8fOdr77jjDvR6PSNHjkRRFGbPno1Op+Pqq6/GarVy/vx553OfeuopfH19GThwIDfeeCPffPNNrToKCgrYtm0bTzzxBL6+vnTv3p177rmHVatWOZ8zYsQIwsPDCQgIaNDnbwnSMhBCNNqnn3562cHiXr160bt3bzZs2EB0dDRWq5Xhw4fXes6UKVNYtmwZRqORtWvX1gmLLl26AFBUVFRnT5Py8nK8vLxqLYfv4+ODj48Pjz/+OBMnTqS0tJSgoKBar1u2bBlvvPEGjz76KCaTiZkzZ/LYY4+hVqtZunQp33//PSEhIQwcOBCgVvdMp06dgF+Xhg4MDARwfmt3PNfHx4fw8HDn67p27ers0nI4d+4ciqLUavXYbLZa9TZlP4LmkjAQQrS4adOm8f333xMTE8MNN9xQp6sjMjKSAQMGsGnTJtauXcvSpUtrHY+KiiImJob169dz11131Tr21ltvcfToUT7++GPmzZvHnXfe6RxvsFgsaLVafH19a73GbDaTlZXFK6+8gqIoHDx4kPvvv59BgwaRnZ3NyZMn2bBhAwEBAVgsFmerxaG+3RkdqqqqMBgMzvDIzc2tE2ahoaFotVp27Njh7DozGAxUVFQ0+ve1JOkmEgL7FM5L/RFNc8MNN7B79242bdrk3D/9t6ZMmcLSpUvx9/enR4+6U1v/8pe/8Oabb/LVV19hNpupqqri008/5ZNPPuH+++8HYMCAASxbtozi4mLnHivTpk1zXmQv9uijjzq7YsLCwlCpVAQFBTlbGl5eXlRUVPDSSy9hsViorq5u0mdfsmQJZrOZw4cPs2bNGm688cZaxyMiIkhKSuLll1/GZDJRWlrKwoULee2115r0+1qKhIEQosWFhoYydOhQvL296dev3yWfc/3115OZmVmni8jh2muv5bXXXuPzzz9n7NixjBkzhrVr1/Luu+8671FYuHAhgwcPZsqUKdxwww1069aNZ555ps57eXt78+abb7Jy5UoSExOZOXMmd955J2PGjGHu3LlotVpGjRrFpEmTMJvNJCYmcvr06SZ9dj8/P6655hoefvhhnnrqqTpdZACvvvoqRUVFjB8/nkmTJhEWFsazzz7bpN/XUmQJayFo3M1djblBy5PvQH766afp0aNHrU2xOjLHdWv//v34+fm5tIamXDtlzEAI0aLOnz9Peno6P/zwAykpKa4uRzSQdBMJIVrUt99+y3333cf9999fa2aNcG/SMhBCtKi7776bu+++29VltLnu3btz4sQJV5fRZNIyEEIIIWEgxKWUVprZn1WC1eZ28yuEaBXSTSTEb9gUhf/sPMP5C1WcN5iYPCjC1SUJ0eqkZSDEb6SdL+f8hSoAdpwuoqi8ysUVCdH6JAyE+I3tpwud/21VFL47mtci72uutvHpniy+PXION7y9R3g4CQMhLpJnMHEqvxyA+Ej7YmRHcy+QXlje7Pf+6VQBh3MM/JhWyM7TRc1+PyFakoSBEBdxtAqCfb24fXgPIoN0APxw7PyVXlavyqpqfkz7tcXxzpZTzXo/IVqahIEQNSqqqjmYbV9Hf3SvLmjUKq7pEwZAdnEl5uqm7zi1La2AqmobjrUot58q4kBWSXNLFqLFSBgIUSO7pBKrTUEFJEXbt06M6WJfY8amQE5pZZPe94LRws50e7dQct9QwgLs6/Av3dK0hdCEaA0SBkLUcMwgCvH3Rudl38TE30dLZz/7csjZRU0Lg+2nC7FYFfReGsb1DuWavvaNS344dp4TeWUtULkQzSdhIESN/AsmAMIDdbUe79HZvlFKVnHTwiC9wL5pSVJ0MDovDYO6BdEtSA/A+haaqSREc0kYCFHj/GXCICrYfuHOKq5s9JRQi9XGOYMR+DVUNGqVsxvq+HlpGQj3IGEgBPa7jvPL7N1EdVsG9nGDCrOVkkpLo943t9SIY0WLqM6/bsVoslgB2J1eLLuqCbcgYSAEUFxhprrmqu0Y4HXo2kmHl8Y+DyiruKLOa68ku8TeKgjUaemk9/r1PWsCp6iiCou16bOUhGgpEgZC8GsXkUaloot/7TDQqFXOPv7Gjhtk1zz/4lYB2AMG7LOUCspkuQvheg0Kg71793LbbbeRlJTExIkT+fTTTwEwGAzcf//9JCUlcc011zg3mwYwm808+eSTXHXVVYwePZply5a1zicQogU4wiA0wAeNWlXneFMHkXNKasIguHYYdNJ7ofOyn355BlOj6xWipdW7aqnBYOC+++7j6aefZsqUKaSmpjJ37lx69OjBp59+iq+vLzt27ODEiRPce++9DBo0iH79+vHaa6+Rm5vLxo0bKSoqYt68efTt25fx48e3xecSolEc00rDAn0uedzxzT7PYMJotqL31tT7noXlVc4xhu6d9bWOqVQqwgN0ZBZXkndBwkC4Xr0tg9zcXJKTk5k2bRpqtZr4+HhGjBjB/v372bBhAwsXLsTHx4fBgwczZcoUZ+sgJSWF+fPnExAQQExMDHfccQefffZZq38gIZricjOJHBwtA5sCh3NKG/SeB7Psz1OBs5vpYuE1XUXnJQyEG6g3DPr378/LL7/s/NlgMLB3714AtFotUVFRzmOxsbGkpaVhMBgoLCwkLi6uzjEh3I252kZhzTLV4QGXDoMAnZdzAPhI7oUGva9jaYvwQB0+2rotCccgsnQTCXfQqAHksrIyFixY4Gwd6HS1TxydTofJZMJotM+g0Ov1dY4J4W4yCiuc0z/DL9NNBBBZ803+aK6hQe/rCIOoznVbBfBrGJRVVVNRVd3QcoVoFQ0Og+zsbG6//XY6derE22+/ja+vb52Lu8lkwtfX1xkSFx93HBPC3ZysufHLS6MiuGbpiUuJrOnqOXq2/paBzaZwqKY76beDxw4Xd0nJuIFwtQaFwdGjR5kxYwZjx45l6dKl6HQ6oqOjqa6uJjc31/m8jIwM4uLiCAoKIiQkhIyMjFrHevXq1fKfQIhmcoRBWIAOtaruTCIHRxik5ZdhNFuv+J5niiooM9m/7Xe/TBjovTXOrifpKhKuVm8YFBYW8sc//pG5c+fyxBNPoFbbX+Lv78+ECRNYsmQJRqORw4cPs3btWqZOnQrAtGnTeOuttygtLeXMmTN8/PHHTJ8+vXU/jRBN4Fg7KDTg8l1E8GsY2BQ4nnfl1sEvZ+1dSV4a1RXf19FVJIPIwtXqDYPVq1dTXFzMsmXLSEhIcP557bXXeP7556muriY5OZmFCxfy+OOPM2TIEAAefvhhYmJimDx5MrNmzWLGjBlMnjy51T+QEI2VWXNXcecrdBGB/S5iv5oppfUNIv+SYw+DiE76S9634OC4+Uy6iYSr1XufwYIFC1iwYMFlj7/xxhuXfFyn0/Hcc8/x3HPPNb06IVqZoihk1ixNHVJPGKhUKiKD9KTll3P07JUHkR0tg0tNKb2Yo9XgmM0khKvIchTCo5VWWpx9+/W1DOCiQeQrtAxsNsV5vL4wcASQyWKjtNLcoJqFaA0SBsKjZV60vERjwuBEXtllt8HMKKqgvGaqaGTwlcPg4t95pomb5wjREiQMhEfLLLKPF3hr1Pj71Ntr6vymb7baSMu/9F4ER2q6iPReGkL9rzwo7e+jxVujrlWLEK4gYSA8WlbNt/HOft6orjCt1CHY14sAnT00Lne/weGaweMBkYFXHDwG+zhEiL+9dZApLQPhQhIGwqM5uoka0kUE9ov3wMhOwK+DxL/leHxQt04Nek/H75YwEK4kYSA8WlYDZxJdbEhUEAA/pxfVOWazKc6ZRg0NgxBnGEg3kXAdCQPh0Zz3GPg3PAzG9e4CQFp+ObmlxlrH0gsrqKi5O3lQ94a2DHxqapGWgXAdCQPhsUwWq3Mfg4Z2EwEkxQTjW3Pz2baTBbWOOZa31ntp6BXq36D3c4wZFJRVUWmWBeuEa0gYCI+VfdE38RC/K8/6uZiPVsOoniEAbEurHQbrj54HICk6uN7BY4eLg0jGDYSrSBgIj+W48GrUqlqb1ddn5a4sZ8tg0/F8PtqZycpdWVwwWdh0Ih+AqUMiGvx+nfRezuCQMBCuImEgPJajj75b0JXXD7qU3uEBgP3O4bM1+xyvP3oec7UNL42K6+MbHgZqlYpgXxlEFq5V/102QnRQWTUX3uiQxu+zEeLnTbCvFyWVFk7ml9MjxI+UQ/bl3JP7hNLJt+EtDcf7FZZXNXgQeeWurEs+PmtEj0b9XiEcpGUgPJbjwuvY37gxVCoVfWpaByfPl1FmsrD9VCEAU4dENvr9OvtLy0C4loSB8FiOewya0jIA6B1mD4OcEiNvbkzDalPQe2n43YDwRr9XiNx4JlxMwkB4pGqrjZwS+z0CPTr7Nek9+nYNYGBkIIDz3oKJA8Lx9W5876sjDHJLjZddAE+I1iRhIDxSVnElZqv9ohsX1rQw0KhVzBoRzb1X96RnqB/hgT7MH9ezSe/lmNpqUyC7RFoHou1JGAiPlJZfDti3pYwOaVoYOMR28eOPY3uy68mJDGzgEhS/FeT36/TSjAIZNxBtT8JAeKS08/blp2O7+OGlcf1poFWrnWMXpwrKXVyN8ESuPwuEcAFHy8AxCOwO4mqWr0g7L2Eg2p6EgfBIJ2suuL3DG7Z+UFuIC7PXIi0D4QoSBsLjWG0Kpwvcr2XgCKbT+eUoiuLiaoSnkTAQHie7uNI5fbOPO7UMQu3BVF5VTd4Fk4urEZ5GwkB4nJM1g8dadfNnErWkXhdNcT2VL11Fom1JGAiP4xg8ju3ih7fWfU4BX28t3YL0gAwii7bnPmeCEG3EMa3UnQaPHRw1ySCyaGsSBsLjOFoGcW40eOzgmF4q3USirUkYCI9itSnOC607DR47OFsGEgaijUkYCI+SU1JJVc1MIneaVurguNeguMJMUXmVi6sRnkTCQHgUx81mGrWK2C7uM5PIwTG9FKR1INqWhIHwKI4NaPqEB7jVTCKHTr5ehAbYVzCVQWTRlmTbS9GumSxWVu3Loai8imBfbwZEBjI8pvMln2uzKXx75BwAk+IbvwFNfS63FWVj9Q7zp6CsipN5ZS3yfkI0hISBaFcuvuBWW218vCvT2fXj8Njv+vDghN51Xnsgu4TzF+z98L8f1PAN69va4O5B7DhdxE81rRgh2oKEgWiXqm02Vu7OcgZB/4hAisqryC+rYskPJ9F5abj3NxvNrPslD4BQfx/2ZBSz90xJm9fdEBP7h7F862lOF1SQXlBOz9C6s57M1TY+/jmTrJJKvDRq9F4apg5234AT7s/9Ok2FaICvD53jeE03yoT+YXz70NVs+59rubp3FwD+b10qH/+c6Xy+oih8+4u9i2hgt0BUKlXbF91ACT2C6VyzDeaG1PN1jiuKwur9OZwqKMdcbaOiqprC8ipW7cuhtNLc1uWKDqJRYXD48GHGjh1b6+f+/fuTkJDg/LN8+XLA/g92yZIljBw5kuHDh/PCCy9gtVpbtnrhkfIumNh7phiAcb27ML5vGAA6Lw3v3TmMEbH2MYO/rjnCpuP2i+mhHAO5Bvvib/GRTduNrK1o1CrG97N/pg3H8uscX7rlNEfOGgAY0yuEmxK64aVRUV5Vzf99k9qmtYqOo0FhoCgKq1evZt68eVgsFufjx48fZ9y4cRw4cMD5Z8GCBQCsWLGCLVu2kJKSwrp169i/fz8rV65snU8hPMoPR/NQgGBfLyYOCK/1LV/vreGfc4bRr2sANgUeWHmAVXuzeX3DSQCiQ3yJ6KRzUeUNN7G/fYB7b2YxxRW/ftvffCKfV9afAGBI9078flAEw2M6O5+/al8OP6XJWINovAaFwfLly/nwww+dF3qHY8eO0a9fv0u+Zs2aNcyZM4ewsDBCQ0OZP38+n332WfMrFh4tq6iC1Jruod8NCEerrvtPOEDnxft3Dyc80IdKs5XHVx9my4kCwD5w7M5dRA7j+nTBW6vGpsCm4/bWQf4FE4s+O4SiQGSQjpsTuzs/y+heXZyL3D311S9YbbIfgmicBoXBLbfcwpo1axg0aFCtx1NTU9m/fz/jx4/nmmuu4aWXXsJstn+LSU9PJy4uzvnc2NhYTp06JZt2iCZTFIXvjtq7fboG6hjcPeiyz40M0vP+3cMJ1GlRqaBf1wDmjolhwbhebVVus/h6axkbZx//WPfLOaqqrTzy2UGKKsz4+2iZdVV0rb2bNWoVNyZ0AyCzqNJ5P4UQDdWg2URhYWGXfDw4OJgRI0Ywc+ZMioqKeOihh3jzzTdZtGgRRqMRne7X5rher8dms2E2m/Hx8WmZ6oVH2Z9VypmiCgCuGxCO+qJv+Jea4z9rRA92PDEBm6IQqPNqszpbysT+4Ww6ns+m4/kMenY9Zqt9GY3/u2kgFVV1x9+6BenpHqwnp8TIkvUnyCkxAva/ByHq06yppY7BYgBfX1/mz5/Pq6++yqJFi9DpdFRV/bq2itFoRKvVShCIBvvtBf7z/TkAhAX40Ldrw9YV8vdpv7OnbxgcwUc/Z5J67oIzCG5L6s70od0ue4NbYo9gckqMHM29gMliReelacuSRTvW5KmlBoOBl156ifLyX2/4qaqqcl7se/XqRUZGhvNYRkYGPXv2rPM+QjSEyWLlcE4pAMNjOreLfv/m6qT34tuHrubH/7mWl28dzNM39Of5Gwde8TWDu3dCo1ZRbVP4pWbGkRAN0eSvTQEBAfzwww8oisJjjz1Gbm4uy5cvZ8aMGQBMmzaNf/3rX4wcORKtVsu7777L9OnTW6xw4VkO5xiwWBU0ahVDoy4/VtARRXX2Jaqzb4Oe6+utpX9EIEfOGtifWXLZpTmE+K0mh4FarWb58uW88MILjBw5Ep1Ox8yZM5kzZw4As2bNorCwkFtvvRWLxcLUqVOZO3duixUuPMuemvsKBkQE4teOu37aQmKPII6cNZBZXCnLYIsGa9RZNWLECHbt2uX8OS4ujg8++OCSz9VoNDzyyCM88sgjzSpQiNxSI2dL7YOhjfmm21ILx7WVy9Xb2AHg3mEB+PtoKa+q5lBN15oQ9ZHlKITbO5BlX0Mo2NeLnqHutweBu9GoVcRHBgJwNPeCi6sR7YWEgXBriqI4L2hDooJqTScVl+dYcuOcwURWUaWLqxHtgXS+Crd2zmCi1GhfAiU+wr3XFGotTenuiu3ih95Lg9Fi5fujeXVWcBXit6RlINyao1UQpPciMsj91xRyFxq1igER9q6i747mubga0R5IGAi3lnrOHgb9I9172Wl35Bg32JdZQv4Fk4urEe5OwkC4raLyKvJqLmKOb7mi4XqF+Tv3ef5eWgeiHhIGwm0dq2kV+HpriAmRWUSN5aVR0zfcvmyHdBWJ+kgYCLd1rGa8oF/XQDRq6SJqCkdX0c/pxZRUyC5o4vIkDIRbKqkwk1VsnxI5IKJhi9KJuvqGB+CtVWO1KZfcQlMIBwkD4ZZ+PFWIAmhUKnpdYkN40TA+XhrG1ewLLeMG4kokDIRb2nbSvjNZdIgvPrIMc7NMiu8KwLa0Qsqrql1cjXBXEgbC7SiKwtaaMOgdLl1EzTWxfzgatQpztY3NNVtoCvFbEgbC7aSeK6OgzL7aZp9w6SJqrmA/b0b1DAFkVpG4PAkD4Xa2pdlbBQE+WroGyl3HLWHSQHtX0ebj+ZgsdbfMFELCQLidrSccXUT+ctdxC5k0IByVCirNVplVJC5JwkC4lYqqavZm2jeykfGClhMWqGNsnH1W0Wd7c1xcjXBHEgbCrew4XYTFqqBSQW+ZUtqiZg6PAuDHtALnZkFCOEgYCLey4Zi9C2NoVBC+sr1li/rdgHCCfL1QFPh8n7QORG0SBsJtWG0KG4/bw+B3A8JdXE3H46PVcOPQbgCs2peNzaa4uCLhTiQMhNs4mF1CYbl9/ZzrJAxaxYxh9q6i7GIjP6cXubga4U6kHS7a1KV27XJs+L6+posotosfvUL92Z1R0qa1eYIBkYEM6taJX84a+HBnJqNrBpWFkDAQbsMxXvC7AeEypbQVzRkdw6JVh/j+WB6n8suJC/t1oP5yW2w6Alt0XNJNJNxCekE5pwsqABkvaG3ThkQS2UmHosB72067uhzhJiQMhFv4oaZVEOLnTWKPYBdX07F5a9XcO64nAF8eOMs5g0wzFRIGwg0oisKXB84CML5fmGxk0wZmDo8i2NcLi1Xhnz9muLoc4QYkDITLbTlRwPG8MgBm1NwYJVqXr7eWu0fHAvDJ7izZBU3IALJwLUVReHvzKQCuiu3M8JjOLq6o47ncoPCc0dG8u+00lWYrH+7M5KGJvdu4MuFOpGUgXOpMUSX7Mu1TSO+/Ns7F1XiWIF9vZl1lnyX0wY4MKs2y8Y0nkzAQLrX1pH2zlYHdAp3bM4q2c8/VsXhpVJRUWvh0d7aryxEuJGEgXEJRFNYfzePk+XIA7rsmTu4tcIGITnpuTugOwD9/TKfaZnNxRcJVZMxAtDmrTWHNwbPsreke6hseQHGF+bJ926J1/Sm5J5/tyybXYOKXHAMJMrXXI0nLQLSpcwYjy7eedgbBkO6dmD2yB2ppFbhMr1B/JvS69RVKAAAebklEQVSz3+i3O6PYxdUIV5EwEG1m2ZbTvLP5lHMt/bFxXbhtWBRatfwzdLXZI+0DyZnFleRdMLm4GuEKjToLDx8+zNixY50/GwwG7r//fpKSkrjmmmtYtWqV85jZbObJJ5/kqquuYvTo0SxbtqzlqhbtzsbU87z03XFsCnT282bemFh+PyhCWgRuYlzvULoF6QFpHXiqBoWBoiisXr2aefPmYbFYnI8/88wz+Pr6smPHDt58801eeeUVjh8/DsBrr71Gbm4uGzduZOXKlaxatYpNmza1zqcQbi2/zMTjqw8DEBWs56EJvWstjiZcT6NWORejO5hdgrlaBpI9TYPCYPny5Xz44YcsWLDA+VhFRQUbNmxg4cKF+Pj4MHjwYKZMmeJsHaSkpDB//nwCAgKIiYnhjjvu4LPPPmudTyHcls2msGjVYYorzPj7aJk5vAdeGukWcgcrd2XV+qNVq1CrwGSxcTin1NXliTbWoLPylltuYc2aNQwaNMj5WGZmJlqtlqioX5cPiI2NJS0tDYPBQGFhIXFxcXWOCc/y3dE8tp0sAOC56fF09vN2cUXicgJ0XvSPCARwDvALz9GgMAgLC6szB7yyshKdTlfrMZ1Oh8lkwmi0DxDq9fo6x4Rn+WhnJgBX9+7CTQndXFyNqE9SzbTSrOJKSitlvSJP0uT2ul6vr3NxN5lM+Pr6OkPi4uOOY8JznC4oZ2fN1op3joyWm8ragbgwf3y09svC0dwLLq5GtKUmh0F0dDTV1dXk5uY6H8vIyCAuLo6goCBCQkLIyMiodaxXr17Nq1a0K5/U3ETWNVDH+H5hLq5GNIRWo2ZATVfRL2cNLq5GtKUmh4G/vz8TJkxgyZIlGI1GDh8+zNq1a5k6dSoA06ZN46233qK0tJQzZ87w8ccfM3369BYrXLg3k8XK6v05ANx+VRRaGTRuNwZ26wTYu4oMRks9zxYdRbPO0Oeff57q6mqSk5NZuHAhjz/+OEOGDAHg4YcfJiYmhsmTJzNr1ixmzJjB5MmTW6Ro4f6+PXKO0koLapV9IxXRfvS+qKvoiLQOPEaj1iYaMWIEu3btcv4cFBTEG2+8ccnn6nQ6nnvuOZ577rnmVSjapc/22FsFE/qHE9FJX8+zhTvRatT0jwjkYHYpR84aGBMnq8l6AlmoTrS44gozP9cMHIf6+8gCdO3QoG6dOJhdSqZ0FXkM6cgVLW5D6nkUQKtW0Sc8wNXliCaIC/PHu6arKPWczCryBBIGosWtP5oH2PueHRcU0b54adTOID8mYeAR5EwVLaqiqpptaYUADIjs5OJqRHPE10wxTS8ol64iDyBhIFrU1pMFmKttqFXQv6t0EbVnfbsGoFGpsCmw5US+q8sRrUzCQLSo72u6iGJC/PD1kfkJ7ZnOS0PPUD/g1/+vouOSMBAtxlxtY9Nx+zfIAZGBLq5GtATH/8ctJwowWawurka0JgkD0WL2nimmzFQN4FzSQLRvjlVMK81WdpwudHE1ojVJGIgWs7mmX7lf1wCCfGWp6o4gUOdFVLD9psFvDktXUUcmYSBazJYT9n0LkvuGurgS0ZIGdw8C7OMGRrN0FXVUEgaiReSUVJKWXw7AtX1lhdKOZHD3TqhVUF5VzYbU864uR7QSCQPRIhytggAfLUnRwS6uRrSkAJ0XY3vbW3trDp51cTWitUgYiBbhmIc+tncX2eO4A7pxaCRgD/3iCtkBrSOSs1Y0m8liZfsp+8J00kXUMU2K74reS0O1TeGbw7n1v0C0O3JXkGi2PWeKMdbMQZfB447Jz0fLdfHhrDmYyxcHznLnqJjLrkY7a0SPNq5OtARpGYhm23zcPl4wICKQ8ECdi6sRreWmhG4AHMgq5WiubHrT0UgYiGZzjBdcI62CDm1c71BiQnwBeP+nM64tRrQ4CQPRLJlFFaQXVgBwrWx636Gp1SrmjokF4OtDuZSZZCXTjkTCQDSLY0ppoE5LQlSQi6sRre3WpO4E6rSYrTZ+Ti92dTmiBUkYiGZxdBFd3ScUrUwp7fD8fLT84Sr7APGujCIsVpuLKxItRWYTiSYzWazsOG2fUqrXamSvYw9x1+gY/vlTBpVmKwezShke29nVJYkWIF/lRJPtTC+iqtr+zbB3uL+LqxFtpVuQnt8PigBgW1oBNkVxcUWiJUgYiCbbWjNe0C1IT4DOy8XViLa0ILknAEUVZo7myh7JHYF0E4lGubgrKOWQ/U7UPtIq8DjxkZ3oHeZPWn45204WMDAyEJVK5eqyRDNIy0A0SWF5lXONmr7hstexJ0ruY7+v5GypkdMFFS6uRjSXtAxEk5zIKwNA76Whe2dfF1cjXCG2ix/dg/XklBjZllZAXNjlW4iydIX7kzAQTXLyvD0Meof7o5bugQ7vUhdzlUrFuN6hrNydxan8cvIMJrp2kuVI2ivpJhKNZq62kVFz17F0EXm2AZGBBPvaJw9slz2S2zUJA9Fo6QXlVNsUVEBvCQOPplapGN2rCwAHs0tliYp2TMJANNqJmi6ibsF6/H2kp9HTJUUH46NVY7Up7MqQJSraKwkD0SiKojjHC/pIq0AAOi8Nw2PsdyHvSi/CVLO3hWhfJAxEoxSUVVFSae8KkPEC4TCqVwgqoMJslX2S2ykJA9EoqTVTSv28NXQL1ru4GuEugn29ie/WCYB//ZSBIktUtDvNDoN//vOfDBw4kISEBOefvXv3YjAYuP/++0lKSuKaa65h1apVLVGvcDHHDlf9IwJlSqmoZWycfSD55PlyfkyTmUXtTbNH/1JTU3nkkUe45557aj2+cOFCfH192bFjBydOnODee+9l0KBB9OvXr7m/UrjIOYORnBIjAPGRgS6uRribHp19iQrWk11i5F8/ZTCuj+x81540u2WQmppK//79az1WUVHBhg0bWLhwIT4+PgwePJgpU6ZI66CdW3/0PAA+WjW9QmU9IlHX2N72ANh6soC0mokGon1oVhgYjUbOnDnDhx9+yJgxY5g8eTKrV68mMzMTrVZLVFSU87mxsbGkpaU1u2DhOt8fzQOgb9cA2chGXNKAiEC6BdnHkl767riMHbQjzTqjCwsLSUxM5A9/+AObN2/m+eef58UXX2Tz5s3odLVvS9fpdJhMpmYVK1ynpMLsnEMeH9nJxdUId6VRq3h4Ym8ANqTms+ZgrosrEg3VrDCIiori448/Jjk5GW9vb4YNG8b06dPZu3dvnQu/yWTC11cWNGuvNqSex2pT0KpVsmS1uKJbk7o7VzR9NuUo+WXyJbA9aFYYHD16lPfee6/WY1VVVURERFBdXU1u7q/fCjIyMoiLi2vOrxMutPbwOQDiwvzx0WpcXI1wZyqVir/fPIgAHy0Go4VH/nsQo1luRHN3zQoDX19f3n77bb777jtsNhs7d+7km2++Yfbs2UyYMIElS5ZgNBo5fPgwa9euZerUqS1Vt2hDZwor2JZm39VsaFSQi6sR7UFkkJ6np9gnlmw/VcSbm9JILyh3cVXiSpoVBrGxsbz++uu88847JCYmsnjxYv7+978THx/P888/T3V1NcnJySxcuJDHH3+cIUOGtFTdog19uDMTRYGwAB8ZLxANNmNYFH+bFo+3Vo3BaOGfP2WwcncW+Rek28gdNfs+g/HjxzN+/Pg6jwcFBfHGG2809+2Fi1VUVbNqbzYAs0dEo1HLjWaiYVQqFXNGxzCyZwhz3t9N3gUTR84aOHrWwPh+YUzoH+7qEsVFZMlJccmNSxw7UH1x4CxlVdV4aVT8YUQUG47lt3V5op3r2zWA+6+N42B2CRuP51NaaWHj8Xy8NGrZ6cyNyGRxcVk2m8KHO84AcMOgCMICZBcr0TQatYqk6M48OrGPc4HD747mXXY7TNH2JAzEZa3YnUVavn3Qb87oGNcWIzoEbU1rICbED4Cnv/qFY7kXXFyVAAkDcRk5JZW8uC4VgBsGR5DQI9jFFYmOwkuj5q5R0XT288amwN+/TXV1SQIJA3EJiqLwxBe/UGG20tnPm+emxbu6JNHB6Lw0TIrvCsCPaYVsO1ng4oqEhIGoY2d6kXMJ4sXT4gnx93FxRaIjGhgZSEIP+30r/29dKlabrGPkShIGopbUcxf4puZu40nx4UwdHOHiikRHpVKpePoG+41px/PK+OqA7JDmShIGwim7uJJP92ShYF99csmMoahkAxvRipKiOzMp3n6/wTtbTknrwIUkDAQABqOFj37OxGJV6KT34t9zh+PvI7ehiNb34Hj7KqfpBRWsr1kmXbQ9CQNBtdXGyl2ZlFdV46NVM2d0DOGBck+BaH0rd2VxOMdA7zD7SrgvfJMqeyC4iISBh1MUhZRDuWTXbGd5W1IUXSUIRBtzLHl9ttTI9lNFLq7GM0kYeLg1B3PZm1kCwPh+YQyQvY2FC8R28SMq2L5D2jubT7m4Gs8kYeDB8stMPJtyFIDeYf6M7xfm4oqEp1KpVFzT1/7vb2d6kdx34AISBh5KURSe+vIIBqMFH62amxO7o5aZQ8KF+nUNoEdn+26IL357HJvMLGpTEgYeKuVQLj8cOw/YF6HrpPdycUXC06lUKq6vuSv52LkLrDkk9x20JQkDD3Rx91Byn1CSomXdIeEeYrr4MbFmn4NXvj+JySLbZbYVCQMPoygKT395hNJKCwE+Wv5+8yC5sUy4lb9M7otaZZ9Z9P/WySJ2bUXCwMOkHMplfU330NNT+hMZpHdxRULUFhcWwILkXoB9y9UvD+S4uCLPIGHgQXJLjc7uoXF9QpkxLMrFFQlxaY/+rg+je4UA8MQXv3A01+Diijo+CQMPYbHaePCTA/buIZ2WF6V7SLgxrUbNm39IIKKTDpPFxh/e+1mmm7YyWXzGQ7zy/Qn21dxcNm1IJFtOXPnEku0IRVO11L+dLv4+vHfnMO56fxcllRbu/vdu/jK5H/eM7YlGLV9kWpq0DDzA14dyeXdbOgBjeoUQH9nJxRUJ0TCDunci5YGx9OsagE2B/7fuODcv3c6Rs9Jt1NKkZdDBfX0ol4f/exCAqGA9kwZ2dXFFQjROVGdfPv/zaJ7+6ghfHjjLoRwD097+iTtHRhMd4ofOS1PnNbNG9HBBpe2bhIGLXapJ3VL/kD/fl8P/fH4Yq02hX9cAbk7sjlYtjUHR/vj5aBke05lgX29SDp2lsNzMf3ZmEuCjZcqQSAZ1k9Zuc0kYdECF5VX8dc0R1v1iXxu+X9cAVvxxBN8fPe/iyoSo35XGHOLC/Fk4vjfb0grZciKfsqpqPtmdRWpUENOGRF6ylSAaRsKgA8m/YOLDnZl89HMmBqMFgDFxIbx5e4LsYyw6DK1Gzfh+YQyNCuKLAzmkF1RwMLuUM0UVzLqqB92DfV1dYrskYdABHDlr4P3tGaw9dA6z1QaAt1bN7wdGMDwmWFoEokPq7OfNvDGx7DhdxPdH8yittPDetnSmD+0mYwZNIGHgIqWVZt7ffoavDpzFXG3DYrXRLVjP0KggLFYbXpor9+1XW238cOw8L313nDNFlc7HdV5qrooJYXSvEAJl8TnRwalVKsbGdaFnFz9W7MqkpNLC5/tz8PXW8MyUAXhrZYysoSQM2pjJYuWdzad4/6cMKsy1F+EqqjBzOMfAul/yuHt0NHeMjCbI17vWcwxGC//dk8V/dmRyttTofDzEz5vRvUJIjA7GRyv9psKzRAbpuf+aOD7dk82pgnI++jmT1HMXWHpHImEBsnNfQ0gYtKHUcxd46NMDnDxfDoCvt4bB3TsRpPdGAY6fu0BmcSWF5VW8sv4kb28+RVJ0MEO6B2FVFE6dL2dnehGVF4VIXJg/Y3qF0Ds8QPYjEB7N10fLnNEx/HAsj21phezNLGHqWz+x7I4kEnvIyrz1kTBoA+ZqG//4MZ03NqRhttpQq+CesbH8+Zo4vjuS53xecp9QisqrKK4089892VSarWw/VVRnT1idl30zmrmjY9hzpqStP44QbkujVnH9wAhmDI/i8VWHOX+hipnv7uRv0wZechzhcjOXPHHMQcKgFSmKws70Iv6WcowT58sA6Bak57WZQ7kqtvMlXxPi78ODE3rz0ITerD92noPZpfySY8Bbq0YFRATpGdK9E77eWgkCIS5jyuBI4sL8mf/RPjKLKnnyy1/4+lAuiyb1ISn60ueep5MwaGGKopBRWMG2kwV8sjvbGQIAs0f04H8n9yNQV//AbpCvNzOGRdVaWVTWCxKiYRznyl0jY/hsr/083JlexC3LdtKvawCJ0cH07xrA4RwDXho13lo1Xho1nfReBPt65sSLVg2DY8eO8de//pVTp04RHR3N3/72N4YOHdqav7LNWW0KJ/LK2J1RxJ4zJezKKKawvKrWc+IjAxkb14XoED/WHjpX73vKRV+IlqH31nDXqGiO55WxN7OE1HMXOJ5XxvG8ssu+xs9bw+YT+dwwOIJJ8V3x9faM78yt9imrqqpYsGABCxYs4LbbbmPNmjU88MADbNq0CW9v7/rfwE2Zq20cyTWwO6OYL/efJbO4ApPFVud5/j5aJvYP446R0SRFB/PJ7mwXVCuEUKlU9I8I5G/T4vnpVCG7MorYn1lKVnElJZVmLFYbFqvifH6F2cqG1Hw2pObj532EyYMiuCWxOyNiO6PuwKultloY/Pzzz6jVambNmgXArbfeyn/+8x82b97MpEmTWuvXNomiKJRXVVNaaaG00kJJpZmSSjMGo4WSCvvPxRVmTp4v43RBea1/OA5+3hpiuvgRE+JHTBc/IjrpUKtUnDxf7pw9JIRwHbVaxbg+oYzrE+p8zNEKtykKFquNwjIz2SWVVFRVs+VkARVmK6v35bB6Xw4RnXRc3bsLY+K6EBfmT7cgPX4+Wqw2BZuiUG1TsNkUbDWXB61Ghb+3tt0ESKuFQUZGBr169ar1WGxsLGlpaa0aBifPl7HlRD4Wq1KT+DaqrYrz56pqKyWVFkorzTUXfgsGo/mSF/gr6RakJzTAh9gQP6K7+BLq7yObxQjRTqlVKny0GroF6+kWrGfWiB4UlFWRciiXz/flcOzcBc4ZTHy2N4fP9jZuG05/Hy0BOscfLwJ02prHvAjUafHWqtGoVWjVKjRqNYF6LVOHRDZobLEltVoYVFZWotfX3l9Xp9NhMpnqfa3Vap9Hn5eXV88z67pr2U7yLtT/O+rj46VC76VFp9Wg91YTF+ZP92Bfeof70zc8gPBAHSkHcwEzmMwYmv8rhRCtaOnahl9PLn7ulF4+jAgLxFurZveZIo6evYC5EV8eyyugHKh/tPBXqad6OPeBbgzHNdNxDW2MVgsDvV5f58JvMpnw9a1/EamCAvsuXLNnz27S726pJdmMNX9KgNwWek8hRPumouWuMZezaj2sasbrCwoKiI6ObtRrWi0Mevbsyccff1zrsYyMDKZMmVLvawcOHMiKFSsIDQ1Fo5GlFYQQoiGsVisFBQUMHDiw0a9ttTAYNWoUZrOZjz76iNtvv501a9ZQWFjI2LFj632tTqdj2LBhrVWaEEJ0WI1tETioFEVp3MhpIxw/fpzFixdz4sQJoqOjWbx4cYe7z0AIITqCVg0DIYQQ7YMs9i2EEELCQAghhISBEEIIJAyEEELQQcJg3bp1TJ48mYSEBG644QY2bNhwyeetXbuWCRMmkJCQwPz58yksLARg+fLlJCQk1PrTt29fli9fDkBZWRmPPfYYw4cPZ9SoUbz66qtuW+vp06e54447GDZsGNdeey0ffPCBy2oF2LhxI7///e9JTExk+vTpbN++3XksJyeHOXPmkJCQwKRJk9i8ebPb1pqWlsZdd93FsGHDSE5O5u2336apcy9au1YHk8nE9ddfX+d+H3eqtaXOrdau093Oq3Xr1nH99deTmJjI3XffzZkzZ5zHmnxeKe1cenq6MmTIEGXfvn2KoijK9u3blfj4eKWoqKjW81JTU5XExETl4MGDitFoVJ588knlgQceuOR7rlq1Spk8ebJSVlamKIqiPPDAA8qjjz6qVFZWKrm5ucqECROUlJQUt6z1pptuUt5//33FZrMpaWlpSlJSkrJ7926X1FpUVKQMHTpUOXDggKIoipKSkqIMGTJEMZlMiqIoys0336y88soritlsVrZs2aIkJCTUeX93qNVqtSoTJkxQ3n33XcVisSiZmZnKhAkTlM8++8ztar3Y4sWLlX79+ikfffRRo+tsq1pb4txqizrd6bw6cOCAMnDgQGXjxo2KxWJR/vvf/yrXXnutYjQaFUVp+nnV7hfqjo2NZfv27fj5+VFRUUF+fj5+fn51lsn++uuvmTBhAkOGDAFg0aJFjBkzhqKiIkJCQpzPy8vL48UXX+Tf//43/v7+nD9/ni1btrBjxw70ej16vZ4PPvigSctwt3atYL/L22KxYLPZl9XWaDQuq/XcuXOYTCaqq6tRFAWNRoOPjw+KonD69GlOnjzJihUr8PLyIjk5mauuuoqvvvqKefPmuVWtBQUFxMbG8sc//hG1Wk2PHj2YOHEi+/fv57bbbnOrWh22bdtGamoqCQkJjaqvLWttqXOrLf5O3em8+uGHH5g4cSLjx48HYMaMGXzwwQfs2LGD6OjoJp9X7T4MAPz8/MjOzua6665DURQWL17svDg6pKen1zoxgoODCQgIID09vdYF9tVXX+WGG25g0KBBgP3GuW7duvHJJ5+wcuVK1Go1t99+O3/605/crlaAP//5z7z++uu8/vrrWK1WHnjgAec/qLauNSkpieTkZGbPno1Go0Gj0bB06VJ0Oh3p6el069YNnU7nfK1jVVt3q1Wn0/GPf/zD+Tqz2cyPP/7IjBkz3K5WgJKSEl544QX+8Y9/8PTTTzepxraoddeuXS12brX236k7nVc2m63WeQOgVqvJzMzEarU2+bzqEGEAEBERweHDh9m7dy/33Xcf0dHRjBo1ynncaDTW+QvU6/UYjUbnz2fPnuX777/n22+/dT5WWlpKVlYW586d49tvv+Xs2bPMmzeP8PBwpk+f7la1gn0jj6eeeorbbruNo0eP8uc//5nBgweTnJzc5rWazWbCwsL44IMPSEpKYs2aNSxatIiUlJRmrWrb1rWGh4c7n282m3nsscfw8vJi5syZblnrX//6V+6+++4mL0vQVrW29LnVmn+n7nRejR8/nvnz53PTTTeRkJBASkoKGRkZVFVVNeu86hADyABarRYvLy9GjRrFddddx8aNG2sdv9RfiNForLWK6po1axgzZgyRkZHOx7y9vbHZbCxatAi9Xk9cXBwzZsyo8/7uUOsvv/zCihUrmD17Nt7e3iQkJDBjxgxWr17tklpXrFiByWRi1KhReHt7c9tttxEbG8v69eubtaptW9fqUFJSwty5c8nPz+ff//53nZPVHWr9/PPPqaysdG4q1RJaq9aWPrdaq053O6+GDx/OU089xTPPPMO4ceNIS0tj7NixBAQENOu8avdhsHXrVu6+++5aj1ksFgICAmo91qtXLzIyMpw/FxcXYzAYam3As3nzZiZPnlzrdbGxsfad0Mp/3a3MarU2aSZJa9d67tw5zGZzrce0Wi1abeMbgC1R65Xq6dWrF2fPnq11PCMjg7i4OLerFewzNGbMmEF4eDgffvghwcHBja6zLWpdt24dBw4cYNiwYQwbNox9+/bx8ssvs3jxYrertaXOrdau093Oq5KSEhITE/n+++/ZuXMnjz/+OKmpqQwYMKB551Wjh8PdTH5+vpKUlKR8+eWXitVqVbZs2aIkJiYqp06dqvW8Y8eOKYmJicqePXsUk8mkPPXUU8q9997rPF5VVaXEx8crWVlZdX7HTTfdpDzyyCOK0WhUTp06pYwZM0b55ptv3K7WgoICJSkpSXn77beV6upqJTU1VRkzZoyyfv16l9S6detWZdCgQcrWrVsVq9WqrFu3TklMTFTOnj2rKIr97/Wll15SqqqqlC1btihDhw5VcnNz3a5Wo9GoTJo0SXn22WcbXVtb1/pbd9xxR5NnE7XVv4HmnlutXae7nVd79uxRRo8erWRnZytGo1FZsmSJMn36dMVqtTr/TptyXrX7MFAU+1/OTTfdpCQkJCg33XSTsnPnTkVRFOWZZ55RnnnmGefzvvnmG+W6665TEhISlHvvvVcpLCx0HsvKylL69OlTZ3qeotgvsgsXLlRGjBihjBkzRlm+fLnb1rpv3z5l5syZSmJiojJx4kRl5cqVLq111apVynXXXackJiYqt9xyi7Jnzx7nsZycHGXevHlKYmKict111ymbNm1yy1pTUlKUPn36KEOGDFGGDh3q/LNo0SK3q/W3mhMGbVFrS51brV2nu51X//znP5WxY8cqSUlJyvz585W8vDznsaaeV7JqqRBCiPY/ZiCEEKL5JAyEEEJIGAghhJAwEEIIgYSBEEIIJAyEEEIgYSCEEAIJAyGEEEgYCCGEAP4/m2i5zC+erCkAAAAASUVORK5CYII=">
            <a:extLst>
              <a:ext uri="{FF2B5EF4-FFF2-40B4-BE49-F238E27FC236}">
                <a16:creationId xmlns:a16="http://schemas.microsoft.com/office/drawing/2014/main" id="{08C9133C-5CA3-4E8E-A755-15DBB1DEB7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22503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91A1-218B-4083-8B00-3478F284AD3B}"/>
              </a:ext>
            </a:extLst>
          </p:cNvPr>
          <p:cNvSpPr>
            <a:spLocks noGrp="1"/>
          </p:cNvSpPr>
          <p:nvPr>
            <p:ph type="title"/>
          </p:nvPr>
        </p:nvSpPr>
        <p:spPr>
          <a:xfrm>
            <a:off x="825909" y="808055"/>
            <a:ext cx="3979205" cy="1453363"/>
          </a:xfrm>
        </p:spPr>
        <p:txBody>
          <a:bodyPr>
            <a:normAutofit/>
          </a:bodyPr>
          <a:lstStyle/>
          <a:p>
            <a:r>
              <a:rPr lang="en-US"/>
              <a:t>Feature engineering</a:t>
            </a:r>
          </a:p>
        </p:txBody>
      </p:sp>
      <p:sp>
        <p:nvSpPr>
          <p:cNvPr id="3" name="Content Placeholder 2">
            <a:extLst>
              <a:ext uri="{FF2B5EF4-FFF2-40B4-BE49-F238E27FC236}">
                <a16:creationId xmlns:a16="http://schemas.microsoft.com/office/drawing/2014/main" id="{96AC456B-97AD-4938-80D3-67CF8FA31EC0}"/>
              </a:ext>
            </a:extLst>
          </p:cNvPr>
          <p:cNvSpPr>
            <a:spLocks noGrp="1"/>
          </p:cNvSpPr>
          <p:nvPr>
            <p:ph idx="1"/>
          </p:nvPr>
        </p:nvSpPr>
        <p:spPr>
          <a:xfrm>
            <a:off x="802178" y="2261420"/>
            <a:ext cx="4002936" cy="3637935"/>
          </a:xfrm>
        </p:spPr>
        <p:txBody>
          <a:bodyPr>
            <a:normAutofit/>
          </a:bodyPr>
          <a:lstStyle/>
          <a:p>
            <a:r>
              <a:rPr lang="en-US" dirty="0"/>
              <a:t>Encoded the categorical variables</a:t>
            </a:r>
          </a:p>
          <a:p>
            <a:r>
              <a:rPr lang="en-US" dirty="0"/>
              <a:t>The data set </a:t>
            </a:r>
            <a:r>
              <a:rPr lang="en-US" dirty="0" err="1"/>
              <a:t>appli_train</a:t>
            </a:r>
            <a:r>
              <a:rPr lang="en-US" dirty="0"/>
              <a:t> has 122 columns. So it is necessary to find out the highest correlated columns to make the best predictions</a:t>
            </a:r>
          </a:p>
          <a:p>
            <a:r>
              <a:rPr lang="en-US" dirty="0" err="1"/>
              <a:t>XGBoost</a:t>
            </a:r>
            <a:r>
              <a:rPr lang="en-US" dirty="0"/>
              <a:t> is an implementation of gradient boosted decision trees designed for speed and performance that is dominative competitive machine learning</a:t>
            </a:r>
          </a:p>
          <a:p>
            <a:endParaRPr lang="en-US" dirty="0"/>
          </a:p>
        </p:txBody>
      </p:sp>
      <p:graphicFrame>
        <p:nvGraphicFramePr>
          <p:cNvPr id="4" name="Table 3">
            <a:extLst>
              <a:ext uri="{FF2B5EF4-FFF2-40B4-BE49-F238E27FC236}">
                <a16:creationId xmlns:a16="http://schemas.microsoft.com/office/drawing/2014/main" id="{4D31FAB1-C7CA-4A3F-890C-9C39A2F3CEF9}"/>
              </a:ext>
            </a:extLst>
          </p:cNvPr>
          <p:cNvGraphicFramePr>
            <a:graphicFrameLocks noGrp="1"/>
          </p:cNvGraphicFramePr>
          <p:nvPr>
            <p:extLst>
              <p:ext uri="{D42A27DB-BD31-4B8C-83A1-F6EECF244321}">
                <p14:modId xmlns:p14="http://schemas.microsoft.com/office/powerpoint/2010/main" val="2275083021"/>
              </p:ext>
            </p:extLst>
          </p:nvPr>
        </p:nvGraphicFramePr>
        <p:xfrm>
          <a:off x="5289752" y="808055"/>
          <a:ext cx="6095595" cy="6128160"/>
        </p:xfrm>
        <a:graphic>
          <a:graphicData uri="http://schemas.openxmlformats.org/drawingml/2006/table">
            <a:tbl>
              <a:tblPr firstRow="1" bandRow="1">
                <a:tableStyleId>{3B4B98B0-60AC-42C2-AFA5-B58CD77FA1E5}</a:tableStyleId>
              </a:tblPr>
              <a:tblGrid>
                <a:gridCol w="2410269">
                  <a:extLst>
                    <a:ext uri="{9D8B030D-6E8A-4147-A177-3AD203B41FA5}">
                      <a16:colId xmlns:a16="http://schemas.microsoft.com/office/drawing/2014/main" val="2649032780"/>
                    </a:ext>
                  </a:extLst>
                </a:gridCol>
                <a:gridCol w="1842663">
                  <a:extLst>
                    <a:ext uri="{9D8B030D-6E8A-4147-A177-3AD203B41FA5}">
                      <a16:colId xmlns:a16="http://schemas.microsoft.com/office/drawing/2014/main" val="80644702"/>
                    </a:ext>
                  </a:extLst>
                </a:gridCol>
                <a:gridCol w="1842663">
                  <a:extLst>
                    <a:ext uri="{9D8B030D-6E8A-4147-A177-3AD203B41FA5}">
                      <a16:colId xmlns:a16="http://schemas.microsoft.com/office/drawing/2014/main" val="737826987"/>
                    </a:ext>
                  </a:extLst>
                </a:gridCol>
              </a:tblGrid>
              <a:tr h="1633432">
                <a:tc>
                  <a:txBody>
                    <a:bodyPr/>
                    <a:lstStyle/>
                    <a:p>
                      <a:r>
                        <a:rPr lang="en-US" sz="2400"/>
                        <a:t>CLASSIFIERS</a:t>
                      </a:r>
                    </a:p>
                  </a:txBody>
                  <a:tcPr marL="119874" marR="119874" marT="59937" marB="59937"/>
                </a:tc>
                <a:tc>
                  <a:txBody>
                    <a:bodyPr/>
                    <a:lstStyle/>
                    <a:p>
                      <a:r>
                        <a:rPr lang="en-US" sz="2400" dirty="0"/>
                        <a:t>Featured Data – Accuracy Score %</a:t>
                      </a:r>
                    </a:p>
                  </a:txBody>
                  <a:tcPr marL="119874" marR="119874" marT="59937" marB="59937"/>
                </a:tc>
                <a:tc>
                  <a:txBody>
                    <a:bodyPr/>
                    <a:lstStyle/>
                    <a:p>
                      <a:r>
                        <a:rPr lang="en-US" sz="2400" dirty="0"/>
                        <a:t>Cleaned Data – Accuracy Scores %</a:t>
                      </a:r>
                    </a:p>
                  </a:txBody>
                  <a:tcPr marL="119874" marR="119874" marT="59937" marB="59937"/>
                </a:tc>
                <a:extLst>
                  <a:ext uri="{0D108BD9-81ED-4DB2-BD59-A6C34878D82A}">
                    <a16:rowId xmlns:a16="http://schemas.microsoft.com/office/drawing/2014/main" val="544758337"/>
                  </a:ext>
                </a:extLst>
              </a:tr>
              <a:tr h="533122">
                <a:tc>
                  <a:txBody>
                    <a:bodyPr/>
                    <a:lstStyle/>
                    <a:p>
                      <a:r>
                        <a:rPr lang="en-US" sz="2400"/>
                        <a:t>KNN</a:t>
                      </a:r>
                    </a:p>
                  </a:txBody>
                  <a:tcPr marL="119874" marR="119874" marT="59937" marB="59937"/>
                </a:tc>
                <a:tc>
                  <a:txBody>
                    <a:bodyPr/>
                    <a:lstStyle/>
                    <a:p>
                      <a:r>
                        <a:rPr lang="en-US" sz="2400" dirty="0"/>
                        <a:t>91.345</a:t>
                      </a:r>
                    </a:p>
                  </a:txBody>
                  <a:tcPr marL="119874" marR="119874" marT="59937" marB="59937"/>
                </a:tc>
                <a:tc>
                  <a:txBody>
                    <a:bodyPr/>
                    <a:lstStyle/>
                    <a:p>
                      <a:r>
                        <a:rPr lang="en-US" sz="2400" dirty="0"/>
                        <a:t>91.30</a:t>
                      </a:r>
                    </a:p>
                  </a:txBody>
                  <a:tcPr marL="119874" marR="119874" marT="59937" marB="59937"/>
                </a:tc>
                <a:extLst>
                  <a:ext uri="{0D108BD9-81ED-4DB2-BD59-A6C34878D82A}">
                    <a16:rowId xmlns:a16="http://schemas.microsoft.com/office/drawing/2014/main" val="2452961342"/>
                  </a:ext>
                </a:extLst>
              </a:tr>
              <a:tr h="878566">
                <a:tc>
                  <a:txBody>
                    <a:bodyPr/>
                    <a:lstStyle/>
                    <a:p>
                      <a:r>
                        <a:rPr lang="en-US" sz="2400"/>
                        <a:t>RANDOM FOREST</a:t>
                      </a:r>
                    </a:p>
                  </a:txBody>
                  <a:tcPr marL="119874" marR="119874" marT="59937" marB="59937"/>
                </a:tc>
                <a:tc>
                  <a:txBody>
                    <a:bodyPr/>
                    <a:lstStyle/>
                    <a:p>
                      <a:r>
                        <a:rPr lang="en-US" sz="2400" dirty="0"/>
                        <a:t>91.881</a:t>
                      </a:r>
                    </a:p>
                  </a:txBody>
                  <a:tcPr marL="119874" marR="119874" marT="59937" marB="59937"/>
                </a:tc>
                <a:tc>
                  <a:txBody>
                    <a:bodyPr/>
                    <a:lstStyle/>
                    <a:p>
                      <a:r>
                        <a:rPr lang="en-US" sz="2400" dirty="0"/>
                        <a:t>91.824</a:t>
                      </a:r>
                    </a:p>
                  </a:txBody>
                  <a:tcPr marL="119874" marR="119874" marT="59937" marB="59937"/>
                </a:tc>
                <a:extLst>
                  <a:ext uri="{0D108BD9-81ED-4DB2-BD59-A6C34878D82A}">
                    <a16:rowId xmlns:a16="http://schemas.microsoft.com/office/drawing/2014/main" val="687682610"/>
                  </a:ext>
                </a:extLst>
              </a:tr>
              <a:tr h="910222">
                <a:tc>
                  <a:txBody>
                    <a:bodyPr/>
                    <a:lstStyle/>
                    <a:p>
                      <a:r>
                        <a:rPr lang="en-US" sz="2400"/>
                        <a:t>LOGISITIC REGRESSION</a:t>
                      </a:r>
                    </a:p>
                  </a:txBody>
                  <a:tcPr marL="119874" marR="119874" marT="59937" marB="59937"/>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92.003</a:t>
                      </a:r>
                    </a:p>
                    <a:p>
                      <a:endParaRPr lang="en-US" sz="2400" dirty="0"/>
                    </a:p>
                  </a:txBody>
                  <a:tcPr marL="119874" marR="119874" marT="59937" marB="59937"/>
                </a:tc>
                <a:tc>
                  <a:txBody>
                    <a:bodyPr/>
                    <a:lstStyle/>
                    <a:p>
                      <a:r>
                        <a:rPr lang="en-US" sz="2400" dirty="0"/>
                        <a:t>91.945</a:t>
                      </a:r>
                    </a:p>
                  </a:txBody>
                  <a:tcPr marL="119874" marR="119874" marT="59937" marB="59937"/>
                </a:tc>
                <a:extLst>
                  <a:ext uri="{0D108BD9-81ED-4DB2-BD59-A6C34878D82A}">
                    <a16:rowId xmlns:a16="http://schemas.microsoft.com/office/drawing/2014/main" val="3266573409"/>
                  </a:ext>
                </a:extLst>
              </a:tr>
              <a:tr h="910222">
                <a:tc>
                  <a:txBody>
                    <a:bodyPr/>
                    <a:lstStyle/>
                    <a:p>
                      <a:r>
                        <a:rPr lang="en-US" sz="2400"/>
                        <a:t>GAUSSIAN NAIVES BAYES</a:t>
                      </a:r>
                    </a:p>
                  </a:txBody>
                  <a:tcPr marL="119874" marR="119874" marT="59937" marB="59937"/>
                </a:tc>
                <a:tc>
                  <a:txBody>
                    <a:bodyPr/>
                    <a:lstStyle/>
                    <a:p>
                      <a:r>
                        <a:rPr lang="en-US" sz="2400" dirty="0"/>
                        <a:t>92.0013</a:t>
                      </a:r>
                    </a:p>
                  </a:txBody>
                  <a:tcPr marL="119874" marR="119874" marT="59937" marB="59937"/>
                </a:tc>
                <a:tc>
                  <a:txBody>
                    <a:bodyPr/>
                    <a:lstStyle/>
                    <a:p>
                      <a:r>
                        <a:rPr lang="en-US" sz="2400" dirty="0"/>
                        <a:t>91.947</a:t>
                      </a:r>
                    </a:p>
                  </a:txBody>
                  <a:tcPr marL="119874" marR="119874" marT="59937" marB="59937"/>
                </a:tc>
                <a:extLst>
                  <a:ext uri="{0D108BD9-81ED-4DB2-BD59-A6C34878D82A}">
                    <a16:rowId xmlns:a16="http://schemas.microsoft.com/office/drawing/2014/main" val="604699922"/>
                  </a:ext>
                </a:extLst>
              </a:tr>
              <a:tr h="533122">
                <a:tc>
                  <a:txBody>
                    <a:bodyPr/>
                    <a:lstStyle/>
                    <a:p>
                      <a:r>
                        <a:rPr lang="en-US" sz="2400"/>
                        <a:t>LGBM</a:t>
                      </a:r>
                    </a:p>
                  </a:txBody>
                  <a:tcPr marL="119874" marR="119874" marT="59937" marB="59937"/>
                </a:tc>
                <a:tc>
                  <a:txBody>
                    <a:bodyPr/>
                    <a:lstStyle/>
                    <a:p>
                      <a:r>
                        <a:rPr lang="en-US" sz="2400" dirty="0"/>
                        <a:t>92.01</a:t>
                      </a:r>
                    </a:p>
                  </a:txBody>
                  <a:tcPr marL="119874" marR="119874" marT="59937" marB="59937"/>
                </a:tc>
                <a:tc>
                  <a:txBody>
                    <a:bodyPr/>
                    <a:lstStyle/>
                    <a:p>
                      <a:r>
                        <a:rPr lang="en-US" sz="2400" dirty="0"/>
                        <a:t>91.9769</a:t>
                      </a:r>
                    </a:p>
                  </a:txBody>
                  <a:tcPr marL="119874" marR="119874" marT="59937" marB="59937"/>
                </a:tc>
                <a:extLst>
                  <a:ext uri="{0D108BD9-81ED-4DB2-BD59-A6C34878D82A}">
                    <a16:rowId xmlns:a16="http://schemas.microsoft.com/office/drawing/2014/main" val="2196952004"/>
                  </a:ext>
                </a:extLst>
              </a:tr>
              <a:tr h="533122">
                <a:tc>
                  <a:txBody>
                    <a:bodyPr/>
                    <a:lstStyle/>
                    <a:p>
                      <a:r>
                        <a:rPr lang="en-US" sz="2400"/>
                        <a:t>XG BOOST</a:t>
                      </a:r>
                    </a:p>
                  </a:txBody>
                  <a:tcPr marL="119874" marR="119874" marT="59937" marB="59937"/>
                </a:tc>
                <a:tc>
                  <a:txBody>
                    <a:bodyPr/>
                    <a:lstStyle/>
                    <a:p>
                      <a:r>
                        <a:rPr lang="en-US" sz="4000" dirty="0">
                          <a:solidFill>
                            <a:schemeClr val="accent6">
                              <a:lumMod val="20000"/>
                              <a:lumOff val="80000"/>
                            </a:schemeClr>
                          </a:solidFill>
                        </a:rPr>
                        <a:t>92.02</a:t>
                      </a:r>
                    </a:p>
                  </a:txBody>
                  <a:tcPr marL="119874" marR="119874" marT="59937" marB="59937"/>
                </a:tc>
                <a:tc>
                  <a:txBody>
                    <a:bodyPr/>
                    <a:lstStyle/>
                    <a:p>
                      <a:r>
                        <a:rPr lang="en-US" sz="2400" dirty="0"/>
                        <a:t>91.95</a:t>
                      </a:r>
                    </a:p>
                  </a:txBody>
                  <a:tcPr marL="119874" marR="119874" marT="59937" marB="59937"/>
                </a:tc>
                <a:extLst>
                  <a:ext uri="{0D108BD9-81ED-4DB2-BD59-A6C34878D82A}">
                    <a16:rowId xmlns:a16="http://schemas.microsoft.com/office/drawing/2014/main" val="2556207495"/>
                  </a:ext>
                </a:extLst>
              </a:tr>
            </a:tbl>
          </a:graphicData>
        </a:graphic>
      </p:graphicFrame>
    </p:spTree>
    <p:extLst>
      <p:ext uri="{BB962C8B-B14F-4D97-AF65-F5344CB8AC3E}">
        <p14:creationId xmlns:p14="http://schemas.microsoft.com/office/powerpoint/2010/main" val="2728132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5AA1-CBC9-4B58-8337-9CF202D0DB5E}"/>
              </a:ext>
            </a:extLst>
          </p:cNvPr>
          <p:cNvSpPr>
            <a:spLocks noGrp="1"/>
          </p:cNvSpPr>
          <p:nvPr>
            <p:ph type="title"/>
          </p:nvPr>
        </p:nvSpPr>
        <p:spPr/>
        <p:txBody>
          <a:bodyPr/>
          <a:lstStyle/>
          <a:p>
            <a:r>
              <a:rPr lang="en-US" dirty="0"/>
              <a:t>Modelling</a:t>
            </a:r>
          </a:p>
        </p:txBody>
      </p:sp>
      <p:sp>
        <p:nvSpPr>
          <p:cNvPr id="3" name="Content Placeholder 2">
            <a:extLst>
              <a:ext uri="{FF2B5EF4-FFF2-40B4-BE49-F238E27FC236}">
                <a16:creationId xmlns:a16="http://schemas.microsoft.com/office/drawing/2014/main" id="{E9F1E3BB-2133-47B0-BF2D-44749433B6AB}"/>
              </a:ext>
            </a:extLst>
          </p:cNvPr>
          <p:cNvSpPr>
            <a:spLocks noGrp="1"/>
          </p:cNvSpPr>
          <p:nvPr>
            <p:ph idx="1"/>
          </p:nvPr>
        </p:nvSpPr>
        <p:spPr>
          <a:xfrm>
            <a:off x="820555" y="2641600"/>
            <a:ext cx="4627344" cy="3649133"/>
          </a:xfrm>
        </p:spPr>
        <p:txBody>
          <a:bodyPr>
            <a:normAutofit lnSpcReduction="10000"/>
          </a:bodyPr>
          <a:lstStyle/>
          <a:p>
            <a:r>
              <a:rPr lang="en-US" dirty="0"/>
              <a:t>Used XGB Classifier and modelled train data</a:t>
            </a:r>
          </a:p>
          <a:p>
            <a:r>
              <a:rPr lang="en-US" dirty="0"/>
              <a:t>Applied this classifier to predict the TARGET Values of test data </a:t>
            </a:r>
          </a:p>
          <a:p>
            <a:r>
              <a:rPr lang="en-US" dirty="0"/>
              <a:t>The result of the predictor from 0 to 1 indicates probability that the loan will be repaid</a:t>
            </a:r>
          </a:p>
          <a:p>
            <a:r>
              <a:rPr lang="en-US" dirty="0"/>
              <a:t>Considering the trend in train data we have chosen a threshold value and categorized the target values to 0 and 1</a:t>
            </a:r>
          </a:p>
          <a:p>
            <a:r>
              <a:rPr lang="en-US" dirty="0"/>
              <a:t>Concatenated the target column to the test dataset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D2527B0F-C7EC-4E4A-ADE1-638A3F32B68C}"/>
              </a:ext>
            </a:extLst>
          </p:cNvPr>
          <p:cNvPicPr>
            <a:picLocks noChangeAspect="1"/>
          </p:cNvPicPr>
          <p:nvPr/>
        </p:nvPicPr>
        <p:blipFill>
          <a:blip r:embed="rId2"/>
          <a:stretch>
            <a:fillRect/>
          </a:stretch>
        </p:blipFill>
        <p:spPr>
          <a:xfrm>
            <a:off x="6852492" y="1337733"/>
            <a:ext cx="3257550" cy="4953000"/>
          </a:xfrm>
          <a:prstGeom prst="rect">
            <a:avLst/>
          </a:prstGeom>
        </p:spPr>
      </p:pic>
    </p:spTree>
    <p:extLst>
      <p:ext uri="{BB962C8B-B14F-4D97-AF65-F5344CB8AC3E}">
        <p14:creationId xmlns:p14="http://schemas.microsoft.com/office/powerpoint/2010/main" val="255207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F77C-47F7-4A0B-8600-5DC4EE2C3305}"/>
              </a:ext>
            </a:extLst>
          </p:cNvPr>
          <p:cNvSpPr>
            <a:spLocks noGrp="1"/>
          </p:cNvSpPr>
          <p:nvPr>
            <p:ph type="title"/>
          </p:nvPr>
        </p:nvSpPr>
        <p:spPr>
          <a:xfrm>
            <a:off x="338874" y="582504"/>
            <a:ext cx="10131425" cy="1456267"/>
          </a:xfrm>
        </p:spPr>
        <p:txBody>
          <a:bodyPr/>
          <a:lstStyle/>
          <a:p>
            <a:r>
              <a:rPr lang="en-US" dirty="0"/>
              <a:t>Feature Importance using LIGHT GBM and </a:t>
            </a:r>
            <a:r>
              <a:rPr lang="en-US" dirty="0" err="1"/>
              <a:t>XGBoost</a:t>
            </a:r>
            <a:endParaRPr lang="en-US" dirty="0"/>
          </a:p>
        </p:txBody>
      </p:sp>
      <p:pic>
        <p:nvPicPr>
          <p:cNvPr id="5" name="Content Placeholder 4">
            <a:extLst>
              <a:ext uri="{FF2B5EF4-FFF2-40B4-BE49-F238E27FC236}">
                <a16:creationId xmlns:a16="http://schemas.microsoft.com/office/drawing/2014/main" id="{D4F5C353-5D1A-4B58-AF31-20CE98E627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546" y="3654035"/>
            <a:ext cx="2432784" cy="2432784"/>
          </a:xfrm>
        </p:spPr>
      </p:pic>
      <p:pic>
        <p:nvPicPr>
          <p:cNvPr id="7" name="Picture 6">
            <a:extLst>
              <a:ext uri="{FF2B5EF4-FFF2-40B4-BE49-F238E27FC236}">
                <a16:creationId xmlns:a16="http://schemas.microsoft.com/office/drawing/2014/main" id="{B917EC3E-41E9-4F61-9FD8-EDC1B2495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1530418"/>
            <a:ext cx="7877029" cy="4556401"/>
          </a:xfrm>
          <a:prstGeom prst="rect">
            <a:avLst/>
          </a:prstGeom>
        </p:spPr>
      </p:pic>
      <p:sp>
        <p:nvSpPr>
          <p:cNvPr id="8" name="Oval 7">
            <a:extLst>
              <a:ext uri="{FF2B5EF4-FFF2-40B4-BE49-F238E27FC236}">
                <a16:creationId xmlns:a16="http://schemas.microsoft.com/office/drawing/2014/main" id="{B6F6E65E-ED8B-4EE2-BC3D-6AD904C0E20A}"/>
              </a:ext>
            </a:extLst>
          </p:cNvPr>
          <p:cNvSpPr/>
          <p:nvPr/>
        </p:nvSpPr>
        <p:spPr>
          <a:xfrm>
            <a:off x="4369871" y="1530418"/>
            <a:ext cx="2069432" cy="19696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6C4A851D-11A5-437C-B726-AD078033EB52}"/>
              </a:ext>
            </a:extLst>
          </p:cNvPr>
          <p:cNvSpPr txBox="1">
            <a:spLocks/>
          </p:cNvSpPr>
          <p:nvPr/>
        </p:nvSpPr>
        <p:spPr>
          <a:xfrm>
            <a:off x="443565" y="2606528"/>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Light GBM</a:t>
            </a:r>
          </a:p>
        </p:txBody>
      </p:sp>
      <p:sp>
        <p:nvSpPr>
          <p:cNvPr id="11" name="Title 1">
            <a:extLst>
              <a:ext uri="{FF2B5EF4-FFF2-40B4-BE49-F238E27FC236}">
                <a16:creationId xmlns:a16="http://schemas.microsoft.com/office/drawing/2014/main" id="{A8F0677E-8E8D-49F7-8D1B-9A3E3FB73324}"/>
              </a:ext>
            </a:extLst>
          </p:cNvPr>
          <p:cNvSpPr txBox="1">
            <a:spLocks/>
          </p:cNvSpPr>
          <p:nvPr/>
        </p:nvSpPr>
        <p:spPr>
          <a:xfrm>
            <a:off x="6998370" y="5714203"/>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t>XGboost</a:t>
            </a:r>
            <a:endParaRPr lang="en-US" dirty="0"/>
          </a:p>
        </p:txBody>
      </p:sp>
    </p:spTree>
    <p:extLst>
      <p:ext uri="{BB962C8B-B14F-4D97-AF65-F5344CB8AC3E}">
        <p14:creationId xmlns:p14="http://schemas.microsoft.com/office/powerpoint/2010/main" val="918005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E9D7D-5FF1-4FCE-8C7C-DDA215E7B5B3}"/>
              </a:ext>
            </a:extLst>
          </p:cNvPr>
          <p:cNvSpPr>
            <a:spLocks noGrp="1"/>
          </p:cNvSpPr>
          <p:nvPr>
            <p:ph type="title"/>
          </p:nvPr>
        </p:nvSpPr>
        <p:spPr>
          <a:xfrm>
            <a:off x="6717278" y="1030288"/>
            <a:ext cx="4099947" cy="1035579"/>
          </a:xfrm>
        </p:spPr>
        <p:txBody>
          <a:bodyPr>
            <a:normAutofit/>
          </a:bodyPr>
          <a:lstStyle/>
          <a:p>
            <a:r>
              <a:rPr lang="en-US" dirty="0"/>
              <a:t>Prediction</a:t>
            </a:r>
          </a:p>
        </p:txBody>
      </p:sp>
      <p:pic>
        <p:nvPicPr>
          <p:cNvPr id="4" name="Picture 3">
            <a:extLst>
              <a:ext uri="{FF2B5EF4-FFF2-40B4-BE49-F238E27FC236}">
                <a16:creationId xmlns:a16="http://schemas.microsoft.com/office/drawing/2014/main" id="{EF3C0701-3DA9-46A6-A52C-CF75ED4DCABD}"/>
              </a:ext>
            </a:extLst>
          </p:cNvPr>
          <p:cNvPicPr>
            <a:picLocks noChangeAspect="1"/>
          </p:cNvPicPr>
          <p:nvPr/>
        </p:nvPicPr>
        <p:blipFill>
          <a:blip r:embed="rId3"/>
          <a:stretch>
            <a:fillRect/>
          </a:stretch>
        </p:blipFill>
        <p:spPr>
          <a:xfrm>
            <a:off x="443617" y="1511165"/>
            <a:ext cx="1918513" cy="3859731"/>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5ED9EBEE-1C85-4DCA-9619-B0FD18DEDF1F}"/>
              </a:ext>
            </a:extLst>
          </p:cNvPr>
          <p:cNvPicPr>
            <a:picLocks noChangeAspect="1"/>
          </p:cNvPicPr>
          <p:nvPr/>
        </p:nvPicPr>
        <p:blipFill>
          <a:blip r:embed="rId4"/>
          <a:stretch>
            <a:fillRect/>
          </a:stretch>
        </p:blipFill>
        <p:spPr>
          <a:xfrm>
            <a:off x="2579078" y="1511165"/>
            <a:ext cx="3773525" cy="393673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B6E0935D-0F25-4692-874C-31720326F629}"/>
              </a:ext>
            </a:extLst>
          </p:cNvPr>
          <p:cNvSpPr>
            <a:spLocks noGrp="1"/>
          </p:cNvSpPr>
          <p:nvPr>
            <p:ph idx="1"/>
          </p:nvPr>
        </p:nvSpPr>
        <p:spPr>
          <a:xfrm>
            <a:off x="6717278" y="2142067"/>
            <a:ext cx="4099947" cy="3649133"/>
          </a:xfrm>
        </p:spPr>
        <p:txBody>
          <a:bodyPr>
            <a:normAutofit/>
          </a:bodyPr>
          <a:lstStyle/>
          <a:p>
            <a:r>
              <a:rPr lang="en-US" dirty="0"/>
              <a:t>Used </a:t>
            </a:r>
            <a:r>
              <a:rPr lang="en-US" dirty="0" err="1"/>
              <a:t>predict_proba</a:t>
            </a:r>
            <a:r>
              <a:rPr lang="en-US" dirty="0"/>
              <a:t> method to predict the target values based on train data values</a:t>
            </a:r>
          </a:p>
          <a:p>
            <a:r>
              <a:rPr lang="en-US" dirty="0"/>
              <a:t>Considering the trend in train data we have chosen a threshold value and categorized the target values to 0 and 1</a:t>
            </a:r>
          </a:p>
          <a:p>
            <a:r>
              <a:rPr lang="en-US" dirty="0"/>
              <a:t>Concatenated the target column to the test dataset</a:t>
            </a:r>
          </a:p>
          <a:p>
            <a:endParaRPr lang="en-US" dirty="0"/>
          </a:p>
        </p:txBody>
      </p:sp>
    </p:spTree>
    <p:extLst>
      <p:ext uri="{BB962C8B-B14F-4D97-AF65-F5344CB8AC3E}">
        <p14:creationId xmlns:p14="http://schemas.microsoft.com/office/powerpoint/2010/main" val="3621747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AD343-7FED-4FC6-9FF2-317D8EF755A1}"/>
              </a:ext>
            </a:extLst>
          </p:cNvPr>
          <p:cNvSpPr>
            <a:spLocks noGrp="1"/>
          </p:cNvSpPr>
          <p:nvPr>
            <p:ph type="title"/>
          </p:nvPr>
        </p:nvSpPr>
        <p:spPr/>
        <p:txBody>
          <a:bodyPr/>
          <a:lstStyle/>
          <a:p>
            <a:r>
              <a:rPr lang="en-US" dirty="0"/>
              <a:t>Prediction analysis</a:t>
            </a:r>
          </a:p>
        </p:txBody>
      </p:sp>
      <p:pic>
        <p:nvPicPr>
          <p:cNvPr id="4" name="Content Placeholder 3">
            <a:extLst>
              <a:ext uri="{FF2B5EF4-FFF2-40B4-BE49-F238E27FC236}">
                <a16:creationId xmlns:a16="http://schemas.microsoft.com/office/drawing/2014/main" id="{12F99305-01F5-452C-87C1-1C22A2DAD005}"/>
              </a:ext>
            </a:extLst>
          </p:cNvPr>
          <p:cNvPicPr>
            <a:picLocks noGrp="1" noChangeAspect="1"/>
          </p:cNvPicPr>
          <p:nvPr>
            <p:ph idx="1"/>
          </p:nvPr>
        </p:nvPicPr>
        <p:blipFill>
          <a:blip r:embed="rId2"/>
          <a:stretch>
            <a:fillRect/>
          </a:stretch>
        </p:blipFill>
        <p:spPr>
          <a:xfrm>
            <a:off x="685801" y="1921487"/>
            <a:ext cx="4634066" cy="4103927"/>
          </a:xfrm>
          <a:prstGeom prst="rect">
            <a:avLst/>
          </a:prstGeom>
        </p:spPr>
      </p:pic>
      <p:pic>
        <p:nvPicPr>
          <p:cNvPr id="6" name="Picture 5">
            <a:extLst>
              <a:ext uri="{FF2B5EF4-FFF2-40B4-BE49-F238E27FC236}">
                <a16:creationId xmlns:a16="http://schemas.microsoft.com/office/drawing/2014/main" id="{C5104A31-6CF9-45F0-8C0E-A1FB23C67D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2057" y="1732593"/>
            <a:ext cx="6236020" cy="4292821"/>
          </a:xfrm>
          <a:prstGeom prst="rect">
            <a:avLst/>
          </a:prstGeom>
        </p:spPr>
      </p:pic>
      <p:sp>
        <p:nvSpPr>
          <p:cNvPr id="7" name="Oval 6">
            <a:extLst>
              <a:ext uri="{FF2B5EF4-FFF2-40B4-BE49-F238E27FC236}">
                <a16:creationId xmlns:a16="http://schemas.microsoft.com/office/drawing/2014/main" id="{99C053B3-18FD-4FE2-9BE7-7EF8EBB0B378}"/>
              </a:ext>
            </a:extLst>
          </p:cNvPr>
          <p:cNvSpPr/>
          <p:nvPr/>
        </p:nvSpPr>
        <p:spPr>
          <a:xfrm>
            <a:off x="6237171" y="4687503"/>
            <a:ext cx="269507" cy="13379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D7FB918-84F3-43AC-BD2C-B28B108A8054}"/>
              </a:ext>
            </a:extLst>
          </p:cNvPr>
          <p:cNvSpPr/>
          <p:nvPr/>
        </p:nvSpPr>
        <p:spPr>
          <a:xfrm>
            <a:off x="9942897" y="4618522"/>
            <a:ext cx="402733" cy="13379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171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0381A0DC-616E-415E-88D0-FD0695FEA0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24989A1-E90F-4B7B-988E-5EB927A2503F}"/>
              </a:ext>
            </a:extLst>
          </p:cNvPr>
          <p:cNvSpPr>
            <a:spLocks noGrp="1"/>
          </p:cNvSpPr>
          <p:nvPr>
            <p:ph type="title"/>
          </p:nvPr>
        </p:nvSpPr>
        <p:spPr>
          <a:xfrm>
            <a:off x="1504570" y="5571846"/>
            <a:ext cx="10127192" cy="931340"/>
          </a:xfrm>
        </p:spPr>
        <p:txBody>
          <a:bodyPr vert="horz" lIns="91440" tIns="45720" rIns="91440" bIns="45720" rtlCol="0" anchor="b">
            <a:normAutofit/>
          </a:bodyPr>
          <a:lstStyle/>
          <a:p>
            <a:pPr algn="r"/>
            <a:r>
              <a:rPr lang="en-US" sz="4000" dirty="0"/>
              <a:t>Prediction analysis</a:t>
            </a:r>
          </a:p>
        </p:txBody>
      </p:sp>
      <p:sp>
        <p:nvSpPr>
          <p:cNvPr id="24" name="Rounded Rectangle 17">
            <a:extLst>
              <a:ext uri="{FF2B5EF4-FFF2-40B4-BE49-F238E27FC236}">
                <a16:creationId xmlns:a16="http://schemas.microsoft.com/office/drawing/2014/main" id="{547BCF61-CCE7-4AF7-A637-1C010E0EE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614085"/>
            <a:ext cx="6222322"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BFF0468-EB33-4064-8F07-8C1FC6EB6E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068" y="337274"/>
            <a:ext cx="6636654" cy="5072124"/>
          </a:xfrm>
          <a:prstGeom prst="roundRect">
            <a:avLst>
              <a:gd name="adj" fmla="val 3441"/>
            </a:avLst>
          </a:prstGeom>
          <a:ln w="50800" cap="sq" cmpd="dbl">
            <a:noFill/>
            <a:miter lim="800000"/>
          </a:ln>
          <a:effectLst/>
        </p:spPr>
      </p:pic>
      <p:sp>
        <p:nvSpPr>
          <p:cNvPr id="26" name="Rounded Rectangle 19">
            <a:extLst>
              <a:ext uri="{FF2B5EF4-FFF2-40B4-BE49-F238E27FC236}">
                <a16:creationId xmlns:a16="http://schemas.microsoft.com/office/drawing/2014/main" id="{08103065-4B9E-4679-8D9D-97A092770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4522" y="614085"/>
            <a:ext cx="3963077"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4">
            <a:extLst>
              <a:ext uri="{FF2B5EF4-FFF2-40B4-BE49-F238E27FC236}">
                <a16:creationId xmlns:a16="http://schemas.microsoft.com/office/drawing/2014/main" id="{35ED2653-2F4D-49FC-999D-A00A60E319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4522" y="337275"/>
            <a:ext cx="4317240" cy="5072124"/>
          </a:xfrm>
          <a:prstGeom prst="roundRect">
            <a:avLst>
              <a:gd name="adj" fmla="val 3441"/>
            </a:avLst>
          </a:prstGeom>
          <a:ln w="50800" cap="sq" cmpd="dbl">
            <a:noFill/>
            <a:miter lim="800000"/>
          </a:ln>
          <a:effectLst/>
        </p:spPr>
      </p:pic>
      <p:sp>
        <p:nvSpPr>
          <p:cNvPr id="16" name="Oval 15">
            <a:extLst>
              <a:ext uri="{FF2B5EF4-FFF2-40B4-BE49-F238E27FC236}">
                <a16:creationId xmlns:a16="http://schemas.microsoft.com/office/drawing/2014/main" id="{27AFCF20-102A-4164-BECC-0C2953808FD0}"/>
              </a:ext>
            </a:extLst>
          </p:cNvPr>
          <p:cNvSpPr/>
          <p:nvPr/>
        </p:nvSpPr>
        <p:spPr>
          <a:xfrm>
            <a:off x="914400" y="4016700"/>
            <a:ext cx="269507" cy="13379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3999C68-59BD-4EB3-861C-7477E884DFD1}"/>
              </a:ext>
            </a:extLst>
          </p:cNvPr>
          <p:cNvSpPr/>
          <p:nvPr/>
        </p:nvSpPr>
        <p:spPr>
          <a:xfrm>
            <a:off x="5216893" y="4015518"/>
            <a:ext cx="269507" cy="13379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12BB2FA-B43F-4647-A961-E6724F744789}"/>
              </a:ext>
            </a:extLst>
          </p:cNvPr>
          <p:cNvSpPr/>
          <p:nvPr/>
        </p:nvSpPr>
        <p:spPr>
          <a:xfrm>
            <a:off x="7688653" y="4029686"/>
            <a:ext cx="269507" cy="13379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8A40BCE-A3E4-447A-898F-57DD64067A38}"/>
              </a:ext>
            </a:extLst>
          </p:cNvPr>
          <p:cNvSpPr/>
          <p:nvPr/>
        </p:nvSpPr>
        <p:spPr>
          <a:xfrm>
            <a:off x="10193154" y="4071487"/>
            <a:ext cx="269507" cy="13379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0560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942-B15A-4FDE-A6B1-312A4B71AE8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6CF63AC-0FBE-4BC8-A876-DBEDF83F171A}"/>
              </a:ext>
            </a:extLst>
          </p:cNvPr>
          <p:cNvSpPr>
            <a:spLocks noGrp="1"/>
          </p:cNvSpPr>
          <p:nvPr>
            <p:ph idx="1"/>
          </p:nvPr>
        </p:nvSpPr>
        <p:spPr>
          <a:xfrm>
            <a:off x="685801" y="1867301"/>
            <a:ext cx="9680607" cy="3923899"/>
          </a:xfrm>
        </p:spPr>
        <p:txBody>
          <a:bodyPr>
            <a:normAutofit/>
          </a:bodyPr>
          <a:lstStyle/>
          <a:p>
            <a:r>
              <a:rPr lang="en-US" dirty="0"/>
              <a:t>Many people struggle to get loans due to insufficient or non-existent credit histories. And, unfortunately, this population is often taken advantage of by untrustworthy lenders.</a:t>
            </a:r>
          </a:p>
          <a:p>
            <a:r>
              <a:rPr lang="en-US" dirty="0"/>
              <a:t>Home Credit strives to broaden financial inclusion for the unbanked population by providing a positive and safe borrowing experience. In order to make sure this underserved population has a positive loan experience, they have to ensure clients that are capable of repayment are not rejected and that loans are given with a principal, maturity, and repayment calendar that will empower their clients to be successful.</a:t>
            </a:r>
          </a:p>
          <a:p>
            <a:r>
              <a:rPr lang="en-US" dirty="0"/>
              <a:t>Predicting whether or not a client will repay a loan or have difficulty is a critical business need.</a:t>
            </a:r>
            <a:br>
              <a:rPr lang="en-US" dirty="0"/>
            </a:br>
            <a:br>
              <a:rPr lang="en-US" dirty="0"/>
            </a:br>
            <a:endParaRPr lang="en-US" dirty="0"/>
          </a:p>
        </p:txBody>
      </p:sp>
    </p:spTree>
    <p:extLst>
      <p:ext uri="{BB962C8B-B14F-4D97-AF65-F5344CB8AC3E}">
        <p14:creationId xmlns:p14="http://schemas.microsoft.com/office/powerpoint/2010/main" val="1126606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CF11-DD88-4BB9-ADEB-3AF41853B33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8867997-52FE-4305-81F0-186EC041ECAE}"/>
              </a:ext>
            </a:extLst>
          </p:cNvPr>
          <p:cNvSpPr>
            <a:spLocks noGrp="1"/>
          </p:cNvSpPr>
          <p:nvPr>
            <p:ph idx="1"/>
          </p:nvPr>
        </p:nvSpPr>
        <p:spPr>
          <a:xfrm>
            <a:off x="1879335" y="1780674"/>
            <a:ext cx="8602578" cy="4414787"/>
          </a:xfrm>
        </p:spPr>
        <p:txBody>
          <a:bodyPr/>
          <a:lstStyle/>
          <a:p>
            <a:r>
              <a:rPr lang="en-US" dirty="0"/>
              <a:t>Used 6 different classifiers and compared their prediction scores</a:t>
            </a:r>
          </a:p>
          <a:p>
            <a:r>
              <a:rPr lang="en-US" dirty="0"/>
              <a:t>Improved the prediction accuracy up to 92.021 %  by applying feature importance on test data</a:t>
            </a:r>
          </a:p>
          <a:p>
            <a:r>
              <a:rPr lang="en-US" dirty="0"/>
              <a:t>Modelled the training data using </a:t>
            </a:r>
            <a:r>
              <a:rPr lang="en-US" dirty="0" err="1"/>
              <a:t>XGBoost</a:t>
            </a:r>
            <a:r>
              <a:rPr lang="en-US" dirty="0"/>
              <a:t> classifier and predicted target values on test data</a:t>
            </a:r>
          </a:p>
          <a:p>
            <a:r>
              <a:rPr lang="en-US" dirty="0"/>
              <a:t>Predicting the probability that each client (borrower) in the test data repays the loan</a:t>
            </a:r>
          </a:p>
          <a:p>
            <a:r>
              <a:rPr lang="en-US" dirty="0"/>
              <a:t>Obtained satisfactory results when compared the test results with train data</a:t>
            </a:r>
          </a:p>
        </p:txBody>
      </p:sp>
    </p:spTree>
    <p:extLst>
      <p:ext uri="{BB962C8B-B14F-4D97-AF65-F5344CB8AC3E}">
        <p14:creationId xmlns:p14="http://schemas.microsoft.com/office/powerpoint/2010/main" val="3756938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3D8C-FABD-4165-854E-1D1A96E5EDAA}"/>
              </a:ext>
            </a:extLst>
          </p:cNvPr>
          <p:cNvSpPr>
            <a:spLocks noGrp="1"/>
          </p:cNvSpPr>
          <p:nvPr>
            <p:ph type="title"/>
          </p:nvPr>
        </p:nvSpPr>
        <p:spPr>
          <a:xfrm>
            <a:off x="3053617" y="2784910"/>
            <a:ext cx="5541744" cy="1456267"/>
          </a:xfrm>
        </p:spPr>
        <p:txBody>
          <a:bodyPr>
            <a:normAutofit/>
          </a:bodyPr>
          <a:lstStyle/>
          <a:p>
            <a:r>
              <a:rPr lang="en-US" sz="8000" dirty="0"/>
              <a:t>Thank you</a:t>
            </a:r>
          </a:p>
        </p:txBody>
      </p:sp>
    </p:spTree>
    <p:extLst>
      <p:ext uri="{BB962C8B-B14F-4D97-AF65-F5344CB8AC3E}">
        <p14:creationId xmlns:p14="http://schemas.microsoft.com/office/powerpoint/2010/main" val="13176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5490-4EA1-4387-8170-2F6AE7C81082}"/>
              </a:ext>
            </a:extLst>
          </p:cNvPr>
          <p:cNvSpPr>
            <a:spLocks noGrp="1"/>
          </p:cNvSpPr>
          <p:nvPr>
            <p:ph type="title"/>
          </p:nvPr>
        </p:nvSpPr>
        <p:spPr>
          <a:xfrm>
            <a:off x="7865806" y="643463"/>
            <a:ext cx="3706762" cy="1608124"/>
          </a:xfrm>
        </p:spPr>
        <p:txBody>
          <a:bodyPr>
            <a:normAutofit/>
          </a:bodyPr>
          <a:lstStyle/>
          <a:p>
            <a:endParaRPr lang="en-US"/>
          </a:p>
        </p:txBody>
      </p:sp>
      <p:sp>
        <p:nvSpPr>
          <p:cNvPr id="10" name="Content Placeholder 9">
            <a:extLst>
              <a:ext uri="{FF2B5EF4-FFF2-40B4-BE49-F238E27FC236}">
                <a16:creationId xmlns:a16="http://schemas.microsoft.com/office/drawing/2014/main" id="{1BC185AE-09F6-4711-92DA-021BAE5D945E}"/>
              </a:ext>
            </a:extLst>
          </p:cNvPr>
          <p:cNvSpPr>
            <a:spLocks noGrp="1"/>
          </p:cNvSpPr>
          <p:nvPr>
            <p:ph idx="1"/>
          </p:nvPr>
        </p:nvSpPr>
        <p:spPr>
          <a:xfrm>
            <a:off x="7865806" y="2251587"/>
            <a:ext cx="3706762" cy="3972232"/>
          </a:xfrm>
        </p:spPr>
        <p:txBody>
          <a:bodyPr>
            <a:normAutofit/>
          </a:bodyPr>
          <a:lstStyle/>
          <a:p>
            <a:endParaRPr lang="en-US"/>
          </a:p>
        </p:txBody>
      </p:sp>
      <p:pic>
        <p:nvPicPr>
          <p:cNvPr id="8" name="Content Placeholder 4" descr="A close up of a logo&#10;&#10;Description generated with very high confidence">
            <a:extLst>
              <a:ext uri="{FF2B5EF4-FFF2-40B4-BE49-F238E27FC236}">
                <a16:creationId xmlns:a16="http://schemas.microsoft.com/office/drawing/2014/main" id="{8AB690F7-9E95-457C-8850-E0ABEBE00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504" y="243942"/>
            <a:ext cx="9232056" cy="637011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282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1AE4-5131-4717-BE42-2799BD6B07EB}"/>
              </a:ext>
            </a:extLst>
          </p:cNvPr>
          <p:cNvSpPr>
            <a:spLocks noGrp="1"/>
          </p:cNvSpPr>
          <p:nvPr>
            <p:ph type="title"/>
          </p:nvPr>
        </p:nvSpPr>
        <p:spPr>
          <a:xfrm>
            <a:off x="838200" y="365125"/>
            <a:ext cx="6662057" cy="1325563"/>
          </a:xfrm>
        </p:spPr>
        <p:txBody>
          <a:bodyPr>
            <a:normAutofit/>
          </a:bodyPr>
          <a:lstStyle/>
          <a:p>
            <a:r>
              <a:rPr lang="en-US" dirty="0"/>
              <a:t>Work flow</a:t>
            </a:r>
          </a:p>
        </p:txBody>
      </p:sp>
      <p:graphicFrame>
        <p:nvGraphicFramePr>
          <p:cNvPr id="4" name="Content Placeholder 3">
            <a:extLst>
              <a:ext uri="{FF2B5EF4-FFF2-40B4-BE49-F238E27FC236}">
                <a16:creationId xmlns:a16="http://schemas.microsoft.com/office/drawing/2014/main" id="{D707BB9D-962C-4589-8E4E-2B61EBCE4E57}"/>
              </a:ext>
            </a:extLst>
          </p:cNvPr>
          <p:cNvGraphicFramePr>
            <a:graphicFrameLocks noGrp="1"/>
          </p:cNvGraphicFramePr>
          <p:nvPr>
            <p:ph idx="1"/>
            <p:extLst>
              <p:ext uri="{D42A27DB-BD31-4B8C-83A1-F6EECF244321}">
                <p14:modId xmlns:p14="http://schemas.microsoft.com/office/powerpoint/2010/main" val="284266171"/>
              </p:ext>
            </p:extLst>
          </p:nvPr>
        </p:nvGraphicFramePr>
        <p:xfrm>
          <a:off x="1120000" y="1869439"/>
          <a:ext cx="8401054" cy="4307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107B3941-7AD1-40CE-AD9E-92DD5C5C66B8}"/>
              </a:ext>
            </a:extLst>
          </p:cNvPr>
          <p:cNvSpPr txBox="1"/>
          <p:nvPr/>
        </p:nvSpPr>
        <p:spPr>
          <a:xfrm>
            <a:off x="9521054" y="2066594"/>
            <a:ext cx="1685426" cy="369332"/>
          </a:xfrm>
          <a:prstGeom prst="rect">
            <a:avLst/>
          </a:prstGeom>
          <a:noFill/>
        </p:spPr>
        <p:txBody>
          <a:bodyPr wrap="square" rtlCol="0">
            <a:spAutoFit/>
          </a:bodyPr>
          <a:lstStyle/>
          <a:p>
            <a:r>
              <a:rPr lang="en-US" dirty="0">
                <a:solidFill>
                  <a:srgbClr val="00B050"/>
                </a:solidFill>
                <a:latin typeface="Aharoni" panose="020B0604020202020204" pitchFamily="2" charset="-79"/>
                <a:cs typeface="Aharoni" panose="020B0604020202020204" pitchFamily="2" charset="-79"/>
              </a:rPr>
              <a:t>TARGET = 0</a:t>
            </a:r>
          </a:p>
        </p:txBody>
      </p:sp>
      <p:sp>
        <p:nvSpPr>
          <p:cNvPr id="12" name="TextBox 11">
            <a:extLst>
              <a:ext uri="{FF2B5EF4-FFF2-40B4-BE49-F238E27FC236}">
                <a16:creationId xmlns:a16="http://schemas.microsoft.com/office/drawing/2014/main" id="{831966E0-273E-4DB4-9562-E168D63A5521}"/>
              </a:ext>
            </a:extLst>
          </p:cNvPr>
          <p:cNvSpPr txBox="1"/>
          <p:nvPr/>
        </p:nvSpPr>
        <p:spPr>
          <a:xfrm>
            <a:off x="9386574" y="5548063"/>
            <a:ext cx="1685426" cy="369332"/>
          </a:xfrm>
          <a:prstGeom prst="rect">
            <a:avLst/>
          </a:prstGeom>
          <a:noFill/>
        </p:spPr>
        <p:txBody>
          <a:bodyPr wrap="square" rtlCol="0">
            <a:spAutoFit/>
          </a:bodyPr>
          <a:lstStyle/>
          <a:p>
            <a:r>
              <a:rPr lang="en-US" dirty="0">
                <a:solidFill>
                  <a:srgbClr val="FF0000"/>
                </a:solidFill>
                <a:latin typeface="Aharoni" panose="020B0604020202020204" pitchFamily="2" charset="-79"/>
                <a:cs typeface="Aharoni" panose="020B0604020202020204" pitchFamily="2" charset="-79"/>
              </a:rPr>
              <a:t>TARGET = 1</a:t>
            </a:r>
          </a:p>
        </p:txBody>
      </p:sp>
      <p:pic>
        <p:nvPicPr>
          <p:cNvPr id="8" name="Graphic 7" descr="Thumbs Up Sign">
            <a:extLst>
              <a:ext uri="{FF2B5EF4-FFF2-40B4-BE49-F238E27FC236}">
                <a16:creationId xmlns:a16="http://schemas.microsoft.com/office/drawing/2014/main" id="{C138B831-31E0-4CED-A1C3-4DA0441055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677333" y="2608143"/>
            <a:ext cx="914400" cy="914400"/>
          </a:xfrm>
          <a:prstGeom prst="rect">
            <a:avLst/>
          </a:prstGeom>
        </p:spPr>
      </p:pic>
      <p:pic>
        <p:nvPicPr>
          <p:cNvPr id="13" name="Graphic 12" descr="Raised Hand">
            <a:extLst>
              <a:ext uri="{FF2B5EF4-FFF2-40B4-BE49-F238E27FC236}">
                <a16:creationId xmlns:a16="http://schemas.microsoft.com/office/drawing/2014/main" id="{DCE3A9ED-97D5-481E-B624-55B168BCD55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77333" y="4411455"/>
            <a:ext cx="914400" cy="914400"/>
          </a:xfrm>
          <a:prstGeom prst="rect">
            <a:avLst/>
          </a:prstGeom>
        </p:spPr>
      </p:pic>
      <p:cxnSp>
        <p:nvCxnSpPr>
          <p:cNvPr id="15" name="Straight Arrow Connector 14">
            <a:extLst>
              <a:ext uri="{FF2B5EF4-FFF2-40B4-BE49-F238E27FC236}">
                <a16:creationId xmlns:a16="http://schemas.microsoft.com/office/drawing/2014/main" id="{616C40AE-08BF-40C3-8594-EC7155573E1F}"/>
              </a:ext>
            </a:extLst>
          </p:cNvPr>
          <p:cNvCxnSpPr/>
          <p:nvPr/>
        </p:nvCxnSpPr>
        <p:spPr>
          <a:xfrm flipV="1">
            <a:off x="9072880" y="3429000"/>
            <a:ext cx="604453" cy="59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D62F131-026B-4630-A9BB-59F43AB33B3F}"/>
              </a:ext>
            </a:extLst>
          </p:cNvPr>
          <p:cNvCxnSpPr/>
          <p:nvPr/>
        </p:nvCxnSpPr>
        <p:spPr>
          <a:xfrm>
            <a:off x="9072880" y="4023200"/>
            <a:ext cx="604453" cy="640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A27BE69-CFB9-4C7B-A1CB-6159266063A8}"/>
              </a:ext>
            </a:extLst>
          </p:cNvPr>
          <p:cNvSpPr txBox="1"/>
          <p:nvPr/>
        </p:nvSpPr>
        <p:spPr>
          <a:xfrm>
            <a:off x="9821696" y="2340636"/>
            <a:ext cx="1272391" cy="369332"/>
          </a:xfrm>
          <a:prstGeom prst="rect">
            <a:avLst/>
          </a:prstGeom>
          <a:noFill/>
        </p:spPr>
        <p:txBody>
          <a:bodyPr wrap="square" rtlCol="0">
            <a:spAutoFit/>
          </a:bodyPr>
          <a:lstStyle/>
          <a:p>
            <a:r>
              <a:rPr lang="en-US" dirty="0"/>
              <a:t>SAFE</a:t>
            </a:r>
          </a:p>
        </p:txBody>
      </p:sp>
      <p:sp>
        <p:nvSpPr>
          <p:cNvPr id="21" name="TextBox 20">
            <a:extLst>
              <a:ext uri="{FF2B5EF4-FFF2-40B4-BE49-F238E27FC236}">
                <a16:creationId xmlns:a16="http://schemas.microsoft.com/office/drawing/2014/main" id="{86EF105B-60E3-4D14-A2BC-E0587C2339BC}"/>
              </a:ext>
            </a:extLst>
          </p:cNvPr>
          <p:cNvSpPr txBox="1"/>
          <p:nvPr/>
        </p:nvSpPr>
        <p:spPr>
          <a:xfrm>
            <a:off x="9772087" y="5270973"/>
            <a:ext cx="914400" cy="369332"/>
          </a:xfrm>
          <a:prstGeom prst="rect">
            <a:avLst/>
          </a:prstGeom>
          <a:noFill/>
        </p:spPr>
        <p:txBody>
          <a:bodyPr wrap="square" rtlCol="0">
            <a:spAutoFit/>
          </a:bodyPr>
          <a:lstStyle/>
          <a:p>
            <a:r>
              <a:rPr lang="en-US" dirty="0"/>
              <a:t>RISKY</a:t>
            </a:r>
          </a:p>
        </p:txBody>
      </p:sp>
    </p:spTree>
    <p:extLst>
      <p:ext uri="{BB962C8B-B14F-4D97-AF65-F5344CB8AC3E}">
        <p14:creationId xmlns:p14="http://schemas.microsoft.com/office/powerpoint/2010/main" val="2915400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F591-2BBF-42F2-9FC6-4C7B9F01951E}"/>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C1DAD269-A9BC-4B32-812A-124868B93300}"/>
              </a:ext>
            </a:extLst>
          </p:cNvPr>
          <p:cNvSpPr>
            <a:spLocks noGrp="1"/>
          </p:cNvSpPr>
          <p:nvPr>
            <p:ph idx="1"/>
          </p:nvPr>
        </p:nvSpPr>
        <p:spPr>
          <a:xfrm>
            <a:off x="838200" y="1825625"/>
            <a:ext cx="10515600" cy="4509188"/>
          </a:xfrm>
        </p:spPr>
        <p:txBody>
          <a:bodyPr>
            <a:normAutofit fontScale="92500" lnSpcReduction="10000"/>
          </a:bodyPr>
          <a:lstStyle/>
          <a:p>
            <a:r>
              <a:rPr lang="en-US" dirty="0"/>
              <a:t>Size - </a:t>
            </a:r>
            <a:r>
              <a:rPr lang="en-US" u="sng" dirty="0">
                <a:hlinkClick r:id="rId2"/>
              </a:rPr>
              <a:t>https://www.kaggle.com/c/home-credit-default-risk/data</a:t>
            </a:r>
            <a:r>
              <a:rPr lang="en-US" u="sng" dirty="0"/>
              <a:t> </a:t>
            </a:r>
            <a:r>
              <a:rPr lang="en-US" dirty="0"/>
              <a:t>-3GB</a:t>
            </a:r>
          </a:p>
          <a:p>
            <a:r>
              <a:rPr lang="en-US" dirty="0"/>
              <a:t>The data is provided by Home Credit, a service dedicated to provided lines of credit (loans) to the unbanked population.</a:t>
            </a:r>
          </a:p>
          <a:p>
            <a:r>
              <a:rPr lang="en-US" dirty="0"/>
              <a:t>1. </a:t>
            </a:r>
            <a:r>
              <a:rPr lang="en-US" dirty="0" err="1"/>
              <a:t>application_train</a:t>
            </a:r>
            <a:r>
              <a:rPr lang="en-US" dirty="0"/>
              <a:t>/</a:t>
            </a:r>
            <a:r>
              <a:rPr lang="en-US" dirty="0" err="1"/>
              <a:t>application_test</a:t>
            </a:r>
            <a:r>
              <a:rPr lang="en-US" dirty="0"/>
              <a:t>: the main training and testing data with information about each loan application at Home Credit. Every loan has its own row and is identified by the feature SK_ID_CURR. </a:t>
            </a:r>
          </a:p>
          <a:p>
            <a:r>
              <a:rPr lang="en-US" dirty="0"/>
              <a:t>2. bureau: data concerning client's previous credits from other financial institutions. Each previous credit has its own row in bureau, but one loan in the application data can have multiple previous credits.</a:t>
            </a:r>
          </a:p>
          <a:p>
            <a:r>
              <a:rPr lang="en-US" dirty="0"/>
              <a:t>3. </a:t>
            </a:r>
            <a:r>
              <a:rPr lang="en-US" dirty="0" err="1"/>
              <a:t>bureau_balance</a:t>
            </a:r>
            <a:r>
              <a:rPr lang="en-US" dirty="0"/>
              <a:t>: monthly data about the previous credits in bureau.    4. </a:t>
            </a:r>
            <a:r>
              <a:rPr lang="en-US" dirty="0" err="1"/>
              <a:t>previous_application</a:t>
            </a:r>
            <a:r>
              <a:rPr lang="en-US" dirty="0"/>
              <a:t>: previous applications for loans at Home Credit of clients who have loans in the application data. Each current loan in the application data can have multiple previous loans. </a:t>
            </a:r>
          </a:p>
          <a:p>
            <a:r>
              <a:rPr lang="en-US" dirty="0"/>
              <a:t>5. POS_CASH_BALANCE: monthly data about previous point of sale or cash loans clients have had with Home Credit. Each row is one month of a previous point of sale or cash loan, and a single previous loan can have many rows.</a:t>
            </a:r>
          </a:p>
          <a:p>
            <a:r>
              <a:rPr lang="en-US" dirty="0"/>
              <a:t>6. </a:t>
            </a:r>
            <a:r>
              <a:rPr lang="en-US" dirty="0" err="1"/>
              <a:t>credit_card_balance</a:t>
            </a:r>
            <a:r>
              <a:rPr lang="en-US" dirty="0"/>
              <a:t>: monthly data about previous credit cards clients have had with Home Credit. Each row is one month of a credit card balance, and a single credit card can have many rows.</a:t>
            </a:r>
          </a:p>
          <a:p>
            <a:pPr marL="0" indent="0">
              <a:buNone/>
            </a:pPr>
            <a:endParaRPr lang="en-US" dirty="0"/>
          </a:p>
        </p:txBody>
      </p:sp>
    </p:spTree>
    <p:extLst>
      <p:ext uri="{BB962C8B-B14F-4D97-AF65-F5344CB8AC3E}">
        <p14:creationId xmlns:p14="http://schemas.microsoft.com/office/powerpoint/2010/main" val="2885947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F61F-8ECC-4428-972E-67EAAE53EF20}"/>
              </a:ext>
            </a:extLst>
          </p:cNvPr>
          <p:cNvSpPr>
            <a:spLocks noGrp="1"/>
          </p:cNvSpPr>
          <p:nvPr>
            <p:ph type="title"/>
          </p:nvPr>
        </p:nvSpPr>
        <p:spPr/>
        <p:txBody>
          <a:bodyPr>
            <a:normAutofit/>
          </a:bodyPr>
          <a:lstStyle/>
          <a:p>
            <a:r>
              <a:rPr lang="en-US"/>
              <a:t>Packages Used</a:t>
            </a:r>
          </a:p>
        </p:txBody>
      </p:sp>
      <p:graphicFrame>
        <p:nvGraphicFramePr>
          <p:cNvPr id="5" name="Content Placeholder 2">
            <a:extLst>
              <a:ext uri="{FF2B5EF4-FFF2-40B4-BE49-F238E27FC236}">
                <a16:creationId xmlns:a16="http://schemas.microsoft.com/office/drawing/2014/main" id="{E90D508A-B3FF-4198-927E-2D218AC8FD92}"/>
              </a:ext>
            </a:extLst>
          </p:cNvPr>
          <p:cNvGraphicFramePr>
            <a:graphicFrameLocks noGrp="1"/>
          </p:cNvGraphicFramePr>
          <p:nvPr>
            <p:ph idx="1"/>
            <p:extLst>
              <p:ext uri="{D42A27DB-BD31-4B8C-83A1-F6EECF244321}">
                <p14:modId xmlns:p14="http://schemas.microsoft.com/office/powerpoint/2010/main" val="23889558"/>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595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3E91F-3523-4BE8-8BB2-0A72EF09EF52}"/>
              </a:ext>
            </a:extLst>
          </p:cNvPr>
          <p:cNvSpPr>
            <a:spLocks noGrp="1"/>
          </p:cNvSpPr>
          <p:nvPr>
            <p:ph type="title"/>
          </p:nvPr>
        </p:nvSpPr>
        <p:spPr>
          <a:xfrm>
            <a:off x="685802" y="609600"/>
            <a:ext cx="6282266" cy="1456267"/>
          </a:xfrm>
        </p:spPr>
        <p:txBody>
          <a:bodyPr>
            <a:normAutofit/>
          </a:bodyPr>
          <a:lstStyle/>
          <a:p>
            <a:r>
              <a:rPr lang="en-US" dirty="0"/>
              <a:t>Exploratory Data Analysis</a:t>
            </a:r>
          </a:p>
        </p:txBody>
      </p:sp>
      <p:sp>
        <p:nvSpPr>
          <p:cNvPr id="3" name="Content Placeholder 2">
            <a:extLst>
              <a:ext uri="{FF2B5EF4-FFF2-40B4-BE49-F238E27FC236}">
                <a16:creationId xmlns:a16="http://schemas.microsoft.com/office/drawing/2014/main" id="{0CED2E1A-5B28-464C-B8EE-5707059FEB84}"/>
              </a:ext>
            </a:extLst>
          </p:cNvPr>
          <p:cNvSpPr>
            <a:spLocks noGrp="1"/>
          </p:cNvSpPr>
          <p:nvPr>
            <p:ph idx="1"/>
          </p:nvPr>
        </p:nvSpPr>
        <p:spPr>
          <a:xfrm>
            <a:off x="573905" y="1007329"/>
            <a:ext cx="4196399" cy="5712960"/>
          </a:xfrm>
        </p:spPr>
        <p:txBody>
          <a:bodyPr>
            <a:normAutofit/>
          </a:bodyPr>
          <a:lstStyle/>
          <a:p>
            <a:pPr>
              <a:lnSpc>
                <a:spcPct val="90000"/>
              </a:lnSpc>
            </a:pPr>
            <a:r>
              <a:rPr lang="en-US" sz="1500" dirty="0"/>
              <a:t>Finding the </a:t>
            </a:r>
            <a:r>
              <a:rPr lang="en-US" sz="1500" dirty="0" err="1"/>
              <a:t>positvely</a:t>
            </a:r>
            <a:r>
              <a:rPr lang="en-US" sz="1500" dirty="0"/>
              <a:t> and negatively correlated columns with the target Found + and – correlations with the TARGET column</a:t>
            </a:r>
          </a:p>
          <a:p>
            <a:pPr>
              <a:lnSpc>
                <a:spcPct val="90000"/>
              </a:lnSpc>
            </a:pPr>
            <a:r>
              <a:rPr lang="en-US" sz="1500" dirty="0"/>
              <a:t>Sorted the correlation values </a:t>
            </a:r>
          </a:p>
          <a:p>
            <a:pPr>
              <a:lnSpc>
                <a:spcPct val="90000"/>
              </a:lnSpc>
            </a:pPr>
            <a:r>
              <a:rPr lang="en-US" sz="1500" dirty="0"/>
              <a:t>Correlation – Implemented Pearson correlation</a:t>
            </a:r>
          </a:p>
          <a:p>
            <a:pPr>
              <a:lnSpc>
                <a:spcPct val="90000"/>
              </a:lnSpc>
            </a:pPr>
            <a:r>
              <a:rPr lang="en-US" sz="1500" b="1" dirty="0"/>
              <a:t>Pearson correlation coefficient </a:t>
            </a:r>
            <a:r>
              <a:rPr lang="en-US" sz="1500" dirty="0"/>
              <a:t>is a measure of the linear </a:t>
            </a:r>
            <a:r>
              <a:rPr lang="en-US" sz="1500" dirty="0">
                <a:hlinkClick r:id="rId3" tooltip="Correlation"/>
              </a:rPr>
              <a:t>correlation</a:t>
            </a:r>
            <a:r>
              <a:rPr lang="en-US" sz="1500" dirty="0"/>
              <a:t> between two variables </a:t>
            </a:r>
            <a:r>
              <a:rPr lang="en-US" sz="1500" i="1" dirty="0"/>
              <a:t>X</a:t>
            </a:r>
            <a:r>
              <a:rPr lang="en-US" sz="1500" dirty="0"/>
              <a:t> and </a:t>
            </a:r>
            <a:r>
              <a:rPr lang="en-US" sz="1500" i="1" dirty="0"/>
              <a:t>Y</a:t>
            </a:r>
            <a:r>
              <a:rPr lang="en-US" sz="1500" dirty="0"/>
              <a:t>. It has a value between +1 and −1, where 1 is total positive linear correlation, 0 is no linear correlation, and −1 is total negative linear correlation</a:t>
            </a:r>
          </a:p>
          <a:p>
            <a:pPr>
              <a:lnSpc>
                <a:spcPct val="90000"/>
              </a:lnSpc>
            </a:pPr>
            <a:r>
              <a:rPr lang="en-US" sz="1500" dirty="0"/>
              <a:t>Plotted the KDE to find the variation in the target value with the features</a:t>
            </a:r>
          </a:p>
          <a:p>
            <a:pPr marL="0" indent="0">
              <a:lnSpc>
                <a:spcPct val="90000"/>
              </a:lnSpc>
              <a:buNone/>
            </a:pPr>
            <a:endParaRPr lang="en-US" sz="1500" dirty="0"/>
          </a:p>
        </p:txBody>
      </p:sp>
      <p:pic>
        <p:nvPicPr>
          <p:cNvPr id="6" name="Picture 5">
            <a:extLst>
              <a:ext uri="{FF2B5EF4-FFF2-40B4-BE49-F238E27FC236}">
                <a16:creationId xmlns:a16="http://schemas.microsoft.com/office/drawing/2014/main" id="{6EF12071-733A-454A-A707-D484BA37EEA5}"/>
              </a:ext>
            </a:extLst>
          </p:cNvPr>
          <p:cNvPicPr>
            <a:picLocks noChangeAspect="1"/>
          </p:cNvPicPr>
          <p:nvPr/>
        </p:nvPicPr>
        <p:blipFill>
          <a:blip r:embed="rId4"/>
          <a:stretch>
            <a:fillRect/>
          </a:stretch>
        </p:blipFill>
        <p:spPr>
          <a:xfrm>
            <a:off x="5961647" y="2065868"/>
            <a:ext cx="5564291" cy="4169982"/>
          </a:xfrm>
          <a:prstGeom prst="rect">
            <a:avLst/>
          </a:prstGeom>
        </p:spPr>
      </p:pic>
    </p:spTree>
    <p:extLst>
      <p:ext uri="{BB962C8B-B14F-4D97-AF65-F5344CB8AC3E}">
        <p14:creationId xmlns:p14="http://schemas.microsoft.com/office/powerpoint/2010/main" val="127505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4432DA31-8308-4F44-87C4-068169AA4D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59C07C5-8EC6-4194-9E8E-C3E695231C87}"/>
              </a:ext>
            </a:extLst>
          </p:cNvPr>
          <p:cNvSpPr>
            <a:spLocks noGrp="1"/>
          </p:cNvSpPr>
          <p:nvPr>
            <p:ph type="title"/>
          </p:nvPr>
        </p:nvSpPr>
        <p:spPr>
          <a:xfrm>
            <a:off x="8180983" y="639097"/>
            <a:ext cx="3352256" cy="3746634"/>
          </a:xfrm>
        </p:spPr>
        <p:txBody>
          <a:bodyPr vert="horz" lIns="91440" tIns="45720" rIns="91440" bIns="45720" rtlCol="0" anchor="b">
            <a:normAutofit/>
          </a:bodyPr>
          <a:lstStyle/>
          <a:p>
            <a:pPr algn="r"/>
            <a:r>
              <a:rPr lang="en-US" sz="4800"/>
              <a:t>Age and Source feature pair plot</a:t>
            </a:r>
          </a:p>
        </p:txBody>
      </p:sp>
      <p:pic>
        <p:nvPicPr>
          <p:cNvPr id="12" name="Content Placeholder 4">
            <a:extLst>
              <a:ext uri="{FF2B5EF4-FFF2-40B4-BE49-F238E27FC236}">
                <a16:creationId xmlns:a16="http://schemas.microsoft.com/office/drawing/2014/main" id="{6AE44430-0F8D-48B4-BC1B-D867739FEB8D}"/>
              </a:ext>
            </a:extLst>
          </p:cNvPr>
          <p:cNvPicPr>
            <a:picLocks noChangeAspect="1"/>
          </p:cNvPicPr>
          <p:nvPr/>
        </p:nvPicPr>
        <p:blipFill rotWithShape="1">
          <a:blip r:embed="rId4">
            <a:extLst>
              <a:ext uri="{28A0092B-C50C-407E-A947-70E740481C1C}">
                <a14:useLocalDpi xmlns:a14="http://schemas.microsoft.com/office/drawing/2010/main" val="0"/>
              </a:ext>
            </a:extLst>
          </a:blip>
          <a:srcRect l="7559" r="3552"/>
          <a:stretch/>
        </p:blipFill>
        <p:spPr>
          <a:xfrm>
            <a:off x="550843" y="146226"/>
            <a:ext cx="7315200" cy="65637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14195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4D11A9-0498-4A39-A267-0994F5031B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5975" y="346509"/>
            <a:ext cx="4687503" cy="5390149"/>
          </a:xfrm>
        </p:spPr>
      </p:pic>
      <p:pic>
        <p:nvPicPr>
          <p:cNvPr id="6" name="Picture 5">
            <a:extLst>
              <a:ext uri="{FF2B5EF4-FFF2-40B4-BE49-F238E27FC236}">
                <a16:creationId xmlns:a16="http://schemas.microsoft.com/office/drawing/2014/main" id="{1A526C7C-80B0-4977-981E-81C57832F425}"/>
              </a:ext>
            </a:extLst>
          </p:cNvPr>
          <p:cNvPicPr>
            <a:picLocks noChangeAspect="1"/>
          </p:cNvPicPr>
          <p:nvPr/>
        </p:nvPicPr>
        <p:blipFill>
          <a:blip r:embed="rId3"/>
          <a:stretch>
            <a:fillRect/>
          </a:stretch>
        </p:blipFill>
        <p:spPr>
          <a:xfrm>
            <a:off x="318846" y="577515"/>
            <a:ext cx="5951308" cy="4562377"/>
          </a:xfrm>
          <a:prstGeom prst="rect">
            <a:avLst/>
          </a:prstGeom>
        </p:spPr>
      </p:pic>
      <p:sp>
        <p:nvSpPr>
          <p:cNvPr id="7" name="Title 1">
            <a:extLst>
              <a:ext uri="{FF2B5EF4-FFF2-40B4-BE49-F238E27FC236}">
                <a16:creationId xmlns:a16="http://schemas.microsoft.com/office/drawing/2014/main" id="{5DEA1FBE-EC41-4125-851D-7CE19F19A01A}"/>
              </a:ext>
            </a:extLst>
          </p:cNvPr>
          <p:cNvSpPr txBox="1">
            <a:spLocks/>
          </p:cNvSpPr>
          <p:nvPr/>
        </p:nvSpPr>
        <p:spPr>
          <a:xfrm>
            <a:off x="828576" y="5476608"/>
            <a:ext cx="4619323" cy="130885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Highly correlated</a:t>
            </a:r>
          </a:p>
        </p:txBody>
      </p:sp>
      <p:sp>
        <p:nvSpPr>
          <p:cNvPr id="8" name="Title 1">
            <a:extLst>
              <a:ext uri="{FF2B5EF4-FFF2-40B4-BE49-F238E27FC236}">
                <a16:creationId xmlns:a16="http://schemas.microsoft.com/office/drawing/2014/main" id="{C0B74993-A4AB-41C8-B2E7-5A471EA089C8}"/>
              </a:ext>
            </a:extLst>
          </p:cNvPr>
          <p:cNvSpPr txBox="1">
            <a:spLocks/>
          </p:cNvSpPr>
          <p:nvPr/>
        </p:nvSpPr>
        <p:spPr>
          <a:xfrm>
            <a:off x="7940041" y="5476608"/>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Less correlated</a:t>
            </a:r>
          </a:p>
        </p:txBody>
      </p:sp>
    </p:spTree>
    <p:extLst>
      <p:ext uri="{BB962C8B-B14F-4D97-AF65-F5344CB8AC3E}">
        <p14:creationId xmlns:p14="http://schemas.microsoft.com/office/powerpoint/2010/main" val="1650538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71</TotalTime>
  <Words>735</Words>
  <Application>Microsoft Office PowerPoint</Application>
  <PresentationFormat>Widescreen</PresentationFormat>
  <Paragraphs>104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Aharoni</vt:lpstr>
      <vt:lpstr>Arial</vt:lpstr>
      <vt:lpstr>Calibri</vt:lpstr>
      <vt:lpstr>Calibri Light</vt:lpstr>
      <vt:lpstr>Celestial</vt:lpstr>
      <vt:lpstr>Home credit defaulter prediction</vt:lpstr>
      <vt:lpstr>Problem Statement</vt:lpstr>
      <vt:lpstr>PowerPoint Presentation</vt:lpstr>
      <vt:lpstr>Work flow</vt:lpstr>
      <vt:lpstr>Data description</vt:lpstr>
      <vt:lpstr>Packages Used</vt:lpstr>
      <vt:lpstr>Exploratory Data Analysis</vt:lpstr>
      <vt:lpstr>Age and Source feature pair plot</vt:lpstr>
      <vt:lpstr>PowerPoint Presentation</vt:lpstr>
      <vt:lpstr>Exploratory Data Analysis</vt:lpstr>
      <vt:lpstr>Missing value observation</vt:lpstr>
      <vt:lpstr>Handling Missing Data</vt:lpstr>
      <vt:lpstr>MLE and MCMC</vt:lpstr>
      <vt:lpstr>Feature engineering</vt:lpstr>
      <vt:lpstr>Modelling</vt:lpstr>
      <vt:lpstr>Feature Importance using LIGHT GBM and XGBoost</vt:lpstr>
      <vt:lpstr>Prediction</vt:lpstr>
      <vt:lpstr>Prediction analysis</vt:lpstr>
      <vt:lpstr>Prediction analysis</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Bageerathan</dc:creator>
  <cp:lastModifiedBy>kamala nayana</cp:lastModifiedBy>
  <cp:revision>13</cp:revision>
  <dcterms:created xsi:type="dcterms:W3CDTF">2018-08-09T06:09:39Z</dcterms:created>
  <dcterms:modified xsi:type="dcterms:W3CDTF">2018-09-19T19:34:41Z</dcterms:modified>
</cp:coreProperties>
</file>