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7" r:id="rId2"/>
    <p:sldId id="309" r:id="rId3"/>
    <p:sldId id="311" r:id="rId4"/>
    <p:sldId id="312" r:id="rId5"/>
    <p:sldId id="313" r:id="rId6"/>
    <p:sldId id="314" r:id="rId7"/>
    <p:sldId id="318" r:id="rId8"/>
    <p:sldId id="319" r:id="rId9"/>
    <p:sldId id="320" r:id="rId10"/>
    <p:sldId id="321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569" autoAdjust="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878B8-2AA9-49A5-AA1F-337254368F7F}" type="datetimeFigureOut">
              <a:rPr lang="en-US" smtClean="0"/>
              <a:pPr/>
              <a:t>7/3/2023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729AF-21D6-423F-9EFD-7CF2D29A2A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9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8.png"/><Relationship Id="rId18" Type="http://schemas.openxmlformats.org/officeDocument/2006/relationships/image" Target="../media/image210.png"/><Relationship Id="rId21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15" Type="http://schemas.openxmlformats.org/officeDocument/2006/relationships/image" Target="../media/image180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114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115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14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29.png"/><Relationship Id="rId15" Type="http://schemas.openxmlformats.org/officeDocument/2006/relationships/image" Target="../media/image490.png"/><Relationship Id="rId10" Type="http://schemas.openxmlformats.org/officeDocument/2006/relationships/image" Target="../media/image45.png"/><Relationship Id="rId4" Type="http://schemas.openxmlformats.org/officeDocument/2006/relationships/image" Target="../media/image115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11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115.png"/><Relationship Id="rId9" Type="http://schemas.openxmlformats.org/officeDocument/2006/relationships/image" Target="../media/image54.png"/><Relationship Id="rId14" Type="http://schemas.openxmlformats.org/officeDocument/2006/relationships/image" Target="../media/image5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1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5" Type="http://schemas.openxmlformats.org/officeDocument/2006/relationships/image" Target="../media/image63.png"/><Relationship Id="rId10" Type="http://schemas.openxmlformats.org/officeDocument/2006/relationships/image" Target="../media/image6.png"/><Relationship Id="rId9" Type="http://schemas.openxmlformats.org/officeDocument/2006/relationships/image" Target="../media/image66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5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2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90.png"/><Relationship Id="rId1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304800"/>
                <a:ext cx="80661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 Let the transformation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  <m:r>
                      <a:rPr lang="en-I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be given by </a:t>
                </a:r>
                <a:endParaRPr lang="en-IN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=(−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.Check whether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diagonalizable or not?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"/>
                <a:ext cx="8066119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05" t="-3311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8662" y="1295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Solution:</a:t>
            </a:r>
            <a:endParaRPr lang="en-IN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9600" y="2362200"/>
                <a:ext cx="7646324" cy="11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Thus, the standard matrix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IN" b="0" i="0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I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b="0" i="1" dirty="0" smtClean="0">
                            <a:latin typeface="Cambria Math"/>
                          </a:rPr>
                          <m:t>|</m:t>
                        </m:r>
                        <m:r>
                          <a:rPr lang="en-IN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i="1" dirty="0">
                            <a:latin typeface="Cambria Math"/>
                          </a:rPr>
                          <m:t>|</m:t>
                        </m:r>
                        <m:r>
                          <a:rPr lang="en-IN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62200"/>
                <a:ext cx="7646324" cy="1100109"/>
              </a:xfrm>
              <a:prstGeom prst="rect">
                <a:avLst/>
              </a:prstGeom>
              <a:blipFill rotWithShape="1"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7585" y="3577499"/>
                <a:ext cx="4191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The characteristic equation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given by</a:t>
                </a:r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85" y="3577499"/>
                <a:ext cx="419127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10" t="-8333" r="-72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08850" y="3949106"/>
                <a:ext cx="3039550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850" y="3949106"/>
                <a:ext cx="3039550" cy="830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1444" y="4745756"/>
            <a:ext cx="523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characteristic equation of A can be obtained from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59644" y="5202956"/>
                <a:ext cx="2718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𝜆</m:t>
                      </m:r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44" y="5202956"/>
                <a:ext cx="271875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269644" y="5186444"/>
                <a:ext cx="164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: Trace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(</m:t>
                    </m:r>
                    <m:r>
                      <a:rPr lang="en-IN" i="1" dirty="0" smtClean="0">
                        <a:latin typeface="Cambria Math"/>
                      </a:rPr>
                      <m:t>𝐴</m:t>
                    </m:r>
                    <m:r>
                      <a:rPr lang="en-IN" i="1" dirty="0" smtClean="0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44" y="5186444"/>
                <a:ext cx="164955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7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69644" y="5739895"/>
                <a:ext cx="37981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: Sum of determinant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</a:rPr>
                      <m:t>×2</m:t>
                    </m:r>
                  </m:oMath>
                </a14:m>
                <a:endParaRPr lang="en-US" b="0" dirty="0" smtClean="0"/>
              </a:p>
              <a:p>
                <a:r>
                  <a:rPr lang="en-IN" dirty="0" smtClean="0"/>
                  <a:t>       minors of main diagonal elements </a:t>
                </a:r>
                <a:endParaRPr lang="en-I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44" y="5739895"/>
                <a:ext cx="3798156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4717" r="-321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298455" y="6488668"/>
                <a:ext cx="809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|</m:t>
                    </m:r>
                    <m:r>
                      <a:rPr lang="en-IN" i="1" dirty="0" smtClean="0">
                        <a:latin typeface="Cambria Math"/>
                      </a:rPr>
                      <m:t>𝐴</m:t>
                    </m:r>
                    <m:r>
                      <a:rPr lang="en-IN" i="1" dirty="0" smtClean="0">
                        <a:latin typeface="Cambria Math"/>
                      </a:rPr>
                      <m:t>|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55" y="6488668"/>
                <a:ext cx="8093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00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269644" y="5117068"/>
            <a:ext cx="0" cy="1727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58069" y="6116682"/>
                <a:ext cx="2339615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=−1+4+4=7,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69" y="6116682"/>
                <a:ext cx="233961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37189" y="5671824"/>
            <a:ext cx="6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39979" y="1434300"/>
                <a:ext cx="4869538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dirty="0" smtClean="0">
                          <a:latin typeface="Cambria Math"/>
                        </a:rPr>
                        <m:t>,</m:t>
                      </m:r>
                      <m:r>
                        <a:rPr lang="en-IN" i="1" dirty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dirty="0" smtClean="0">
                          <a:latin typeface="Cambria Math"/>
                        </a:rPr>
                        <m:t> &amp; </m:t>
                      </m:r>
                      <m:r>
                        <a:rPr lang="en-IN" i="1" dirty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79" y="1434300"/>
                <a:ext cx="4869538" cy="823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25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276225"/>
            <a:ext cx="5017598" cy="866775"/>
            <a:chOff x="457200" y="0"/>
            <a:chExt cx="5017598" cy="866775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228600"/>
              <a:ext cx="3684098" cy="369332"/>
              <a:chOff x="457200" y="228600"/>
              <a:chExt cx="3684098" cy="369332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228600"/>
                <a:ext cx="3209925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3749011" y="228600"/>
                    <a:ext cx="39228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9011" y="228600"/>
                    <a:ext cx="39228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1298" y="0"/>
              <a:ext cx="1333500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2552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48" y="1735682"/>
            <a:ext cx="10096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362200"/>
            <a:ext cx="3448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57513"/>
            <a:ext cx="59626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3733800"/>
            <a:ext cx="1390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20" y="4038600"/>
            <a:ext cx="2581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17" y="4572000"/>
            <a:ext cx="20002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88" y="4838700"/>
            <a:ext cx="19621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70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30" y="2438400"/>
            <a:ext cx="731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rgbClr val="00B050"/>
                </a:solidFill>
                <a:latin typeface="AR DESTINE" pitchFamily="2" charset="0"/>
              </a:rPr>
              <a:t>  Thank you</a:t>
            </a:r>
            <a:endParaRPr lang="en-IN" sz="6600" dirty="0">
              <a:solidFill>
                <a:srgbClr val="00B050"/>
              </a:solidFill>
              <a:latin typeface="AR DESTIN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6059" y="2450068"/>
                <a:ext cx="4407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Therefore, the </a:t>
                </a:r>
                <a:r>
                  <a:rPr lang="en-US" dirty="0"/>
                  <a:t>ch</a:t>
                </a:r>
                <a:r>
                  <a:rPr lang="en-US" dirty="0" smtClean="0"/>
                  <a:t>aracteristic equation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59" y="2450068"/>
                <a:ext cx="4407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07" t="-8197" r="-55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822206" y="2907268"/>
                <a:ext cx="4107599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−7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+7</m:t>
                    </m:r>
                    <m:r>
                      <a:rPr lang="en-US" i="1" dirty="0">
                        <a:latin typeface="Cambria Math"/>
                      </a:rPr>
                      <m:t>𝜆</m:t>
                    </m:r>
                    <m:r>
                      <a:rPr lang="en-US" b="0" i="1" dirty="0" smtClean="0">
                        <a:latin typeface="Cambria Math"/>
                      </a:rPr>
                      <m:t>+15=0</m:t>
                    </m:r>
                  </m:oMath>
                </a14:m>
                <a:r>
                  <a:rPr lang="en-IN" dirty="0" smtClean="0"/>
                  <a:t> ------------------(1)</a:t>
                </a:r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206" y="2907268"/>
                <a:ext cx="410759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592" b="-2222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4021" y="3352800"/>
                <a:ext cx="7022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eigenvalues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are the roots of the characteristic equation (1)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21" y="3352800"/>
                <a:ext cx="702217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8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3893" y="3886200"/>
                <a:ext cx="6277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 is one of the root </a:t>
                </a:r>
                <a:r>
                  <a:rPr lang="en-US" dirty="0"/>
                  <a:t>of the characteristic equation (1</a:t>
                </a:r>
                <a:r>
                  <a:rPr lang="en-US" dirty="0" smtClean="0"/>
                  <a:t>), thus </a:t>
                </a:r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3" y="3886200"/>
                <a:ext cx="627723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5257800" y="4419600"/>
            <a:ext cx="3465730" cy="1447800"/>
            <a:chOff x="2086991" y="4648200"/>
            <a:chExt cx="3465730" cy="144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87065" y="4648200"/>
                  <a:ext cx="286565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 smtClean="0"/>
                    <a:t>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−7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7 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    15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  −15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en-IN" dirty="0" smtClean="0"/>
                </a:p>
                <a:p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 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065" y="4648200"/>
                  <a:ext cx="2865656" cy="12003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>
              <a:off x="2086991" y="4648200"/>
              <a:ext cx="3382391" cy="1447800"/>
              <a:chOff x="2086991" y="4648200"/>
              <a:chExt cx="3382391" cy="14478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590800" y="4648200"/>
                <a:ext cx="0" cy="1447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620391" y="5334000"/>
                <a:ext cx="284899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514600" y="5867400"/>
                <a:ext cx="284899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086991" y="4648200"/>
                    <a:ext cx="5389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6991" y="4648200"/>
                    <a:ext cx="538930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38200" y="4572000"/>
                <a:ext cx="3107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Now,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−8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+15=0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2000"/>
                <a:ext cx="310726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76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008133" y="5029200"/>
                <a:ext cx="2106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33" y="5029200"/>
                <a:ext cx="210666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678605" y="5466939"/>
                <a:ext cx="791370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05" y="5466939"/>
                <a:ext cx="79137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237830" y="5439222"/>
                <a:ext cx="791370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830" y="5439222"/>
                <a:ext cx="79137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696840" y="5410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763237" y="6019800"/>
            <a:ext cx="5204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Therefore, the eigenvalues of the given matrix A are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18937" y="6024349"/>
                <a:ext cx="969304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IN" dirty="0" smtClean="0"/>
                  <a:t>,</a:t>
                </a:r>
                <a:endParaRPr lang="en-IN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37" y="6024349"/>
                <a:ext cx="96930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349" r="-3106" b="-2222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866619" y="6028898"/>
                <a:ext cx="791370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619" y="6028898"/>
                <a:ext cx="79137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124030" y="6031468"/>
                <a:ext cx="791370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030" y="6031468"/>
                <a:ext cx="79137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7735440" y="600244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97644" y="269712"/>
                <a:ext cx="3786358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44" y="269712"/>
                <a:ext cx="3786358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48954" y="1078468"/>
                <a:ext cx="2500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15+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+(−4−4)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54" y="1078468"/>
                <a:ext cx="2500236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338506" y="253562"/>
                <a:ext cx="2161041" cy="8231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506" y="253562"/>
                <a:ext cx="2161041" cy="8231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14355" y="1611868"/>
                <a:ext cx="886205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55" y="1611868"/>
                <a:ext cx="88620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14355" y="2080736"/>
                <a:ext cx="3514360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−15−12+12=−15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55" y="2080736"/>
                <a:ext cx="351436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146210" y="1650199"/>
                <a:ext cx="2718758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𝜆</m:t>
                      </m:r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10" y="1650199"/>
                <a:ext cx="2718758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5023804" y="1834865"/>
            <a:ext cx="944063" cy="984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23" grpId="0"/>
      <p:bldP spid="24" grpId="0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 animBg="1"/>
      <p:bldP spid="38" grpId="0" animBg="1"/>
      <p:bldP spid="2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40268"/>
                <a:ext cx="5681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</a:rPr>
                  <a:t>Find Eigenvector corresponding to the eigenvalue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𝝀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=−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IN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0268"/>
                <a:ext cx="56817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5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697468"/>
                <a:ext cx="7018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eigenvector corresponding to the eigenvalue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can be obtained from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97468"/>
                <a:ext cx="701820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8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73316" y="1143000"/>
                <a:ext cx="1653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𝐴</m:t>
                          </m:r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𝜆</m:t>
                          </m:r>
                          <m:r>
                            <a:rPr lang="en-US" i="1" dirty="0">
                              <a:latin typeface="Cambria Math"/>
                            </a:rPr>
                            <m:t>𝐼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316" y="1143000"/>
                <a:ext cx="165301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5000" y="1600200"/>
                <a:ext cx="3997505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600200"/>
                <a:ext cx="3997505" cy="830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3941" y="2743200"/>
                <a:ext cx="1745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𝜆</m:t>
                    </m:r>
                    <m:r>
                      <a:rPr lang="en-US" b="0" i="0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IN" dirty="0" smtClean="0"/>
                  <a:t> implies, </a:t>
                </a:r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1" y="2743200"/>
                <a:ext cx="174515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0323" y="2667000"/>
                <a:ext cx="2797754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23" y="2667000"/>
                <a:ext cx="2797754" cy="8256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81000" y="3733800"/>
            <a:ext cx="255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Rewriting as system gives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585" y="3733800"/>
                <a:ext cx="1656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585" y="3733800"/>
                <a:ext cx="165641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0400" y="4182197"/>
                <a:ext cx="215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+5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182197"/>
                <a:ext cx="215533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00400" y="4627729"/>
                <a:ext cx="215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+5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627729"/>
                <a:ext cx="215533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03156" y="5031769"/>
            <a:ext cx="180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Solve the system,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81816" y="3908250"/>
                <a:ext cx="1452321" cy="7861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16" y="3908250"/>
                <a:ext cx="1452321" cy="78611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6000" y="5181600"/>
                <a:ext cx="3019416" cy="779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n-IN" sz="2400" dirty="0" smtClean="0"/>
                  <a:t>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81600"/>
                <a:ext cx="3019416" cy="77938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19416" y="6042316"/>
                <a:ext cx="1654043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2400" dirty="0" smtClean="0"/>
                  <a:t>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−4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16" y="6042316"/>
                <a:ext cx="1654043" cy="584584"/>
              </a:xfrm>
              <a:prstGeom prst="rect">
                <a:avLst/>
              </a:prstGeom>
              <a:blipFill rotWithShape="1">
                <a:blip r:embed="rId13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96000" y="4953000"/>
                <a:ext cx="32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eigenvector corresponding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 is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53000"/>
                <a:ext cx="3200400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1524" t="-4717" b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131286" y="5727589"/>
                <a:ext cx="2179186" cy="82561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286" y="5727589"/>
                <a:ext cx="2179186" cy="82561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5943600" y="4953000"/>
            <a:ext cx="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5" grpId="0" animBg="1"/>
      <p:bldP spid="17" grpId="0"/>
      <p:bldP spid="18" grpId="0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40268"/>
                <a:ext cx="5681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</a:rPr>
                  <a:t>Find Eigenvector corresponding to the eigenvalue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𝝀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IN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0268"/>
                <a:ext cx="56817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5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697468"/>
                <a:ext cx="7018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eigenvector corresponding to the eigenvalue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can be obtained from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97468"/>
                <a:ext cx="701820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8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73316" y="1143000"/>
                <a:ext cx="1653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𝐴</m:t>
                          </m:r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𝜆</m:t>
                          </m:r>
                          <m:r>
                            <a:rPr lang="en-US" i="1" dirty="0">
                              <a:latin typeface="Cambria Math"/>
                            </a:rPr>
                            <m:t>𝐼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316" y="1143000"/>
                <a:ext cx="165301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5000" y="1600200"/>
                <a:ext cx="3997505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600200"/>
                <a:ext cx="3997505" cy="830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3941" y="2743200"/>
                <a:ext cx="1572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𝜆</m:t>
                    </m:r>
                    <m:r>
                      <a:rPr lang="en-US" b="0" i="0" smtClean="0">
                        <a:latin typeface="Cambria Math"/>
                      </a:rPr>
                      <m:t>=3</m:t>
                    </m:r>
                  </m:oMath>
                </a14:m>
                <a:r>
                  <a:rPr lang="en-IN" dirty="0" smtClean="0"/>
                  <a:t> implies, </a:t>
                </a:r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1" y="2743200"/>
                <a:ext cx="15720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0323" y="2667000"/>
                <a:ext cx="2970878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23" y="2667000"/>
                <a:ext cx="2970878" cy="8256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81000" y="3733800"/>
            <a:ext cx="255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Rewriting as system gives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05902" y="3733800"/>
                <a:ext cx="2456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02" y="3733800"/>
                <a:ext cx="245669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35507" y="4182197"/>
                <a:ext cx="2027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07" y="4182197"/>
                <a:ext cx="202709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35507" y="4627729"/>
                <a:ext cx="2027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07" y="4627729"/>
                <a:ext cx="20270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03156" y="5031769"/>
            <a:ext cx="180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Solve the system,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81816" y="3908250"/>
                <a:ext cx="1530484" cy="7861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16" y="3908250"/>
                <a:ext cx="1530484" cy="78611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6000" y="5181600"/>
                <a:ext cx="3346429" cy="779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n-IN" sz="2400" dirty="0" smtClean="0"/>
                  <a:t>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81600"/>
                <a:ext cx="3346429" cy="77938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19416" y="6042316"/>
                <a:ext cx="1654043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en-IN" sz="2400" dirty="0" smtClean="0"/>
                  <a:t>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−8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16" y="6042316"/>
                <a:ext cx="1654043" cy="584584"/>
              </a:xfrm>
              <a:prstGeom prst="rect">
                <a:avLst/>
              </a:prstGeom>
              <a:blipFill rotWithShape="1">
                <a:blip r:embed="rId13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96000" y="4953000"/>
                <a:ext cx="32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eigenvector corresponding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dirty="0" smtClean="0"/>
                  <a:t> is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53000"/>
                <a:ext cx="3200400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1524" t="-4717" b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131286" y="5727589"/>
                <a:ext cx="2179186" cy="82561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286" y="5727589"/>
                <a:ext cx="2179186" cy="82561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5943600" y="4953000"/>
            <a:ext cx="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9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5" grpId="0" animBg="1"/>
      <p:bldP spid="17" grpId="0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40268"/>
                <a:ext cx="5681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</a:rPr>
                  <a:t>Find Eigenvector corresponding to the eigenvalue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𝝀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IN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0268"/>
                <a:ext cx="56817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5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697468"/>
                <a:ext cx="7018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eigenvector corresponding to the eigenvalue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can be obtained from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97468"/>
                <a:ext cx="701820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8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73316" y="1143000"/>
                <a:ext cx="1653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𝐴</m:t>
                          </m:r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𝜆</m:t>
                          </m:r>
                          <m:r>
                            <a:rPr lang="en-US" i="1" dirty="0">
                              <a:latin typeface="Cambria Math"/>
                            </a:rPr>
                            <m:t>𝐼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𝑋</m:t>
                      </m:r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316" y="1143000"/>
                <a:ext cx="165301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5000" y="1600200"/>
                <a:ext cx="3997505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600200"/>
                <a:ext cx="3997505" cy="830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3941" y="2743200"/>
                <a:ext cx="1572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𝜆</m:t>
                    </m:r>
                    <m:r>
                      <a:rPr lang="en-US" b="0" i="0" smtClean="0">
                        <a:latin typeface="Cambria Math"/>
                      </a:rPr>
                      <m:t>=5</m:t>
                    </m:r>
                  </m:oMath>
                </a14:m>
                <a:r>
                  <a:rPr lang="en-IN" dirty="0" smtClean="0"/>
                  <a:t> implies, </a:t>
                </a:r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1" y="2743200"/>
                <a:ext cx="15720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0323" y="2667000"/>
                <a:ext cx="3144002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23" y="2667000"/>
                <a:ext cx="3144002" cy="8256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81000" y="3733800"/>
            <a:ext cx="255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Rewriting as system gives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05902" y="3733800"/>
                <a:ext cx="2456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IN" b="0" i="1" smtClean="0">
                          <a:latin typeface="Cambria Math"/>
                        </a:rPr>
                        <m:t>6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02" y="3733800"/>
                <a:ext cx="245669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35507" y="4182197"/>
                <a:ext cx="2027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07" y="4182197"/>
                <a:ext cx="202709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35507" y="4627729"/>
                <a:ext cx="2027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07" y="4627729"/>
                <a:ext cx="20270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03156" y="5031769"/>
            <a:ext cx="180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Solve the system,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81816" y="3908250"/>
                <a:ext cx="1603324" cy="7842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16" y="3908250"/>
                <a:ext cx="1603324" cy="7842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6000" y="5181600"/>
                <a:ext cx="3673442" cy="77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n-IN" sz="2400" dirty="0" smtClean="0"/>
                  <a:t>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81600"/>
                <a:ext cx="3673442" cy="777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19416" y="6042316"/>
                <a:ext cx="1566519" cy="58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/>
                          </a:rPr>
                          <m:t>0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 smtClean="0"/>
                  <a:t>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16" y="6042316"/>
                <a:ext cx="1566519" cy="586892"/>
              </a:xfrm>
              <a:prstGeom prst="rect">
                <a:avLst/>
              </a:prstGeom>
              <a:blipFill rotWithShape="1">
                <a:blip r:embed="rId13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96000" y="4953000"/>
                <a:ext cx="32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eigenvector corresponding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=5</m:t>
                    </m:r>
                  </m:oMath>
                </a14:m>
                <a:r>
                  <a:rPr lang="en-US" dirty="0" smtClean="0"/>
                  <a:t> is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53000"/>
                <a:ext cx="3200400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1524" t="-4717" b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131286" y="5727589"/>
                <a:ext cx="2006062" cy="82561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286" y="5727589"/>
                <a:ext cx="2006062" cy="82561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5943600" y="4953000"/>
            <a:ext cx="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5" grpId="0" animBg="1"/>
      <p:bldP spid="17" grpId="0"/>
      <p:bldP spid="18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4150" y="4356631"/>
                <a:ext cx="3987374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50" y="4356631"/>
                <a:ext cx="3987374" cy="8249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4782" y="5499631"/>
                <a:ext cx="2006831" cy="82496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2" y="5499631"/>
                <a:ext cx="2006831" cy="8249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81000" y="2057400"/>
            <a:ext cx="8672065" cy="4191000"/>
            <a:chOff x="381000" y="457200"/>
            <a:chExt cx="8672065" cy="4191000"/>
          </a:xfrm>
        </p:grpSpPr>
        <p:sp>
          <p:nvSpPr>
            <p:cNvPr id="4" name="TextBox 3"/>
            <p:cNvSpPr txBox="1"/>
            <p:nvPr/>
          </p:nvSpPr>
          <p:spPr>
            <a:xfrm>
              <a:off x="381000" y="466030"/>
              <a:ext cx="1727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Diagonalization:</a:t>
              </a:r>
              <a:endParaRPr lang="en-IN" b="1" dirty="0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47950" y="1188645"/>
                  <a:ext cx="1395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𝐴𝑋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50" y="1188645"/>
                  <a:ext cx="139583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606969" y="457200"/>
                  <a:ext cx="3317831" cy="64633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</m:oMath>
                  </a14:m>
                  <a:r>
                    <a:rPr lang="en-US" dirty="0" smtClean="0"/>
                    <a:t> is the matrix formed by </a:t>
                  </a:r>
                </a:p>
                <a:p>
                  <a:r>
                    <a:rPr lang="en-US" dirty="0" smtClean="0"/>
                    <a:t>the eigenvectors of A as columns</a:t>
                  </a:r>
                  <a:endParaRPr lang="en-IN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969" y="457200"/>
                  <a:ext cx="3317831" cy="64633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465" t="-3704" b="-12037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H="1">
              <a:off x="1943781" y="795615"/>
              <a:ext cx="2512500" cy="5776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6705600" y="1432335"/>
                  <a:ext cx="2167645" cy="82311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1432335"/>
                  <a:ext cx="2167645" cy="823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5468828" y="1047324"/>
              <a:ext cx="7795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where</a:t>
              </a:r>
              <a:endParaRPr lang="en-I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6400800" y="2560245"/>
                  <a:ext cx="2652265" cy="82311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560245"/>
                  <a:ext cx="2652265" cy="823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6025330" y="3497725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</a:t>
              </a:r>
              <a:endParaRPr lang="en-I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24034" y="1722045"/>
                  <a:ext cx="5371599" cy="824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34" y="1722045"/>
                  <a:ext cx="5371599" cy="82496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6844278" y="3825090"/>
                  <a:ext cx="2161041" cy="82311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  <m:r>
                          <a:rPr lang="en-US" i="1" dirty="0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278" y="3825090"/>
                  <a:ext cx="2161041" cy="823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>
              <a:off x="7010400" y="920576"/>
              <a:ext cx="228600" cy="4527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6172200" y="2133600"/>
              <a:ext cx="304800" cy="2286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653719" y="1258669"/>
                <a:ext cx="56051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0" dirty="0" smtClean="0">
                    <a:solidFill>
                      <a:srgbClr val="FF0000"/>
                    </a:solidFill>
                  </a:rPr>
                  <a:t>Since, A.M and G.M are same for all the eigen values of A.</a:t>
                </a:r>
              </a:p>
              <a:p>
                <a:r>
                  <a:rPr lang="en-IN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𝑇h𝑒𝑟𝑒𝑓𝑜𝑟𝑒</m:t>
                    </m:r>
                    <m:r>
                      <a:rPr lang="en-IN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diagonalizable.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19" y="1258669"/>
                <a:ext cx="5605124" cy="646331"/>
              </a:xfrm>
              <a:prstGeom prst="rect">
                <a:avLst/>
              </a:prstGeom>
              <a:blipFill rotWithShape="1">
                <a:blip r:embed="rId16"/>
                <a:stretch>
                  <a:fillRect l="-870" t="-4673" b="-13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239043" y="304800"/>
                <a:ext cx="69996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00050" indent="-400050">
                  <a:buAutoNum type="romanLcParenR"/>
                </a:pPr>
                <a:r>
                  <a:rPr lang="en-IN" dirty="0" smtClean="0"/>
                  <a:t>A.M(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IN" dirty="0" smtClean="0"/>
                  <a:t>)=1 and G.M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IN" dirty="0" smtClean="0"/>
                  <a:t>)=1 and hence Defect</a:t>
                </a:r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IN" dirty="0" smtClean="0"/>
                  <a:t>)=0.</a:t>
                </a:r>
              </a:p>
              <a:p>
                <a:r>
                  <a:rPr lang="en-IN" dirty="0" smtClean="0"/>
                  <a:t>ii) </a:t>
                </a:r>
                <a:r>
                  <a:rPr lang="en-IN" dirty="0"/>
                  <a:t>A.M(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IN" dirty="0" smtClean="0"/>
                  <a:t>)=1 </a:t>
                </a:r>
                <a:r>
                  <a:rPr lang="en-IN" dirty="0"/>
                  <a:t>and G.M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=3</m:t>
                    </m:r>
                  </m:oMath>
                </a14:m>
                <a:r>
                  <a:rPr lang="en-IN" dirty="0" smtClean="0"/>
                  <a:t>)=1 </a:t>
                </a:r>
                <a:r>
                  <a:rPr lang="en-IN" dirty="0"/>
                  <a:t>and hence Defect</a:t>
                </a:r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=3</m:t>
                    </m:r>
                  </m:oMath>
                </a14:m>
                <a:r>
                  <a:rPr lang="en-IN" dirty="0"/>
                  <a:t>)=0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iii</a:t>
                </a:r>
                <a:r>
                  <a:rPr lang="en-IN" dirty="0"/>
                  <a:t>) </a:t>
                </a:r>
                <a:r>
                  <a:rPr lang="en-IN" dirty="0"/>
                  <a:t>A.M(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=5</m:t>
                    </m:r>
                  </m:oMath>
                </a14:m>
                <a:r>
                  <a:rPr lang="en-IN" dirty="0"/>
                  <a:t>)=1 </a:t>
                </a:r>
                <a:r>
                  <a:rPr lang="en-IN" dirty="0"/>
                  <a:t>and G.M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=5</m:t>
                    </m:r>
                  </m:oMath>
                </a14:m>
                <a:r>
                  <a:rPr lang="en-IN" dirty="0"/>
                  <a:t>)=1 </a:t>
                </a:r>
                <a:r>
                  <a:rPr lang="en-IN" dirty="0"/>
                  <a:t>and hence Defect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=5</m:t>
                    </m:r>
                  </m:oMath>
                </a14:m>
                <a:r>
                  <a:rPr lang="en-IN" dirty="0"/>
                  <a:t>)=0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43" y="304800"/>
                <a:ext cx="6999673" cy="923330"/>
              </a:xfrm>
              <a:prstGeom prst="rect">
                <a:avLst/>
              </a:prstGeom>
              <a:blipFill rotWithShape="1">
                <a:blip r:embed="rId17"/>
                <a:stretch>
                  <a:fillRect l="-697" t="-3311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0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80" y="4495800"/>
            <a:ext cx="51530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91200"/>
            <a:ext cx="3829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7200" y="304800"/>
                <a:ext cx="8458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Let the transformation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  <m:r>
                      <a:rPr lang="en-I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be given </a:t>
                </a:r>
                <a:r>
                  <a:rPr lang="en-US" dirty="0" smtClean="0"/>
                  <a:t>by</a:t>
                </a:r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=(</m:t>
                    </m:r>
                    <m:r>
                      <a:rPr lang="en-IN" b="0" i="1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</a:rPr>
                      <m:t>−3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9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Check whether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diagonalizable or not?</a:t>
                </a:r>
                <a:endParaRPr lang="en-IN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"/>
                <a:ext cx="84582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576" t="-3311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68662" y="1295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Solution:</a:t>
            </a:r>
            <a:endParaRPr lang="en-IN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09600" y="2362200"/>
                <a:ext cx="7646324" cy="11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Thus, the standard matrix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IN" b="0" i="0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I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b="0" i="1" dirty="0" smtClean="0">
                            <a:latin typeface="Cambria Math"/>
                          </a:rPr>
                          <m:t>|</m:t>
                        </m:r>
                        <m:r>
                          <a:rPr lang="en-IN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i="1" dirty="0">
                            <a:latin typeface="Cambria Math"/>
                          </a:rPr>
                          <m:t>|</m:t>
                        </m:r>
                        <m:r>
                          <a:rPr lang="en-IN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62200"/>
                <a:ext cx="7646324" cy="1100109"/>
              </a:xfrm>
              <a:prstGeom prst="rect">
                <a:avLst/>
              </a:prstGeom>
              <a:blipFill rotWithShape="1">
                <a:blip r:embed="rId5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9979" y="1434300"/>
                <a:ext cx="4869538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dirty="0" smtClean="0">
                          <a:latin typeface="Cambria Math"/>
                        </a:rPr>
                        <m:t>,</m:t>
                      </m:r>
                      <m:r>
                        <a:rPr lang="en-IN" i="1" dirty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dirty="0" smtClean="0">
                          <a:latin typeface="Cambria Math"/>
                        </a:rPr>
                        <m:t> &amp; </m:t>
                      </m:r>
                      <m:r>
                        <a:rPr lang="en-IN" i="1" dirty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79" y="1434300"/>
                <a:ext cx="4869538" cy="823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09599" y="3352800"/>
                <a:ext cx="571335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To find the eigenvalues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A</m:t>
                    </m:r>
                    <m:r>
                      <a:rPr lang="en-IN" b="0" i="0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, we compute</a:t>
                </a:r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3352800"/>
                <a:ext cx="5713359" cy="824906"/>
              </a:xfrm>
              <a:prstGeom prst="rect">
                <a:avLst/>
              </a:prstGeom>
              <a:blipFill rotWithShape="1">
                <a:blip r:embed="rId7"/>
                <a:stretch>
                  <a:fillRect l="-854" r="-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7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86200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Diagonalization:</a:t>
            </a:r>
            <a:endParaRPr lang="en-IN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7950" y="4344963"/>
                <a:ext cx="1395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50" y="4344963"/>
                <a:ext cx="13958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4034" y="4813831"/>
                <a:ext cx="4685513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4" y="4813831"/>
                <a:ext cx="4685513" cy="824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6814" y="5880631"/>
                <a:ext cx="1833707" cy="82496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14" y="5880631"/>
                <a:ext cx="1833707" cy="8249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09562" y="304800"/>
            <a:ext cx="8058150" cy="1752600"/>
            <a:chOff x="380644" y="3962400"/>
            <a:chExt cx="8058150" cy="175260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076825"/>
              <a:ext cx="217170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900" y="4800600"/>
              <a:ext cx="34194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4" y="3962400"/>
              <a:ext cx="80581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243476" y="3079676"/>
                <a:ext cx="56051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0" dirty="0" smtClean="0">
                    <a:solidFill>
                      <a:srgbClr val="FF0000"/>
                    </a:solidFill>
                  </a:rPr>
                  <a:t>Since, A.M and G.M are same for all the eigen values of A.</a:t>
                </a:r>
              </a:p>
              <a:p>
                <a:r>
                  <a:rPr lang="en-IN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𝑇h𝑒𝑟𝑒𝑓𝑜𝑟𝑒</m:t>
                    </m:r>
                    <m:r>
                      <a:rPr lang="en-IN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is </a:t>
                </a:r>
                <a:r>
                  <a:rPr lang="en-US" smtClean="0">
                    <a:solidFill>
                      <a:srgbClr val="FF0000"/>
                    </a:solidFill>
                  </a:rPr>
                  <a:t>diagonalizable.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76" y="3079676"/>
                <a:ext cx="5605124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870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828800" y="2286000"/>
                <a:ext cx="64803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00050" indent="-400050">
                  <a:buAutoNum type="romanLcParenR"/>
                </a:pPr>
                <a:r>
                  <a:rPr lang="en-IN" dirty="0" smtClean="0"/>
                  <a:t>A.M(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IN" dirty="0" smtClean="0"/>
                  <a:t>)=2 and G.M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=3</m:t>
                    </m:r>
                  </m:oMath>
                </a14:m>
                <a:r>
                  <a:rPr lang="en-IN" dirty="0"/>
                  <a:t>)=</a:t>
                </a:r>
                <a:r>
                  <a:rPr lang="en-IN" dirty="0" smtClean="0"/>
                  <a:t>2 and hence Defect</a:t>
                </a:r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=3</m:t>
                    </m:r>
                  </m:oMath>
                </a14:m>
                <a:r>
                  <a:rPr lang="en-IN" dirty="0" smtClean="0"/>
                  <a:t>)=0.</a:t>
                </a:r>
              </a:p>
              <a:p>
                <a:r>
                  <a:rPr lang="en-IN" dirty="0" smtClean="0"/>
                  <a:t>ii) </a:t>
                </a:r>
                <a:r>
                  <a:rPr lang="en-IN" dirty="0"/>
                  <a:t>A.M(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dirty="0" smtClean="0"/>
                  <a:t>)=1 </a:t>
                </a:r>
                <a:r>
                  <a:rPr lang="en-IN" dirty="0"/>
                  <a:t>and G.M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=4</m:t>
                    </m:r>
                  </m:oMath>
                </a14:m>
                <a:r>
                  <a:rPr lang="en-IN" dirty="0" smtClean="0"/>
                  <a:t>)=1 </a:t>
                </a:r>
                <a:r>
                  <a:rPr lang="en-IN" dirty="0"/>
                  <a:t>and hence Defect</a:t>
                </a:r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𝜆</m:t>
                    </m:r>
                    <m:r>
                      <a:rPr lang="en-IN" i="1">
                        <a:latin typeface="Cambria Math"/>
                      </a:rPr>
                      <m:t>=4</m:t>
                    </m:r>
                  </m:oMath>
                </a14:m>
                <a:r>
                  <a:rPr lang="en-IN" dirty="0"/>
                  <a:t>)=0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86000"/>
                <a:ext cx="6480300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753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4800" y="304800"/>
            <a:ext cx="7800975" cy="1162050"/>
            <a:chOff x="457200" y="304800"/>
            <a:chExt cx="7800975" cy="1162050"/>
          </a:xfrm>
        </p:grpSpPr>
        <p:grpSp>
          <p:nvGrpSpPr>
            <p:cNvPr id="4" name="Group 3"/>
            <p:cNvGrpSpPr/>
            <p:nvPr/>
          </p:nvGrpSpPr>
          <p:grpSpPr>
            <a:xfrm>
              <a:off x="457200" y="304800"/>
              <a:ext cx="7800975" cy="666750"/>
              <a:chOff x="457200" y="304800"/>
              <a:chExt cx="7800975" cy="66675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304800"/>
                <a:ext cx="7800975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985" y="685800"/>
                <a:ext cx="150495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1219200"/>
              <a:ext cx="37623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19200"/>
              <a:ext cx="88582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" name="Straight Connector 5"/>
          <p:cNvCxnSpPr/>
          <p:nvPr/>
        </p:nvCxnSpPr>
        <p:spPr>
          <a:xfrm>
            <a:off x="4086225" y="1609725"/>
            <a:ext cx="104775" cy="49434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81000" y="1609725"/>
            <a:ext cx="3705225" cy="4581525"/>
            <a:chOff x="714375" y="1609725"/>
            <a:chExt cx="3705225" cy="458152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5" y="1609725"/>
              <a:ext cx="2466975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5" y="2649585"/>
              <a:ext cx="2667000" cy="90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75" y="3554460"/>
              <a:ext cx="347662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60" y="4611451"/>
              <a:ext cx="241935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1247775" y="5181600"/>
              <a:ext cx="2233612" cy="1009650"/>
              <a:chOff x="1247775" y="5181600"/>
              <a:chExt cx="2233612" cy="1009650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775" y="5181600"/>
                <a:ext cx="790575" cy="742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7887" y="5257800"/>
                <a:ext cx="1333500" cy="933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4343400" y="1856024"/>
            <a:ext cx="3171825" cy="658576"/>
            <a:chOff x="5088625" y="1856024"/>
            <a:chExt cx="3171825" cy="65857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625" y="1856024"/>
              <a:ext cx="3171825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25" y="2247900"/>
              <a:ext cx="49530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335" y="2244346"/>
              <a:ext cx="215265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09900"/>
            <a:ext cx="1971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92250"/>
            <a:ext cx="47720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90725"/>
            <a:ext cx="333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28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13172</TotalTime>
  <Words>2213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18MAT122 - Real Analysis</dc:title>
  <dc:creator>Santhakumar S</dc:creator>
  <cp:lastModifiedBy>P. TAMILALAGAN</cp:lastModifiedBy>
  <cp:revision>1405</cp:revision>
  <dcterms:created xsi:type="dcterms:W3CDTF">2006-08-16T00:00:00Z</dcterms:created>
  <dcterms:modified xsi:type="dcterms:W3CDTF">2023-07-03T07:35:05Z</dcterms:modified>
</cp:coreProperties>
</file>