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4" r:id="rId7"/>
    <p:sldId id="263" r:id="rId8"/>
    <p:sldId id="265" r:id="rId9"/>
    <p:sldId id="266" r:id="rId10"/>
    <p:sldId id="267" r:id="rId11"/>
    <p:sldId id="268" r:id="rId12"/>
    <p:sldId id="270" r:id="rId13"/>
    <p:sldId id="269" r:id="rId14"/>
    <p:sldId id="271" r:id="rId15"/>
    <p:sldId id="272" r:id="rId16"/>
    <p:sldId id="273" r:id="rId17"/>
    <p:sldId id="274" r:id="rId18"/>
    <p:sldId id="275" r:id="rId19"/>
    <p:sldId id="280" r:id="rId20"/>
    <p:sldId id="281" r:id="rId21"/>
    <p:sldId id="276" r:id="rId22"/>
    <p:sldId id="282" r:id="rId23"/>
    <p:sldId id="283" r:id="rId24"/>
    <p:sldId id="277" r:id="rId25"/>
    <p:sldId id="278" r:id="rId26"/>
    <p:sldId id="279"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4" d="100"/>
          <a:sy n="74" d="100"/>
        </p:scale>
        <p:origin x="104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2C0E-F237-CAA7-5F57-65C4AEB91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6B022A-5459-BF8F-52C5-F551111E1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4C1178-DEE6-90BB-046B-DA4318EB1FEF}"/>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E533481F-9598-F84A-7D83-6A1EAA4CD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8F502-6D46-869E-85B8-3CF76546C949}"/>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82113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5532-61A5-FBDA-BB88-AB22FDF2B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C64325-3727-03F7-243F-CA2348EE2C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DE484-3068-2AAA-549A-593D83112AF3}"/>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03372008-6A04-3441-2468-B0706AABE5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EA43-08BF-6DE2-C310-D0B5AAB154E9}"/>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174793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78CD2-83BD-BD08-7D05-2D5348594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105D9-65D5-1B39-1EC3-3D4CCF154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A5DE1-4308-A0EF-2507-760A1643E747}"/>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3D7D079D-3957-CCAE-5752-447AAE5E8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74804-05E3-5AF8-5B11-B6CC0CC8E7C2}"/>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114470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292E-0A9A-0CA6-1CA8-6AD03F29EC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506498-BAF7-E569-5343-A230F352A1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AF3F7-3596-5AD4-A885-9B7FA7480DDD}"/>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40C21E6E-85F4-54D3-CEB9-546AA490B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029F1-5E25-E7E8-3B98-774A279547AD}"/>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205871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BC0-CF26-81FA-48E1-8DFEAAAAB8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BE5B0D-B9F1-C93D-D604-68A1734A1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EBD72-5985-6045-1202-BBA5A9401838}"/>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2DD0CF1D-44EE-4E6F-12FA-C90F726F1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DDB24-90AE-1111-EE8A-DBB0A42ED070}"/>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33841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B89-720A-7132-7E08-8B10597E63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EE4D15-49EE-5052-C51C-2C6811A0B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4F8072-6ECF-E81E-AC2F-F2A3B8933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FF118A-615F-801D-7975-CCC7184E498E}"/>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6" name="Footer Placeholder 5">
            <a:extLst>
              <a:ext uri="{FF2B5EF4-FFF2-40B4-BE49-F238E27FC236}">
                <a16:creationId xmlns:a16="http://schemas.microsoft.com/office/drawing/2014/main" id="{D155B718-35B3-5770-B49A-0B12F2D7A2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7B222-AAF5-C1BE-9615-0FA92F6E133A}"/>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231063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2C83-0D90-E4BC-2836-8D1820D779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661A17-1242-8ACF-4098-2DB3A6EA4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9B95F-1F3E-2E70-8074-717FAF173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D15AAE-F645-7110-1E96-3AEC78F97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5F01D-54AC-75D2-F683-47D1BFF67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4EDF80-3BAA-6C02-1A54-0C545504F747}"/>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8" name="Footer Placeholder 7">
            <a:extLst>
              <a:ext uri="{FF2B5EF4-FFF2-40B4-BE49-F238E27FC236}">
                <a16:creationId xmlns:a16="http://schemas.microsoft.com/office/drawing/2014/main" id="{6D59D209-2018-F592-485A-A33E30E5B7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BD9545-0A21-21E3-3EB0-2DDEA6CCCDF1}"/>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123203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9A27-0FA0-52E9-7F2B-0D636F1B3B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BE2B80-9927-79B7-F27D-FB18200DA341}"/>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4" name="Footer Placeholder 3">
            <a:extLst>
              <a:ext uri="{FF2B5EF4-FFF2-40B4-BE49-F238E27FC236}">
                <a16:creationId xmlns:a16="http://schemas.microsoft.com/office/drawing/2014/main" id="{BD3B610A-1F22-D6D1-00F3-B3067B43AD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1E72C-9F71-B4FE-F550-B1CFF6C4F2E3}"/>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176972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2DEA7-868C-3409-3308-249E1424D860}"/>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3" name="Footer Placeholder 2">
            <a:extLst>
              <a:ext uri="{FF2B5EF4-FFF2-40B4-BE49-F238E27FC236}">
                <a16:creationId xmlns:a16="http://schemas.microsoft.com/office/drawing/2014/main" id="{BC748D74-2C9E-1616-12E3-4235104D72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CA9187-F9C3-C7FB-B473-5549918ADF38}"/>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296031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A9B8-2AD3-806A-AF50-88146091B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F24C03-69D9-C9EC-2424-6B275E96A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1C0159-7E58-0B49-036A-019DC6C9B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EC9A-0B66-AE56-6B2E-05B9AC2C7C5B}"/>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6" name="Footer Placeholder 5">
            <a:extLst>
              <a:ext uri="{FF2B5EF4-FFF2-40B4-BE49-F238E27FC236}">
                <a16:creationId xmlns:a16="http://schemas.microsoft.com/office/drawing/2014/main" id="{8F73074C-0DEC-91E3-2619-DD39809A2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0C9F6-7C4D-0941-1CE0-2F0AFA946829}"/>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328868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4168-C461-CF45-E532-F34F68CFBD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BDCDCF-F4AC-5D45-7127-D27E009C3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2F55A2-7054-6E98-9E8E-A022DAAC9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6A4E8-8736-1060-62A2-16B166FCF980}"/>
              </a:ext>
            </a:extLst>
          </p:cNvPr>
          <p:cNvSpPr>
            <a:spLocks noGrp="1"/>
          </p:cNvSpPr>
          <p:nvPr>
            <p:ph type="dt" sz="half" idx="10"/>
          </p:nvPr>
        </p:nvSpPr>
        <p:spPr/>
        <p:txBody>
          <a:bodyPr/>
          <a:lstStyle/>
          <a:p>
            <a:fld id="{B27F10E4-6440-41D5-B316-63C2C2286C74}" type="datetimeFigureOut">
              <a:rPr lang="en-IN" smtClean="0"/>
              <a:t>22-04-2025</a:t>
            </a:fld>
            <a:endParaRPr lang="en-IN"/>
          </a:p>
        </p:txBody>
      </p:sp>
      <p:sp>
        <p:nvSpPr>
          <p:cNvPr id="6" name="Footer Placeholder 5">
            <a:extLst>
              <a:ext uri="{FF2B5EF4-FFF2-40B4-BE49-F238E27FC236}">
                <a16:creationId xmlns:a16="http://schemas.microsoft.com/office/drawing/2014/main" id="{22F8D337-2DA6-9954-B8D0-4DD6E526D1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6DD93F-C079-E6F5-7627-29F74A848186}"/>
              </a:ext>
            </a:extLst>
          </p:cNvPr>
          <p:cNvSpPr>
            <a:spLocks noGrp="1"/>
          </p:cNvSpPr>
          <p:nvPr>
            <p:ph type="sldNum" sz="quarter" idx="12"/>
          </p:nvPr>
        </p:nvSpPr>
        <p:spPr/>
        <p:txBody>
          <a:bodyPr/>
          <a:lstStyle/>
          <a:p>
            <a:fld id="{9B8DA200-2E00-4F11-81FE-2DBEAA93F898}" type="slidenum">
              <a:rPr lang="en-IN" smtClean="0"/>
              <a:t>‹#›</a:t>
            </a:fld>
            <a:endParaRPr lang="en-IN"/>
          </a:p>
        </p:txBody>
      </p:sp>
    </p:spTree>
    <p:extLst>
      <p:ext uri="{BB962C8B-B14F-4D97-AF65-F5344CB8AC3E}">
        <p14:creationId xmlns:p14="http://schemas.microsoft.com/office/powerpoint/2010/main" val="118534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18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65354-723E-62B0-13BE-EF35A96A0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9C781-058C-F835-2E8B-E2A1EA29F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31A8B-8B9F-803C-1AFF-CC4F83392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F10E4-6440-41D5-B316-63C2C2286C74}" type="datetimeFigureOut">
              <a:rPr lang="en-IN" smtClean="0"/>
              <a:t>22-04-2025</a:t>
            </a:fld>
            <a:endParaRPr lang="en-IN"/>
          </a:p>
        </p:txBody>
      </p:sp>
      <p:sp>
        <p:nvSpPr>
          <p:cNvPr id="5" name="Footer Placeholder 4">
            <a:extLst>
              <a:ext uri="{FF2B5EF4-FFF2-40B4-BE49-F238E27FC236}">
                <a16:creationId xmlns:a16="http://schemas.microsoft.com/office/drawing/2014/main" id="{672275F7-2FAB-B6BA-FA4E-0E7A94B73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25DBA6-6E47-8F9B-437C-B0222F5EA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DA200-2E00-4F11-81FE-2DBEAA93F898}" type="slidenum">
              <a:rPr lang="en-IN" smtClean="0"/>
              <a:t>‹#›</a:t>
            </a:fld>
            <a:endParaRPr lang="en-IN"/>
          </a:p>
        </p:txBody>
      </p:sp>
    </p:spTree>
    <p:extLst>
      <p:ext uri="{BB962C8B-B14F-4D97-AF65-F5344CB8AC3E}">
        <p14:creationId xmlns:p14="http://schemas.microsoft.com/office/powerpoint/2010/main" val="163547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9BF37-6B0B-3022-5A3F-389C4AC25867}"/>
            </a:ext>
          </a:extLst>
        </p:cNvPr>
        <p:cNvGrpSpPr/>
        <p:nvPr/>
      </p:nvGrpSpPr>
      <p:grpSpPr>
        <a:xfrm>
          <a:off x="0" y="0"/>
          <a:ext cx="0" cy="0"/>
          <a:chOff x="0" y="0"/>
          <a:chExt cx="0" cy="0"/>
        </a:xfrm>
      </p:grpSpPr>
      <p:sp>
        <p:nvSpPr>
          <p:cNvPr id="2" name="Google Shape;97;p2">
            <a:extLst>
              <a:ext uri="{FF2B5EF4-FFF2-40B4-BE49-F238E27FC236}">
                <a16:creationId xmlns:a16="http://schemas.microsoft.com/office/drawing/2014/main" id="{CF0080B2-612F-B714-4E83-39180DEB4275}"/>
              </a:ext>
            </a:extLst>
          </p:cNvPr>
          <p:cNvSpPr txBox="1">
            <a:spLocks/>
          </p:cNvSpPr>
          <p:nvPr/>
        </p:nvSpPr>
        <p:spPr>
          <a:xfrm>
            <a:off x="1232828" y="431556"/>
            <a:ext cx="10680696" cy="800128"/>
          </a:xfrm>
          <a:prstGeom prst="rect">
            <a:avLst/>
          </a:prstGeom>
          <a:noFill/>
          <a:ln>
            <a:noFill/>
          </a:ln>
          <a:effectLst/>
        </p:spPr>
        <p:txBody>
          <a:bodyPr spcFirstLastPara="1" wrap="square" lIns="91425" tIns="45675" rIns="91425" bIns="45675"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dk1"/>
              </a:buClr>
              <a:buSzPts val="2300"/>
              <a:buFont typeface="Georgia"/>
              <a:buNone/>
            </a:pPr>
            <a:r>
              <a:rPr lang="en-US" sz="2800" dirty="0">
                <a:solidFill>
                  <a:schemeClr val="accent1"/>
                </a:solidFill>
                <a:latin typeface="Times New Roman"/>
                <a:ea typeface="Times New Roman"/>
                <a:cs typeface="Times New Roman"/>
                <a:sym typeface="Times New Roman"/>
              </a:rPr>
              <a:t> </a:t>
            </a:r>
            <a:r>
              <a:rPr lang="en-US" sz="3000" b="1" dirty="0">
                <a:solidFill>
                  <a:schemeClr val="accent1"/>
                </a:solidFill>
                <a:latin typeface="Times New Roman"/>
                <a:ea typeface="Times New Roman"/>
                <a:cs typeface="Times New Roman"/>
                <a:sym typeface="Times New Roman"/>
              </a:rPr>
              <a:t>BHEEMA INSTITUTE OF TECHNOLOGY AND SCIENCE</a:t>
            </a:r>
          </a:p>
          <a:p>
            <a:pPr algn="ctr">
              <a:lnSpc>
                <a:spcPct val="100000"/>
              </a:lnSpc>
              <a:spcBef>
                <a:spcPts val="0"/>
              </a:spcBef>
              <a:buClr>
                <a:schemeClr val="dk1"/>
              </a:buClr>
              <a:buSzPts val="2300"/>
              <a:buFont typeface="Georgia"/>
              <a:buNone/>
            </a:pPr>
            <a:r>
              <a:rPr lang="en-US" sz="1600" b="1" dirty="0">
                <a:solidFill>
                  <a:schemeClr val="tx2"/>
                </a:solidFill>
                <a:latin typeface="Times New Roman"/>
                <a:ea typeface="Times New Roman"/>
                <a:cs typeface="Times New Roman"/>
                <a:sym typeface="Times New Roman"/>
              </a:rPr>
              <a:t>ALUR ROAD, ADONI – 518301, KURNOOL (Dist), A.P</a:t>
            </a:r>
          </a:p>
        </p:txBody>
      </p:sp>
      <p:pic>
        <p:nvPicPr>
          <p:cNvPr id="3" name="Picture 2">
            <a:extLst>
              <a:ext uri="{FF2B5EF4-FFF2-40B4-BE49-F238E27FC236}">
                <a16:creationId xmlns:a16="http://schemas.microsoft.com/office/drawing/2014/main" id="{8FC3BCFE-07D8-8B95-8E3C-93986FD9E58A}"/>
              </a:ext>
            </a:extLst>
          </p:cNvPr>
          <p:cNvPicPr>
            <a:picLocks noChangeAspect="1"/>
          </p:cNvPicPr>
          <p:nvPr/>
        </p:nvPicPr>
        <p:blipFill>
          <a:blip r:embed="rId2"/>
          <a:stretch>
            <a:fillRect/>
          </a:stretch>
        </p:blipFill>
        <p:spPr>
          <a:xfrm>
            <a:off x="278476" y="431556"/>
            <a:ext cx="1338437" cy="1141921"/>
          </a:xfrm>
          <a:prstGeom prst="rect">
            <a:avLst/>
          </a:prstGeom>
          <a:effectLst>
            <a:glow>
              <a:schemeClr val="accent1"/>
            </a:glow>
            <a:softEdge rad="0"/>
          </a:effectLst>
        </p:spPr>
      </p:pic>
      <p:sp>
        <p:nvSpPr>
          <p:cNvPr id="6" name="TextBox 5">
            <a:extLst>
              <a:ext uri="{FF2B5EF4-FFF2-40B4-BE49-F238E27FC236}">
                <a16:creationId xmlns:a16="http://schemas.microsoft.com/office/drawing/2014/main" id="{4A52C992-64BF-818A-D8FE-C651FDABBB58}"/>
              </a:ext>
            </a:extLst>
          </p:cNvPr>
          <p:cNvSpPr txBox="1"/>
          <p:nvPr/>
        </p:nvSpPr>
        <p:spPr>
          <a:xfrm>
            <a:off x="1787127" y="1305515"/>
            <a:ext cx="9572095" cy="1323439"/>
          </a:xfrm>
          <a:prstGeom prst="rect">
            <a:avLst/>
          </a:prstGeom>
          <a:noFill/>
        </p:spPr>
        <p:txBody>
          <a:bodyPr wrap="square" rtlCol="0">
            <a:spAutoFit/>
          </a:bodyPr>
          <a:lstStyle/>
          <a:p>
            <a:pPr algn="ctr"/>
            <a:r>
              <a:rPr lang="en-IN" b="1" dirty="0">
                <a:latin typeface="Times New Roman" pitchFamily="18" charset="0"/>
                <a:cs typeface="Times New Roman" pitchFamily="18" charset="0"/>
              </a:rPr>
              <a:t>A Project Presentation</a:t>
            </a:r>
          </a:p>
          <a:p>
            <a:pPr algn="ctr"/>
            <a:r>
              <a:rPr lang="en-IN" b="1" dirty="0">
                <a:latin typeface="Times New Roman" pitchFamily="18" charset="0"/>
                <a:cs typeface="Times New Roman" pitchFamily="18" charset="0"/>
              </a:rPr>
              <a:t>on</a:t>
            </a:r>
          </a:p>
          <a:p>
            <a:pPr algn="ctr"/>
            <a:r>
              <a:rPr lang="en-IN" sz="2200" b="1" dirty="0">
                <a:solidFill>
                  <a:srgbClr val="FF0000"/>
                </a:solidFill>
                <a:latin typeface="Times New Roman" pitchFamily="18" charset="0"/>
                <a:cs typeface="Times New Roman" pitchFamily="18" charset="0"/>
              </a:rPr>
              <a:t>HEALTHCARE SUPPLY CHAIN OPTIMIZER: PREDICTING MEDICAL INVENTORY BY USING</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DEMAND FORECASTING MODELS</a:t>
            </a:r>
            <a:endParaRPr lang="en-IN" sz="2200" b="1" dirty="0">
              <a:solidFill>
                <a:srgbClr val="FF0000"/>
              </a:solidFill>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D2E51AAF-D3B3-F48D-C111-92AA5169A5E3}"/>
              </a:ext>
            </a:extLst>
          </p:cNvPr>
          <p:cNvSpPr txBox="1"/>
          <p:nvPr/>
        </p:nvSpPr>
        <p:spPr>
          <a:xfrm>
            <a:off x="3296575" y="2702786"/>
            <a:ext cx="6553200" cy="2031325"/>
          </a:xfrm>
          <a:prstGeom prst="rect">
            <a:avLst/>
          </a:prstGeom>
          <a:noFill/>
        </p:spPr>
        <p:txBody>
          <a:bodyPr wrap="square" rtlCol="0">
            <a:spAutoFit/>
          </a:bodyPr>
          <a:lstStyle/>
          <a:p>
            <a:pPr algn="ctr"/>
            <a:r>
              <a:rPr lang="en-IN" b="1" dirty="0">
                <a:solidFill>
                  <a:prstClr val="black"/>
                </a:solidFill>
                <a:latin typeface="Times New Roman" pitchFamily="18" charset="0"/>
                <a:cs typeface="Times New Roman" pitchFamily="18" charset="0"/>
              </a:rPr>
              <a:t>Submitted by</a:t>
            </a:r>
          </a:p>
          <a:p>
            <a:pPr algn="ctr"/>
            <a:endParaRPr lang="en-IN" dirty="0">
              <a:solidFill>
                <a:prstClr val="black"/>
              </a:solidFill>
              <a:latin typeface="Times New Roman" pitchFamily="18" charset="0"/>
              <a:cs typeface="Times New Roman" pitchFamily="18" charset="0"/>
            </a:endParaRPr>
          </a:p>
          <a:p>
            <a:pPr algn="ctr"/>
            <a:r>
              <a:rPr lang="en-IN" b="1" dirty="0">
                <a:solidFill>
                  <a:schemeClr val="accent5">
                    <a:lumMod val="75000"/>
                  </a:schemeClr>
                </a:solidFill>
                <a:latin typeface="Times New Roman" pitchFamily="18" charset="0"/>
                <a:cs typeface="Times New Roman" pitchFamily="18" charset="0"/>
              </a:rPr>
              <a:t>SAPPOGU  CHINNARI	212K1A0546</a:t>
            </a:r>
          </a:p>
          <a:p>
            <a:pPr algn="ctr"/>
            <a:r>
              <a:rPr lang="en-IN" b="1" dirty="0">
                <a:solidFill>
                  <a:schemeClr val="accent5">
                    <a:lumMod val="75000"/>
                  </a:schemeClr>
                </a:solidFill>
                <a:latin typeface="Times New Roman" pitchFamily="18" charset="0"/>
                <a:cs typeface="Times New Roman" pitchFamily="18" charset="0"/>
              </a:rPr>
              <a:t>MANKAR  HARIKA 	212K1A0529</a:t>
            </a:r>
          </a:p>
          <a:p>
            <a:pPr algn="ctr"/>
            <a:r>
              <a:rPr lang="en-IN" b="1" dirty="0">
                <a:solidFill>
                  <a:schemeClr val="accent5">
                    <a:lumMod val="75000"/>
                  </a:schemeClr>
                </a:solidFill>
                <a:latin typeface="Times New Roman" pitchFamily="18" charset="0"/>
                <a:cs typeface="Times New Roman" pitchFamily="18" charset="0"/>
              </a:rPr>
              <a:t>MADURI  MALATHI	212K1A0525</a:t>
            </a:r>
          </a:p>
          <a:p>
            <a:pPr algn="ctr"/>
            <a:r>
              <a:rPr lang="en-IN" b="1" dirty="0">
                <a:solidFill>
                  <a:schemeClr val="accent5">
                    <a:lumMod val="75000"/>
                  </a:schemeClr>
                </a:solidFill>
                <a:latin typeface="Times New Roman" pitchFamily="18" charset="0"/>
                <a:cs typeface="Times New Roman" pitchFamily="18" charset="0"/>
              </a:rPr>
              <a:t>GOLLA  GANESH 	222K5A0502    </a:t>
            </a:r>
          </a:p>
          <a:p>
            <a:pPr algn="ctr"/>
            <a:r>
              <a:rPr lang="en-IN" b="1" dirty="0">
                <a:solidFill>
                  <a:schemeClr val="accent5">
                    <a:lumMod val="75000"/>
                  </a:schemeClr>
                </a:solidFill>
                <a:latin typeface="Times New Roman" pitchFamily="18" charset="0"/>
                <a:cs typeface="Times New Roman" pitchFamily="18" charset="0"/>
              </a:rPr>
              <a:t>UPPARA  MURALI	212K1A0557</a:t>
            </a:r>
          </a:p>
        </p:txBody>
      </p:sp>
      <p:sp>
        <p:nvSpPr>
          <p:cNvPr id="8" name="TextBox 7">
            <a:extLst>
              <a:ext uri="{FF2B5EF4-FFF2-40B4-BE49-F238E27FC236}">
                <a16:creationId xmlns:a16="http://schemas.microsoft.com/office/drawing/2014/main" id="{C1E456AC-E813-7E75-3B8C-0A5DDCAF01AC}"/>
              </a:ext>
            </a:extLst>
          </p:cNvPr>
          <p:cNvSpPr txBox="1"/>
          <p:nvPr/>
        </p:nvSpPr>
        <p:spPr>
          <a:xfrm>
            <a:off x="3753774" y="4844599"/>
            <a:ext cx="5638800" cy="1415772"/>
          </a:xfrm>
          <a:prstGeom prst="rect">
            <a:avLst/>
          </a:prstGeom>
          <a:noFill/>
        </p:spPr>
        <p:txBody>
          <a:bodyPr wrap="square" rtlCol="0">
            <a:spAutoFit/>
          </a:bodyPr>
          <a:lstStyle/>
          <a:p>
            <a:pPr algn="ctr"/>
            <a:r>
              <a:rPr lang="en-IN" b="1" dirty="0">
                <a:solidFill>
                  <a:prstClr val="black"/>
                </a:solidFill>
                <a:latin typeface="Times New Roman" pitchFamily="18" charset="0"/>
                <a:cs typeface="Times New Roman" pitchFamily="18" charset="0"/>
              </a:rPr>
              <a:t>Under the Guidance of</a:t>
            </a:r>
          </a:p>
          <a:p>
            <a:pPr algn="ctr"/>
            <a:r>
              <a:rPr lang="en-IN" sz="2400" b="1" dirty="0">
                <a:solidFill>
                  <a:prstClr val="black"/>
                </a:solidFill>
                <a:latin typeface="Times New Roman" pitchFamily="18" charset="0"/>
                <a:cs typeface="Times New Roman" pitchFamily="18" charset="0"/>
              </a:rPr>
              <a:t>Mr. K. ARJUN</a:t>
            </a:r>
            <a:r>
              <a:rPr lang="en-IN" sz="2800" b="1" dirty="0">
                <a:solidFill>
                  <a:prstClr val="black"/>
                </a:solidFill>
                <a:latin typeface="Times New Roman" pitchFamily="18" charset="0"/>
                <a:cs typeface="Times New Roman" pitchFamily="18" charset="0"/>
              </a:rPr>
              <a:t>, </a:t>
            </a:r>
            <a:r>
              <a:rPr lang="en-IN" sz="1400" b="1" dirty="0">
                <a:solidFill>
                  <a:prstClr val="black"/>
                </a:solidFill>
                <a:latin typeface="Times New Roman" pitchFamily="18" charset="0"/>
                <a:cs typeface="Times New Roman" pitchFamily="18" charset="0"/>
              </a:rPr>
              <a:t>M.Tech</a:t>
            </a:r>
            <a:r>
              <a:rPr lang="en-IN" sz="1050" b="1" dirty="0">
                <a:solidFill>
                  <a:prstClr val="black"/>
                </a:solidFill>
                <a:latin typeface="Times New Roman" pitchFamily="18" charset="0"/>
                <a:cs typeface="Times New Roman" pitchFamily="18" charset="0"/>
              </a:rPr>
              <a:t>., </a:t>
            </a:r>
          </a:p>
          <a:p>
            <a:pPr algn="ctr"/>
            <a:r>
              <a:rPr lang="en-US" sz="2000" b="1" dirty="0">
                <a:solidFill>
                  <a:schemeClr val="bg2">
                    <a:lumMod val="25000"/>
                  </a:schemeClr>
                </a:solidFill>
                <a:latin typeface="Times New Roman"/>
                <a:ea typeface="Times New Roman"/>
                <a:cs typeface="Times New Roman"/>
                <a:sym typeface="Times New Roman"/>
              </a:rPr>
              <a:t>Associate Professor, CSE Dept. BITS-Adoni</a:t>
            </a:r>
          </a:p>
          <a:p>
            <a:pPr algn="ctr"/>
            <a:r>
              <a:rPr lang="en-US" sz="2000" b="1" dirty="0">
                <a:latin typeface="Times New Roman"/>
                <a:ea typeface="Times New Roman"/>
                <a:cs typeface="Times New Roman"/>
                <a:sym typeface="Times New Roman"/>
              </a:rPr>
              <a:t>2021 - 2025</a:t>
            </a:r>
            <a:endParaRPr lang="en-US" sz="2000" b="1"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81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0530B5-E5AF-779C-2E88-26B7810BE44A}"/>
              </a:ext>
            </a:extLst>
          </p:cNvPr>
          <p:cNvSpPr txBox="1"/>
          <p:nvPr/>
        </p:nvSpPr>
        <p:spPr>
          <a:xfrm>
            <a:off x="245803" y="286788"/>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ADVANTAGES OF PROPOSED SYSTEM</a:t>
            </a:r>
          </a:p>
        </p:txBody>
      </p:sp>
      <p:sp>
        <p:nvSpPr>
          <p:cNvPr id="3" name="Rectangle 1">
            <a:extLst>
              <a:ext uri="{FF2B5EF4-FFF2-40B4-BE49-F238E27FC236}">
                <a16:creationId xmlns:a16="http://schemas.microsoft.com/office/drawing/2014/main" id="{0F5C7A6D-837A-7538-443F-B47A40B97AE8}"/>
              </a:ext>
            </a:extLst>
          </p:cNvPr>
          <p:cNvSpPr>
            <a:spLocks noChangeArrowheads="1"/>
          </p:cNvSpPr>
          <p:nvPr/>
        </p:nvSpPr>
        <p:spPr bwMode="auto">
          <a:xfrm>
            <a:off x="1111324" y="1122471"/>
            <a:ext cx="10873919"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Forecast Accuracy: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multivariate time series models to account for multiple influencing factors, resulting in more accurate demand predictions.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Stockouts and Wastage: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maintain optimal inventory levels, minimizing shortages and excess stock.</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 to Sudden Changes: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Quickly adjusts to unexpected demand shifts caused by pandemics, seasonal outbreaks, or emergencies.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and Efficiency: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manual effort and human error by automating the forecasting and inventory management process.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Optimization: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Lowers operational and storage costs by maintaining efficient inventory levels.</a:t>
            </a:r>
          </a:p>
        </p:txBody>
      </p:sp>
    </p:spTree>
    <p:extLst>
      <p:ext uri="{BB962C8B-B14F-4D97-AF65-F5344CB8AC3E}">
        <p14:creationId xmlns:p14="http://schemas.microsoft.com/office/powerpoint/2010/main" val="31537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9E3B50-9A13-5AB1-1886-D0E095D5B2BE}"/>
              </a:ext>
            </a:extLst>
          </p:cNvPr>
          <p:cNvSpPr txBox="1"/>
          <p:nvPr/>
        </p:nvSpPr>
        <p:spPr>
          <a:xfrm>
            <a:off x="403120" y="221456"/>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SYSTEM REQUIREMENTS</a:t>
            </a:r>
          </a:p>
        </p:txBody>
      </p:sp>
      <p:sp>
        <p:nvSpPr>
          <p:cNvPr id="4" name="Rectangle 2">
            <a:extLst>
              <a:ext uri="{FF2B5EF4-FFF2-40B4-BE49-F238E27FC236}">
                <a16:creationId xmlns:a16="http://schemas.microsoft.com/office/drawing/2014/main" id="{FB396457-0024-69C7-1A57-1FFD29407533}"/>
              </a:ext>
            </a:extLst>
          </p:cNvPr>
          <p:cNvSpPr>
            <a:spLocks noChangeArrowheads="1"/>
          </p:cNvSpPr>
          <p:nvPr/>
        </p:nvSpPr>
        <p:spPr bwMode="auto">
          <a:xfrm>
            <a:off x="1191911" y="987056"/>
            <a:ext cx="9552539" cy="6090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Hardware Requirements</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 i5 or higher Processor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Minimum 8 GB (16 GB recommended for model training)</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least 500 GB HDD or 256 GB SSD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Software Requirements</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10/11.</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3.7+</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&amp; Frameworks  	: </a:t>
            </a:r>
          </a:p>
          <a:p>
            <a:pPr marL="1200150" lvl="2" indent="-285750" eaLnBrk="0" fontAlgn="base" hangingPunct="0">
              <a:lnSpc>
                <a:spcPct val="150000"/>
              </a:lnSpc>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Pandas </a:t>
            </a:r>
            <a:r>
              <a:rPr lang="en-US" altLang="en-US" sz="1600"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handling</a:t>
            </a:r>
            <a:endParaRPr lang="en-US" altLang="en-US" sz="1600" dirty="0">
              <a:latin typeface="Times New Roman" panose="02020603050405020304" pitchFamily="18" charset="0"/>
              <a:cs typeface="Times New Roman" panose="02020603050405020304" pitchFamily="18" charset="0"/>
            </a:endParaRPr>
          </a:p>
          <a:p>
            <a:pPr marL="1200150" lvl="2" indent="-285750" eaLnBrk="0" fontAlgn="base" hangingPunct="0">
              <a:lnSpc>
                <a:spcPct val="150000"/>
              </a:lnSpc>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ML algorithms</a:t>
            </a:r>
            <a:endParaRPr lang="en-US" altLang="en-US" sz="1600" dirty="0">
              <a:latin typeface="Times New Roman" panose="02020603050405020304" pitchFamily="18" charset="0"/>
              <a:cs typeface="Times New Roman" panose="02020603050405020304" pitchFamily="18" charset="0"/>
            </a:endParaRPr>
          </a:p>
          <a:p>
            <a:pPr marL="1200150" lvl="2" indent="-285750" eaLnBrk="0" fontAlgn="base" hangingPunct="0">
              <a:lnSpc>
                <a:spcPct val="150000"/>
              </a:lnSpc>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statsmodels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time series models (e.g., VAR)</a:t>
            </a:r>
            <a:endParaRPr lang="en-US" altLang="en-US" sz="1600" dirty="0">
              <a:latin typeface="Times New Roman" panose="02020603050405020304" pitchFamily="18" charset="0"/>
              <a:cs typeface="Times New Roman" panose="02020603050405020304" pitchFamily="18" charset="0"/>
            </a:endParaRPr>
          </a:p>
          <a:p>
            <a:pPr marL="1200150" lvl="2" indent="-285750" eaLnBrk="0" fontAlgn="base" hangingPunct="0">
              <a:lnSpc>
                <a:spcPct val="150000"/>
              </a:lnSpc>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Seaborn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visualization</a:t>
            </a:r>
            <a:endParaRPr lang="en-US" altLang="en-US" sz="1600" dirty="0">
              <a:latin typeface="Times New Roman" panose="02020603050405020304" pitchFamily="18" charset="0"/>
              <a:cs typeface="Times New Roman" panose="02020603050405020304" pitchFamily="18" charset="0"/>
            </a:endParaRPr>
          </a:p>
          <a:p>
            <a:pPr marL="1200150" lvl="2" indent="-285750" eaLnBrk="0" fontAlgn="base" hangingPunct="0">
              <a:lnSpc>
                <a:spcPct val="150000"/>
              </a:lnSpc>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 (optional)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 series forecasting</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IDE/Notebook		: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VS Code, or PyCharm</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70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BD7F83-2BFE-D468-DE41-57FBE2847206}"/>
              </a:ext>
            </a:extLst>
          </p:cNvPr>
          <p:cNvSpPr txBox="1"/>
          <p:nvPr/>
        </p:nvSpPr>
        <p:spPr>
          <a:xfrm>
            <a:off x="236674" y="245451"/>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SYSTEM ARCHITECTURE</a:t>
            </a:r>
          </a:p>
        </p:txBody>
      </p:sp>
      <p:pic>
        <p:nvPicPr>
          <p:cNvPr id="5" name="Picture 4">
            <a:extLst>
              <a:ext uri="{FF2B5EF4-FFF2-40B4-BE49-F238E27FC236}">
                <a16:creationId xmlns:a16="http://schemas.microsoft.com/office/drawing/2014/main" id="{61FB1BC7-60F6-8B61-1982-856D4797B172}"/>
              </a:ext>
            </a:extLst>
          </p:cNvPr>
          <p:cNvPicPr>
            <a:picLocks noChangeAspect="1"/>
          </p:cNvPicPr>
          <p:nvPr/>
        </p:nvPicPr>
        <p:blipFill>
          <a:blip r:embed="rId2">
            <a:extLst>
              <a:ext uri="{28A0092B-C50C-407E-A947-70E740481C1C}">
                <a14:useLocalDpi xmlns:a14="http://schemas.microsoft.com/office/drawing/2010/main" val="0"/>
              </a:ext>
            </a:extLst>
          </a:blip>
          <a:srcRect l="11664" r="10696" b="20724"/>
          <a:stretch/>
        </p:blipFill>
        <p:spPr>
          <a:xfrm>
            <a:off x="2027902" y="1004933"/>
            <a:ext cx="8136195" cy="5607616"/>
          </a:xfrm>
          <a:prstGeom prst="rect">
            <a:avLst/>
          </a:prstGeom>
          <a:effectLst>
            <a:outerShdw blurRad="63500" sx="102000" sy="102000" algn="ctr" rotWithShape="0">
              <a:prstClr val="black">
                <a:alpha val="40000"/>
              </a:prstClr>
            </a:outerShdw>
            <a:softEdge rad="0"/>
          </a:effectLst>
        </p:spPr>
      </p:pic>
    </p:spTree>
    <p:extLst>
      <p:ext uri="{BB962C8B-B14F-4D97-AF65-F5344CB8AC3E}">
        <p14:creationId xmlns:p14="http://schemas.microsoft.com/office/powerpoint/2010/main" val="405072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8AC856-2859-FD79-08C9-EC57DC425328}"/>
              </a:ext>
            </a:extLst>
          </p:cNvPr>
          <p:cNvSpPr txBox="1"/>
          <p:nvPr/>
        </p:nvSpPr>
        <p:spPr>
          <a:xfrm>
            <a:off x="344127" y="231569"/>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UML DIAGRAMS</a:t>
            </a:r>
          </a:p>
        </p:txBody>
      </p:sp>
      <p:sp>
        <p:nvSpPr>
          <p:cNvPr id="6" name="TextBox 5">
            <a:extLst>
              <a:ext uri="{FF2B5EF4-FFF2-40B4-BE49-F238E27FC236}">
                <a16:creationId xmlns:a16="http://schemas.microsoft.com/office/drawing/2014/main" id="{F0BADFE5-E0A0-F5AB-6011-A6D5F3878553}"/>
              </a:ext>
            </a:extLst>
          </p:cNvPr>
          <p:cNvSpPr txBox="1"/>
          <p:nvPr/>
        </p:nvSpPr>
        <p:spPr>
          <a:xfrm>
            <a:off x="845574" y="837891"/>
            <a:ext cx="10834798" cy="791499"/>
          </a:xfrm>
          <a:prstGeom prst="rect">
            <a:avLst/>
          </a:prstGeom>
          <a:noFill/>
        </p:spPr>
        <p:txBody>
          <a:bodyPr wrap="square">
            <a:spAutoFit/>
          </a:bodyPr>
          <a:lstStyle/>
          <a:p>
            <a:pPr algn="just">
              <a:lnSpc>
                <a:spcPct val="150000"/>
              </a:lnSpc>
              <a:buNone/>
            </a:pPr>
            <a:r>
              <a:rPr lang="en-US" sz="1600" dirty="0">
                <a:solidFill>
                  <a:srgbClr val="000000"/>
                </a:solidFill>
                <a:effectLst/>
                <a:latin typeface="Times New Roman" panose="02020603050405020304" pitchFamily="18" charset="0"/>
              </a:rPr>
              <a:t>	A UML (Unified Modeling Language) Diagram is a standardized way to visually represent a system's structure, behavior, and interactions. It helps in designing, analyzing, and documenting software systems.</a:t>
            </a:r>
            <a:endParaRPr lang="en-IN" sz="2400" dirty="0"/>
          </a:p>
        </p:txBody>
      </p:sp>
      <p:sp>
        <p:nvSpPr>
          <p:cNvPr id="8" name="TextBox 7">
            <a:extLst>
              <a:ext uri="{FF2B5EF4-FFF2-40B4-BE49-F238E27FC236}">
                <a16:creationId xmlns:a16="http://schemas.microsoft.com/office/drawing/2014/main" id="{4E5A7099-9566-1454-0606-30CC1BDA115A}"/>
              </a:ext>
            </a:extLst>
          </p:cNvPr>
          <p:cNvSpPr txBox="1"/>
          <p:nvPr/>
        </p:nvSpPr>
        <p:spPr>
          <a:xfrm>
            <a:off x="845574" y="1779084"/>
            <a:ext cx="6096000" cy="4787336"/>
          </a:xfrm>
          <a:prstGeom prst="rect">
            <a:avLst/>
          </a:prstGeom>
          <a:noFill/>
        </p:spPr>
        <p:txBody>
          <a:bodyPr wrap="square">
            <a:spAutoFit/>
          </a:bodyPr>
          <a:lstStyle/>
          <a:p>
            <a:pPr marL="342900" indent="-342900">
              <a:buAutoNum type="arabicPeriod"/>
            </a:pPr>
            <a:r>
              <a:rPr lang="en-IN" sz="2000" b="1" dirty="0">
                <a:solidFill>
                  <a:srgbClr val="000000"/>
                </a:solidFill>
                <a:effectLst/>
                <a:latin typeface="TimesNewRomanPS-BoldMT"/>
              </a:rPr>
              <a:t>Use Case Diagram</a:t>
            </a:r>
          </a:p>
          <a:p>
            <a:endParaRPr lang="en-IN" sz="1800" b="1" dirty="0">
              <a:solidFill>
                <a:srgbClr val="000000"/>
              </a:solidFill>
              <a:effectLst/>
              <a:latin typeface="TimesNewRomanPS-BoldMT"/>
            </a:endParaRPr>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Request Medical Supplies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Check Inventory Levels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Generate Restocking Alerts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Place Orders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Approve/Reject Orders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Receive Supplies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Update Inventory Records </a:t>
            </a:r>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Analyze Usage Trends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Optimize Stock Levels </a:t>
            </a:r>
            <a:endParaRPr lang="en-US" dirty="0"/>
          </a:p>
          <a:p>
            <a:pPr lvl="1">
              <a:lnSpc>
                <a:spcPct val="150000"/>
              </a:lnSpc>
            </a:pPr>
            <a:r>
              <a:rPr lang="en-US" dirty="0">
                <a:solidFill>
                  <a:srgbClr val="000000"/>
                </a:solidFill>
                <a:effectLst/>
                <a:latin typeface="Arial" panose="020B0604020202020204" pitchFamily="34" charset="0"/>
              </a:rPr>
              <a:t>• </a:t>
            </a:r>
            <a:r>
              <a:rPr lang="en-US" dirty="0">
                <a:solidFill>
                  <a:srgbClr val="000000"/>
                </a:solidFill>
                <a:effectLst/>
                <a:latin typeface="Times New Roman" panose="02020603050405020304" pitchFamily="18" charset="0"/>
              </a:rPr>
              <a:t>Supplier Delivers Supplies</a:t>
            </a:r>
            <a:endParaRPr lang="en-IN" dirty="0"/>
          </a:p>
        </p:txBody>
      </p:sp>
      <p:pic>
        <p:nvPicPr>
          <p:cNvPr id="9" name="Picture 8">
            <a:extLst>
              <a:ext uri="{FF2B5EF4-FFF2-40B4-BE49-F238E27FC236}">
                <a16:creationId xmlns:a16="http://schemas.microsoft.com/office/drawing/2014/main" id="{BE15BFF0-6D6F-DE1C-0D3A-457461575DE9}"/>
              </a:ext>
            </a:extLst>
          </p:cNvPr>
          <p:cNvPicPr/>
          <p:nvPr/>
        </p:nvPicPr>
        <p:blipFill>
          <a:blip r:embed="rId2"/>
          <a:stretch>
            <a:fillRect/>
          </a:stretch>
        </p:blipFill>
        <p:spPr>
          <a:xfrm>
            <a:off x="4609976" y="2161987"/>
            <a:ext cx="7070396" cy="1857734"/>
          </a:xfrm>
          <a:prstGeom prst="rect">
            <a:avLst/>
          </a:prstGeom>
          <a:ln w="19050">
            <a:solidFill>
              <a:schemeClr val="accent1"/>
            </a:solidFill>
          </a:ln>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62AC383A-A689-B7BC-4885-9F2F08A88193}"/>
              </a:ext>
            </a:extLst>
          </p:cNvPr>
          <p:cNvPicPr/>
          <p:nvPr/>
        </p:nvPicPr>
        <p:blipFill>
          <a:blip r:embed="rId3"/>
          <a:stretch>
            <a:fillRect/>
          </a:stretch>
        </p:blipFill>
        <p:spPr>
          <a:xfrm>
            <a:off x="4609976" y="4281865"/>
            <a:ext cx="7070395" cy="1857734"/>
          </a:xfrm>
          <a:prstGeom prst="rect">
            <a:avLst/>
          </a:prstGeom>
          <a:ln w="19050">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9047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987C8-FC03-D44B-CE11-CADB290335BE}"/>
              </a:ext>
            </a:extLst>
          </p:cNvPr>
          <p:cNvSpPr txBox="1"/>
          <p:nvPr/>
        </p:nvSpPr>
        <p:spPr>
          <a:xfrm>
            <a:off x="403121" y="221456"/>
            <a:ext cx="3923074"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UML DIAGRAMS</a:t>
            </a:r>
          </a:p>
        </p:txBody>
      </p:sp>
      <p:sp>
        <p:nvSpPr>
          <p:cNvPr id="4" name="TextBox 3">
            <a:extLst>
              <a:ext uri="{FF2B5EF4-FFF2-40B4-BE49-F238E27FC236}">
                <a16:creationId xmlns:a16="http://schemas.microsoft.com/office/drawing/2014/main" id="{C0781FB8-721B-120D-C905-4B2BA5EA8748}"/>
              </a:ext>
            </a:extLst>
          </p:cNvPr>
          <p:cNvSpPr txBox="1"/>
          <p:nvPr/>
        </p:nvSpPr>
        <p:spPr>
          <a:xfrm>
            <a:off x="881744" y="910326"/>
            <a:ext cx="3444451" cy="400110"/>
          </a:xfrm>
          <a:prstGeom prst="rect">
            <a:avLst/>
          </a:prstGeom>
          <a:noFill/>
        </p:spPr>
        <p:txBody>
          <a:bodyPr wrap="square">
            <a:spAutoFit/>
          </a:bodyPr>
          <a:lstStyle/>
          <a:p>
            <a:pPr>
              <a:buNone/>
            </a:pPr>
            <a:r>
              <a:rPr lang="en-US" sz="2000" b="1" dirty="0">
                <a:solidFill>
                  <a:srgbClr val="000000"/>
                </a:solidFill>
                <a:effectLst/>
                <a:latin typeface="TimesNewRomanPS-BoldMT"/>
              </a:rPr>
              <a:t>2. Class Diagram </a:t>
            </a:r>
          </a:p>
        </p:txBody>
      </p:sp>
      <p:sp>
        <p:nvSpPr>
          <p:cNvPr id="6" name="TextBox 5">
            <a:extLst>
              <a:ext uri="{FF2B5EF4-FFF2-40B4-BE49-F238E27FC236}">
                <a16:creationId xmlns:a16="http://schemas.microsoft.com/office/drawing/2014/main" id="{DFEDABB5-9C34-FDEA-B73C-965B67B297FE}"/>
              </a:ext>
            </a:extLst>
          </p:cNvPr>
          <p:cNvSpPr txBox="1"/>
          <p:nvPr/>
        </p:nvSpPr>
        <p:spPr>
          <a:xfrm>
            <a:off x="881744" y="1428205"/>
            <a:ext cx="2808516" cy="5601533"/>
          </a:xfrm>
          <a:prstGeom prst="rect">
            <a:avLst/>
          </a:prstGeom>
          <a:noFill/>
        </p:spPr>
        <p:txBody>
          <a:bodyPr wrap="square">
            <a:spAutoFit/>
          </a:bodyPr>
          <a:lstStyle/>
          <a:p>
            <a:pPr>
              <a:buNone/>
            </a:pPr>
            <a:r>
              <a:rPr lang="en-IN" sz="1600" b="1" dirty="0">
                <a:solidFill>
                  <a:srgbClr val="000000"/>
                </a:solidFill>
                <a:effectLst/>
                <a:latin typeface="Times New Roman" panose="02020603050405020304" pitchFamily="18" charset="0"/>
                <a:cs typeface="Times New Roman" panose="02020603050405020304" pitchFamily="18" charset="0"/>
              </a:rPr>
              <a:t>Main Classes &amp; Attributes </a:t>
            </a:r>
          </a:p>
          <a:p>
            <a:pPr>
              <a:buNone/>
            </a:pPr>
            <a:endParaRPr lang="en-IN" sz="2000" dirty="0">
              <a:latin typeface="Times New Roman" panose="02020603050405020304" pitchFamily="18" charset="0"/>
              <a:cs typeface="Times New Roman" panose="02020603050405020304" pitchFamily="18" charset="0"/>
            </a:endParaRPr>
          </a:p>
          <a:p>
            <a:pPr>
              <a:buNone/>
            </a:pPr>
            <a:r>
              <a:rPr lang="en-IN" b="1" dirty="0">
                <a:solidFill>
                  <a:srgbClr val="000000"/>
                </a:solidFill>
                <a:effectLst/>
                <a:latin typeface="Times New Roman" panose="02020603050405020304" pitchFamily="18" charset="0"/>
                <a:cs typeface="Times New Roman" panose="02020603050405020304" pitchFamily="18" charset="0"/>
              </a:rPr>
              <a:t>1.Inventory </a:t>
            </a:r>
            <a:endParaRPr lang="en-IN"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Item_ID (Primary Key)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DrugName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Quantity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Expiry_Date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Reorder_Level </a:t>
            </a:r>
          </a:p>
          <a:p>
            <a:pPr>
              <a:buNone/>
            </a:pPr>
            <a:endParaRPr lang="en-IN" sz="1400" dirty="0">
              <a:solidFill>
                <a:srgbClr val="000000"/>
              </a:solidFill>
              <a:effectLst/>
              <a:latin typeface="Times New Roman" panose="02020603050405020304" pitchFamily="18" charset="0"/>
              <a:cs typeface="Times New Roman" panose="02020603050405020304" pitchFamily="18" charset="0"/>
            </a:endParaRPr>
          </a:p>
          <a:p>
            <a:pPr>
              <a:buNone/>
            </a:pPr>
            <a:r>
              <a:rPr lang="en-IN" b="1" dirty="0">
                <a:solidFill>
                  <a:srgbClr val="000000"/>
                </a:solidFill>
                <a:effectLst/>
                <a:latin typeface="Times New Roman" panose="02020603050405020304" pitchFamily="18" charset="0"/>
                <a:cs typeface="Times New Roman" panose="02020603050405020304" pitchFamily="18" charset="0"/>
              </a:rPr>
              <a:t>2.Sales </a:t>
            </a:r>
            <a:endParaRPr lang="en-IN"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Sale_ID (Primary Key)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Item_ID (Foreign Key → Inventory)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Date_of_Sale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Quantity_Sold </a:t>
            </a:r>
          </a:p>
          <a:p>
            <a:pPr>
              <a:buNone/>
            </a:pPr>
            <a:endParaRPr lang="en-IN" sz="2000" dirty="0">
              <a:latin typeface="Times New Roman" panose="02020603050405020304" pitchFamily="18" charset="0"/>
              <a:cs typeface="Times New Roman" panose="02020603050405020304" pitchFamily="18" charset="0"/>
            </a:endParaRPr>
          </a:p>
          <a:p>
            <a:pPr>
              <a:buNone/>
            </a:pPr>
            <a:r>
              <a:rPr lang="en-IN" sz="1600" b="1" dirty="0">
                <a:solidFill>
                  <a:srgbClr val="000000"/>
                </a:solidFill>
                <a:effectLst/>
                <a:latin typeface="Times New Roman" panose="02020603050405020304" pitchFamily="18" charset="0"/>
                <a:cs typeface="Times New Roman" panose="02020603050405020304" pitchFamily="18" charset="0"/>
              </a:rPr>
              <a:t>3.</a:t>
            </a:r>
            <a:r>
              <a:rPr lang="en-IN" b="1" dirty="0">
                <a:solidFill>
                  <a:srgbClr val="000000"/>
                </a:solidFill>
                <a:effectLst/>
                <a:latin typeface="Times New Roman" panose="02020603050405020304" pitchFamily="18" charset="0"/>
                <a:cs typeface="Times New Roman" panose="02020603050405020304" pitchFamily="18" charset="0"/>
              </a:rPr>
              <a:t>Forecasting Model (SARIMAX) </a:t>
            </a:r>
            <a:endParaRPr lang="en-IN"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Model_ID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HistoricalData </a:t>
            </a:r>
            <a:endParaRPr lang="en-IN"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400" dirty="0">
                <a:solidFill>
                  <a:srgbClr val="000000"/>
                </a:solidFill>
                <a:effectLst/>
                <a:latin typeface="Times New Roman" panose="02020603050405020304" pitchFamily="18" charset="0"/>
                <a:cs typeface="Times New Roman" panose="02020603050405020304" pitchFamily="18" charset="0"/>
              </a:rPr>
              <a:t>PredictedValues </a:t>
            </a:r>
          </a:p>
          <a:p>
            <a:pPr>
              <a:buNone/>
            </a:pP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071BEBD-BCDA-3DF0-729D-DE8A725605AD}"/>
              </a:ext>
            </a:extLst>
          </p:cNvPr>
          <p:cNvSpPr txBox="1"/>
          <p:nvPr/>
        </p:nvSpPr>
        <p:spPr>
          <a:xfrm>
            <a:off x="3422893" y="2065295"/>
            <a:ext cx="2296886" cy="276998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4.Supplier </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Supplier_ID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Supplier_Name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Contact_Details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5.OrderManagement </a:t>
            </a:r>
            <a:endPar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Order_ID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Supplier_ID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Order_Date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Status</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904016F-528B-DF4B-F15F-FEA29C60E01C}"/>
              </a:ext>
            </a:extLst>
          </p:cNvPr>
          <p:cNvPicPr>
            <a:picLocks noChangeAspect="1"/>
          </p:cNvPicPr>
          <p:nvPr/>
        </p:nvPicPr>
        <p:blipFill>
          <a:blip r:embed="rId2"/>
          <a:stretch>
            <a:fillRect/>
          </a:stretch>
        </p:blipFill>
        <p:spPr>
          <a:xfrm>
            <a:off x="5650954" y="467677"/>
            <a:ext cx="6069100" cy="6052519"/>
          </a:xfrm>
          <a:prstGeom prst="rect">
            <a:avLst/>
          </a:prstGeom>
          <a:ln w="19050">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432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4130F-8FD7-83D8-B979-25B0A9B550FF}"/>
              </a:ext>
            </a:extLst>
          </p:cNvPr>
          <p:cNvSpPr txBox="1"/>
          <p:nvPr/>
        </p:nvSpPr>
        <p:spPr>
          <a:xfrm>
            <a:off x="403120" y="252629"/>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UML DIAGRAMS</a:t>
            </a:r>
          </a:p>
        </p:txBody>
      </p:sp>
      <p:sp>
        <p:nvSpPr>
          <p:cNvPr id="4" name="TextBox 3">
            <a:extLst>
              <a:ext uri="{FF2B5EF4-FFF2-40B4-BE49-F238E27FC236}">
                <a16:creationId xmlns:a16="http://schemas.microsoft.com/office/drawing/2014/main" id="{1A73F2E6-6D64-C9AF-1A75-BD696109880E}"/>
              </a:ext>
            </a:extLst>
          </p:cNvPr>
          <p:cNvSpPr txBox="1"/>
          <p:nvPr/>
        </p:nvSpPr>
        <p:spPr>
          <a:xfrm>
            <a:off x="403120" y="962902"/>
            <a:ext cx="4611331" cy="4372159"/>
          </a:xfrm>
          <a:prstGeom prst="rect">
            <a:avLst/>
          </a:prstGeom>
          <a:noFill/>
        </p:spPr>
        <p:txBody>
          <a:bodyPr wrap="square">
            <a:spAutoFit/>
          </a:bodyPr>
          <a:lstStyle/>
          <a:p>
            <a:pPr>
              <a:buNone/>
            </a:pPr>
            <a:r>
              <a:rPr lang="en-IN" sz="2000" b="1" dirty="0">
                <a:solidFill>
                  <a:srgbClr val="000000"/>
                </a:solidFill>
                <a:effectLst/>
                <a:latin typeface="TimesNewRomanPS-BoldMT"/>
              </a:rPr>
              <a:t>3.Sequence Diagram (Stock Forecasting) </a:t>
            </a:r>
          </a:p>
          <a:p>
            <a:pPr>
              <a:buNone/>
            </a:pP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Hospital Staff requests medical supplies. </a:t>
            </a: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Inventory Manager checks stock. </a:t>
            </a: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If stock is low, Automated System generates a restocking alert. </a:t>
            </a: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Inventory Manager places an order. </a:t>
            </a: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Supplier delivers the supplies. </a:t>
            </a:r>
            <a:endParaRPr lang="en-IN" dirty="0"/>
          </a:p>
          <a:p>
            <a:pPr marL="742950" lvl="1" indent="-28575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rPr>
              <a:t>Automated System updates inventory records</a:t>
            </a:r>
            <a:endParaRPr lang="en-IN" dirty="0"/>
          </a:p>
        </p:txBody>
      </p:sp>
      <p:pic>
        <p:nvPicPr>
          <p:cNvPr id="6" name="Picture 5">
            <a:extLst>
              <a:ext uri="{FF2B5EF4-FFF2-40B4-BE49-F238E27FC236}">
                <a16:creationId xmlns:a16="http://schemas.microsoft.com/office/drawing/2014/main" id="{91BE1708-A0BD-BEA5-ECFF-A1A4AA970090}"/>
              </a:ext>
            </a:extLst>
          </p:cNvPr>
          <p:cNvPicPr>
            <a:picLocks noChangeAspect="1"/>
          </p:cNvPicPr>
          <p:nvPr/>
        </p:nvPicPr>
        <p:blipFill>
          <a:blip r:embed="rId2"/>
          <a:stretch>
            <a:fillRect/>
          </a:stretch>
        </p:blipFill>
        <p:spPr>
          <a:xfrm>
            <a:off x="5014451" y="962902"/>
            <a:ext cx="6736164" cy="5142930"/>
          </a:xfrm>
          <a:prstGeom prst="rect">
            <a:avLst/>
          </a:prstGeom>
          <a:ln w="19050">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659626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DCD0C-B376-B8A5-B67A-E7E779B275E3}"/>
              </a:ext>
            </a:extLst>
          </p:cNvPr>
          <p:cNvSpPr txBox="1"/>
          <p:nvPr/>
        </p:nvSpPr>
        <p:spPr>
          <a:xfrm>
            <a:off x="383078" y="292968"/>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UML DIAGRAMS</a:t>
            </a:r>
          </a:p>
        </p:txBody>
      </p:sp>
      <p:sp>
        <p:nvSpPr>
          <p:cNvPr id="4" name="TextBox 3">
            <a:extLst>
              <a:ext uri="{FF2B5EF4-FFF2-40B4-BE49-F238E27FC236}">
                <a16:creationId xmlns:a16="http://schemas.microsoft.com/office/drawing/2014/main" id="{B1E50F74-EE66-9CC2-2BD0-50F3FBEF3C4F}"/>
              </a:ext>
            </a:extLst>
          </p:cNvPr>
          <p:cNvSpPr txBox="1"/>
          <p:nvPr/>
        </p:nvSpPr>
        <p:spPr>
          <a:xfrm>
            <a:off x="800922" y="914525"/>
            <a:ext cx="4950948" cy="400110"/>
          </a:xfrm>
          <a:prstGeom prst="rect">
            <a:avLst/>
          </a:prstGeom>
          <a:noFill/>
        </p:spPr>
        <p:txBody>
          <a:bodyPr wrap="square">
            <a:spAutoFit/>
          </a:bodyPr>
          <a:lstStyle/>
          <a:p>
            <a:r>
              <a:rPr lang="en-IN" sz="2000" b="1" dirty="0">
                <a:solidFill>
                  <a:srgbClr val="000000"/>
                </a:solidFill>
                <a:latin typeface="TimesNewRomanPS-BoldMT"/>
              </a:rPr>
              <a:t>4.</a:t>
            </a:r>
            <a:r>
              <a:rPr lang="en-IN" sz="2000" b="1" dirty="0">
                <a:solidFill>
                  <a:srgbClr val="000000"/>
                </a:solidFill>
                <a:effectLst/>
                <a:latin typeface="TimesNewRomanPS-BoldMT"/>
              </a:rPr>
              <a:t>Activity</a:t>
            </a:r>
            <a:r>
              <a:rPr lang="en-IN" b="1" dirty="0">
                <a:solidFill>
                  <a:srgbClr val="000000"/>
                </a:solidFill>
                <a:effectLst/>
                <a:latin typeface="TimesNewRomanPS-BoldMT"/>
              </a:rPr>
              <a:t> Diagram</a:t>
            </a:r>
            <a:endParaRPr lang="en-IN" sz="2000" dirty="0"/>
          </a:p>
        </p:txBody>
      </p:sp>
      <p:sp>
        <p:nvSpPr>
          <p:cNvPr id="6" name="TextBox 5">
            <a:extLst>
              <a:ext uri="{FF2B5EF4-FFF2-40B4-BE49-F238E27FC236}">
                <a16:creationId xmlns:a16="http://schemas.microsoft.com/office/drawing/2014/main" id="{9576547A-3253-644B-D9AF-EAE6EB119070}"/>
              </a:ext>
            </a:extLst>
          </p:cNvPr>
          <p:cNvSpPr txBox="1"/>
          <p:nvPr/>
        </p:nvSpPr>
        <p:spPr>
          <a:xfrm>
            <a:off x="1201754" y="1443749"/>
            <a:ext cx="4963072" cy="337188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Monitor stock levels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Analyze demand trends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If stock is low, generate a restocking alert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Approve and place an order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Receive supplies from supplier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Update inventory records </a:t>
            </a:r>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Optimize reorder frequency </a:t>
            </a:r>
            <a:endParaRPr lang="en-US" dirty="0"/>
          </a:p>
          <a:p>
            <a:pPr marL="285750" indent="-285750">
              <a:lnSpc>
                <a:spcPct val="150000"/>
              </a:lnSpc>
              <a:buFont typeface="Arial" panose="020B0604020202020204" pitchFamily="34" charset="0"/>
              <a:buChar char="•"/>
            </a:pPr>
            <a:r>
              <a:rPr lang="en-US" sz="1800" dirty="0">
                <a:solidFill>
                  <a:srgbClr val="000000"/>
                </a:solidFill>
                <a:effectLst/>
                <a:latin typeface="Times New Roman" panose="02020603050405020304" pitchFamily="18" charset="0"/>
              </a:rPr>
              <a:t>Ensure compliance &amp; audits</a:t>
            </a:r>
            <a:endParaRPr lang="en-IN" dirty="0"/>
          </a:p>
        </p:txBody>
      </p:sp>
      <p:pic>
        <p:nvPicPr>
          <p:cNvPr id="8" name="Picture 7">
            <a:extLst>
              <a:ext uri="{FF2B5EF4-FFF2-40B4-BE49-F238E27FC236}">
                <a16:creationId xmlns:a16="http://schemas.microsoft.com/office/drawing/2014/main" id="{E7AF534A-98AB-2556-C4B7-CE48A8706D6F}"/>
              </a:ext>
            </a:extLst>
          </p:cNvPr>
          <p:cNvPicPr>
            <a:picLocks noChangeAspect="1"/>
          </p:cNvPicPr>
          <p:nvPr/>
        </p:nvPicPr>
        <p:blipFill>
          <a:blip r:embed="rId2"/>
          <a:stretch>
            <a:fillRect/>
          </a:stretch>
        </p:blipFill>
        <p:spPr>
          <a:xfrm>
            <a:off x="6440132" y="785411"/>
            <a:ext cx="4227870" cy="5762657"/>
          </a:xfrm>
          <a:prstGeom prst="rect">
            <a:avLst/>
          </a:prstGeom>
          <a:ln w="19050">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4851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EBD63-8C7C-D7AC-4380-34696E79E776}"/>
              </a:ext>
            </a:extLst>
          </p:cNvPr>
          <p:cNvSpPr txBox="1"/>
          <p:nvPr/>
        </p:nvSpPr>
        <p:spPr>
          <a:xfrm>
            <a:off x="379593" y="231411"/>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UML DIAGRAMS</a:t>
            </a:r>
          </a:p>
        </p:txBody>
      </p:sp>
      <p:sp>
        <p:nvSpPr>
          <p:cNvPr id="4" name="TextBox 3">
            <a:extLst>
              <a:ext uri="{FF2B5EF4-FFF2-40B4-BE49-F238E27FC236}">
                <a16:creationId xmlns:a16="http://schemas.microsoft.com/office/drawing/2014/main" id="{C053D60A-919E-D2AE-A00B-5240D6A2F51D}"/>
              </a:ext>
            </a:extLst>
          </p:cNvPr>
          <p:cNvSpPr txBox="1"/>
          <p:nvPr/>
        </p:nvSpPr>
        <p:spPr>
          <a:xfrm>
            <a:off x="740228" y="800676"/>
            <a:ext cx="5355772" cy="4618380"/>
          </a:xfrm>
          <a:prstGeom prst="rect">
            <a:avLst/>
          </a:prstGeom>
          <a:noFill/>
        </p:spPr>
        <p:txBody>
          <a:bodyPr wrap="square">
            <a:spAutoFit/>
          </a:bodyPr>
          <a:lstStyle/>
          <a:p>
            <a:pPr>
              <a:lnSpc>
                <a:spcPct val="150000"/>
              </a:lnSpc>
              <a:buNone/>
            </a:pPr>
            <a:r>
              <a:rPr lang="en-IN" sz="2000" b="1" dirty="0">
                <a:solidFill>
                  <a:srgbClr val="000000"/>
                </a:solidFill>
                <a:effectLst/>
                <a:latin typeface="TimesNewRomanPS-BoldMT"/>
              </a:rPr>
              <a:t>5. Deployment Diagram </a:t>
            </a:r>
          </a:p>
          <a:p>
            <a:pPr>
              <a:lnSpc>
                <a:spcPct val="150000"/>
              </a:lnSpc>
              <a:buNone/>
            </a:pPr>
            <a:endParaRPr lang="en-IN" sz="1600" dirty="0"/>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Hospital System (Hospital Staff Workstation, Inventory Management System) </a:t>
            </a:r>
            <a:endParaRPr lang="en-IN" dirty="0"/>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Supplier System (Supplier Database, Supplier Portal) </a:t>
            </a:r>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Cloud Infrastructure (Automated Analytics Engine, Optimization Module, Inventory </a:t>
            </a:r>
            <a:endParaRPr lang="en-IN" dirty="0"/>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Database) </a:t>
            </a:r>
            <a:endParaRPr lang="en-IN" dirty="0"/>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Interactions between Inventory Manager Dashboard, Order Processing System, and </a:t>
            </a:r>
            <a:endParaRPr lang="en-IN" dirty="0"/>
          </a:p>
          <a:p>
            <a:pPr marL="285750" indent="-285750">
              <a:lnSpc>
                <a:spcPct val="150000"/>
              </a:lnSpc>
              <a:buFont typeface="Arial" panose="020B0604020202020204" pitchFamily="34" charset="0"/>
              <a:buChar char="•"/>
            </a:pPr>
            <a:r>
              <a:rPr lang="en-IN" sz="1800" dirty="0">
                <a:solidFill>
                  <a:srgbClr val="000000"/>
                </a:solidFill>
                <a:effectLst/>
                <a:latin typeface="Times New Roman" panose="02020603050405020304" pitchFamily="18" charset="0"/>
              </a:rPr>
              <a:t>Supplier Portal</a:t>
            </a:r>
            <a:endParaRPr lang="en-IN" dirty="0"/>
          </a:p>
        </p:txBody>
      </p:sp>
      <p:pic>
        <p:nvPicPr>
          <p:cNvPr id="6" name="Picture 5">
            <a:extLst>
              <a:ext uri="{FF2B5EF4-FFF2-40B4-BE49-F238E27FC236}">
                <a16:creationId xmlns:a16="http://schemas.microsoft.com/office/drawing/2014/main" id="{74E07F94-AD0C-BA73-6225-8D15AEC1AC23}"/>
              </a:ext>
            </a:extLst>
          </p:cNvPr>
          <p:cNvPicPr>
            <a:picLocks noChangeAspect="1"/>
          </p:cNvPicPr>
          <p:nvPr/>
        </p:nvPicPr>
        <p:blipFill>
          <a:blip r:embed="rId2"/>
          <a:stretch>
            <a:fillRect/>
          </a:stretch>
        </p:blipFill>
        <p:spPr>
          <a:xfrm>
            <a:off x="6096000" y="800676"/>
            <a:ext cx="5556752" cy="5256648"/>
          </a:xfrm>
          <a:prstGeom prst="rect">
            <a:avLst/>
          </a:prstGeom>
          <a:ln w="19050">
            <a:solidFill>
              <a:schemeClr val="accent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87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CB1F67-4EC0-E6EF-239F-A75396234EED}"/>
              </a:ext>
            </a:extLst>
          </p:cNvPr>
          <p:cNvSpPr txBox="1"/>
          <p:nvPr/>
        </p:nvSpPr>
        <p:spPr>
          <a:xfrm>
            <a:off x="403121" y="221456"/>
            <a:ext cx="308733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pic>
        <p:nvPicPr>
          <p:cNvPr id="3" name="Picture 2">
            <a:extLst>
              <a:ext uri="{FF2B5EF4-FFF2-40B4-BE49-F238E27FC236}">
                <a16:creationId xmlns:a16="http://schemas.microsoft.com/office/drawing/2014/main" id="{8566DDC0-E27F-629B-6085-5728EF686DF6}"/>
              </a:ext>
            </a:extLst>
          </p:cNvPr>
          <p:cNvPicPr>
            <a:picLocks noChangeAspect="1"/>
          </p:cNvPicPr>
          <p:nvPr/>
        </p:nvPicPr>
        <p:blipFill>
          <a:blip r:embed="rId2"/>
          <a:stretch>
            <a:fillRect/>
          </a:stretch>
        </p:blipFill>
        <p:spPr>
          <a:xfrm>
            <a:off x="1830949" y="998201"/>
            <a:ext cx="8530099" cy="4861598"/>
          </a:xfrm>
          <a:prstGeom prst="rect">
            <a:avLst/>
          </a:prstGeom>
          <a:ln w="28575">
            <a:solidFill>
              <a:schemeClr val="tx1"/>
            </a:solidFill>
          </a:ln>
          <a:effectLst>
            <a:outerShdw blurRad="63500" sx="102000" sy="102000" algn="ctr" rotWithShape="0">
              <a:prstClr val="black">
                <a:alpha val="40000"/>
              </a:prstClr>
            </a:outerShdw>
          </a:effectLst>
        </p:spPr>
      </p:pic>
      <p:sp>
        <p:nvSpPr>
          <p:cNvPr id="6" name="Rectangle 5">
            <a:extLst>
              <a:ext uri="{FF2B5EF4-FFF2-40B4-BE49-F238E27FC236}">
                <a16:creationId xmlns:a16="http://schemas.microsoft.com/office/drawing/2014/main" id="{B6C9B5C4-E8F2-14A9-D1B7-00F556D3E6EF}"/>
              </a:ext>
            </a:extLst>
          </p:cNvPr>
          <p:cNvSpPr/>
          <p:nvPr/>
        </p:nvSpPr>
        <p:spPr>
          <a:xfrm>
            <a:off x="4411083" y="6036444"/>
            <a:ext cx="336983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Final interface of window</a:t>
            </a:r>
          </a:p>
        </p:txBody>
      </p:sp>
    </p:spTree>
    <p:extLst>
      <p:ext uri="{BB962C8B-B14F-4D97-AF65-F5344CB8AC3E}">
        <p14:creationId xmlns:p14="http://schemas.microsoft.com/office/powerpoint/2010/main" val="292675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C36E01-4796-55AD-C203-E65B8027FA6C}"/>
              </a:ext>
            </a:extLst>
          </p:cNvPr>
          <p:cNvPicPr>
            <a:picLocks noChangeAspect="1"/>
          </p:cNvPicPr>
          <p:nvPr/>
        </p:nvPicPr>
        <p:blipFill>
          <a:blip r:embed="rId2"/>
          <a:stretch>
            <a:fillRect/>
          </a:stretch>
        </p:blipFill>
        <p:spPr>
          <a:xfrm>
            <a:off x="1832353" y="999000"/>
            <a:ext cx="8527294" cy="4860000"/>
          </a:xfrm>
          <a:prstGeom prst="rect">
            <a:avLst/>
          </a:prstGeom>
          <a:ln w="19050">
            <a:solidFill>
              <a:schemeClr val="tx1"/>
            </a:solidFill>
          </a:ln>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EC7BFD89-B428-CAF6-94ED-705CD9D04BDB}"/>
              </a:ext>
            </a:extLst>
          </p:cNvPr>
          <p:cNvSpPr txBox="1"/>
          <p:nvPr/>
        </p:nvSpPr>
        <p:spPr>
          <a:xfrm>
            <a:off x="403120" y="221456"/>
            <a:ext cx="3126661"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sp>
        <p:nvSpPr>
          <p:cNvPr id="4" name="Rectangle 3">
            <a:extLst>
              <a:ext uri="{FF2B5EF4-FFF2-40B4-BE49-F238E27FC236}">
                <a16:creationId xmlns:a16="http://schemas.microsoft.com/office/drawing/2014/main" id="{DD625475-1E3C-F600-DADC-029B2C887548}"/>
              </a:ext>
            </a:extLst>
          </p:cNvPr>
          <p:cNvSpPr/>
          <p:nvPr/>
        </p:nvSpPr>
        <p:spPr>
          <a:xfrm>
            <a:off x="3230798" y="6036444"/>
            <a:ext cx="5730415"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select Browse file in interface of window</a:t>
            </a:r>
          </a:p>
        </p:txBody>
      </p:sp>
    </p:spTree>
    <p:extLst>
      <p:ext uri="{BB962C8B-B14F-4D97-AF65-F5344CB8AC3E}">
        <p14:creationId xmlns:p14="http://schemas.microsoft.com/office/powerpoint/2010/main" val="242869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B62D4-4BF8-F56A-37BD-9D79C6016A65}"/>
              </a:ext>
            </a:extLst>
          </p:cNvPr>
          <p:cNvSpPr txBox="1"/>
          <p:nvPr/>
        </p:nvSpPr>
        <p:spPr>
          <a:xfrm>
            <a:off x="432617" y="275303"/>
            <a:ext cx="265471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800" b="1" u="sng" dirty="0">
                <a:solidFill>
                  <a:schemeClr val="accent2"/>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F76588C4-2F76-5AC4-991B-A8AB745BC901}"/>
              </a:ext>
            </a:extLst>
          </p:cNvPr>
          <p:cNvSpPr txBox="1"/>
          <p:nvPr/>
        </p:nvSpPr>
        <p:spPr>
          <a:xfrm>
            <a:off x="1012722" y="977321"/>
            <a:ext cx="5673213" cy="5693866"/>
          </a:xfrm>
          <a:prstGeom prst="rect">
            <a:avLst/>
          </a:prstGeom>
          <a:noFill/>
        </p:spPr>
        <p:txBody>
          <a:bodyPr wrap="square" rtlCol="0">
            <a:spAutoFit/>
          </a:bodyPr>
          <a:lstStyle/>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Abstract</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Literature survey</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Existing System</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Disadvantages of Existing System</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Proposed System</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Advantages of Proposed System</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System Requirements</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System Architecture</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UML Diagrams</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Output Screens</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Future Enhancements</a:t>
            </a:r>
          </a:p>
          <a:p>
            <a:pPr marL="342900"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514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D1BA67-DD54-74A6-CD75-7E807DCDFEC9}"/>
              </a:ext>
            </a:extLst>
          </p:cNvPr>
          <p:cNvPicPr>
            <a:picLocks noChangeAspect="1"/>
          </p:cNvPicPr>
          <p:nvPr/>
        </p:nvPicPr>
        <p:blipFill>
          <a:blip r:embed="rId2"/>
          <a:stretch>
            <a:fillRect/>
          </a:stretch>
        </p:blipFill>
        <p:spPr>
          <a:xfrm>
            <a:off x="1840621" y="999000"/>
            <a:ext cx="8510758" cy="4860000"/>
          </a:xfrm>
          <a:prstGeom prst="rect">
            <a:avLst/>
          </a:prstGeom>
          <a:ln w="12700">
            <a:solidFill>
              <a:schemeClr val="tx1"/>
            </a:solidFill>
          </a:ln>
          <a:effectLst>
            <a:outerShdw blurRad="63500" sx="102000" sy="102000" algn="ctr" rotWithShape="0">
              <a:prstClr val="black">
                <a:alpha val="40000"/>
              </a:prstClr>
            </a:outerShdw>
          </a:effectLst>
        </p:spPr>
      </p:pic>
      <p:sp>
        <p:nvSpPr>
          <p:cNvPr id="3" name="TextBox 2">
            <a:extLst>
              <a:ext uri="{FF2B5EF4-FFF2-40B4-BE49-F238E27FC236}">
                <a16:creationId xmlns:a16="http://schemas.microsoft.com/office/drawing/2014/main" id="{C254EBC5-B0A1-05AE-B74E-E51209E6027D}"/>
              </a:ext>
            </a:extLst>
          </p:cNvPr>
          <p:cNvSpPr txBox="1"/>
          <p:nvPr/>
        </p:nvSpPr>
        <p:spPr>
          <a:xfrm>
            <a:off x="393288" y="190678"/>
            <a:ext cx="338229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sp>
        <p:nvSpPr>
          <p:cNvPr id="4" name="Rectangle 3">
            <a:extLst>
              <a:ext uri="{FF2B5EF4-FFF2-40B4-BE49-F238E27FC236}">
                <a16:creationId xmlns:a16="http://schemas.microsoft.com/office/drawing/2014/main" id="{27FB086C-D963-6F81-D9D7-8818448D9BA2}"/>
              </a:ext>
            </a:extLst>
          </p:cNvPr>
          <p:cNvSpPr/>
          <p:nvPr/>
        </p:nvSpPr>
        <p:spPr>
          <a:xfrm>
            <a:off x="2547918" y="6174879"/>
            <a:ext cx="7096173"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Upload the Historical Dataset in</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interface of window</a:t>
            </a:r>
          </a:p>
        </p:txBody>
      </p:sp>
    </p:spTree>
    <p:extLst>
      <p:ext uri="{BB962C8B-B14F-4D97-AF65-F5344CB8AC3E}">
        <p14:creationId xmlns:p14="http://schemas.microsoft.com/office/powerpoint/2010/main" val="1890634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A72E7-3AC0-AA89-DA1D-6501FF2C2702}"/>
              </a:ext>
            </a:extLst>
          </p:cNvPr>
          <p:cNvPicPr>
            <a:picLocks noChangeAspect="1"/>
          </p:cNvPicPr>
          <p:nvPr/>
        </p:nvPicPr>
        <p:blipFill>
          <a:blip r:embed="rId2"/>
          <a:stretch>
            <a:fillRect/>
          </a:stretch>
        </p:blipFill>
        <p:spPr>
          <a:xfrm>
            <a:off x="1832352" y="999000"/>
            <a:ext cx="8527295" cy="4860000"/>
          </a:xfrm>
          <a:prstGeom prst="rect">
            <a:avLst/>
          </a:prstGeom>
          <a:ln w="19050">
            <a:solidFill>
              <a:schemeClr val="tx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A9F9EC69-48ED-F9AD-E60E-60868C6F9281}"/>
              </a:ext>
            </a:extLst>
          </p:cNvPr>
          <p:cNvSpPr txBox="1"/>
          <p:nvPr/>
        </p:nvSpPr>
        <p:spPr>
          <a:xfrm>
            <a:off x="373814" y="163467"/>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sp>
        <p:nvSpPr>
          <p:cNvPr id="5" name="Rectangle 4">
            <a:extLst>
              <a:ext uri="{FF2B5EF4-FFF2-40B4-BE49-F238E27FC236}">
                <a16:creationId xmlns:a16="http://schemas.microsoft.com/office/drawing/2014/main" id="{873BA6EB-8879-E523-D5E9-C0D0E0C68ADE}"/>
              </a:ext>
            </a:extLst>
          </p:cNvPr>
          <p:cNvSpPr/>
          <p:nvPr/>
        </p:nvSpPr>
        <p:spPr>
          <a:xfrm>
            <a:off x="2565553" y="6036444"/>
            <a:ext cx="7060907"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Predict the Historical Dataset in</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interface of window</a:t>
            </a:r>
          </a:p>
        </p:txBody>
      </p:sp>
    </p:spTree>
    <p:extLst>
      <p:ext uri="{BB962C8B-B14F-4D97-AF65-F5344CB8AC3E}">
        <p14:creationId xmlns:p14="http://schemas.microsoft.com/office/powerpoint/2010/main" val="3739036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413F0-D2F1-4323-3161-DD780872B71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31B9B6-8385-1E2E-D287-07A58D392E2A}"/>
              </a:ext>
            </a:extLst>
          </p:cNvPr>
          <p:cNvPicPr>
            <a:picLocks noChangeAspect="1"/>
          </p:cNvPicPr>
          <p:nvPr/>
        </p:nvPicPr>
        <p:blipFill>
          <a:blip r:embed="rId2"/>
          <a:stretch>
            <a:fillRect/>
          </a:stretch>
        </p:blipFill>
        <p:spPr>
          <a:xfrm>
            <a:off x="1832353" y="999000"/>
            <a:ext cx="8527294" cy="4860000"/>
          </a:xfrm>
          <a:prstGeom prst="rect">
            <a:avLst/>
          </a:prstGeom>
          <a:ln w="12700">
            <a:solidFill>
              <a:schemeClr val="tx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EBA5E990-A675-667A-9930-5CAE4DFD3BD2}"/>
              </a:ext>
            </a:extLst>
          </p:cNvPr>
          <p:cNvSpPr txBox="1"/>
          <p:nvPr/>
        </p:nvSpPr>
        <p:spPr>
          <a:xfrm>
            <a:off x="373814" y="163467"/>
            <a:ext cx="322479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sp>
        <p:nvSpPr>
          <p:cNvPr id="5" name="Rectangle 4">
            <a:extLst>
              <a:ext uri="{FF2B5EF4-FFF2-40B4-BE49-F238E27FC236}">
                <a16:creationId xmlns:a16="http://schemas.microsoft.com/office/drawing/2014/main" id="{92047757-AE0F-8DDE-69DB-AC418FAFB258}"/>
              </a:ext>
            </a:extLst>
          </p:cNvPr>
          <p:cNvSpPr/>
          <p:nvPr/>
        </p:nvSpPr>
        <p:spPr>
          <a:xfrm>
            <a:off x="2713026" y="6077333"/>
            <a:ext cx="6765956"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See Forecast for New Data in</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interface of window</a:t>
            </a:r>
          </a:p>
        </p:txBody>
      </p:sp>
    </p:spTree>
    <p:extLst>
      <p:ext uri="{BB962C8B-B14F-4D97-AF65-F5344CB8AC3E}">
        <p14:creationId xmlns:p14="http://schemas.microsoft.com/office/powerpoint/2010/main" val="231361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FD793-B08E-637E-13D5-2C00361196E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C5F81B9-746F-4641-02B1-3F4373A89A83}"/>
              </a:ext>
            </a:extLst>
          </p:cNvPr>
          <p:cNvPicPr>
            <a:picLocks noChangeAspect="1"/>
          </p:cNvPicPr>
          <p:nvPr/>
        </p:nvPicPr>
        <p:blipFill>
          <a:blip r:embed="rId2"/>
          <a:stretch>
            <a:fillRect/>
          </a:stretch>
        </p:blipFill>
        <p:spPr>
          <a:xfrm>
            <a:off x="1836548" y="999000"/>
            <a:ext cx="8518902" cy="4860000"/>
          </a:xfrm>
          <a:prstGeom prst="rect">
            <a:avLst/>
          </a:prstGeom>
          <a:ln w="19050">
            <a:solidFill>
              <a:schemeClr val="tx1"/>
            </a:solidFill>
          </a:ln>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71CF5F6E-E5E6-8319-89A0-68B18694AF44}"/>
              </a:ext>
            </a:extLst>
          </p:cNvPr>
          <p:cNvSpPr txBox="1"/>
          <p:nvPr/>
        </p:nvSpPr>
        <p:spPr>
          <a:xfrm>
            <a:off x="312511" y="245441"/>
            <a:ext cx="335261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OUTPUT SCREEN</a:t>
            </a:r>
          </a:p>
        </p:txBody>
      </p:sp>
      <p:sp>
        <p:nvSpPr>
          <p:cNvPr id="5" name="Rectangle 4">
            <a:extLst>
              <a:ext uri="{FF2B5EF4-FFF2-40B4-BE49-F238E27FC236}">
                <a16:creationId xmlns:a16="http://schemas.microsoft.com/office/drawing/2014/main" id="{3E154EFF-2B86-47EF-E5CC-344C13543E89}"/>
              </a:ext>
            </a:extLst>
          </p:cNvPr>
          <p:cNvSpPr/>
          <p:nvPr/>
        </p:nvSpPr>
        <p:spPr>
          <a:xfrm>
            <a:off x="1988817" y="6120116"/>
            <a:ext cx="8214365"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To See Forecasts Against Actual Outcomes with Graph in</a:t>
            </a: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interface of window</a:t>
            </a:r>
          </a:p>
        </p:txBody>
      </p:sp>
    </p:spTree>
    <p:extLst>
      <p:ext uri="{BB962C8B-B14F-4D97-AF65-F5344CB8AC3E}">
        <p14:creationId xmlns:p14="http://schemas.microsoft.com/office/powerpoint/2010/main" val="390059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C1767-A4EC-00CF-29A5-7E8CD190B53C}"/>
              </a:ext>
            </a:extLst>
          </p:cNvPr>
          <p:cNvSpPr txBox="1"/>
          <p:nvPr/>
        </p:nvSpPr>
        <p:spPr>
          <a:xfrm>
            <a:off x="432937" y="297962"/>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40030104-F81D-BD9F-1747-94B4928E4586}"/>
              </a:ext>
            </a:extLst>
          </p:cNvPr>
          <p:cNvSpPr txBox="1"/>
          <p:nvPr/>
        </p:nvSpPr>
        <p:spPr>
          <a:xfrm>
            <a:off x="674109" y="998971"/>
            <a:ext cx="10843781" cy="5444054"/>
          </a:xfrm>
          <a:prstGeom prst="rect">
            <a:avLst/>
          </a:prstGeom>
          <a:noFill/>
        </p:spPr>
        <p:txBody>
          <a:bodyPr wrap="square">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	This project successfully demonstrates the potential of multivariate time series forecasting in optimizing medical inventory within the healthcare supply chain. By leveraging historical sales data, seasonal patterns, and key operational variables, the developed model accurately predicts future inventory needs, enabling proactive decision-making and efficient stock management.</a:t>
            </a:r>
          </a:p>
          <a:p>
            <a:pPr algn="just">
              <a:lnSpc>
                <a:spcPct val="150000"/>
              </a:lnSpc>
              <a:buNone/>
            </a:pPr>
            <a:r>
              <a:rPr lang="en-US" sz="2000" b="1" dirty="0">
                <a:latin typeface="Times New Roman" panose="02020603050405020304" pitchFamily="18" charset="0"/>
                <a:cs typeface="Times New Roman" panose="02020603050405020304" pitchFamily="18" charset="0"/>
              </a:rPr>
              <a:t>Key outcomes include: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Significant reduction in inventory bounce rate</a:t>
            </a:r>
            <a:r>
              <a:rPr lang="en-US" dirty="0">
                <a:latin typeface="Times New Roman" panose="02020603050405020304" pitchFamily="18" charset="0"/>
                <a:cs typeface="Times New Roman" panose="02020603050405020304" pitchFamily="18" charset="0"/>
              </a:rPr>
              <a:t>, addressing a critical issue in patient satisfaction and service reliability.</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Improved forecasting accuracy</a:t>
            </a:r>
            <a:r>
              <a:rPr lang="en-US" dirty="0">
                <a:latin typeface="Times New Roman" panose="02020603050405020304" pitchFamily="18" charset="0"/>
                <a:cs typeface="Times New Roman" panose="02020603050405020304" pitchFamily="18" charset="0"/>
              </a:rPr>
              <a:t> (achieving over 90%), which enhances inventory availability while minimizing overstock and understock scenarios.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Data-driven inventory planning</a:t>
            </a:r>
            <a:r>
              <a:rPr lang="en-US" dirty="0">
                <a:latin typeface="Times New Roman" panose="02020603050405020304" pitchFamily="18" charset="0"/>
                <a:cs typeface="Times New Roman" panose="02020603050405020304" pitchFamily="18" charset="0"/>
              </a:rPr>
              <a:t>, reducing waste and operational costs, while ensuring that essential medical items are available when needed.</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Potential revenue growth</a:t>
            </a:r>
            <a:r>
              <a:rPr lang="en-US" dirty="0">
                <a:latin typeface="Times New Roman" panose="02020603050405020304" pitchFamily="18" charset="0"/>
                <a:cs typeface="Times New Roman" panose="02020603050405020304" pitchFamily="18" charset="0"/>
              </a:rPr>
              <a:t>, with early results indicating a projected increase of over ₹20 lakhs due to decreased bounce rate and improved supply efficiency.</a:t>
            </a:r>
          </a:p>
        </p:txBody>
      </p:sp>
    </p:spTree>
    <p:extLst>
      <p:ext uri="{BB962C8B-B14F-4D97-AF65-F5344CB8AC3E}">
        <p14:creationId xmlns:p14="http://schemas.microsoft.com/office/powerpoint/2010/main" val="2890638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CDB428-DB95-4AA3-06C5-33F8BF1857CB}"/>
              </a:ext>
            </a:extLst>
          </p:cNvPr>
          <p:cNvSpPr txBox="1"/>
          <p:nvPr/>
        </p:nvSpPr>
        <p:spPr>
          <a:xfrm>
            <a:off x="373411" y="302431"/>
            <a:ext cx="4532886"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FUTURE ENHANCEMENT</a:t>
            </a:r>
          </a:p>
        </p:txBody>
      </p:sp>
      <p:sp>
        <p:nvSpPr>
          <p:cNvPr id="3" name="Rectangle 1">
            <a:extLst>
              <a:ext uri="{FF2B5EF4-FFF2-40B4-BE49-F238E27FC236}">
                <a16:creationId xmlns:a16="http://schemas.microsoft.com/office/drawing/2014/main" id="{FDA0964B-761E-7D2D-48BB-FBC07426A12F}"/>
              </a:ext>
            </a:extLst>
          </p:cNvPr>
          <p:cNvSpPr>
            <a:spLocks noChangeArrowheads="1"/>
          </p:cNvSpPr>
          <p:nvPr/>
        </p:nvSpPr>
        <p:spPr bwMode="auto">
          <a:xfrm>
            <a:off x="964899" y="2338112"/>
            <a:ext cx="10682443"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live hospital data (e.g., patient inflow, emergencies) for more accurate forecasting.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External Factor Inclusion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APIs for pandemics, supply delays, and policy changes.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an interactive dashboard for live inventory monitoring and decision-making.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Retraining Loop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 model updates with new data to maintain accuracy.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Multi-Hospital Scalability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 the solution to hospital networks for centralized optimization.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advanced algorithms to minimize procurement and storage costs.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Anomaly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 unusual inventory trends for timely alerts and actions.</a:t>
            </a:r>
          </a:p>
        </p:txBody>
      </p:sp>
      <p:sp>
        <p:nvSpPr>
          <p:cNvPr id="5" name="TextBox 4">
            <a:extLst>
              <a:ext uri="{FF2B5EF4-FFF2-40B4-BE49-F238E27FC236}">
                <a16:creationId xmlns:a16="http://schemas.microsoft.com/office/drawing/2014/main" id="{42E17143-4F78-B132-8B5A-6A9613D844C7}"/>
              </a:ext>
            </a:extLst>
          </p:cNvPr>
          <p:cNvSpPr txBox="1"/>
          <p:nvPr/>
        </p:nvSpPr>
        <p:spPr>
          <a:xfrm>
            <a:off x="964900" y="1153325"/>
            <a:ext cx="10682443" cy="960328"/>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To further strengthen the impact and scalability of the Healthcare Supply Chain Optimizer, several enhancements can be considered: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06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A2403-B775-5FA5-0350-273AB4293D54}"/>
              </a:ext>
            </a:extLst>
          </p:cNvPr>
          <p:cNvSpPr txBox="1"/>
          <p:nvPr/>
        </p:nvSpPr>
        <p:spPr>
          <a:xfrm>
            <a:off x="383455" y="270618"/>
            <a:ext cx="256622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860BDBA2-7696-5AEB-B988-F70F9A3B7CA0}"/>
              </a:ext>
            </a:extLst>
          </p:cNvPr>
          <p:cNvSpPr txBox="1"/>
          <p:nvPr/>
        </p:nvSpPr>
        <p:spPr>
          <a:xfrm>
            <a:off x="864317" y="914722"/>
            <a:ext cx="10786909" cy="5028556"/>
          </a:xfrm>
          <a:prstGeom prst="rect">
            <a:avLst/>
          </a:prstGeom>
          <a:noFill/>
        </p:spPr>
        <p:txBody>
          <a:bodyPr wrap="square">
            <a:spAutoFit/>
          </a:bodyPr>
          <a:lstStyle/>
          <a:p>
            <a:pPr marL="342900" indent="-342900" algn="just">
              <a:lnSpc>
                <a:spcPct val="150000"/>
              </a:lnSpc>
              <a:buFont typeface="+mj-lt"/>
              <a:buAutoNum type="arabicPeriod"/>
            </a:pPr>
            <a:r>
              <a:rPr lang="en-IN" dirty="0" err="1">
                <a:solidFill>
                  <a:srgbClr val="000000"/>
                </a:solidFill>
                <a:effectLst/>
                <a:latin typeface="Times New Roman" panose="02020603050405020304" pitchFamily="18" charset="0"/>
                <a:cs typeface="Times New Roman" panose="02020603050405020304" pitchFamily="18" charset="0"/>
              </a:rPr>
              <a:t>Kaakeh</a:t>
            </a:r>
            <a:r>
              <a:rPr lang="en-IN" dirty="0">
                <a:solidFill>
                  <a:srgbClr val="000000"/>
                </a:solidFill>
                <a:effectLst/>
                <a:latin typeface="Times New Roman" panose="02020603050405020304" pitchFamily="18" charset="0"/>
                <a:cs typeface="Times New Roman" panose="02020603050405020304" pitchFamily="18" charset="0"/>
              </a:rPr>
              <a:t>, R.; Sweet, B.V.; Reilly, C.; Bush, C.; DeLoach, S.; Higgins, B.; Clark, A.M.; Stevenson, Impact of drug shortages on U.S. health systems. Am. J. Health Syst. Pharm. 2011, 68, 1811– 1819. [</a:t>
            </a:r>
            <a:r>
              <a:rPr lang="en-IN" dirty="0">
                <a:solidFill>
                  <a:srgbClr val="0563C1"/>
                </a:solidFill>
                <a:effectLst/>
                <a:latin typeface="Times New Roman" panose="02020603050405020304" pitchFamily="18" charset="0"/>
                <a:cs typeface="Times New Roman" panose="02020603050405020304" pitchFamily="18" charset="0"/>
              </a:rPr>
              <a:t>Google Scholar</a:t>
            </a:r>
            <a:r>
              <a:rPr lang="en-IN" dirty="0">
                <a:solidFill>
                  <a:srgbClr val="000000"/>
                </a:solidFill>
                <a:effectLst/>
                <a:latin typeface="Times New Roman" panose="02020603050405020304" pitchFamily="18" charset="0"/>
                <a:cs typeface="Times New Roman" panose="02020603050405020304" pitchFamily="18" charset="0"/>
              </a:rPr>
              <a:t>] [</a:t>
            </a:r>
            <a:r>
              <a:rPr lang="en-IN" dirty="0" err="1">
                <a:solidFill>
                  <a:srgbClr val="0563C1"/>
                </a:solidFill>
                <a:effectLst/>
                <a:latin typeface="Times New Roman" panose="02020603050405020304" pitchFamily="18" charset="0"/>
                <a:cs typeface="Times New Roman" panose="02020603050405020304" pitchFamily="18" charset="0"/>
              </a:rPr>
              <a:t>CrossRef</a:t>
            </a:r>
            <a:r>
              <a:rPr lang="en-IN" dirty="0">
                <a:solidFill>
                  <a:srgbClr val="000000"/>
                </a:solidFill>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dirty="0">
                <a:solidFill>
                  <a:srgbClr val="000000"/>
                </a:solidFill>
                <a:effectLst/>
                <a:latin typeface="Times New Roman" panose="02020603050405020304" pitchFamily="18" charset="0"/>
                <a:cs typeface="Times New Roman" panose="02020603050405020304" pitchFamily="18" charset="0"/>
              </a:rPr>
              <a:t>Fox, E.R.; </a:t>
            </a:r>
            <a:r>
              <a:rPr lang="en-IN" dirty="0" err="1">
                <a:solidFill>
                  <a:srgbClr val="000000"/>
                </a:solidFill>
                <a:effectLst/>
                <a:latin typeface="Times New Roman" panose="02020603050405020304" pitchFamily="18" charset="0"/>
                <a:cs typeface="Times New Roman" panose="02020603050405020304" pitchFamily="18" charset="0"/>
              </a:rPr>
              <a:t>Burgunda</a:t>
            </a:r>
            <a:r>
              <a:rPr lang="en-IN" dirty="0">
                <a:solidFill>
                  <a:srgbClr val="000000"/>
                </a:solidFill>
                <a:effectLst/>
                <a:latin typeface="Times New Roman" panose="02020603050405020304" pitchFamily="18" charset="0"/>
                <a:cs typeface="Times New Roman" panose="02020603050405020304" pitchFamily="18" charset="0"/>
              </a:rPr>
              <a:t>, V. Sweet, and Valerie Jensen, Drug shortages: A complex health care crisis. Mayo Clin. Proc. 2014, 89, 361–373. [</a:t>
            </a:r>
            <a:r>
              <a:rPr lang="en-IN" dirty="0">
                <a:solidFill>
                  <a:srgbClr val="0563C1"/>
                </a:solidFill>
                <a:effectLst/>
                <a:latin typeface="Times New Roman" panose="02020603050405020304" pitchFamily="18" charset="0"/>
                <a:cs typeface="Times New Roman" panose="02020603050405020304" pitchFamily="18" charset="0"/>
              </a:rPr>
              <a:t>Google Scholar</a:t>
            </a:r>
            <a:r>
              <a:rPr lang="en-IN" dirty="0">
                <a:solidFill>
                  <a:srgbClr val="000000"/>
                </a:solidFill>
                <a:effectLst/>
                <a:latin typeface="Times New Roman" panose="02020603050405020304" pitchFamily="18" charset="0"/>
                <a:cs typeface="Times New Roman" panose="02020603050405020304" pitchFamily="18" charset="0"/>
              </a:rPr>
              <a:t>] [</a:t>
            </a:r>
            <a:r>
              <a:rPr lang="en-IN" dirty="0" err="1">
                <a:solidFill>
                  <a:srgbClr val="0563C1"/>
                </a:solidFill>
                <a:effectLst/>
                <a:latin typeface="Times New Roman" panose="02020603050405020304" pitchFamily="18" charset="0"/>
                <a:cs typeface="Times New Roman" panose="02020603050405020304" pitchFamily="18" charset="0"/>
              </a:rPr>
              <a:t>CrossRef</a:t>
            </a:r>
            <a:r>
              <a:rPr lang="en-IN"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563C1"/>
                </a:solidFill>
                <a:effectLst/>
                <a:latin typeface="Times New Roman" panose="02020603050405020304" pitchFamily="18" charset="0"/>
                <a:cs typeface="Times New Roman" panose="02020603050405020304" pitchFamily="18" charset="0"/>
              </a:rPr>
              <a:t>Green Version</a:t>
            </a:r>
            <a:r>
              <a:rPr lang="en-IN" dirty="0">
                <a:solidFill>
                  <a:srgbClr val="000000"/>
                </a:solidFill>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dirty="0">
                <a:solidFill>
                  <a:srgbClr val="000000"/>
                </a:solidFill>
                <a:effectLst/>
                <a:latin typeface="Times New Roman" panose="02020603050405020304" pitchFamily="18" charset="0"/>
                <a:cs typeface="Times New Roman" panose="02020603050405020304" pitchFamily="18" charset="0"/>
              </a:rPr>
              <a:t>Stevenson, W.J.; </a:t>
            </a:r>
            <a:r>
              <a:rPr lang="en-IN" dirty="0" err="1">
                <a:solidFill>
                  <a:srgbClr val="000000"/>
                </a:solidFill>
                <a:effectLst/>
                <a:latin typeface="Times New Roman" panose="02020603050405020304" pitchFamily="18" charset="0"/>
                <a:cs typeface="Times New Roman" panose="02020603050405020304" pitchFamily="18" charset="0"/>
              </a:rPr>
              <a:t>Hojati</a:t>
            </a:r>
            <a:r>
              <a:rPr lang="en-IN" dirty="0">
                <a:solidFill>
                  <a:srgbClr val="000000"/>
                </a:solidFill>
                <a:effectLst/>
                <a:latin typeface="Times New Roman" panose="02020603050405020304" pitchFamily="18" charset="0"/>
                <a:cs typeface="Times New Roman" panose="02020603050405020304" pitchFamily="18" charset="0"/>
              </a:rPr>
              <a:t>, M.; Cao, J. Operations Management, 6th ed.; Stevenson explains this well in chapter 12 page 455; Thomson Reuters: Toronto, ON, Canada, 2018. [</a:t>
            </a:r>
            <a:r>
              <a:rPr lang="en-IN" dirty="0">
                <a:solidFill>
                  <a:srgbClr val="0563C1"/>
                </a:solidFill>
                <a:effectLst/>
                <a:latin typeface="Times New Roman" panose="02020603050405020304" pitchFamily="18" charset="0"/>
                <a:cs typeface="Times New Roman" panose="02020603050405020304" pitchFamily="18" charset="0"/>
              </a:rPr>
              <a:t>Google Scholar</a:t>
            </a:r>
            <a:r>
              <a:rPr lang="en-IN" dirty="0">
                <a:solidFill>
                  <a:srgbClr val="000000"/>
                </a:solidFill>
                <a:effectLst/>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dirty="0" err="1">
                <a:solidFill>
                  <a:srgbClr val="333333"/>
                </a:solidFill>
                <a:effectLst/>
                <a:latin typeface="Times New Roman" panose="02020603050405020304" pitchFamily="18" charset="0"/>
                <a:cs typeface="Times New Roman" panose="02020603050405020304" pitchFamily="18" charset="0"/>
              </a:rPr>
              <a:t>Aptel</a:t>
            </a:r>
            <a:r>
              <a:rPr lang="en-IN" dirty="0">
                <a:solidFill>
                  <a:srgbClr val="333333"/>
                </a:solidFill>
                <a:effectLst/>
                <a:latin typeface="Times New Roman" panose="02020603050405020304" pitchFamily="18" charset="0"/>
                <a:cs typeface="Times New Roman" panose="02020603050405020304" pitchFamily="18" charset="0"/>
              </a:rPr>
              <a:t>, O., &amp; </a:t>
            </a:r>
            <a:r>
              <a:rPr lang="en-IN" dirty="0" err="1">
                <a:solidFill>
                  <a:srgbClr val="333333"/>
                </a:solidFill>
                <a:effectLst/>
                <a:latin typeface="Times New Roman" panose="02020603050405020304" pitchFamily="18" charset="0"/>
                <a:cs typeface="Times New Roman" panose="02020603050405020304" pitchFamily="18" charset="0"/>
              </a:rPr>
              <a:t>Pourjalali</a:t>
            </a:r>
            <a:r>
              <a:rPr lang="en-IN" dirty="0">
                <a:solidFill>
                  <a:srgbClr val="333333"/>
                </a:solidFill>
                <a:effectLst/>
                <a:latin typeface="Times New Roman" panose="02020603050405020304" pitchFamily="18" charset="0"/>
                <a:cs typeface="Times New Roman" panose="02020603050405020304" pitchFamily="18" charset="0"/>
              </a:rPr>
              <a:t>, H. (2001). Improving activities and decreasing costs of logistics in hospitals. A comparison of U.S. and French hospitals. The International Journal of Accounting, 36, 65–90.</a:t>
            </a:r>
            <a:r>
              <a:rPr lang="en-IN" dirty="0">
                <a:solidFill>
                  <a:srgbClr val="10147E"/>
                </a:solidFill>
                <a:effectLst/>
                <a:latin typeface="Times New Roman" panose="02020603050405020304" pitchFamily="18" charset="0"/>
                <a:cs typeface="Times New Roman" panose="02020603050405020304" pitchFamily="18" charset="0"/>
              </a:rPr>
              <a:t>(Open in a new window)Google Scholar </a:t>
            </a:r>
            <a:endParaRPr lang="en-IN" sz="28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dirty="0">
                <a:solidFill>
                  <a:srgbClr val="333333"/>
                </a:solidFill>
                <a:effectLst/>
                <a:latin typeface="Times New Roman" panose="02020603050405020304" pitchFamily="18" charset="0"/>
                <a:cs typeface="Times New Roman" panose="02020603050405020304" pitchFamily="18" charset="0"/>
              </a:rPr>
              <a:t>Beaulieu, M., &amp; Landry, S. (2002). Comment </a:t>
            </a:r>
            <a:r>
              <a:rPr lang="en-IN" dirty="0" err="1">
                <a:solidFill>
                  <a:srgbClr val="333333"/>
                </a:solidFill>
                <a:effectLst/>
                <a:latin typeface="Times New Roman" panose="02020603050405020304" pitchFamily="18" charset="0"/>
                <a:cs typeface="Times New Roman" panose="02020603050405020304" pitchFamily="18" charset="0"/>
              </a:rPr>
              <a:t>gérer</a:t>
            </a:r>
            <a:r>
              <a:rPr lang="en-IN" dirty="0">
                <a:solidFill>
                  <a:srgbClr val="333333"/>
                </a:solidFill>
                <a:effectLst/>
                <a:latin typeface="Times New Roman" panose="02020603050405020304" pitchFamily="18" charset="0"/>
                <a:cs typeface="Times New Roman" panose="02020603050405020304" pitchFamily="18" charset="0"/>
              </a:rPr>
              <a:t> la </a:t>
            </a:r>
            <a:r>
              <a:rPr lang="en-IN" dirty="0" err="1">
                <a:solidFill>
                  <a:srgbClr val="333333"/>
                </a:solidFill>
                <a:effectLst/>
                <a:latin typeface="Times New Roman" panose="02020603050405020304" pitchFamily="18" charset="0"/>
                <a:cs typeface="Times New Roman" panose="02020603050405020304" pitchFamily="18" charset="0"/>
              </a:rPr>
              <a:t>logistique</a:t>
            </a:r>
            <a:r>
              <a:rPr lang="en-IN" dirty="0">
                <a:solidFill>
                  <a:srgbClr val="333333"/>
                </a:solidFill>
                <a:effectLst/>
                <a:latin typeface="Times New Roman" panose="02020603050405020304" pitchFamily="18" charset="0"/>
                <a:cs typeface="Times New Roman" panose="02020603050405020304" pitchFamily="18" charset="0"/>
              </a:rPr>
              <a:t> </a:t>
            </a:r>
            <a:r>
              <a:rPr lang="en-IN" dirty="0" err="1">
                <a:solidFill>
                  <a:srgbClr val="333333"/>
                </a:solidFill>
                <a:effectLst/>
                <a:latin typeface="Times New Roman" panose="02020603050405020304" pitchFamily="18" charset="0"/>
                <a:cs typeface="Times New Roman" panose="02020603050405020304" pitchFamily="18" charset="0"/>
              </a:rPr>
              <a:t>hospitalière</a:t>
            </a:r>
            <a:r>
              <a:rPr lang="en-IN" dirty="0">
                <a:solidFill>
                  <a:srgbClr val="333333"/>
                </a:solidFill>
                <a:effectLst/>
                <a:latin typeface="Times New Roman" panose="02020603050405020304" pitchFamily="18" charset="0"/>
                <a:cs typeface="Times New Roman" panose="02020603050405020304" pitchFamily="18" charset="0"/>
              </a:rPr>
              <a:t>? Deux pays, deux </a:t>
            </a:r>
            <a:r>
              <a:rPr lang="en-IN" dirty="0" err="1">
                <a:solidFill>
                  <a:srgbClr val="333333"/>
                </a:solidFill>
                <a:effectLst/>
                <a:latin typeface="Times New Roman" panose="02020603050405020304" pitchFamily="18" charset="0"/>
                <a:cs typeface="Times New Roman" panose="02020603050405020304" pitchFamily="18" charset="0"/>
              </a:rPr>
              <a:t>réalités</a:t>
            </a:r>
            <a:r>
              <a:rPr lang="en-IN" dirty="0">
                <a:solidFill>
                  <a:srgbClr val="333333"/>
                </a:solidFill>
                <a:effectLst/>
                <a:latin typeface="Times New Roman" panose="02020603050405020304" pitchFamily="18" charset="0"/>
                <a:cs typeface="Times New Roman" panose="02020603050405020304" pitchFamily="18" charset="0"/>
              </a:rPr>
              <a:t>. Gestion, 27, 91–98.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692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92BA64-ED74-7457-4975-261D7512B0C2}"/>
              </a:ext>
            </a:extLst>
          </p:cNvPr>
          <p:cNvPicPr>
            <a:picLocks noChangeAspect="1"/>
          </p:cNvPicPr>
          <p:nvPr/>
        </p:nvPicPr>
        <p:blipFill>
          <a:blip r:embed="rId2"/>
          <a:stretch>
            <a:fillRect/>
          </a:stretch>
        </p:blipFill>
        <p:spPr>
          <a:xfrm>
            <a:off x="1751479" y="351631"/>
            <a:ext cx="8689042" cy="6154738"/>
          </a:xfrm>
          <a:prstGeom prst="rect">
            <a:avLst/>
          </a:prstGeom>
          <a:effectLst>
            <a:glow rad="1066800">
              <a:schemeClr val="bg1">
                <a:lumMod val="85000"/>
                <a:alpha val="40000"/>
              </a:schemeClr>
            </a:glow>
            <a:softEdge rad="1270000"/>
          </a:effectLst>
        </p:spPr>
      </p:pic>
    </p:spTree>
    <p:extLst>
      <p:ext uri="{BB962C8B-B14F-4D97-AF65-F5344CB8AC3E}">
        <p14:creationId xmlns:p14="http://schemas.microsoft.com/office/powerpoint/2010/main" val="403415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F4493-CC4F-1B58-9F5C-DA5096CBA5F4}"/>
              </a:ext>
            </a:extLst>
          </p:cNvPr>
          <p:cNvSpPr txBox="1"/>
          <p:nvPr/>
        </p:nvSpPr>
        <p:spPr>
          <a:xfrm>
            <a:off x="216309" y="221448"/>
            <a:ext cx="2654710"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4131D94E-DDCC-D8C8-9A02-E83726E2C30D}"/>
              </a:ext>
            </a:extLst>
          </p:cNvPr>
          <p:cNvSpPr txBox="1"/>
          <p:nvPr/>
        </p:nvSpPr>
        <p:spPr>
          <a:xfrm>
            <a:off x="498987" y="782129"/>
            <a:ext cx="11194026" cy="5854423"/>
          </a:xfrm>
          <a:prstGeom prst="rect">
            <a:avLst/>
          </a:prstGeom>
          <a:noFill/>
        </p:spPr>
        <p:txBody>
          <a:bodyPr wrap="square">
            <a:spAutoFit/>
          </a:bodyPr>
          <a:lstStyle/>
          <a:p>
            <a:pPr marL="285750" indent="-285750" algn="just">
              <a:lnSpc>
                <a:spcPct val="150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Efficient medical inventory management is vital for ensuring uninterrupted healthcare delivery while minimizing costs and resource waste. The optimization of medical inventory involves striking a balance between availability, cost-effectiveness, and expiration management. </a:t>
            </a:r>
          </a:p>
          <a:p>
            <a:pPr marL="285750" indent="-285750" algn="just">
              <a:lnSpc>
                <a:spcPct val="150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Poor inventory practices can lead to critical stockouts, excessive holding costs, and wastage due to expired medications or equipment ultimately compromising patient safety and satisfaction.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explores data-driven strategies to optimize medical inventory by leveraging predictive analytics, classification techniques, and real-time inventory tracking systems.</a:t>
            </a:r>
          </a:p>
          <a:p>
            <a:pPr marL="285750" indent="-285750" algn="just">
              <a:lnSpc>
                <a:spcPct val="150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Historical consumption patterns and demand forecasting models such as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Autoregressive Integrated Moving Average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(ARIMA),</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Seasonal Autoregressive Integrated Moving Average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(SARIMA),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Seasonal Autoregressive Integrated Moving Average with eXogenous</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SARIMAX) and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Vector Autoregression</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 are used to predict future usage trends with high accuracy. </a:t>
            </a:r>
          </a:p>
          <a:p>
            <a:pPr marL="285750" indent="-285750" algn="just">
              <a:lnSpc>
                <a:spcPct val="150000"/>
              </a:lnSpc>
              <a:spcAft>
                <a:spcPts val="800"/>
              </a:spcAft>
              <a:buFont typeface="Wingdings" panose="05000000000000000000" pitchFamily="2" charset="2"/>
              <a:buChar char="Ø"/>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models help determine optimal reorder levels, safety stock thresholds, and lead times for various inventory categories.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7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F0BD4-2FD4-4AC1-60BA-2274A72A0A26}"/>
              </a:ext>
            </a:extLst>
          </p:cNvPr>
          <p:cNvSpPr txBox="1"/>
          <p:nvPr/>
        </p:nvSpPr>
        <p:spPr>
          <a:xfrm>
            <a:off x="383455" y="294967"/>
            <a:ext cx="331347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3113B4B1-BDC4-F001-37C0-C3D66B8FFE97}"/>
              </a:ext>
            </a:extLst>
          </p:cNvPr>
          <p:cNvSpPr txBox="1"/>
          <p:nvPr/>
        </p:nvSpPr>
        <p:spPr>
          <a:xfrm>
            <a:off x="640325" y="1172690"/>
            <a:ext cx="10911349" cy="419198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Efficient inventory management is vital in healthcare to ensure timely patient care, reduce costs, and minimize waste. Hospitals often struggle to balance between stock shortages and overstocking, leading to disruptions and financial loss. Traditional systems fail to adapt to changing demands and external factors like seasonal trends or pandemics.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introduces a </a:t>
            </a:r>
            <a:r>
              <a:rPr lang="en-US" sz="2000" b="1" dirty="0">
                <a:latin typeface="Times New Roman" panose="02020603050405020304" pitchFamily="18" charset="0"/>
                <a:cs typeface="Times New Roman" panose="02020603050405020304" pitchFamily="18" charset="0"/>
              </a:rPr>
              <a:t>Healthcare Supply Chain Optimizer</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Multivariate Time Series forecasting</a:t>
            </a:r>
            <a:r>
              <a:rPr lang="en-US" sz="2000" dirty="0">
                <a:latin typeface="Times New Roman" panose="02020603050405020304" pitchFamily="18" charset="0"/>
                <a:cs typeface="Times New Roman" panose="02020603050405020304" pitchFamily="18" charset="0"/>
              </a:rPr>
              <a:t> to predict medical inventory needs. By analyzing variables like historical demand, seasonality, and hospital admissions, the model enables smarter, data-driven decisions. The goal is to reduce stockouts, lower costs, and improve overall patient outcomes.</a:t>
            </a:r>
          </a:p>
        </p:txBody>
      </p:sp>
    </p:spTree>
    <p:extLst>
      <p:ext uri="{BB962C8B-B14F-4D97-AF65-F5344CB8AC3E}">
        <p14:creationId xmlns:p14="http://schemas.microsoft.com/office/powerpoint/2010/main" val="378261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5F136-4496-FC29-4918-E4407210DBD6}"/>
              </a:ext>
            </a:extLst>
          </p:cNvPr>
          <p:cNvSpPr txBox="1"/>
          <p:nvPr/>
        </p:nvSpPr>
        <p:spPr>
          <a:xfrm>
            <a:off x="403120" y="314631"/>
            <a:ext cx="417871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LITERATURE SURVEY</a:t>
            </a:r>
          </a:p>
        </p:txBody>
      </p:sp>
      <p:sp>
        <p:nvSpPr>
          <p:cNvPr id="11" name="TextBox 10">
            <a:extLst>
              <a:ext uri="{FF2B5EF4-FFF2-40B4-BE49-F238E27FC236}">
                <a16:creationId xmlns:a16="http://schemas.microsoft.com/office/drawing/2014/main" id="{DA05DCEB-DCCC-B587-58B0-3D61CF626819}"/>
              </a:ext>
            </a:extLst>
          </p:cNvPr>
          <p:cNvSpPr txBox="1"/>
          <p:nvPr/>
        </p:nvSpPr>
        <p:spPr>
          <a:xfrm>
            <a:off x="816073" y="949941"/>
            <a:ext cx="10992465" cy="234532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The healthcare supply chain plays a vital role in maintaining continuous patient care. Rising complexities in medical inventory management especially during pandemics or seasonal outbreaks highlight the need for accurate demand forecasting. Recent research emphasizes the use of multivariate time series models for forecasting, as they can effectively capture complex patterns and dependencies between variables, leading to more efficient and responsive inventory management.</a:t>
            </a:r>
          </a:p>
        </p:txBody>
      </p:sp>
      <p:sp>
        <p:nvSpPr>
          <p:cNvPr id="17" name="TextBox 16">
            <a:extLst>
              <a:ext uri="{FF2B5EF4-FFF2-40B4-BE49-F238E27FC236}">
                <a16:creationId xmlns:a16="http://schemas.microsoft.com/office/drawing/2014/main" id="{405CE3CA-97A8-4FE0-228C-3754B8E88298}"/>
              </a:ext>
            </a:extLst>
          </p:cNvPr>
          <p:cNvSpPr txBox="1"/>
          <p:nvPr/>
        </p:nvSpPr>
        <p:spPr>
          <a:xfrm>
            <a:off x="816073" y="3455336"/>
            <a:ext cx="10992465" cy="2633413"/>
          </a:xfrm>
          <a:prstGeom prst="rect">
            <a:avLst/>
          </a:prstGeom>
          <a:noFill/>
        </p:spPr>
        <p:txBody>
          <a:bodyPr wrap="square">
            <a:spAutoFit/>
          </a:bodyPr>
          <a:lstStyle/>
          <a:p>
            <a:pPr marL="457200" indent="-457200" algn="just">
              <a:lnSpc>
                <a:spcPct val="150000"/>
              </a:lnSpc>
              <a:buAutoNum type="arabicPeriod"/>
            </a:pPr>
            <a:r>
              <a:rPr lang="en-US" sz="2400" b="1" dirty="0">
                <a:latin typeface="Times New Roman" panose="02020603050405020304" pitchFamily="18" charset="0"/>
                <a:cs typeface="Times New Roman" panose="02020603050405020304" pitchFamily="18" charset="0"/>
              </a:rPr>
              <a:t>Inventory Optimization in Healthcare</a:t>
            </a:r>
          </a:p>
          <a:p>
            <a:pPr lvl="1" algn="just">
              <a:lnSpc>
                <a:spcPct val="150000"/>
              </a:lnSpc>
            </a:pPr>
            <a:r>
              <a:rPr lang="en-US" dirty="0">
                <a:latin typeface="Times New Roman" panose="02020603050405020304" pitchFamily="18" charset="0"/>
                <a:cs typeface="Times New Roman" panose="02020603050405020304" pitchFamily="18" charset="0"/>
              </a:rPr>
              <a:t>Studies such as those by Landry and Beaulieu (2013) highlight the necessity of demand forecasting in inventory optimization. Techniques like ABC analysis, EOQ models, and simulation-based approaches have been applied in hospitals to streamline stock levels. However, these methods usually assume stationary demand and fail to adapt to seasonality or external influencing variables like epidemics or policy changes.</a:t>
            </a:r>
          </a:p>
          <a:p>
            <a:pPr lvl="1"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92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D23C5-B56D-42FC-C3B9-43BE081DE1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2FBCAC-C822-DBF0-DD3A-154F1790217C}"/>
              </a:ext>
            </a:extLst>
          </p:cNvPr>
          <p:cNvSpPr txBox="1"/>
          <p:nvPr/>
        </p:nvSpPr>
        <p:spPr>
          <a:xfrm>
            <a:off x="304797" y="250998"/>
            <a:ext cx="417871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LITERATURE SURVEY</a:t>
            </a:r>
          </a:p>
        </p:txBody>
      </p:sp>
      <p:sp>
        <p:nvSpPr>
          <p:cNvPr id="4" name="TextBox 3">
            <a:extLst>
              <a:ext uri="{FF2B5EF4-FFF2-40B4-BE49-F238E27FC236}">
                <a16:creationId xmlns:a16="http://schemas.microsoft.com/office/drawing/2014/main" id="{743C6C07-B33F-CE61-FA85-04995A522D0C}"/>
              </a:ext>
            </a:extLst>
          </p:cNvPr>
          <p:cNvSpPr txBox="1"/>
          <p:nvPr/>
        </p:nvSpPr>
        <p:spPr>
          <a:xfrm>
            <a:off x="865237" y="988490"/>
            <a:ext cx="10805652" cy="3043397"/>
          </a:xfrm>
          <a:prstGeom prst="rect">
            <a:avLst/>
          </a:prstGeom>
          <a:noFill/>
        </p:spPr>
        <p:txBody>
          <a:bodyPr wrap="square">
            <a:spAutoFit/>
          </a:bodyPr>
          <a:lstStyle/>
          <a:p>
            <a:pPr algn="just">
              <a:lnSpc>
                <a:spcPct val="150000"/>
              </a:lnSpc>
              <a:buNone/>
            </a:pPr>
            <a:r>
              <a:rPr lang="en-US" sz="2200" b="1" dirty="0">
                <a:latin typeface="Times New Roman" panose="02020603050405020304" pitchFamily="18" charset="0"/>
                <a:cs typeface="Times New Roman" panose="02020603050405020304" pitchFamily="18" charset="0"/>
              </a:rPr>
              <a:t>2. Multivariate Time Series for Demand Prediction</a:t>
            </a:r>
            <a:endParaRPr lang="en-US" sz="2000"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Multivariate Time Series (MTS) models, such as Vector Autoregression (VAR), Long Short-Term Memory (LSTM), and Transformer-based architectures, have demonstrated significant improvements in forecast accuracy by capturing complex interdependencies between variables. For example, Xu et al. (2020) demonstrated that LSTM networks outperformed traditional methods in predicting hospital admissions, indicating their potential in forecasting medical inventory.</a:t>
            </a:r>
          </a:p>
          <a:p>
            <a:pPr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593D914-D7E8-D1DB-61DF-125FE961FAE9}"/>
              </a:ext>
            </a:extLst>
          </p:cNvPr>
          <p:cNvSpPr txBox="1"/>
          <p:nvPr/>
        </p:nvSpPr>
        <p:spPr>
          <a:xfrm>
            <a:off x="865237" y="3657109"/>
            <a:ext cx="10805652" cy="2212401"/>
          </a:xfrm>
          <a:prstGeom prst="rect">
            <a:avLst/>
          </a:prstGeom>
          <a:noFill/>
        </p:spPr>
        <p:txBody>
          <a:bodyPr wrap="square">
            <a:spAutoFit/>
          </a:bodyPr>
          <a:lstStyle/>
          <a:p>
            <a:pPr algn="just">
              <a:lnSpc>
                <a:spcPct val="150000"/>
              </a:lnSpc>
              <a:buNone/>
            </a:pPr>
            <a:r>
              <a:rPr lang="en-US" sz="2200" b="1" dirty="0">
                <a:latin typeface="Times New Roman" panose="02020603050405020304" pitchFamily="18" charset="0"/>
                <a:cs typeface="Times New Roman" panose="02020603050405020304" pitchFamily="18" charset="0"/>
              </a:rPr>
              <a:t>3. Forecasting Techniques in Supply Chain Management</a:t>
            </a:r>
            <a:endParaRPr lang="en-US" sz="2000"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Recent research advocates for the integration of time series forecasting models in inventory control. Autoregressive Integrated Moving Average (ARIMA), Exponential Smoothing (ETS), and Prophet have been widely used. However, these univariate models fall short when multiple influencing factors are involved (e.g., patient footfall, past usage, disease trends).</a:t>
            </a:r>
          </a:p>
        </p:txBody>
      </p:sp>
    </p:spTree>
    <p:extLst>
      <p:ext uri="{BB962C8B-B14F-4D97-AF65-F5344CB8AC3E}">
        <p14:creationId xmlns:p14="http://schemas.microsoft.com/office/powerpoint/2010/main" val="329222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CA5D3-A965-E053-1BB1-C2D815E4B0B2}"/>
              </a:ext>
            </a:extLst>
          </p:cNvPr>
          <p:cNvSpPr txBox="1"/>
          <p:nvPr/>
        </p:nvSpPr>
        <p:spPr>
          <a:xfrm>
            <a:off x="373624" y="334297"/>
            <a:ext cx="4178712"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B26B2604-9FFC-E236-94BC-5C2DDAE83326}"/>
              </a:ext>
            </a:extLst>
          </p:cNvPr>
          <p:cNvSpPr txBox="1"/>
          <p:nvPr/>
        </p:nvSpPr>
        <p:spPr>
          <a:xfrm>
            <a:off x="850490" y="1127985"/>
            <a:ext cx="10840065" cy="409419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Traditional healthcare inventory systems primarily rely on manual tracking, historical averages, or simple univariate forecasting models like ARIMA or exponential smoothing.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These systems often assume consistent demand and fail to account for external factors such as disease trends, seasonality, or sudden spikes in patient volume.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a result, they are prone to stockouts or overstocking, leading to increased operational costs and compromised patient care.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Additionally, most existing solutions lack real-time adaptability and do not leverage advanced machine learning or multivariate analysis for more accurate predictions.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85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42C456-6CC2-11F1-FD6A-580B177E2C12}"/>
              </a:ext>
            </a:extLst>
          </p:cNvPr>
          <p:cNvSpPr txBox="1"/>
          <p:nvPr/>
        </p:nvSpPr>
        <p:spPr>
          <a:xfrm>
            <a:off x="334294" y="294967"/>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DISADVANTAGES OF EXISTING SYSTEM</a:t>
            </a:r>
          </a:p>
        </p:txBody>
      </p:sp>
      <p:sp>
        <p:nvSpPr>
          <p:cNvPr id="3" name="Rectangle 1">
            <a:extLst>
              <a:ext uri="{FF2B5EF4-FFF2-40B4-BE49-F238E27FC236}">
                <a16:creationId xmlns:a16="http://schemas.microsoft.com/office/drawing/2014/main" id="{8B6EF252-42FB-11CC-2C02-3C563533DBDA}"/>
              </a:ext>
            </a:extLst>
          </p:cNvPr>
          <p:cNvSpPr>
            <a:spLocks noChangeArrowheads="1"/>
          </p:cNvSpPr>
          <p:nvPr/>
        </p:nvSpPr>
        <p:spPr bwMode="auto">
          <a:xfrm>
            <a:off x="600998" y="1118979"/>
            <a:ext cx="11148550"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Inaccurate Forecasting:</a:t>
            </a:r>
            <a:endParaRPr lang="en-US" altLang="en-US" sz="1800"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Relies on historical averages or univariate models, which fail to capture dynamic and multivariate                 factors influencing demand.</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Insights:</a:t>
            </a:r>
            <a:endParaRPr lang="en-US" altLang="en-US"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systems are not equipped to handle real-time data, leading to delays in decision-making.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Risk of Stockouts or Overstocking:</a:t>
            </a:r>
            <a:endParaRPr lang="en-US" altLang="en-US"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Ineffective demand prediction results in either shortages that delay treatment or excess inventory that leads to waste.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Inflexible to External Changes:</a:t>
            </a:r>
            <a:endParaRPr lang="en-US" altLang="en-US"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Cannot adapt quickly to sudden changes like pandemics, seasonal diseases, or supply chain disruptions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and Time-Consuming Processes:</a:t>
            </a:r>
            <a:endParaRPr lang="en-US" altLang="en-US" dirty="0">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systems still depend on manual updates, increasing the chances of h</a:t>
            </a:r>
            <a:r>
              <a:rPr lang="en-US" altLang="en-US" dirty="0">
                <a:latin typeface="Times New Roman" panose="02020603050405020304" pitchFamily="18" charset="0"/>
                <a:cs typeface="Times New Roman" panose="02020603050405020304" pitchFamily="18" charset="0"/>
              </a:rPr>
              <a:t>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 error.</a:t>
            </a:r>
          </a:p>
          <a:p>
            <a:pPr lvl="1" algn="just" eaLnBrk="0" fontAlgn="base" hangingPunct="0">
              <a:lnSpc>
                <a:spcPct val="150000"/>
              </a:lnSpc>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16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01F93-FD74-1677-F222-57ABCE2EFB8F}"/>
              </a:ext>
            </a:extLst>
          </p:cNvPr>
          <p:cNvSpPr txBox="1"/>
          <p:nvPr/>
        </p:nvSpPr>
        <p:spPr>
          <a:xfrm>
            <a:off x="422784" y="265470"/>
            <a:ext cx="6774429" cy="492443"/>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600" b="1" u="sng" dirty="0">
                <a:solidFill>
                  <a:schemeClr val="accent2"/>
                </a:solidFill>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5EEB3C1F-DC4A-0CE3-922F-78F1D8E5B4BF}"/>
              </a:ext>
            </a:extLst>
          </p:cNvPr>
          <p:cNvSpPr txBox="1"/>
          <p:nvPr/>
        </p:nvSpPr>
        <p:spPr>
          <a:xfrm>
            <a:off x="580773" y="1028356"/>
            <a:ext cx="10814143" cy="295106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system aims to optimize healthcare inventory management using </a:t>
            </a:r>
            <a:r>
              <a:rPr lang="en-US" b="1" dirty="0">
                <a:latin typeface="Times New Roman" panose="02020603050405020304" pitchFamily="18" charset="0"/>
                <a:cs typeface="Times New Roman" panose="02020603050405020304" pitchFamily="18" charset="0"/>
              </a:rPr>
              <a:t>multivariate time series forecasting models</a:t>
            </a:r>
            <a:r>
              <a:rPr lang="en-US" dirty="0">
                <a:latin typeface="Times New Roman" panose="02020603050405020304" pitchFamily="18" charset="0"/>
                <a:cs typeface="Times New Roman" panose="02020603050405020304" pitchFamily="18" charset="0"/>
              </a:rPr>
              <a:t>. By analyzing multiple variables such as historical inventory data, patient inflow, disease trends, seasonal patterns, and external factors, it enables accurate prediction of future medical inventory needs.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leverages </a:t>
            </a:r>
            <a:r>
              <a:rPr lang="en-US" b="1" dirty="0">
                <a:latin typeface="Times New Roman" panose="02020603050405020304" pitchFamily="18" charset="0"/>
                <a:cs typeface="Times New Roman" panose="02020603050405020304" pitchFamily="18" charset="0"/>
              </a:rPr>
              <a:t>advanced machine learning algorithms</a:t>
            </a:r>
            <a:r>
              <a:rPr lang="en-US" dirty="0">
                <a:latin typeface="Times New Roman" panose="02020603050405020304" pitchFamily="18" charset="0"/>
                <a:cs typeface="Times New Roman" panose="02020603050405020304" pitchFamily="18" charset="0"/>
              </a:rPr>
              <a:t> (e.g., SARIMAX, VAR models) to capture complex dependencies in the data and provide real-time, data-driven insights. The goal is to </a:t>
            </a:r>
            <a:r>
              <a:rPr lang="en-US" b="1" dirty="0">
                <a:latin typeface="Times New Roman" panose="02020603050405020304" pitchFamily="18" charset="0"/>
                <a:cs typeface="Times New Roman" panose="02020603050405020304" pitchFamily="18" charset="0"/>
              </a:rPr>
              <a:t>reduce stockouts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minimize overstocking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enhance overall supply chain efficiency </a:t>
            </a:r>
            <a:r>
              <a:rPr lang="en-US" dirty="0">
                <a:latin typeface="Times New Roman" panose="02020603050405020304" pitchFamily="18" charset="0"/>
                <a:cs typeface="Times New Roman" panose="02020603050405020304" pitchFamily="18" charset="0"/>
              </a:rPr>
              <a:t>ultimately improving patient care and reducing operational costs.</a:t>
            </a:r>
          </a:p>
        </p:txBody>
      </p:sp>
      <p:sp>
        <p:nvSpPr>
          <p:cNvPr id="9" name="TextBox 8">
            <a:extLst>
              <a:ext uri="{FF2B5EF4-FFF2-40B4-BE49-F238E27FC236}">
                <a16:creationId xmlns:a16="http://schemas.microsoft.com/office/drawing/2014/main" id="{3C28692A-834C-0D08-1217-31636D10B7C4}"/>
              </a:ext>
            </a:extLst>
          </p:cNvPr>
          <p:cNvSpPr txBox="1"/>
          <p:nvPr/>
        </p:nvSpPr>
        <p:spPr>
          <a:xfrm>
            <a:off x="879989" y="3979420"/>
            <a:ext cx="6238566" cy="2581732"/>
          </a:xfrm>
          <a:prstGeom prst="rect">
            <a:avLst/>
          </a:prstGeom>
          <a:noFill/>
        </p:spPr>
        <p:txBody>
          <a:bodyPr wrap="square">
            <a:spAutoFit/>
          </a:bodyPr>
          <a:lstStyle/>
          <a:p>
            <a:pPr>
              <a:lnSpc>
                <a:spcPct val="150000"/>
              </a:lnSpc>
              <a:buNone/>
            </a:pPr>
            <a:r>
              <a:rPr lang="en-US" sz="2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Multivariate Time Series Forecasting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of real-time and historical data</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and dynamic inventory prediction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Alerts for potential shortages or surpluses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Scalable and adaptable to sudden changes (e.g., pandemics)</a:t>
            </a:r>
          </a:p>
        </p:txBody>
      </p:sp>
    </p:spTree>
    <p:extLst>
      <p:ext uri="{BB962C8B-B14F-4D97-AF65-F5344CB8AC3E}">
        <p14:creationId xmlns:p14="http://schemas.microsoft.com/office/powerpoint/2010/main" val="329983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2169</Words>
  <Application>Microsoft Office PowerPoint</Application>
  <PresentationFormat>Widescreen</PresentationFormat>
  <Paragraphs>206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Georgia</vt:lpstr>
      <vt:lpstr>Times New Roman</vt:lpstr>
      <vt:lpstr>TimesNewRomanPS-BoldMT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Uppara Murali</dc:creator>
  <cp:lastModifiedBy>Uppara Murali</cp:lastModifiedBy>
  <cp:revision>4</cp:revision>
  <dcterms:created xsi:type="dcterms:W3CDTF">2025-04-08T04:37:44Z</dcterms:created>
  <dcterms:modified xsi:type="dcterms:W3CDTF">2025-04-22T14:01:54Z</dcterms:modified>
</cp:coreProperties>
</file>