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t Art Spo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09A313-1C34-4AF2-9573-2397E8BF32C4}">
  <a:tblStyle styleId="{1A09A313-1C34-4AF2-9573-2397E8BF32C4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92FF0B5-C6A2-4419-A381-F2819389C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6T07:18:18.541">
    <p:pos x="6000" y="0"/>
    <p:text>problem statement -me and dharani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885128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00885128a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885128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00885128a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MMU\Desktop\Border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1177/109467059922004" TargetMode="External"/><Relationship Id="rId4" Type="http://schemas.openxmlformats.org/officeDocument/2006/relationships/hyperlink" Target="https://doi.org/10.1016/j.ecolecon.2003.11.010" TargetMode="External"/><Relationship Id="rId5" Type="http://schemas.openxmlformats.org/officeDocument/2006/relationships/hyperlink" Target="https://doi.org/10.1504/IJBPSCM.2009.02626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638019" y="800452"/>
            <a:ext cx="103632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Project Title:</a:t>
            </a:r>
            <a:r>
              <a:rPr lang="en-US" sz="2300"/>
              <a:t>Relative Attractiveness Index of World Markets</a:t>
            </a:r>
            <a:endParaRPr sz="23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0481" y="160534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50"/>
              <a:buNone/>
            </a:pPr>
            <a:r>
              <a:rPr lang="en-US" sz="1750">
                <a:latin typeface="Cambria"/>
                <a:ea typeface="Cambria"/>
                <a:cs typeface="Cambria"/>
                <a:sym typeface="Cambria"/>
              </a:rPr>
              <a:t>Batch Number:CSE 59</a:t>
            </a:r>
            <a:endParaRPr sz="175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1550"/>
              <a:buNone/>
            </a:pPr>
            <a:r>
              <a:t/>
            </a:r>
            <a:endParaRPr sz="175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66397" y="2382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{1A09A313-1C34-4AF2-9573-2397E8BF32C4}</a:tableStyleId>
              </a:tblPr>
              <a:tblGrid>
                <a:gridCol w="2085000"/>
                <a:gridCol w="3333675"/>
              </a:tblGrid>
              <a:tr h="270175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Roll Number  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20211CSE0375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 Layasree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20211CSE0270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Uppara dhanalakshmi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20211CSE0304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R.Snehalatha Reddy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20211CSE0815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Y.Siva Reddy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9" y="2513350"/>
            <a:ext cx="47814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Ms.Kalpana K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Review-0</a:t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4922950"/>
            <a:ext cx="12249900" cy="15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b="1" i="0" lang="en-US" sz="2000" u="none" cap="none" strike="noStrike"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.</a:t>
            </a:r>
            <a:r>
              <a:rPr b="1" i="0" lang="en-US" sz="2000" u="none" cap="none" strike="noStrike">
                <a:latin typeface="Cambria"/>
                <a:ea typeface="Cambria"/>
                <a:cs typeface="Cambria"/>
                <a:sym typeface="Cambria"/>
              </a:rPr>
              <a:t>tech (C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omputer Science Engineering)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b="1"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Dr.Asif Mohammed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Mr.Amarnath J L ( AP)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/ Mr. Md Ziaur Rahman</a:t>
            </a: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496300" y="2876600"/>
            <a:ext cx="203100" cy="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 cap="flat" cmpd="sng" w="9525">
            <a:solidFill>
              <a:srgbClr val="0E63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Andreassen, T. W., &amp; Lervik, L. (1999). Perceived relative attractiveness today and tomorrow as predictors of future repurchase intention. *Journal of Service Research, 2*(2), 164-172. </a:t>
            </a:r>
            <a:r>
              <a:rPr lang="en-US" sz="1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https://doi.org/10.1177/109467059922004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O'Regan, B., &amp; Moles, R. (2004). The dynamics of relative attractiveness—a case study in mineral exploration and development. Ecological Economics, 49(1), 73–87. </a:t>
            </a:r>
            <a:r>
              <a:rPr lang="en-US" sz="1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https://doi.org/10.1016/j.ecolecon.2003.11.010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Cambria"/>
              <a:buChar char="•"/>
            </a:pPr>
            <a:r>
              <a:rPr lang="en-US" sz="1900">
                <a:latin typeface="Cambria"/>
                <a:ea typeface="Cambria"/>
                <a:cs typeface="Cambria"/>
                <a:sym typeface="Cambria"/>
              </a:rPr>
              <a:t>Ramanathan, R. (2009). Estimating relative attractiveness of locations using data envelopment analysis. *International Journal of Business Performance and Supply Chain Modelling, 1*(1), 99-113. </a:t>
            </a:r>
            <a:r>
              <a:rPr lang="en-US" sz="1900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5"/>
              </a:rPr>
              <a:t>https://doi.org/10.1504/IJBPSCM.2009.026268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</a:t>
            </a:r>
            <a:endParaRPr/>
          </a:p>
          <a:p>
            <a:pPr indent="-3429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/>
          </a:p>
          <a:p>
            <a:pPr indent="-190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4953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 Number: PS CS-126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latin typeface="Cambria"/>
                <a:ea typeface="Cambria"/>
                <a:cs typeface="Cambria"/>
                <a:sym typeface="Cambria"/>
              </a:rPr>
              <a:t>Organization: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Aurobindo Pharma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latin typeface="Cambria"/>
                <a:ea typeface="Cambria"/>
                <a:cs typeface="Cambria"/>
                <a:sym typeface="Cambria"/>
              </a:rPr>
              <a:t>Category (Hardware / Software / Both)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:software</a:t>
            </a:r>
            <a:endParaRPr/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latin typeface="Cambria"/>
                <a:ea typeface="Cambria"/>
                <a:cs typeface="Cambria"/>
                <a:sym typeface="Cambria"/>
              </a:rPr>
              <a:t>Problem Description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:To utilize heuristics &amp; predictive AI to dynamically map graphically multiple parameters using mix of internet scouring and syndicated databases Solution The AI will utilize dynamic data base to update Country market rating on a select cycle for various pharma formulations products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sng">
                <a:latin typeface="Cambria"/>
                <a:ea typeface="Cambria"/>
                <a:cs typeface="Cambria"/>
                <a:sym typeface="Cambria"/>
              </a:rPr>
              <a:t>Difficulty Level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: Complex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Github link provided should have public access permission.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b="1" lang="en-US" sz="2400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sz="2400">
              <a:solidFill>
                <a:srgbClr val="95373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https://github.com/saralaufeyson/CSE59-Relative-Attractiveness-Index-of-World-Market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12800" y="952500"/>
            <a:ext cx="11041800" cy="5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17"/>
          <p:cNvGraphicFramePr/>
          <p:nvPr/>
        </p:nvGraphicFramePr>
        <p:xfrm>
          <a:off x="952500" y="12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{392FF0B5-C6A2-4419-A381-F2819389CA79}</a:tableStyleId>
              </a:tblPr>
              <a:tblGrid>
                <a:gridCol w="5143500"/>
                <a:gridCol w="5143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Backend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Programming Language: Python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Framework: Flask/Django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 Processing: Pandas, NumPy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Machine Learning: Scikit-learn, TensorFlow/Keras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Database: PostgreSQL or MongoDB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Frontend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Framework: React.js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Visualization: D3.js, Plotly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Mapping: Leaflet.js or Google Maps API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Basic Structure: HTML, CSS, JavaScript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Cloud and hosting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Platforms: AWS, Azure, Google Cloud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6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/>
                        <a:t>libraries</a:t>
                      </a:r>
                      <a:endParaRPr sz="3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Data Visualization:</a:t>
                      </a:r>
                      <a:r>
                        <a:rPr lang="en-US"/>
                        <a:t>Matplotlib, Seaborn, Plotly, D3.js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t/>
            </a:r>
            <a:endParaRPr sz="78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952500" y="136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{392FF0B5-C6A2-4419-A381-F2819389CA79}</a:tableStyleId>
              </a:tblPr>
              <a:tblGrid>
                <a:gridCol w="5143500"/>
                <a:gridCol w="5143500"/>
              </a:tblGrid>
              <a:tr h="86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Software </a:t>
                      </a: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Requirements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Hardware requirements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45150">
                <a:tc>
                  <a:txBody>
                    <a:bodyPr/>
                    <a:lstStyle/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80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Operating System: Windows, macOS, or Linux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Programming Languages: Python, JavaScript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Frameworks: Flask/Django (Backend), React.js (Frontend)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Database: PostgreSQL or MongoDB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Libraries: Pandas, NumPy, Scikit-learn, Matplotlib, Plotly, D3.js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Cloud Platforms: AWS, Azure, Google Cloud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Version Control: Git and GitHub/Bitbucket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Development Tools: Visual Studio Code, Jupyter Notebook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80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Processor: Intel i5 or higher, AMD equivalent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RAM: Minimum 8GB (16GB recommended)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Storage: Minimum 256GB SSD (512GB SSD or higher recommended)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Graphics: Dedicated GPU for advanced visualizations (Optional)</a:t>
                      </a:r>
                      <a:endParaRPr sz="128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-190500" lvl="0" marL="34290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58"/>
                        <a:buFont typeface="Arial"/>
                        <a:buNone/>
                      </a:pPr>
                      <a:r>
                        <a:rPr lang="en-US" sz="128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Internet: High-speed connection for cloud services and real-time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41025" y="2902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520">
                <a:latin typeface="Cambria"/>
                <a:ea typeface="Cambria"/>
                <a:cs typeface="Cambria"/>
                <a:sym typeface="Cambria"/>
              </a:rPr>
              <a:t>Problem:</a:t>
            </a:r>
            <a:endParaRPr b="1" sz="15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The need for a data-driven system to evaluate and compare the attractiveness of global markets for investment opportunities.</a:t>
            </a:r>
            <a:endParaRPr sz="132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1520">
                <a:latin typeface="Cambria"/>
                <a:ea typeface="Cambria"/>
                <a:cs typeface="Cambria"/>
                <a:sym typeface="Cambria"/>
              </a:rPr>
              <a:t>Challenges:</a:t>
            </a:r>
            <a:endParaRPr b="1" sz="1520">
              <a:latin typeface="Cambria"/>
              <a:ea typeface="Cambria"/>
              <a:cs typeface="Cambria"/>
              <a:sym typeface="Cambria"/>
            </a:endParaRPr>
          </a:p>
          <a:p>
            <a:pPr indent="-32512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Cambria"/>
              <a:buChar char="•"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Complexity of Data: Markets are influenced by multiple economic, social, and political factors (e.g., GDP, FDI, ease of doing business).</a:t>
            </a:r>
            <a:endParaRPr sz="1520">
              <a:latin typeface="Cambria"/>
              <a:ea typeface="Cambria"/>
              <a:cs typeface="Cambria"/>
              <a:sym typeface="Cambria"/>
            </a:endParaRPr>
          </a:p>
          <a:p>
            <a:pPr indent="-32512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Cambria"/>
              <a:buChar char="•"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Data Collection: Gathering up-to-date, accurate, and reliable data from multiple global sources (e.g., World Bank, IMF).</a:t>
            </a:r>
            <a:endParaRPr sz="1520">
              <a:latin typeface="Cambria"/>
              <a:ea typeface="Cambria"/>
              <a:cs typeface="Cambria"/>
              <a:sym typeface="Cambria"/>
            </a:endParaRPr>
          </a:p>
          <a:p>
            <a:pPr indent="-32512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Cambria"/>
              <a:buChar char="•"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Data Integration: Combining and normalizing diverse data types for comparison.</a:t>
            </a:r>
            <a:endParaRPr sz="1520">
              <a:latin typeface="Cambria"/>
              <a:ea typeface="Cambria"/>
              <a:cs typeface="Cambria"/>
              <a:sym typeface="Cambria"/>
            </a:endParaRPr>
          </a:p>
          <a:p>
            <a:pPr indent="-32512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Cambria"/>
              <a:buChar char="•"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Market Ranking: Developing a system to assign weights and generate a Relative Attractiveness Index (RAI) for multiple countries.</a:t>
            </a:r>
            <a:endParaRPr sz="1520">
              <a:latin typeface="Cambria"/>
              <a:ea typeface="Cambria"/>
              <a:cs typeface="Cambria"/>
              <a:sym typeface="Cambria"/>
            </a:endParaRPr>
          </a:p>
          <a:p>
            <a:pPr indent="-32512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20"/>
              <a:buFont typeface="Cambria"/>
              <a:buChar char="•"/>
            </a:pPr>
            <a:r>
              <a:rPr lang="en-US" sz="1520">
                <a:latin typeface="Cambria"/>
                <a:ea typeface="Cambria"/>
                <a:cs typeface="Cambria"/>
                <a:sym typeface="Cambria"/>
              </a:rPr>
              <a:t>interactive Visualization: Presenting data in a user-friendly format for decision-makers (e.g., investors, policymakers).</a:t>
            </a:r>
            <a:endParaRPr sz="152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9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920">
                <a:latin typeface="Cambria"/>
                <a:ea typeface="Cambria"/>
                <a:cs typeface="Cambria"/>
                <a:sym typeface="Cambria"/>
              </a:rPr>
              <a:t>Impact:</a:t>
            </a:r>
            <a:endParaRPr sz="19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8001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920">
                <a:latin typeface="Cambria"/>
                <a:ea typeface="Cambria"/>
                <a:cs typeface="Cambria"/>
                <a:sym typeface="Cambria"/>
              </a:rPr>
              <a:t>Without this system, investors and businesses may miss critical market insights and investment opportunities. Inconsistent data and lack of standardized metrics make it difficult to accurately assess global market attractiveness.</a:t>
            </a:r>
            <a:endParaRPr sz="19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920"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rtl="0" algn="just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192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9045427" y="1221579"/>
            <a:ext cx="2800143" cy="5342806"/>
            <a:chOff x="6616600" y="1431525"/>
            <a:chExt cx="2043900" cy="2927725"/>
          </a:xfrm>
        </p:grpSpPr>
        <p:sp>
          <p:nvSpPr>
            <p:cNvPr id="146" name="Google Shape;146;p21"/>
            <p:cNvSpPr/>
            <p:nvPr/>
          </p:nvSpPr>
          <p:spPr>
            <a:xfrm>
              <a:off x="66166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E63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 flipH="1" rot="10800000">
              <a:off x="6616600" y="1431525"/>
              <a:ext cx="2043900" cy="1269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66166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endParaRPr b="1" sz="56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66821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72102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77057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82427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rot="10800000">
              <a:off x="713007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764078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1"/>
            <p:cNvCxnSpPr/>
            <p:nvPr/>
          </p:nvCxnSpPr>
          <p:spPr>
            <a:xfrm rot="10800000">
              <a:off x="815150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E63F0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56" name="Google Shape;156;p21"/>
          <p:cNvGrpSpPr/>
          <p:nvPr/>
        </p:nvGrpSpPr>
        <p:grpSpPr>
          <a:xfrm>
            <a:off x="6244809" y="1221579"/>
            <a:ext cx="2800143" cy="5342806"/>
            <a:chOff x="4572350" y="1431525"/>
            <a:chExt cx="2043900" cy="2927725"/>
          </a:xfrm>
        </p:grpSpPr>
        <p:sp>
          <p:nvSpPr>
            <p:cNvPr id="157" name="Google Shape;157;p21"/>
            <p:cNvSpPr/>
            <p:nvPr/>
          </p:nvSpPr>
          <p:spPr>
            <a:xfrm>
              <a:off x="457235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 flipH="1" rot="10800000">
              <a:off x="4572350" y="1431525"/>
              <a:ext cx="2043900" cy="1269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457235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11</a:t>
              </a:r>
              <a:endParaRPr b="1" sz="56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463789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16600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566150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619850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" name="Google Shape;164;p21"/>
            <p:cNvCxnSpPr/>
            <p:nvPr/>
          </p:nvCxnSpPr>
          <p:spPr>
            <a:xfrm rot="10800000">
              <a:off x="5085825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 rot="10800000">
              <a:off x="5596537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 rot="10800000">
              <a:off x="6107250" y="2506700"/>
              <a:ext cx="0" cy="18486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67" name="Google Shape;167;p21"/>
          <p:cNvGrpSpPr/>
          <p:nvPr/>
        </p:nvGrpSpPr>
        <p:grpSpPr>
          <a:xfrm>
            <a:off x="3444191" y="1221543"/>
            <a:ext cx="2800143" cy="5342806"/>
            <a:chOff x="2528100" y="1431525"/>
            <a:chExt cx="2043900" cy="2927725"/>
          </a:xfrm>
        </p:grpSpPr>
        <p:sp>
          <p:nvSpPr>
            <p:cNvPr id="168" name="Google Shape;168;p21"/>
            <p:cNvSpPr/>
            <p:nvPr/>
          </p:nvSpPr>
          <p:spPr>
            <a:xfrm>
              <a:off x="25281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 flipH="1" rot="10800000">
              <a:off x="2528100" y="1431525"/>
              <a:ext cx="2043900" cy="1269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25281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1" sz="56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2593643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3121750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3617255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4154254" y="2506856"/>
              <a:ext cx="352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5" name="Google Shape;175;p21"/>
            <p:cNvCxnSpPr/>
            <p:nvPr/>
          </p:nvCxnSpPr>
          <p:spPr>
            <a:xfrm rot="10800000">
              <a:off x="30415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 rot="10800000">
              <a:off x="35522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 rot="10800000">
              <a:off x="40630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C57D3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78" name="Google Shape;178;p21"/>
          <p:cNvGrpSpPr/>
          <p:nvPr/>
        </p:nvGrpSpPr>
        <p:grpSpPr>
          <a:xfrm>
            <a:off x="643836" y="1221592"/>
            <a:ext cx="2800143" cy="5186758"/>
            <a:chOff x="3975900" y="1431525"/>
            <a:chExt cx="2043900" cy="2927725"/>
          </a:xfrm>
        </p:grpSpPr>
        <p:sp>
          <p:nvSpPr>
            <p:cNvPr id="179" name="Google Shape;179;p21"/>
            <p:cNvSpPr/>
            <p:nvPr/>
          </p:nvSpPr>
          <p:spPr>
            <a:xfrm>
              <a:off x="3975900" y="1431550"/>
              <a:ext cx="2043900" cy="2927700"/>
            </a:xfrm>
            <a:prstGeom prst="rect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flipH="1" rot="10800000">
              <a:off x="3975900" y="1431525"/>
              <a:ext cx="2043900" cy="126900"/>
            </a:xfrm>
            <a:prstGeom prst="rect">
              <a:avLst/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975900" y="1558425"/>
              <a:ext cx="8046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09</a:t>
              </a:r>
              <a:endParaRPr b="1" sz="56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409877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W1</a:t>
              </a:r>
              <a:endParaRPr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4595225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W2</a:t>
              </a:r>
              <a:endParaRPr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5061028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W3</a:t>
              </a:r>
              <a:endParaRPr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5565837" y="2506850"/>
              <a:ext cx="331200" cy="1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W4</a:t>
              </a:r>
              <a:endParaRPr sz="9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" name="Google Shape;186;p21"/>
            <p:cNvCxnSpPr/>
            <p:nvPr/>
          </p:nvCxnSpPr>
          <p:spPr>
            <a:xfrm rot="10800000">
              <a:off x="4489375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21"/>
            <p:cNvCxnSpPr/>
            <p:nvPr/>
          </p:nvCxnSpPr>
          <p:spPr>
            <a:xfrm rot="10800000">
              <a:off x="5000087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 rot="10800000">
              <a:off x="5510800" y="2507000"/>
              <a:ext cx="0" cy="184830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21"/>
          <p:cNvSpPr/>
          <p:nvPr/>
        </p:nvSpPr>
        <p:spPr>
          <a:xfrm>
            <a:off x="637950" y="3322603"/>
            <a:ext cx="2731500" cy="331800"/>
          </a:xfrm>
          <a:prstGeom prst="rect">
            <a:avLst/>
          </a:prstGeom>
          <a:solidFill>
            <a:srgbClr val="0942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 &amp; Data Collection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3478646" y="4080061"/>
            <a:ext cx="2731500" cy="331800"/>
          </a:xfrm>
          <a:prstGeom prst="rect">
            <a:avLst/>
          </a:prstGeom>
          <a:solidFill>
            <a:srgbClr val="0E63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 Calculation Model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206081" y="5336463"/>
            <a:ext cx="2877600" cy="331800"/>
          </a:xfrm>
          <a:prstGeom prst="rect">
            <a:avLst/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510642" y="4955540"/>
            <a:ext cx="2800200" cy="331800"/>
          </a:xfrm>
          <a:prstGeom prst="rect">
            <a:avLst/>
          </a:prstGeom>
          <a:solidFill>
            <a:srgbClr val="0E63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Frontend Design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444303" y="4525500"/>
            <a:ext cx="2800200" cy="331800"/>
          </a:xfrm>
          <a:prstGeom prst="rect">
            <a:avLst/>
          </a:prstGeom>
          <a:solidFill>
            <a:srgbClr val="0C57D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Backend Development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1119592" y="5982077"/>
            <a:ext cx="90900" cy="92400"/>
          </a:xfrm>
          <a:prstGeom prst="triangle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319641" y="3428569"/>
            <a:ext cx="90900" cy="92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3742892" y="3428569"/>
            <a:ext cx="90900" cy="924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1349719" y="3698788"/>
            <a:ext cx="2731500" cy="331800"/>
          </a:xfrm>
          <a:prstGeom prst="rect">
            <a:avLst/>
          </a:prstGeom>
          <a:solidFill>
            <a:srgbClr val="0942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8310851" y="5717375"/>
            <a:ext cx="2877600" cy="331800"/>
          </a:xfrm>
          <a:prstGeom prst="rect">
            <a:avLst/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9699882" y="6156750"/>
            <a:ext cx="2381700" cy="331800"/>
          </a:xfrm>
          <a:prstGeom prst="rect">
            <a:avLst/>
          </a:prstGeom>
          <a:solidFill>
            <a:srgbClr val="0D5C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 &amp; Final Tweaks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