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embeddedFontLst>
    <p:embeddedFont>
      <p:font typeface="Bookman Old Style" panose="02050604050505020204" pitchFamily="18" charset="0"/>
      <p:regular r:id="rId19"/>
      <p:bold r:id="rId20"/>
      <p:italic r:id="rId21"/>
      <p:boldItalic r:id="rId22"/>
    </p:embeddedFont>
    <p:embeddedFont>
      <p:font typeface="Cambria" panose="02040503050406030204" pitchFamily="18" charset="0"/>
      <p:regular r:id="rId23"/>
      <p:bold r:id="rId24"/>
      <p:italic r:id="rId25"/>
      <p:boldItalic r:id="rId26"/>
    </p:embeddedFont>
    <p:embeddedFont>
      <p:font typeface="Verdana" panose="020B0604030504040204" pitchFamily="34"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88DBD5E-FAEA-4084-B475-8A5FE8750450}">
  <a:tblStyle styleId="{888DBD5E-FAEA-4084-B475-8A5FE8750450}" styleName="Table_0">
    <a:wholeTbl>
      <a:tcTxStyle b="off" i="off">
        <a:font>
          <a:latin typeface="Bookman Old Style"/>
          <a:ea typeface="Bookman Old Style"/>
          <a:cs typeface="Bookman Old Style"/>
        </a:font>
        <a:srgbClr val="000000"/>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
        <p:nvSpPr>
          <p:cNvPr id="89" name="Google Shape;8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GB"/>
              <a:t>The expected timeline for the project of developing a Relative Attractiveness Index (RAI) for the pharmaceutical industry can be broken down into several phases, each with specific tasks and estimated durations. Below is a suggested timeline, assuming a project duration of approximately 6 to 9 months:</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GB"/>
              <a:t>### Phase 1: Project Planning and Requirements Gathering (1 month)</a:t>
            </a:r>
            <a:endParaRPr/>
          </a:p>
          <a:p>
            <a:pPr marL="0" lvl="0" indent="0" algn="l" rtl="0">
              <a:spcBef>
                <a:spcPts val="0"/>
              </a:spcBef>
              <a:spcAft>
                <a:spcPts val="0"/>
              </a:spcAft>
              <a:buClr>
                <a:schemeClr val="dk1"/>
              </a:buClr>
              <a:buSzPts val="1100"/>
              <a:buFont typeface="Arial"/>
              <a:buNone/>
            </a:pPr>
            <a:r>
              <a:rPr lang="en-GB"/>
              <a:t>- **Week 1-2**: Define project scope, objectives, and deliverables.</a:t>
            </a:r>
            <a:endParaRPr/>
          </a:p>
          <a:p>
            <a:pPr marL="0" lvl="0" indent="0" algn="l" rtl="0">
              <a:spcBef>
                <a:spcPts val="0"/>
              </a:spcBef>
              <a:spcAft>
                <a:spcPts val="0"/>
              </a:spcAft>
              <a:buClr>
                <a:schemeClr val="dk1"/>
              </a:buClr>
              <a:buSzPts val="1100"/>
              <a:buFont typeface="Arial"/>
              <a:buNone/>
            </a:pPr>
            <a:r>
              <a:rPr lang="en-GB"/>
              <a:t>- **Week 3**: Identify key stakeholders and gather requirements.</a:t>
            </a:r>
            <a:endParaRPr/>
          </a:p>
          <a:p>
            <a:pPr marL="0" lvl="0" indent="0" algn="l" rtl="0">
              <a:spcBef>
                <a:spcPts val="0"/>
              </a:spcBef>
              <a:spcAft>
                <a:spcPts val="0"/>
              </a:spcAft>
              <a:buClr>
                <a:schemeClr val="dk1"/>
              </a:buClr>
              <a:buSzPts val="1100"/>
              <a:buFont typeface="Arial"/>
              <a:buNone/>
            </a:pPr>
            <a:r>
              <a:rPr lang="en-GB"/>
              <a:t>- **Week 4**: Develop a project plan and timeline.</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GB"/>
              <a:t>### Phase 2: Data Collection (2 months)</a:t>
            </a:r>
            <a:endParaRPr/>
          </a:p>
          <a:p>
            <a:pPr marL="0" lvl="0" indent="0" algn="l" rtl="0">
              <a:spcBef>
                <a:spcPts val="0"/>
              </a:spcBef>
              <a:spcAft>
                <a:spcPts val="0"/>
              </a:spcAft>
              <a:buClr>
                <a:schemeClr val="dk1"/>
              </a:buClr>
              <a:buSzPts val="1100"/>
              <a:buFont typeface="Arial"/>
              <a:buNone/>
            </a:pPr>
            <a:r>
              <a:rPr lang="en-GB"/>
              <a:t>- **Week 5-6**: Identify and access data sources (APIs, market reports, etc.).</a:t>
            </a:r>
            <a:endParaRPr/>
          </a:p>
          <a:p>
            <a:pPr marL="0" lvl="0" indent="0" algn="l" rtl="0">
              <a:spcBef>
                <a:spcPts val="0"/>
              </a:spcBef>
              <a:spcAft>
                <a:spcPts val="0"/>
              </a:spcAft>
              <a:buClr>
                <a:schemeClr val="dk1"/>
              </a:buClr>
              <a:buSzPts val="1100"/>
              <a:buFont typeface="Arial"/>
              <a:buNone/>
            </a:pPr>
            <a:r>
              <a:rPr lang="en-GB"/>
              <a:t>- **Week 7-8**: Conduct primary research (surveys/interviews) to gather customer/patient preference data.</a:t>
            </a:r>
            <a:endParaRPr/>
          </a:p>
          <a:p>
            <a:pPr marL="0" lvl="0" indent="0" algn="l" rtl="0">
              <a:spcBef>
                <a:spcPts val="0"/>
              </a:spcBef>
              <a:spcAft>
                <a:spcPts val="0"/>
              </a:spcAft>
              <a:buClr>
                <a:schemeClr val="dk1"/>
              </a:buClr>
              <a:buSzPts val="1100"/>
              <a:buFont typeface="Arial"/>
              <a:buNone/>
            </a:pPr>
            <a:r>
              <a:rPr lang="en-GB"/>
              <a:t>- **Week 9-10**: Collect and aggregate secondary data from various sources (financial reports, market research).</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GB"/>
              <a:t>### Phase 3: Data Processing and Analysis (1.5 months)</a:t>
            </a:r>
            <a:endParaRPr/>
          </a:p>
          <a:p>
            <a:pPr marL="0" lvl="0" indent="0" algn="l" rtl="0">
              <a:spcBef>
                <a:spcPts val="0"/>
              </a:spcBef>
              <a:spcAft>
                <a:spcPts val="0"/>
              </a:spcAft>
              <a:buClr>
                <a:schemeClr val="dk1"/>
              </a:buClr>
              <a:buSzPts val="1100"/>
              <a:buFont typeface="Arial"/>
              <a:buNone/>
            </a:pPr>
            <a:r>
              <a:rPr lang="en-GB"/>
              <a:t>- **Week 11-12**: Clean and preprocess the collected data (data cleaning, normalization).</a:t>
            </a:r>
            <a:endParaRPr/>
          </a:p>
          <a:p>
            <a:pPr marL="0" lvl="0" indent="0" algn="l" rtl="0">
              <a:spcBef>
                <a:spcPts val="0"/>
              </a:spcBef>
              <a:spcAft>
                <a:spcPts val="0"/>
              </a:spcAft>
              <a:buClr>
                <a:schemeClr val="dk1"/>
              </a:buClr>
              <a:buSzPts val="1100"/>
              <a:buFont typeface="Arial"/>
              <a:buNone/>
            </a:pPr>
            <a:r>
              <a:rPr lang="en-GB"/>
              <a:t>- **Week 13-14**: Develop the RAI calculation model and perform initial analyses.</a:t>
            </a:r>
            <a:endParaRPr/>
          </a:p>
          <a:p>
            <a:pPr marL="0" lvl="0" indent="0" algn="l" rtl="0">
              <a:spcBef>
                <a:spcPts val="0"/>
              </a:spcBef>
              <a:spcAft>
                <a:spcPts val="0"/>
              </a:spcAft>
              <a:buClr>
                <a:schemeClr val="dk1"/>
              </a:buClr>
              <a:buSzPts val="1100"/>
              <a:buFont typeface="Arial"/>
              <a:buNone/>
            </a:pPr>
            <a:r>
              <a:rPr lang="en-GB"/>
              <a:t>- **Week 15**: Validate the model with historical data and refine as necessary.</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GB"/>
              <a:t>### Phase 4: Development of Web Application (2 months)</a:t>
            </a:r>
            <a:endParaRPr/>
          </a:p>
          <a:p>
            <a:pPr marL="0" lvl="0" indent="0" algn="l" rtl="0">
              <a:spcBef>
                <a:spcPts val="0"/>
              </a:spcBef>
              <a:spcAft>
                <a:spcPts val="0"/>
              </a:spcAft>
              <a:buClr>
                <a:schemeClr val="dk1"/>
              </a:buClr>
              <a:buSzPts val="1100"/>
              <a:buFont typeface="Arial"/>
              <a:buNone/>
            </a:pPr>
            <a:r>
              <a:rPr lang="en-GB"/>
              <a:t>- **Week 16-18**: Design the user interface and user experience (UI/UX) for the web application.</a:t>
            </a:r>
            <a:endParaRPr/>
          </a:p>
          <a:p>
            <a:pPr marL="0" lvl="0" indent="0" algn="l" rtl="0">
              <a:spcBef>
                <a:spcPts val="0"/>
              </a:spcBef>
              <a:spcAft>
                <a:spcPts val="0"/>
              </a:spcAft>
              <a:buClr>
                <a:schemeClr val="dk1"/>
              </a:buClr>
              <a:buSzPts val="1100"/>
              <a:buFont typeface="Arial"/>
              <a:buNone/>
            </a:pPr>
            <a:r>
              <a:rPr lang="en-GB"/>
              <a:t>- **Week 19-20**: Develop the frontend using HTML/CSS and JavaScript frameworks (React.js or Vue.js).</a:t>
            </a:r>
            <a:endParaRPr/>
          </a:p>
          <a:p>
            <a:pPr marL="0" lvl="0" indent="0" algn="l" rtl="0">
              <a:spcBef>
                <a:spcPts val="0"/>
              </a:spcBef>
              <a:spcAft>
                <a:spcPts val="0"/>
              </a:spcAft>
              <a:buClr>
                <a:schemeClr val="dk1"/>
              </a:buClr>
              <a:buSzPts val="1100"/>
              <a:buFont typeface="Arial"/>
              <a:buNone/>
            </a:pPr>
            <a:r>
              <a:rPr lang="en-GB"/>
              <a:t>- **Week 21-22**: Develop the backend using Node.js and set up the database (MySQL/PostgreSQL).</a:t>
            </a:r>
            <a:endParaRPr/>
          </a:p>
          <a:p>
            <a:pPr marL="0" lvl="0" indent="0" algn="l" rtl="0">
              <a:spcBef>
                <a:spcPts val="0"/>
              </a:spcBef>
              <a:spcAft>
                <a:spcPts val="0"/>
              </a:spcAft>
              <a:buClr>
                <a:schemeClr val="dk1"/>
              </a:buClr>
              <a:buSzPts val="1100"/>
              <a:buFont typeface="Arial"/>
              <a:buNone/>
            </a:pPr>
            <a:r>
              <a:rPr lang="en-GB"/>
              <a:t>- **Week 23**: Integrate data visualization tools (Chart.js, D3.js) and mapping libraries.</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GB"/>
              <a:t>### Phase 5: Testing and Validation (1 month)</a:t>
            </a:r>
            <a:endParaRPr/>
          </a:p>
          <a:p>
            <a:pPr marL="0" lvl="0" indent="0" algn="l" rtl="0">
              <a:spcBef>
                <a:spcPts val="0"/>
              </a:spcBef>
              <a:spcAft>
                <a:spcPts val="0"/>
              </a:spcAft>
              <a:buClr>
                <a:schemeClr val="dk1"/>
              </a:buClr>
              <a:buSzPts val="1100"/>
              <a:buFont typeface="Arial"/>
              <a:buNone/>
            </a:pPr>
            <a:r>
              <a:rPr lang="en-GB"/>
              <a:t>- **Week 24-25**: Conduct functional testing of the web application (frontend and backend).</a:t>
            </a:r>
            <a:endParaRPr/>
          </a:p>
          <a:p>
            <a:pPr marL="0" lvl="0" indent="0" algn="l" rtl="0">
              <a:spcBef>
                <a:spcPts val="0"/>
              </a:spcBef>
              <a:spcAft>
                <a:spcPts val="0"/>
              </a:spcAft>
              <a:buClr>
                <a:schemeClr val="dk1"/>
              </a:buClr>
              <a:buSzPts val="1100"/>
              <a:buFont typeface="Arial"/>
              <a:buNone/>
            </a:pPr>
            <a:r>
              <a:rPr lang="en-GB"/>
              <a:t>- **Week 26**: Perform user acceptance testing (UAT) with stakeholders to gather feedback.</a:t>
            </a:r>
            <a:endParaRPr/>
          </a:p>
          <a:p>
            <a:pPr marL="0" lvl="0" indent="0" algn="l" rtl="0">
              <a:spcBef>
                <a:spcPts val="0"/>
              </a:spcBef>
              <a:spcAft>
                <a:spcPts val="0"/>
              </a:spcAft>
              <a:buClr>
                <a:schemeClr val="dk1"/>
              </a:buClr>
              <a:buSzPts val="1100"/>
              <a:buFont typeface="Arial"/>
              <a:buNone/>
            </a:pPr>
            <a:r>
              <a:rPr lang="en-GB"/>
              <a:t>- **Week 27**: Address any issues or bugs identified during testing.</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GB"/>
              <a:t>### Phase 6: Deployment and Launch (0.5 month)</a:t>
            </a:r>
            <a:endParaRPr/>
          </a:p>
          <a:p>
            <a:pPr marL="0" lvl="0" indent="0" algn="l" rtl="0">
              <a:spcBef>
                <a:spcPts val="0"/>
              </a:spcBef>
              <a:spcAft>
                <a:spcPts val="0"/>
              </a:spcAft>
              <a:buClr>
                <a:schemeClr val="dk1"/>
              </a:buClr>
              <a:buSzPts val="1100"/>
              <a:buFont typeface="Arial"/>
              <a:buNone/>
            </a:pPr>
            <a:r>
              <a:rPr lang="en-GB"/>
              <a:t>- **Week 28**: Prepare for deployment (finalize documentation, user guides).</a:t>
            </a:r>
            <a:endParaRPr/>
          </a:p>
          <a:p>
            <a:pPr marL="0" lvl="0" indent="0" algn="l" rtl="0">
              <a:spcBef>
                <a:spcPts val="0"/>
              </a:spcBef>
              <a:spcAft>
                <a:spcPts val="0"/>
              </a:spcAft>
              <a:buClr>
                <a:schemeClr val="dk1"/>
              </a:buClr>
              <a:buSzPts val="1100"/>
              <a:buFont typeface="Arial"/>
              <a:buNone/>
            </a:pPr>
            <a:r>
              <a:rPr lang="en-GB"/>
              <a:t>- **Week 29**: Deploy the web application to a hosting platform.</a:t>
            </a:r>
            <a:endParaRPr/>
          </a:p>
          <a:p>
            <a:pPr marL="0" lvl="0" indent="0" algn="l" rtl="0">
              <a:spcBef>
                <a:spcPts val="0"/>
              </a:spcBef>
              <a:spcAft>
                <a:spcPts val="0"/>
              </a:spcAft>
              <a:buClr>
                <a:schemeClr val="dk1"/>
              </a:buClr>
              <a:buSzPts val="1100"/>
              <a:buFont typeface="Arial"/>
              <a:buNone/>
            </a:pPr>
            <a:r>
              <a:rPr lang="en-GB"/>
              <a:t>- **Week 30**: Officially launch the application and monitor for any post-launch issues.</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GB"/>
              <a:t>### Phase 7: Maintenance and Iteration (Ongoing)</a:t>
            </a:r>
            <a:endParaRPr/>
          </a:p>
          <a:p>
            <a:pPr marL="0" lvl="0" indent="0" algn="l" rtl="0">
              <a:spcBef>
                <a:spcPts val="0"/>
              </a:spcBef>
              <a:spcAft>
                <a:spcPts val="0"/>
              </a:spcAft>
              <a:buClr>
                <a:schemeClr val="dk1"/>
              </a:buClr>
              <a:buSzPts val="1100"/>
              <a:buFont typeface="Arial"/>
              <a:buNone/>
            </a:pPr>
            <a:r>
              <a:rPr lang="en-GB"/>
              <a:t>- **Post-Launch**: Collect user feedback and make iterative improvements to the application.</a:t>
            </a:r>
            <a:endParaRPr/>
          </a:p>
          <a:p>
            <a:pPr marL="0" lvl="0" indent="0" algn="l" rtl="0">
              <a:spcBef>
                <a:spcPts val="0"/>
              </a:spcBef>
              <a:spcAft>
                <a:spcPts val="0"/>
              </a:spcAft>
              <a:buClr>
                <a:schemeClr val="dk1"/>
              </a:buClr>
              <a:buSzPts val="1100"/>
              <a:buFont typeface="Arial"/>
              <a:buNone/>
            </a:pPr>
            <a:r>
              <a:rPr lang="en-GB"/>
              <a:t>- **Ongoing**: Regularly update the data and refine the RAI model based on new insights and market changes.</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GB"/>
              <a:t>### Summary Timeline</a:t>
            </a:r>
            <a:endParaRPr/>
          </a:p>
          <a:p>
            <a:pPr marL="0" lvl="0" indent="0" algn="l" rtl="0">
              <a:spcBef>
                <a:spcPts val="0"/>
              </a:spcBef>
              <a:spcAft>
                <a:spcPts val="0"/>
              </a:spcAft>
              <a:buClr>
                <a:schemeClr val="dk1"/>
              </a:buClr>
              <a:buSzPts val="1100"/>
              <a:buFont typeface="Arial"/>
              <a:buNone/>
            </a:pPr>
            <a:r>
              <a:rPr lang="en-GB"/>
              <a:t>- **Total Duration**: Approximately 6 to 9 months, depending on the complexity of the project and the availability of resources.</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GB"/>
              <a:t>This timeline is a general guideline and may need to be adjusted based on specific project requirements, team capacity, and unforeseen challenges that may arise during the development process. Regular check-ins and updates to the timeline will help keep the project on track.</a:t>
            </a:r>
            <a:endParaRPr/>
          </a:p>
          <a:p>
            <a:pPr marL="0" lvl="0" indent="0" algn="l" rtl="0">
              <a:spcBef>
                <a:spcPts val="0"/>
              </a:spcBef>
              <a:spcAft>
                <a:spcPts val="0"/>
              </a:spcAft>
              <a:buNone/>
            </a:pPr>
            <a:endParaRPr/>
          </a:p>
        </p:txBody>
      </p:sp>
      <p:sp>
        <p:nvSpPr>
          <p:cNvPr id="149" name="Google Shape;149;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GB"/>
              <a:t>A simple user interface to make consumers understand the rai and customization of factors</a:t>
            </a:r>
            <a:endParaRPr/>
          </a:p>
        </p:txBody>
      </p:sp>
      <p:sp>
        <p:nvSpPr>
          <p:cNvPr id="155" name="Google Shape;155;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GB"/>
              <a:t>### **Conclusion Slide Content:**</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GB"/>
              <a:t>---</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GB"/>
              <a:t>**Title: Conclusion**</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GB"/>
              <a:t>1. **Comprehensive Analysis Tool**  </a:t>
            </a:r>
            <a:endParaRPr/>
          </a:p>
          <a:p>
            <a:pPr marL="0" lvl="0" indent="0" algn="l" rtl="0">
              <a:spcBef>
                <a:spcPts val="0"/>
              </a:spcBef>
              <a:spcAft>
                <a:spcPts val="0"/>
              </a:spcAft>
              <a:buClr>
                <a:schemeClr val="dk1"/>
              </a:buClr>
              <a:buSzPts val="1100"/>
              <a:buFont typeface="Arial"/>
              <a:buNone/>
            </a:pPr>
            <a:r>
              <a:rPr lang="en-GB"/>
              <a:t>   - The **Relative Attractiveness Index (RAI)** provides a systematic, data-driven approach for evaluating global markets in the pharmaceutical industry.</a:t>
            </a:r>
            <a:endParaRPr/>
          </a:p>
          <a:p>
            <a:pPr marL="0" lvl="0" indent="0" algn="l" rtl="0">
              <a:spcBef>
                <a:spcPts val="0"/>
              </a:spcBef>
              <a:spcAft>
                <a:spcPts val="0"/>
              </a:spcAft>
              <a:buClr>
                <a:schemeClr val="dk1"/>
              </a:buClr>
              <a:buSzPts val="1100"/>
              <a:buFont typeface="Arial"/>
              <a:buNone/>
            </a:pPr>
            <a:r>
              <a:rPr lang="en-GB"/>
              <a:t>   - By integrating both **quantitative factors** (economic data, market size, growth rates) and **qualitative factors** (regulatory environment, innovation potential), the RAI offers a holistic view of market attractiveness.</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GB"/>
              <a:t>2. **AI-Driven Insights**  </a:t>
            </a:r>
            <a:endParaRPr/>
          </a:p>
          <a:p>
            <a:pPr marL="0" lvl="0" indent="0" algn="l" rtl="0">
              <a:spcBef>
                <a:spcPts val="0"/>
              </a:spcBef>
              <a:spcAft>
                <a:spcPts val="0"/>
              </a:spcAft>
              <a:buClr>
                <a:schemeClr val="dk1"/>
              </a:buClr>
              <a:buSzPts val="1100"/>
              <a:buFont typeface="Arial"/>
              <a:buNone/>
            </a:pPr>
            <a:r>
              <a:rPr lang="en-GB"/>
              <a:t>   - The use of **AI and machine learning tools** (Python, statistical models) in processing large datasets ensures accuracy and scalability in analyzing multiple countries and companies.</a:t>
            </a:r>
            <a:endParaRPr/>
          </a:p>
          <a:p>
            <a:pPr marL="0" lvl="0" indent="0" algn="l" rtl="0">
              <a:spcBef>
                <a:spcPts val="0"/>
              </a:spcBef>
              <a:spcAft>
                <a:spcPts val="0"/>
              </a:spcAft>
              <a:buClr>
                <a:schemeClr val="dk1"/>
              </a:buClr>
              <a:buSzPts val="1100"/>
              <a:buFont typeface="Arial"/>
              <a:buNone/>
            </a:pPr>
            <a:r>
              <a:rPr lang="en-GB"/>
              <a:t>   - This enables real-time decision-making, helping investors, businesses, and policymakers make informed decisions.</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GB"/>
              <a:t>3. **Interactive Visualization**  </a:t>
            </a:r>
            <a:endParaRPr/>
          </a:p>
          <a:p>
            <a:pPr marL="0" lvl="0" indent="0" algn="l" rtl="0">
              <a:spcBef>
                <a:spcPts val="0"/>
              </a:spcBef>
              <a:spcAft>
                <a:spcPts val="0"/>
              </a:spcAft>
              <a:buClr>
                <a:schemeClr val="dk1"/>
              </a:buClr>
              <a:buSzPts val="1100"/>
              <a:buFont typeface="Arial"/>
              <a:buNone/>
            </a:pPr>
            <a:r>
              <a:rPr lang="en-GB"/>
              <a:t>   - The platform provides a user-friendly interface with **interactive charts and maps**, making it easy to compare and visualize market and company-level data across different regions.</a:t>
            </a:r>
            <a:endParaRPr/>
          </a:p>
          <a:p>
            <a:pPr marL="0" lvl="0" indent="0" algn="l" rtl="0">
              <a:spcBef>
                <a:spcPts val="0"/>
              </a:spcBef>
              <a:spcAft>
                <a:spcPts val="0"/>
              </a:spcAft>
              <a:buClr>
                <a:schemeClr val="dk1"/>
              </a:buClr>
              <a:buSzPts val="1100"/>
              <a:buFont typeface="Arial"/>
              <a:buNone/>
            </a:pPr>
            <a:r>
              <a:rPr lang="en-GB"/>
              <a:t>   - Tools like **Chart.js** and **Leaflet.js** enhance data presentation, offering valuable insights for business expansion and investment strategies.</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GB"/>
              <a:t>4. **Future Prospects**  </a:t>
            </a:r>
            <a:endParaRPr/>
          </a:p>
          <a:p>
            <a:pPr marL="0" lvl="0" indent="0" algn="l" rtl="0">
              <a:spcBef>
                <a:spcPts val="0"/>
              </a:spcBef>
              <a:spcAft>
                <a:spcPts val="0"/>
              </a:spcAft>
              <a:buClr>
                <a:schemeClr val="dk1"/>
              </a:buClr>
              <a:buSzPts val="1100"/>
              <a:buFont typeface="Arial"/>
              <a:buNone/>
            </a:pPr>
            <a:r>
              <a:rPr lang="en-GB"/>
              <a:t>   - As global pharmaceutical markets evolve, the RAI can continuously adapt by incorporating **emerging trends** such as **biotechnology advancements**, regulatory shifts, and market dynamics, keeping stakeholders informed with up-to-date insights.</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GB"/>
              <a:t>---</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GB"/>
              <a:t>**Takeaway**:  </a:t>
            </a:r>
            <a:endParaRPr/>
          </a:p>
          <a:p>
            <a:pPr marL="0" lvl="0" indent="0" algn="l" rtl="0">
              <a:spcBef>
                <a:spcPts val="0"/>
              </a:spcBef>
              <a:spcAft>
                <a:spcPts val="0"/>
              </a:spcAft>
              <a:buClr>
                <a:schemeClr val="dk1"/>
              </a:buClr>
              <a:buSzPts val="1100"/>
              <a:buFont typeface="Arial"/>
              <a:buNone/>
            </a:pPr>
            <a:r>
              <a:rPr lang="en-GB"/>
              <a:t>The RAI project stands as a robust tool for evaluating the **pharmaceutical industry's global attractiveness**, combining **AI-driven data analysis** with interactive visualization to support better decision-making in a complex market environment.</a:t>
            </a:r>
            <a:endParaRPr/>
          </a:p>
          <a:p>
            <a:pPr marL="0" lvl="0" indent="0" algn="l" rtl="0">
              <a:spcBef>
                <a:spcPts val="0"/>
              </a:spcBef>
              <a:spcAft>
                <a:spcPts val="0"/>
              </a:spcAft>
              <a:buNone/>
            </a:pPr>
            <a:endParaRPr/>
          </a:p>
        </p:txBody>
      </p:sp>
      <p:sp>
        <p:nvSpPr>
          <p:cNvPr id="161" name="Google Shape;161;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67" name="Google Shape;167;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GB"/>
              <a:t>Its there in the word file i sent u bruh</a:t>
            </a:r>
            <a:endParaRPr/>
          </a:p>
        </p:txBody>
      </p:sp>
      <p:sp>
        <p:nvSpPr>
          <p:cNvPr id="175" name="Google Shape;175;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GB"/>
              <a:t>8th one,9thone</a:t>
            </a:r>
            <a:endParaRPr/>
          </a:p>
        </p:txBody>
      </p:sp>
      <p:sp>
        <p:nvSpPr>
          <p:cNvPr id="181" name="Google Shape;181;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9" name="Google Shape;189;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0" name="Google Shape;10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lnSpc>
                <a:spcPct val="115000"/>
              </a:lnSpc>
              <a:spcBef>
                <a:spcPts val="1400"/>
              </a:spcBef>
              <a:spcAft>
                <a:spcPts val="0"/>
              </a:spcAft>
              <a:buClr>
                <a:schemeClr val="dk1"/>
              </a:buClr>
              <a:buSzPts val="1100"/>
              <a:buFont typeface="Arial"/>
              <a:buNone/>
            </a:pPr>
            <a:r>
              <a:rPr lang="en-GB" sz="1300" b="1" dirty="0">
                <a:latin typeface="Arial"/>
                <a:ea typeface="Arial"/>
                <a:cs typeface="Arial"/>
                <a:sym typeface="Arial"/>
              </a:rPr>
              <a:t>Literature Review Slide Content:</a:t>
            </a:r>
            <a:endParaRPr sz="1300" b="1" dirty="0">
              <a:latin typeface="Arial"/>
              <a:ea typeface="Arial"/>
              <a:cs typeface="Arial"/>
              <a:sym typeface="Arial"/>
            </a:endParaRPr>
          </a:p>
          <a:p>
            <a:pPr marL="0" lvl="0" indent="0" algn="l" rtl="0">
              <a:lnSpc>
                <a:spcPct val="115000"/>
              </a:lnSpc>
              <a:spcBef>
                <a:spcPts val="1200"/>
              </a:spcBef>
              <a:spcAft>
                <a:spcPts val="0"/>
              </a:spcAft>
              <a:buClr>
                <a:schemeClr val="dk1"/>
              </a:buClr>
              <a:buSzPts val="1100"/>
              <a:buFont typeface="Arial"/>
              <a:buNone/>
            </a:pPr>
            <a:r>
              <a:rPr lang="en-GB" sz="1100" b="1" dirty="0">
                <a:latin typeface="Arial"/>
                <a:ea typeface="Arial"/>
                <a:cs typeface="Arial"/>
                <a:sym typeface="Arial"/>
              </a:rPr>
              <a:t>Title: Literature Review</a:t>
            </a:r>
            <a:endParaRPr sz="1100" b="1" dirty="0">
              <a:latin typeface="Arial"/>
              <a:ea typeface="Arial"/>
              <a:cs typeface="Arial"/>
              <a:sym typeface="Arial"/>
            </a:endParaRPr>
          </a:p>
          <a:p>
            <a:pPr marL="457200" lvl="0" indent="-298450" algn="l" rtl="0">
              <a:lnSpc>
                <a:spcPct val="115000"/>
              </a:lnSpc>
              <a:spcBef>
                <a:spcPts val="1200"/>
              </a:spcBef>
              <a:spcAft>
                <a:spcPts val="0"/>
              </a:spcAft>
              <a:buClr>
                <a:schemeClr val="dk1"/>
              </a:buClr>
              <a:buSzPts val="1100"/>
              <a:buAutoNum type="arabicPeriod"/>
            </a:pPr>
            <a:r>
              <a:rPr lang="en-GB" sz="1100" b="1" dirty="0">
                <a:latin typeface="Arial"/>
                <a:ea typeface="Arial"/>
                <a:cs typeface="Arial"/>
                <a:sym typeface="Arial"/>
              </a:rPr>
              <a:t>Introduction:</a:t>
            </a:r>
            <a:endParaRPr sz="1100" b="1" dirty="0">
              <a:latin typeface="Arial"/>
              <a:ea typeface="Arial"/>
              <a:cs typeface="Arial"/>
              <a:sym typeface="Arial"/>
            </a:endParaRPr>
          </a:p>
          <a:p>
            <a:pPr marL="914400" lvl="1" indent="-298450" algn="l" rtl="0">
              <a:lnSpc>
                <a:spcPct val="115000"/>
              </a:lnSpc>
              <a:spcBef>
                <a:spcPts val="0"/>
              </a:spcBef>
              <a:spcAft>
                <a:spcPts val="0"/>
              </a:spcAft>
              <a:buClr>
                <a:schemeClr val="dk1"/>
              </a:buClr>
              <a:buSzPts val="1100"/>
              <a:buChar char="○"/>
            </a:pPr>
            <a:r>
              <a:rPr lang="en-GB" sz="1100" dirty="0">
                <a:latin typeface="Arial"/>
                <a:ea typeface="Arial"/>
                <a:cs typeface="Arial"/>
                <a:sym typeface="Arial"/>
              </a:rPr>
              <a:t>The concept of the </a:t>
            </a:r>
            <a:r>
              <a:rPr lang="en-GB" sz="1100" b="1" dirty="0">
                <a:latin typeface="Arial"/>
                <a:ea typeface="Arial"/>
                <a:cs typeface="Arial"/>
                <a:sym typeface="Arial"/>
              </a:rPr>
              <a:t>Relative Attractiveness Index (RAI)</a:t>
            </a:r>
            <a:r>
              <a:rPr lang="en-GB" sz="1100" dirty="0">
                <a:latin typeface="Arial"/>
                <a:ea typeface="Arial"/>
                <a:cs typeface="Arial"/>
                <a:sym typeface="Arial"/>
              </a:rPr>
              <a:t> provides a framework for evaluating the attractiveness of investments across various markets, including the pharmaceutical sector.</a:t>
            </a:r>
            <a:endParaRPr sz="1100" dirty="0">
              <a:latin typeface="Arial"/>
              <a:ea typeface="Arial"/>
              <a:cs typeface="Arial"/>
              <a:sym typeface="Arial"/>
            </a:endParaRPr>
          </a:p>
          <a:p>
            <a:pPr marL="914400" lvl="1" indent="-298450" algn="l" rtl="0">
              <a:lnSpc>
                <a:spcPct val="115000"/>
              </a:lnSpc>
              <a:spcBef>
                <a:spcPts val="0"/>
              </a:spcBef>
              <a:spcAft>
                <a:spcPts val="0"/>
              </a:spcAft>
              <a:buClr>
                <a:schemeClr val="dk1"/>
              </a:buClr>
              <a:buSzPts val="1100"/>
              <a:buChar char="○"/>
            </a:pPr>
            <a:r>
              <a:rPr lang="en-GB" sz="1100" dirty="0">
                <a:latin typeface="Arial"/>
                <a:ea typeface="Arial"/>
                <a:cs typeface="Arial"/>
                <a:sym typeface="Arial"/>
              </a:rPr>
              <a:t>The </a:t>
            </a:r>
            <a:r>
              <a:rPr lang="en-GB" sz="1100" b="1" dirty="0">
                <a:latin typeface="Arial"/>
                <a:ea typeface="Arial"/>
                <a:cs typeface="Arial"/>
                <a:sym typeface="Arial"/>
              </a:rPr>
              <a:t>pharmaceutical industry</a:t>
            </a:r>
            <a:r>
              <a:rPr lang="en-GB" sz="1100" dirty="0">
                <a:latin typeface="Arial"/>
                <a:ea typeface="Arial"/>
                <a:cs typeface="Arial"/>
                <a:sym typeface="Arial"/>
              </a:rPr>
              <a:t> presents unique challenges due to its reliance on R&amp;D investments, regulatory hurdles, and long product lifecycles.</a:t>
            </a:r>
            <a:endParaRPr sz="1100" dirty="0">
              <a:latin typeface="Arial"/>
              <a:ea typeface="Arial"/>
              <a:cs typeface="Arial"/>
              <a:sym typeface="Arial"/>
            </a:endParaRPr>
          </a:p>
          <a:p>
            <a:pPr marL="457200" lvl="0" indent="-298450" algn="l" rtl="0">
              <a:lnSpc>
                <a:spcPct val="115000"/>
              </a:lnSpc>
              <a:spcBef>
                <a:spcPts val="0"/>
              </a:spcBef>
              <a:spcAft>
                <a:spcPts val="0"/>
              </a:spcAft>
              <a:buClr>
                <a:schemeClr val="dk1"/>
              </a:buClr>
              <a:buSzPts val="1100"/>
              <a:buAutoNum type="arabicPeriod"/>
            </a:pPr>
            <a:r>
              <a:rPr lang="en-GB" sz="1100" b="1" dirty="0">
                <a:latin typeface="Arial"/>
                <a:ea typeface="Arial"/>
                <a:cs typeface="Arial"/>
                <a:sym typeface="Arial"/>
              </a:rPr>
              <a:t>Key Research Findings:</a:t>
            </a:r>
            <a:endParaRPr sz="1100" b="1" dirty="0">
              <a:latin typeface="Arial"/>
              <a:ea typeface="Arial"/>
              <a:cs typeface="Arial"/>
              <a:sym typeface="Arial"/>
            </a:endParaRPr>
          </a:p>
          <a:p>
            <a:pPr marL="914400" lvl="1" indent="-298450" algn="l" rtl="0">
              <a:lnSpc>
                <a:spcPct val="115000"/>
              </a:lnSpc>
              <a:spcBef>
                <a:spcPts val="0"/>
              </a:spcBef>
              <a:spcAft>
                <a:spcPts val="0"/>
              </a:spcAft>
              <a:buClr>
                <a:schemeClr val="dk1"/>
              </a:buClr>
              <a:buSzPts val="1100"/>
              <a:buChar char="○"/>
            </a:pPr>
            <a:r>
              <a:rPr lang="en-GB" sz="1100" b="1" dirty="0">
                <a:latin typeface="Arial"/>
                <a:ea typeface="Arial"/>
                <a:cs typeface="Arial"/>
                <a:sym typeface="Arial"/>
              </a:rPr>
              <a:t>US7882001: Graphical System for Determining Investment Attractiveness</a:t>
            </a:r>
            <a:endParaRPr sz="1100" b="1" dirty="0">
              <a:latin typeface="Arial"/>
              <a:ea typeface="Arial"/>
              <a:cs typeface="Arial"/>
              <a:sym typeface="Arial"/>
            </a:endParaRPr>
          </a:p>
          <a:p>
            <a:pPr marL="1371600" lvl="2" indent="-298450" algn="l" rtl="0">
              <a:lnSpc>
                <a:spcPct val="115000"/>
              </a:lnSpc>
              <a:spcBef>
                <a:spcPts val="0"/>
              </a:spcBef>
              <a:spcAft>
                <a:spcPts val="0"/>
              </a:spcAft>
              <a:buClr>
                <a:schemeClr val="dk1"/>
              </a:buClr>
              <a:buSzPts val="1100"/>
              <a:buChar char="■"/>
            </a:pPr>
            <a:r>
              <a:rPr lang="en-GB" sz="1100" b="1" dirty="0">
                <a:latin typeface="Arial"/>
                <a:ea typeface="Arial"/>
                <a:cs typeface="Arial"/>
                <a:sym typeface="Arial"/>
              </a:rPr>
              <a:t>Strengths</a:t>
            </a:r>
            <a:r>
              <a:rPr lang="en-GB" sz="1100" dirty="0">
                <a:latin typeface="Arial"/>
                <a:ea typeface="Arial"/>
                <a:cs typeface="Arial"/>
                <a:sym typeface="Arial"/>
              </a:rPr>
              <a:t>: Multi-factor evaluation using financial and growth indicators.</a:t>
            </a:r>
            <a:endParaRPr sz="1100" dirty="0">
              <a:latin typeface="Arial"/>
              <a:ea typeface="Arial"/>
              <a:cs typeface="Arial"/>
              <a:sym typeface="Arial"/>
            </a:endParaRPr>
          </a:p>
          <a:p>
            <a:pPr marL="1371600" lvl="2" indent="-298450" algn="l" rtl="0">
              <a:lnSpc>
                <a:spcPct val="115000"/>
              </a:lnSpc>
              <a:spcBef>
                <a:spcPts val="0"/>
              </a:spcBef>
              <a:spcAft>
                <a:spcPts val="0"/>
              </a:spcAft>
              <a:buClr>
                <a:schemeClr val="dk1"/>
              </a:buClr>
              <a:buSzPts val="1100"/>
              <a:buChar char="■"/>
            </a:pPr>
            <a:r>
              <a:rPr lang="en-GB" sz="1100" b="1" dirty="0">
                <a:latin typeface="Arial"/>
                <a:ea typeface="Arial"/>
                <a:cs typeface="Arial"/>
                <a:sym typeface="Arial"/>
              </a:rPr>
              <a:t>Application in Pharma</a:t>
            </a:r>
            <a:r>
              <a:rPr lang="en-GB" sz="1100" dirty="0">
                <a:latin typeface="Arial"/>
                <a:ea typeface="Arial"/>
                <a:cs typeface="Arial"/>
                <a:sym typeface="Arial"/>
              </a:rPr>
              <a:t>: Aids in comparing peer companies based on risk and growth metrics.</a:t>
            </a:r>
            <a:endParaRPr sz="1100" dirty="0">
              <a:latin typeface="Arial"/>
              <a:ea typeface="Arial"/>
              <a:cs typeface="Arial"/>
              <a:sym typeface="Arial"/>
            </a:endParaRPr>
          </a:p>
          <a:p>
            <a:pPr marL="1371600" lvl="2" indent="-298450" algn="l" rtl="0">
              <a:lnSpc>
                <a:spcPct val="115000"/>
              </a:lnSpc>
              <a:spcBef>
                <a:spcPts val="0"/>
              </a:spcBef>
              <a:spcAft>
                <a:spcPts val="0"/>
              </a:spcAft>
              <a:buClr>
                <a:schemeClr val="dk1"/>
              </a:buClr>
              <a:buSzPts val="1100"/>
              <a:buChar char="■"/>
            </a:pPr>
            <a:r>
              <a:rPr lang="en-GB" sz="1100" b="1" dirty="0">
                <a:latin typeface="Arial"/>
                <a:ea typeface="Arial"/>
                <a:cs typeface="Arial"/>
                <a:sym typeface="Arial"/>
              </a:rPr>
              <a:t>Drawbacks</a:t>
            </a:r>
            <a:r>
              <a:rPr lang="en-GB" sz="1100" dirty="0">
                <a:latin typeface="Arial"/>
                <a:ea typeface="Arial"/>
                <a:cs typeface="Arial"/>
                <a:sym typeface="Arial"/>
              </a:rPr>
              <a:t>: Complexity in interpretation and reliance on quantitative data alone.</a:t>
            </a:r>
            <a:endParaRPr sz="1100" dirty="0">
              <a:latin typeface="Arial"/>
              <a:ea typeface="Arial"/>
              <a:cs typeface="Arial"/>
              <a:sym typeface="Arial"/>
            </a:endParaRPr>
          </a:p>
          <a:p>
            <a:pPr marL="914400" lvl="1" indent="-298450" algn="l" rtl="0">
              <a:lnSpc>
                <a:spcPct val="115000"/>
              </a:lnSpc>
              <a:spcBef>
                <a:spcPts val="0"/>
              </a:spcBef>
              <a:spcAft>
                <a:spcPts val="0"/>
              </a:spcAft>
              <a:buClr>
                <a:schemeClr val="dk1"/>
              </a:buClr>
              <a:buSzPts val="1100"/>
              <a:buChar char="○"/>
            </a:pPr>
            <a:r>
              <a:rPr lang="en-GB" sz="1100" b="1" dirty="0">
                <a:latin typeface="Arial"/>
                <a:ea typeface="Arial"/>
                <a:cs typeface="Arial"/>
                <a:sym typeface="Arial"/>
              </a:rPr>
              <a:t>ssrn_id3540484: Modeling Investment Attractiveness Using Entropy</a:t>
            </a:r>
            <a:endParaRPr sz="1100" b="1" dirty="0">
              <a:latin typeface="Arial"/>
              <a:ea typeface="Arial"/>
              <a:cs typeface="Arial"/>
              <a:sym typeface="Arial"/>
            </a:endParaRPr>
          </a:p>
          <a:p>
            <a:pPr marL="1371600" lvl="2" indent="-298450" algn="l" rtl="0">
              <a:lnSpc>
                <a:spcPct val="115000"/>
              </a:lnSpc>
              <a:spcBef>
                <a:spcPts val="0"/>
              </a:spcBef>
              <a:spcAft>
                <a:spcPts val="0"/>
              </a:spcAft>
              <a:buClr>
                <a:schemeClr val="dk1"/>
              </a:buClr>
              <a:buSzPts val="1100"/>
              <a:buChar char="■"/>
            </a:pPr>
            <a:r>
              <a:rPr lang="en-GB" sz="1100" b="1" dirty="0">
                <a:latin typeface="Arial"/>
                <a:ea typeface="Arial"/>
                <a:cs typeface="Arial"/>
                <a:sym typeface="Arial"/>
              </a:rPr>
              <a:t>Strengths</a:t>
            </a:r>
            <a:r>
              <a:rPr lang="en-GB" sz="1100" dirty="0">
                <a:latin typeface="Arial"/>
                <a:ea typeface="Arial"/>
                <a:cs typeface="Arial"/>
                <a:sym typeface="Arial"/>
              </a:rPr>
              <a:t>: Predicts market instability using mathematical measures.</a:t>
            </a:r>
            <a:endParaRPr sz="1100" dirty="0">
              <a:latin typeface="Arial"/>
              <a:ea typeface="Arial"/>
              <a:cs typeface="Arial"/>
              <a:sym typeface="Arial"/>
            </a:endParaRPr>
          </a:p>
          <a:p>
            <a:pPr marL="1371600" lvl="2" indent="-298450" algn="l" rtl="0">
              <a:lnSpc>
                <a:spcPct val="115000"/>
              </a:lnSpc>
              <a:spcBef>
                <a:spcPts val="0"/>
              </a:spcBef>
              <a:spcAft>
                <a:spcPts val="0"/>
              </a:spcAft>
              <a:buClr>
                <a:schemeClr val="dk1"/>
              </a:buClr>
              <a:buSzPts val="1100"/>
              <a:buChar char="■"/>
            </a:pPr>
            <a:r>
              <a:rPr lang="en-GB" sz="1100" b="1" dirty="0">
                <a:latin typeface="Arial"/>
                <a:ea typeface="Arial"/>
                <a:cs typeface="Arial"/>
                <a:sym typeface="Arial"/>
              </a:rPr>
              <a:t>Application in Pharma</a:t>
            </a:r>
            <a:r>
              <a:rPr lang="en-GB" sz="1100" dirty="0">
                <a:latin typeface="Arial"/>
                <a:ea typeface="Arial"/>
                <a:cs typeface="Arial"/>
                <a:sym typeface="Arial"/>
              </a:rPr>
              <a:t>: Evaluates risk and stability in volatile market conditions like the COVID-19 pandemic.</a:t>
            </a:r>
            <a:endParaRPr sz="1100" dirty="0">
              <a:latin typeface="Arial"/>
              <a:ea typeface="Arial"/>
              <a:cs typeface="Arial"/>
              <a:sym typeface="Arial"/>
            </a:endParaRPr>
          </a:p>
          <a:p>
            <a:pPr marL="1371600" lvl="2" indent="-298450" algn="l" rtl="0">
              <a:lnSpc>
                <a:spcPct val="115000"/>
              </a:lnSpc>
              <a:spcBef>
                <a:spcPts val="0"/>
              </a:spcBef>
              <a:spcAft>
                <a:spcPts val="0"/>
              </a:spcAft>
              <a:buClr>
                <a:schemeClr val="dk1"/>
              </a:buClr>
              <a:buSzPts val="1100"/>
              <a:buChar char="■"/>
            </a:pPr>
            <a:r>
              <a:rPr lang="en-GB" sz="1100" b="1" dirty="0">
                <a:latin typeface="Arial"/>
                <a:ea typeface="Arial"/>
                <a:cs typeface="Arial"/>
                <a:sym typeface="Arial"/>
              </a:rPr>
              <a:t>Drawbacks</a:t>
            </a:r>
            <a:r>
              <a:rPr lang="en-GB" sz="1100" dirty="0">
                <a:latin typeface="Arial"/>
                <a:ea typeface="Arial"/>
                <a:cs typeface="Arial"/>
                <a:sym typeface="Arial"/>
              </a:rPr>
              <a:t>: Primarily uses historical data; qualitative factors like regulation and innovation potential are not integrated.</a:t>
            </a:r>
            <a:endParaRPr sz="1100" dirty="0">
              <a:latin typeface="Arial"/>
              <a:ea typeface="Arial"/>
              <a:cs typeface="Arial"/>
              <a:sym typeface="Arial"/>
            </a:endParaRPr>
          </a:p>
          <a:p>
            <a:pPr marL="914400" lvl="1" indent="-298450" algn="l" rtl="0">
              <a:lnSpc>
                <a:spcPct val="115000"/>
              </a:lnSpc>
              <a:spcBef>
                <a:spcPts val="0"/>
              </a:spcBef>
              <a:spcAft>
                <a:spcPts val="0"/>
              </a:spcAft>
              <a:buClr>
                <a:schemeClr val="dk1"/>
              </a:buClr>
              <a:buSzPts val="1100"/>
              <a:buChar char="○"/>
            </a:pPr>
            <a:r>
              <a:rPr lang="en-GB" sz="1100" b="1" dirty="0">
                <a:latin typeface="Arial"/>
                <a:ea typeface="Arial"/>
                <a:cs typeface="Arial"/>
                <a:sym typeface="Arial"/>
              </a:rPr>
              <a:t>Paper18: Comparative Analysis Pre/Post-COVID-19</a:t>
            </a:r>
            <a:endParaRPr sz="1100" b="1" dirty="0">
              <a:latin typeface="Arial"/>
              <a:ea typeface="Arial"/>
              <a:cs typeface="Arial"/>
              <a:sym typeface="Arial"/>
            </a:endParaRPr>
          </a:p>
          <a:p>
            <a:pPr marL="1371600" lvl="2" indent="-298450" algn="l" rtl="0">
              <a:lnSpc>
                <a:spcPct val="115000"/>
              </a:lnSpc>
              <a:spcBef>
                <a:spcPts val="0"/>
              </a:spcBef>
              <a:spcAft>
                <a:spcPts val="0"/>
              </a:spcAft>
              <a:buClr>
                <a:schemeClr val="dk1"/>
              </a:buClr>
              <a:buSzPts val="1100"/>
              <a:buChar char="■"/>
            </a:pPr>
            <a:r>
              <a:rPr lang="en-GB" sz="1100" b="1" dirty="0">
                <a:latin typeface="Arial"/>
                <a:ea typeface="Arial"/>
                <a:cs typeface="Arial"/>
                <a:sym typeface="Arial"/>
              </a:rPr>
              <a:t>Strengths</a:t>
            </a:r>
            <a:r>
              <a:rPr lang="en-GB" sz="1100" dirty="0">
                <a:latin typeface="Arial"/>
                <a:ea typeface="Arial"/>
                <a:cs typeface="Arial"/>
                <a:sym typeface="Arial"/>
              </a:rPr>
              <a:t>: Combines statistical and fractal methods to assess financial instruments, including those in pharma.</a:t>
            </a:r>
            <a:endParaRPr sz="1100" dirty="0">
              <a:latin typeface="Arial"/>
              <a:ea typeface="Arial"/>
              <a:cs typeface="Arial"/>
              <a:sym typeface="Arial"/>
            </a:endParaRPr>
          </a:p>
          <a:p>
            <a:pPr marL="1371600" lvl="2" indent="-298450" algn="l" rtl="0">
              <a:lnSpc>
                <a:spcPct val="115000"/>
              </a:lnSpc>
              <a:spcBef>
                <a:spcPts val="0"/>
              </a:spcBef>
              <a:spcAft>
                <a:spcPts val="0"/>
              </a:spcAft>
              <a:buClr>
                <a:schemeClr val="dk1"/>
              </a:buClr>
              <a:buSzPts val="1100"/>
              <a:buChar char="■"/>
            </a:pPr>
            <a:r>
              <a:rPr lang="en-GB" sz="1100" b="1" dirty="0">
                <a:latin typeface="Arial"/>
                <a:ea typeface="Arial"/>
                <a:cs typeface="Arial"/>
                <a:sym typeface="Arial"/>
              </a:rPr>
              <a:t>Drawbacks</a:t>
            </a:r>
            <a:r>
              <a:rPr lang="en-GB" sz="1100" dirty="0">
                <a:latin typeface="Arial"/>
                <a:ea typeface="Arial"/>
                <a:cs typeface="Arial"/>
                <a:sym typeface="Arial"/>
              </a:rPr>
              <a:t>: Limited inclusion of qualitative factors like drug pipelines and patents.</a:t>
            </a:r>
            <a:endParaRPr sz="1100" dirty="0">
              <a:latin typeface="Arial"/>
              <a:ea typeface="Arial"/>
              <a:cs typeface="Arial"/>
              <a:sym typeface="Arial"/>
            </a:endParaRPr>
          </a:p>
          <a:p>
            <a:pPr marL="914400" lvl="1" indent="-298450" algn="l" rtl="0">
              <a:lnSpc>
                <a:spcPct val="115000"/>
              </a:lnSpc>
              <a:spcBef>
                <a:spcPts val="0"/>
              </a:spcBef>
              <a:spcAft>
                <a:spcPts val="0"/>
              </a:spcAft>
              <a:buClr>
                <a:schemeClr val="dk1"/>
              </a:buClr>
              <a:buSzPts val="1100"/>
              <a:buChar char="○"/>
            </a:pPr>
            <a:r>
              <a:rPr lang="en-GB" sz="1100" b="1" dirty="0">
                <a:latin typeface="Arial"/>
                <a:ea typeface="Arial"/>
                <a:cs typeface="Arial"/>
                <a:sym typeface="Arial"/>
              </a:rPr>
              <a:t>Pharma Quality (1-s2.0-S1319016413001114)</a:t>
            </a:r>
            <a:endParaRPr sz="1100" b="1" dirty="0">
              <a:latin typeface="Arial"/>
              <a:ea typeface="Arial"/>
              <a:cs typeface="Arial"/>
              <a:sym typeface="Arial"/>
            </a:endParaRPr>
          </a:p>
          <a:p>
            <a:pPr marL="1371600" lvl="2" indent="-298450" algn="l" rtl="0">
              <a:lnSpc>
                <a:spcPct val="115000"/>
              </a:lnSpc>
              <a:spcBef>
                <a:spcPts val="0"/>
              </a:spcBef>
              <a:spcAft>
                <a:spcPts val="0"/>
              </a:spcAft>
              <a:buClr>
                <a:schemeClr val="dk1"/>
              </a:buClr>
              <a:buSzPts val="1100"/>
              <a:buChar char="■"/>
            </a:pPr>
            <a:r>
              <a:rPr lang="en-GB" sz="1100" b="1" dirty="0">
                <a:latin typeface="Arial"/>
                <a:ea typeface="Arial"/>
                <a:cs typeface="Arial"/>
                <a:sym typeface="Arial"/>
              </a:rPr>
              <a:t>Strengths</a:t>
            </a:r>
            <a:r>
              <a:rPr lang="en-GB" sz="1100" dirty="0">
                <a:latin typeface="Arial"/>
                <a:ea typeface="Arial"/>
                <a:cs typeface="Arial"/>
                <a:sym typeface="Arial"/>
              </a:rPr>
              <a:t>: Reviews global pharma quality standards and highlights quality management practices like Six Sigma.</a:t>
            </a:r>
            <a:endParaRPr sz="1100" dirty="0">
              <a:latin typeface="Arial"/>
              <a:ea typeface="Arial"/>
              <a:cs typeface="Arial"/>
              <a:sym typeface="Arial"/>
            </a:endParaRPr>
          </a:p>
          <a:p>
            <a:pPr marL="1371600" lvl="2" indent="-298450" algn="l" rtl="0">
              <a:lnSpc>
                <a:spcPct val="115000"/>
              </a:lnSpc>
              <a:spcBef>
                <a:spcPts val="0"/>
              </a:spcBef>
              <a:spcAft>
                <a:spcPts val="0"/>
              </a:spcAft>
              <a:buClr>
                <a:schemeClr val="dk1"/>
              </a:buClr>
              <a:buSzPts val="1100"/>
              <a:buChar char="■"/>
            </a:pPr>
            <a:r>
              <a:rPr lang="en-GB" sz="1100" b="1" dirty="0">
                <a:latin typeface="Arial"/>
                <a:ea typeface="Arial"/>
                <a:cs typeface="Arial"/>
                <a:sym typeface="Arial"/>
              </a:rPr>
              <a:t>Application</a:t>
            </a:r>
            <a:r>
              <a:rPr lang="en-GB" sz="1100" dirty="0">
                <a:latin typeface="Arial"/>
                <a:ea typeface="Arial"/>
                <a:cs typeface="Arial"/>
                <a:sym typeface="Arial"/>
              </a:rPr>
              <a:t>: Highlights quality as a competitive advantage in pharma, important for attracting investment.</a:t>
            </a:r>
            <a:endParaRPr sz="1100" dirty="0">
              <a:latin typeface="Arial"/>
              <a:ea typeface="Arial"/>
              <a:cs typeface="Arial"/>
              <a:sym typeface="Arial"/>
            </a:endParaRPr>
          </a:p>
          <a:p>
            <a:pPr marL="1371600" lvl="2" indent="-298450" algn="l" rtl="0">
              <a:lnSpc>
                <a:spcPct val="115000"/>
              </a:lnSpc>
              <a:spcBef>
                <a:spcPts val="0"/>
              </a:spcBef>
              <a:spcAft>
                <a:spcPts val="0"/>
              </a:spcAft>
              <a:buClr>
                <a:schemeClr val="dk1"/>
              </a:buClr>
              <a:buSzPts val="1100"/>
              <a:buChar char="■"/>
            </a:pPr>
            <a:r>
              <a:rPr lang="en-GB" sz="1100" b="1" dirty="0">
                <a:latin typeface="Arial"/>
                <a:ea typeface="Arial"/>
                <a:cs typeface="Arial"/>
                <a:sym typeface="Arial"/>
              </a:rPr>
              <a:t>Drawbacks</a:t>
            </a:r>
            <a:r>
              <a:rPr lang="en-GB" sz="1100" dirty="0">
                <a:latin typeface="Arial"/>
                <a:ea typeface="Arial"/>
                <a:cs typeface="Arial"/>
                <a:sym typeface="Arial"/>
              </a:rPr>
              <a:t>: Few case studies on real-world implementation.</a:t>
            </a:r>
            <a:endParaRPr sz="1100" dirty="0">
              <a:latin typeface="Arial"/>
              <a:ea typeface="Arial"/>
              <a:cs typeface="Arial"/>
              <a:sym typeface="Arial"/>
            </a:endParaRPr>
          </a:p>
          <a:p>
            <a:pPr marL="457200" lvl="0" indent="-298450" algn="l" rtl="0">
              <a:lnSpc>
                <a:spcPct val="115000"/>
              </a:lnSpc>
              <a:spcBef>
                <a:spcPts val="0"/>
              </a:spcBef>
              <a:spcAft>
                <a:spcPts val="0"/>
              </a:spcAft>
              <a:buClr>
                <a:schemeClr val="dk1"/>
              </a:buClr>
              <a:buSzPts val="1100"/>
              <a:buAutoNum type="arabicPeriod"/>
            </a:pPr>
            <a:r>
              <a:rPr lang="en-GB" sz="1100" b="1" dirty="0">
                <a:latin typeface="Arial"/>
                <a:ea typeface="Arial"/>
                <a:cs typeface="Arial"/>
                <a:sym typeface="Arial"/>
              </a:rPr>
              <a:t>Conclusion:</a:t>
            </a:r>
            <a:endParaRPr sz="1100" b="1" dirty="0">
              <a:latin typeface="Arial"/>
              <a:ea typeface="Arial"/>
              <a:cs typeface="Arial"/>
              <a:sym typeface="Arial"/>
            </a:endParaRPr>
          </a:p>
          <a:p>
            <a:pPr marL="914400" lvl="1" indent="-298450" algn="l" rtl="0">
              <a:lnSpc>
                <a:spcPct val="115000"/>
              </a:lnSpc>
              <a:spcBef>
                <a:spcPts val="0"/>
              </a:spcBef>
              <a:spcAft>
                <a:spcPts val="0"/>
              </a:spcAft>
              <a:buClr>
                <a:schemeClr val="dk1"/>
              </a:buClr>
              <a:buSzPts val="1100"/>
              <a:buChar char="○"/>
            </a:pPr>
            <a:r>
              <a:rPr lang="en-GB" sz="1100" dirty="0">
                <a:latin typeface="Arial"/>
                <a:ea typeface="Arial"/>
                <a:cs typeface="Arial"/>
                <a:sym typeface="Arial"/>
              </a:rPr>
              <a:t>The literature on the </a:t>
            </a:r>
            <a:r>
              <a:rPr lang="en-GB" sz="1100" b="1" dirty="0">
                <a:latin typeface="Arial"/>
                <a:ea typeface="Arial"/>
                <a:cs typeface="Arial"/>
                <a:sym typeface="Arial"/>
              </a:rPr>
              <a:t>Relative Attractiveness Index</a:t>
            </a:r>
            <a:r>
              <a:rPr lang="en-GB" sz="1100" dirty="0">
                <a:latin typeface="Arial"/>
                <a:ea typeface="Arial"/>
                <a:cs typeface="Arial"/>
                <a:sym typeface="Arial"/>
              </a:rPr>
              <a:t> indicates its valuable role in evaluating pharmaceutical market investments by balancing quantitative and qualitative factors. However, methodologies like those using </a:t>
            </a:r>
            <a:r>
              <a:rPr lang="en-GB" sz="1100" b="1" dirty="0">
                <a:latin typeface="Arial"/>
                <a:ea typeface="Arial"/>
                <a:cs typeface="Arial"/>
                <a:sym typeface="Arial"/>
              </a:rPr>
              <a:t>entropy analysis</a:t>
            </a:r>
            <a:r>
              <a:rPr lang="en-GB" sz="1100" dirty="0">
                <a:latin typeface="Arial"/>
                <a:ea typeface="Arial"/>
                <a:cs typeface="Arial"/>
                <a:sym typeface="Arial"/>
              </a:rPr>
              <a:t> and </a:t>
            </a:r>
            <a:r>
              <a:rPr lang="en-GB" sz="1100" b="1" dirty="0">
                <a:latin typeface="Arial"/>
                <a:ea typeface="Arial"/>
                <a:cs typeface="Arial"/>
                <a:sym typeface="Arial"/>
              </a:rPr>
              <a:t>fractal dynamics</a:t>
            </a:r>
            <a:r>
              <a:rPr lang="en-GB" sz="1100" dirty="0">
                <a:latin typeface="Arial"/>
                <a:ea typeface="Arial"/>
                <a:cs typeface="Arial"/>
                <a:sym typeface="Arial"/>
              </a:rPr>
              <a:t> can benefit from incorporating more forward-looking factors like innovation potential and regulatory changes.</a:t>
            </a:r>
            <a:endParaRPr sz="1100" dirty="0">
              <a:latin typeface="Arial"/>
              <a:ea typeface="Arial"/>
              <a:cs typeface="Arial"/>
              <a:sym typeface="Arial"/>
            </a:endParaRPr>
          </a:p>
          <a:p>
            <a:pPr marL="0" lvl="0" indent="0" algn="l" rtl="0">
              <a:spcBef>
                <a:spcPts val="1200"/>
              </a:spcBef>
              <a:spcAft>
                <a:spcPts val="0"/>
              </a:spcAft>
              <a:buNone/>
            </a:pPr>
            <a:endParaRPr dirty="0"/>
          </a:p>
        </p:txBody>
      </p:sp>
      <p:sp>
        <p:nvSpPr>
          <p:cNvPr id="106" name="Google Shape;106;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GB"/>
              <a:t>The existing methods for calculating the Relative Attractiveness Index (RAI) in the pharmaceutical industry have several drawbacks, as highlighted in the literature. Here are some key limitations:</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GB"/>
              <a:t>1. **Limited Focus on Emerging Trends**: Many existing methodologies primarily review established guidelines and practices, potentially overlooking newer trends and innovations in pharmaceutical quality management that could be relevant to the RAI [T2]. This can result in an incomplete assessment of market attractiveness.</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GB"/>
              <a:t>2. **Generalization of Findings**: The findings derived from current RAI methodologies may not account for the specific contexts of different pharmaceutical companies or regions. This generalization can limit the applicability of the recommendations and insights provided by the RAI, making it less effective for targeted investment strategies [T2].</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GB"/>
              <a:t>3. **Data Availability and Quality**: The effectiveness of the RAI is heavily dependent on the availability and quality of data used in its calculation. Inconsistent or incomplete data can lead to inaccurate assessments of market attractiveness, which may misguide investors [T4].</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GB"/>
              <a:t>4. **Complexity of Market Dynamics**: The pharmaceutical industry is influenced by a multitude of factors, including regulatory changes, market volatility, and competitive pressures. Existing methods may struggle to adequately capture the complexity of these dynamics, leading to oversimplified evaluations [T1].</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GB"/>
              <a:t>5. **Subjectivity in Weighting Factors**: The process of assigning weights to different factors in the RAI calculation can be subjective. Different stakeholders may prioritize various attributes differently, which can lead to inconsistencies in the RAI results and affect decision-making [T6].</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GB"/>
              <a:t>6. **Lack of Empirical Validation**: There is a call for more empirical studies to validate the effectiveness of the methodologies used in calculating the RAI. Without robust validation, the reliability of the RAI as a decision-making tool remains uncertain [T2].</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GB"/>
              <a:t>7. **Resource-Intensive Research**: The shift towards biologics and new chemical entities (NCEs) requires substantial investment and longer development timelines, which may pose financial risks for companies, especially smaller firms. Existing methods may not adequately address these financial implications in their assessments [T4].</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GB"/>
              <a:t>These drawbacks highlight the need for continuous improvement and adaptation of RAI methodologies to ensure they remain relevant and effective in guiding investment decisions in the pharmaceutical industry.</a:t>
            </a:r>
            <a:endParaRPr/>
          </a:p>
          <a:p>
            <a:pPr marL="0" lvl="0" indent="0" algn="l" rtl="0">
              <a:spcBef>
                <a:spcPts val="0"/>
              </a:spcBef>
              <a:spcAft>
                <a:spcPts val="0"/>
              </a:spcAft>
              <a:buNone/>
            </a:pPr>
            <a:endParaRPr/>
          </a:p>
        </p:txBody>
      </p:sp>
      <p:sp>
        <p:nvSpPr>
          <p:cNvPr id="112" name="Google Shape;11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GB"/>
              <a:t>The proposed methods in the literature to overcome some of the drawbacks associated with existing Relative Attractiveness Index (RAI) methodologies include the following:</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GB"/>
              <a:t>1. **Incorporation of Emerging Trends**: The literature suggests that future RAI methodologies should integrate newer trends and innovations in pharmaceutical quality management. This would ensure that the RAI remains relevant and reflective of the current market dynamics, rather than relying solely on established practices [T2].</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GB"/>
              <a:t>2. **Context-Specific Analysis**: To address the generalization of findings, the proposed methods emphasize the importance of conducting context-specific analyses. This involves tailoring the RAI calculations to account for the unique characteristics of different pharmaceutical companies or regional markets, thereby enhancing the applicability of the index [T2].</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GB"/>
              <a:t>3. **Enhanced Data Quality and Availability**: The literature advocates for improved data collection methods and the use of high-quality, reliable data inputs. This would help mitigate the risks associated with poor data quality, leading to more accurate assessments of market attractiveness [T4].</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GB"/>
              <a:t>4. **Inclusion of Qualitative Factors**: To capture the complexity of market dynamics, the proposed methods recommend incorporating qualitative factors into the RAI calculations. This could involve assessing brand reputation, customer loyalty, and other non-quantitative attributes that influence market attractiveness [T3].</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GB"/>
              <a:t>5. **Objective Weighting of Factors**: The literature suggests developing a more systematic approach to weighting the various factors considered in the RAI. This could involve using statistical techniques or expert consensus to reduce subjectivity and bias in the weighting process [T6].</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GB"/>
              <a:t>6. **Empirical Validation**: There is a strong emphasis on the need for empirical studies to validate the effectiveness of the proposed RAI methodologies. Conducting real-world case studies and analyses would help establish the reliability and robustness of the RAI as a decision-making tool [T2].</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GB"/>
              <a:t>7. **Dynamic and Adaptive Models**: The proposed methods advocate for the development of dynamic RAI models that can adapt to rapid changes in external conditions, such as technological advancements or shifts in regulatory environments. This would allow the RAI to remain relevant in a fast-evolving industry [T3].</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GB"/>
              <a:t>By implementing these proposed methods, the RAI can be enhanced to provide a more comprehensive and accurate assessment of investment opportunities in the pharmaceutical sector, addressing many of the limitations identified in existing methodologies.</a:t>
            </a:r>
            <a:endParaRPr/>
          </a:p>
          <a:p>
            <a:pPr marL="0" lvl="0" indent="0" algn="l" rtl="0">
              <a:spcBef>
                <a:spcPts val="0"/>
              </a:spcBef>
              <a:spcAft>
                <a:spcPts val="0"/>
              </a:spcAft>
              <a:buNone/>
            </a:pPr>
            <a:endParaRPr/>
          </a:p>
        </p:txBody>
      </p:sp>
      <p:sp>
        <p:nvSpPr>
          <p:cNvPr id="118" name="Google Shape;118;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4" name="Google Shape;124;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GB" dirty="0"/>
              <a:t>To make the project of developing a Relative Attractiveness Index (RAI) for the pharmaceutical industry possible, the following methodologies and modules are proposed:</a:t>
            </a: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r>
              <a:rPr lang="en-GB" dirty="0"/>
              <a:t>1. **Data Collection Module**:</a:t>
            </a:r>
            <a:endParaRPr dirty="0"/>
          </a:p>
          <a:p>
            <a:pPr marL="0" lvl="0" indent="0" algn="l" rtl="0">
              <a:spcBef>
                <a:spcPts val="0"/>
              </a:spcBef>
              <a:spcAft>
                <a:spcPts val="0"/>
              </a:spcAft>
              <a:buClr>
                <a:schemeClr val="dk1"/>
              </a:buClr>
              <a:buSzPts val="1100"/>
              <a:buFont typeface="Arial"/>
              <a:buNone/>
            </a:pPr>
            <a:r>
              <a:rPr lang="en-GB" dirty="0"/>
              <a:t>   - **Market-Level Data**: Gather relevant data on various therapeutic areas, including market size, growth rates, R&amp;D investments, and competitive intensity. This can involve using APIs (e.g., World Bank API) for real-time economic data and aggregating information from company reports and industry publications [T6].</a:t>
            </a:r>
            <a:endParaRPr dirty="0"/>
          </a:p>
          <a:p>
            <a:pPr marL="0" lvl="0" indent="0" algn="l" rtl="0">
              <a:spcBef>
                <a:spcPts val="0"/>
              </a:spcBef>
              <a:spcAft>
                <a:spcPts val="0"/>
              </a:spcAft>
              <a:buClr>
                <a:schemeClr val="dk1"/>
              </a:buClr>
              <a:buSzPts val="1100"/>
              <a:buFont typeface="Arial"/>
              <a:buNone/>
            </a:pPr>
            <a:r>
              <a:rPr lang="en-GB" dirty="0"/>
              <a:t>   - **Primary Research**: Conduct surveys or interviews to collect customer/patient preference data and insights on physician prescribing habits, which are crucial for understanding market dynamics [T1].</a:t>
            </a: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r>
              <a:rPr lang="en-GB" dirty="0"/>
              <a:t>2. **Data Processing and Analysis Module**:</a:t>
            </a:r>
            <a:endParaRPr dirty="0"/>
          </a:p>
          <a:p>
            <a:pPr marL="0" lvl="0" indent="0" algn="l" rtl="0">
              <a:spcBef>
                <a:spcPts val="0"/>
              </a:spcBef>
              <a:spcAft>
                <a:spcPts val="0"/>
              </a:spcAft>
              <a:buClr>
                <a:schemeClr val="dk1"/>
              </a:buClr>
              <a:buSzPts val="1100"/>
              <a:buFont typeface="Arial"/>
              <a:buNone/>
            </a:pPr>
            <a:r>
              <a:rPr lang="en-GB" dirty="0"/>
              <a:t>   - **Statistical Analysis**: Use statistical tools and software (e.g., Python with Pandas or R) to </a:t>
            </a:r>
            <a:r>
              <a:rPr lang="en-GB" dirty="0" err="1"/>
              <a:t>analyze</a:t>
            </a:r>
            <a:r>
              <a:rPr lang="en-GB" dirty="0"/>
              <a:t> the collected data, identify trends, and calculate the RAI based on predefined criteria and weights [T5].</a:t>
            </a:r>
            <a:endParaRPr dirty="0"/>
          </a:p>
          <a:p>
            <a:pPr marL="0" lvl="0" indent="0" algn="l" rtl="0">
              <a:spcBef>
                <a:spcPts val="0"/>
              </a:spcBef>
              <a:spcAft>
                <a:spcPts val="0"/>
              </a:spcAft>
              <a:buClr>
                <a:schemeClr val="dk1"/>
              </a:buClr>
              <a:buSzPts val="1100"/>
              <a:buFont typeface="Arial"/>
              <a:buNone/>
            </a:pPr>
            <a:r>
              <a:rPr lang="en-GB" dirty="0"/>
              <a:t>   - **Normalization Techniques**: Implement normalization methods to ensure that data from different sources and scales can be compared effectively [T5].</a:t>
            </a: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r>
              <a:rPr lang="en-GB" dirty="0"/>
              <a:t>3. **Model Development Module**:</a:t>
            </a:r>
            <a:endParaRPr dirty="0"/>
          </a:p>
          <a:p>
            <a:pPr marL="0" lvl="0" indent="0" algn="l" rtl="0">
              <a:spcBef>
                <a:spcPts val="0"/>
              </a:spcBef>
              <a:spcAft>
                <a:spcPts val="0"/>
              </a:spcAft>
              <a:buClr>
                <a:schemeClr val="dk1"/>
              </a:buClr>
              <a:buSzPts val="1100"/>
              <a:buFont typeface="Arial"/>
              <a:buNone/>
            </a:pPr>
            <a:r>
              <a:rPr lang="en-GB" dirty="0"/>
              <a:t>   - **RAI Calculation Model**: Develop a mathematical model to calculate the RAI by weighting various factors such as market size, growth potential, profitability, and regulatory environment. This model should allow for flexibility in adjusting weights based on stakeholder input [T4].</a:t>
            </a:r>
            <a:endParaRPr dirty="0"/>
          </a:p>
          <a:p>
            <a:pPr marL="0" lvl="0" indent="0" algn="l" rtl="0">
              <a:spcBef>
                <a:spcPts val="0"/>
              </a:spcBef>
              <a:spcAft>
                <a:spcPts val="0"/>
              </a:spcAft>
              <a:buClr>
                <a:schemeClr val="dk1"/>
              </a:buClr>
              <a:buSzPts val="1100"/>
              <a:buFont typeface="Arial"/>
              <a:buNone/>
            </a:pPr>
            <a:r>
              <a:rPr lang="en-GB" dirty="0"/>
              <a:t>   - **Dynamic Modeling**: Create a dynamic model that can adapt to changes in market conditions, allowing for real-time updates to the RAI as new data becomes available [T3].</a:t>
            </a: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r>
              <a:rPr lang="en-GB" dirty="0"/>
              <a:t>4. **Visualization Module**:</a:t>
            </a:r>
            <a:endParaRPr dirty="0"/>
          </a:p>
          <a:p>
            <a:pPr marL="0" lvl="0" indent="0" algn="l" rtl="0">
              <a:spcBef>
                <a:spcPts val="0"/>
              </a:spcBef>
              <a:spcAft>
                <a:spcPts val="0"/>
              </a:spcAft>
              <a:buClr>
                <a:schemeClr val="dk1"/>
              </a:buClr>
              <a:buSzPts val="1100"/>
              <a:buFont typeface="Arial"/>
              <a:buNone/>
            </a:pPr>
            <a:r>
              <a:rPr lang="en-GB" dirty="0"/>
              <a:t>   - **User Interface Development**: Use frontend technologies (e.g., HTML/CSS, JavaScript, React.js or Vue.js) to create an interactive user interface that allows users to visualize the RAI results through charts, graphs, and maps [T5].</a:t>
            </a:r>
            <a:endParaRPr dirty="0"/>
          </a:p>
          <a:p>
            <a:pPr marL="0" lvl="0" indent="0" algn="l" rtl="0">
              <a:spcBef>
                <a:spcPts val="0"/>
              </a:spcBef>
              <a:spcAft>
                <a:spcPts val="0"/>
              </a:spcAft>
              <a:buClr>
                <a:schemeClr val="dk1"/>
              </a:buClr>
              <a:buSzPts val="1100"/>
              <a:buFont typeface="Arial"/>
              <a:buNone/>
            </a:pPr>
            <a:r>
              <a:rPr lang="en-GB" dirty="0"/>
              <a:t>   - **Data Visualization Tools**: Implement libraries like Chart.js or D3.js to render visual representations of the RAI and other relevant data, making it easier for users to interpret the results [T5].</a:t>
            </a: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r>
              <a:rPr lang="en-GB" dirty="0"/>
              <a:t>5. **Validation and Testing Module**:</a:t>
            </a:r>
            <a:endParaRPr dirty="0"/>
          </a:p>
          <a:p>
            <a:pPr marL="0" lvl="0" indent="0" algn="l" rtl="0">
              <a:spcBef>
                <a:spcPts val="0"/>
              </a:spcBef>
              <a:spcAft>
                <a:spcPts val="0"/>
              </a:spcAft>
              <a:buClr>
                <a:schemeClr val="dk1"/>
              </a:buClr>
              <a:buSzPts val="1100"/>
              <a:buFont typeface="Arial"/>
              <a:buNone/>
            </a:pPr>
            <a:r>
              <a:rPr lang="en-GB" dirty="0"/>
              <a:t>   - **Empirical Validation**: Conduct case studies and real-world testing of the RAI model to validate its effectiveness and reliability. This may involve comparing the RAI results with actual market performance and investment outcomes [T2].</a:t>
            </a:r>
            <a:endParaRPr dirty="0"/>
          </a:p>
          <a:p>
            <a:pPr marL="0" lvl="0" indent="0" algn="l" rtl="0">
              <a:spcBef>
                <a:spcPts val="0"/>
              </a:spcBef>
              <a:spcAft>
                <a:spcPts val="0"/>
              </a:spcAft>
              <a:buClr>
                <a:schemeClr val="dk1"/>
              </a:buClr>
              <a:buSzPts val="1100"/>
              <a:buFont typeface="Arial"/>
              <a:buNone/>
            </a:pPr>
            <a:r>
              <a:rPr lang="en-GB" dirty="0"/>
              <a:t>   - **Feedback Mechanism**: Establish a feedback loop with stakeholders to refine the model based on user experiences and insights, ensuring continuous improvement [T2].</a:t>
            </a: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r>
              <a:rPr lang="en-GB" dirty="0"/>
              <a:t>6. **Deployment and Maintenance Module**:</a:t>
            </a:r>
            <a:endParaRPr dirty="0"/>
          </a:p>
          <a:p>
            <a:pPr marL="0" lvl="0" indent="0" algn="l" rtl="0">
              <a:spcBef>
                <a:spcPts val="0"/>
              </a:spcBef>
              <a:spcAft>
                <a:spcPts val="0"/>
              </a:spcAft>
              <a:buClr>
                <a:schemeClr val="dk1"/>
              </a:buClr>
              <a:buSzPts val="1100"/>
              <a:buFont typeface="Arial"/>
              <a:buNone/>
            </a:pPr>
            <a:r>
              <a:rPr lang="en-GB" dirty="0"/>
              <a:t>   - **Web Application Deployment**: Deploy the web application on a suitable platform, ensuring it is accessible to users and can handle data requests efficiently [T5].</a:t>
            </a:r>
            <a:endParaRPr dirty="0"/>
          </a:p>
          <a:p>
            <a:pPr marL="0" lvl="0" indent="0" algn="l" rtl="0">
              <a:spcBef>
                <a:spcPts val="0"/>
              </a:spcBef>
              <a:spcAft>
                <a:spcPts val="0"/>
              </a:spcAft>
              <a:buClr>
                <a:schemeClr val="dk1"/>
              </a:buClr>
              <a:buSzPts val="1100"/>
              <a:buFont typeface="Arial"/>
              <a:buNone/>
            </a:pPr>
            <a:r>
              <a:rPr lang="en-GB" dirty="0"/>
              <a:t>   - **Ongoing Maintenance**: Plan for regular updates and maintenance of the application to incorporate new data, improve functionalities, and address any technical issues that arise [T6].</a:t>
            </a: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r>
              <a:rPr lang="en-GB" dirty="0"/>
              <a:t>By implementing these methodologies and modules, the project aims to create a robust and user-friendly RAI tool that can effectively guide investment decisions in the pharmaceutical industry.</a:t>
            </a:r>
            <a:endParaRPr dirty="0"/>
          </a:p>
          <a:p>
            <a:pPr marL="0" lvl="0" indent="0" algn="l" rtl="0">
              <a:spcBef>
                <a:spcPts val="0"/>
              </a:spcBef>
              <a:spcAft>
                <a:spcPts val="0"/>
              </a:spcAft>
              <a:buNone/>
            </a:pPr>
            <a:endParaRPr dirty="0"/>
          </a:p>
        </p:txBody>
      </p:sp>
      <p:sp>
        <p:nvSpPr>
          <p:cNvPr id="130" name="Google Shape;130;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GB"/>
              <a:t>+---------------------+</a:t>
            </a:r>
            <a:endParaRPr/>
          </a:p>
          <a:p>
            <a:pPr marL="0" lvl="0" indent="0" algn="l" rtl="0">
              <a:spcBef>
                <a:spcPts val="0"/>
              </a:spcBef>
              <a:spcAft>
                <a:spcPts val="0"/>
              </a:spcAft>
              <a:buClr>
                <a:schemeClr val="dk1"/>
              </a:buClr>
              <a:buSzPts val="1100"/>
              <a:buFont typeface="Arial"/>
              <a:buNone/>
            </a:pPr>
            <a:r>
              <a:rPr lang="en-GB"/>
              <a:t>|   Data Collection   |</a:t>
            </a:r>
            <a:endParaRPr/>
          </a:p>
          <a:p>
            <a:pPr marL="0" lvl="0" indent="0" algn="l" rtl="0">
              <a:spcBef>
                <a:spcPts val="0"/>
              </a:spcBef>
              <a:spcAft>
                <a:spcPts val="0"/>
              </a:spcAft>
              <a:buClr>
                <a:schemeClr val="dk1"/>
              </a:buClr>
              <a:buSzPts val="1100"/>
              <a:buFont typeface="Arial"/>
              <a:buNone/>
            </a:pPr>
            <a:r>
              <a:rPr lang="en-GB"/>
              <a:t>|                     |</a:t>
            </a:r>
            <a:endParaRPr/>
          </a:p>
          <a:p>
            <a:pPr marL="0" lvl="0" indent="0" algn="l" rtl="0">
              <a:spcBef>
                <a:spcPts val="0"/>
              </a:spcBef>
              <a:spcAft>
                <a:spcPts val="0"/>
              </a:spcAft>
              <a:buClr>
                <a:schemeClr val="dk1"/>
              </a:buClr>
              <a:buSzPts val="1100"/>
              <a:buFont typeface="Arial"/>
              <a:buNone/>
            </a:pPr>
            <a:r>
              <a:rPr lang="en-GB"/>
              <a:t>|  +---------------+  |</a:t>
            </a:r>
            <a:endParaRPr/>
          </a:p>
          <a:p>
            <a:pPr marL="0" lvl="0" indent="0" algn="l" rtl="0">
              <a:spcBef>
                <a:spcPts val="0"/>
              </a:spcBef>
              <a:spcAft>
                <a:spcPts val="0"/>
              </a:spcAft>
              <a:buClr>
                <a:schemeClr val="dk1"/>
              </a:buClr>
              <a:buSzPts val="1100"/>
              <a:buFont typeface="Arial"/>
              <a:buNone/>
            </a:pPr>
            <a:r>
              <a:rPr lang="en-GB"/>
              <a:t>|  |  World Bank   |  |</a:t>
            </a:r>
            <a:endParaRPr/>
          </a:p>
          <a:p>
            <a:pPr marL="0" lvl="0" indent="0" algn="l" rtl="0">
              <a:spcBef>
                <a:spcPts val="0"/>
              </a:spcBef>
              <a:spcAft>
                <a:spcPts val="0"/>
              </a:spcAft>
              <a:buClr>
                <a:schemeClr val="dk1"/>
              </a:buClr>
              <a:buSzPts val="1100"/>
              <a:buFont typeface="Arial"/>
              <a:buNone/>
            </a:pPr>
            <a:r>
              <a:rPr lang="en-GB"/>
              <a:t>|  |  API          |  |</a:t>
            </a:r>
            <a:endParaRPr/>
          </a:p>
          <a:p>
            <a:pPr marL="0" lvl="0" indent="0" algn="l" rtl="0">
              <a:spcBef>
                <a:spcPts val="0"/>
              </a:spcBef>
              <a:spcAft>
                <a:spcPts val="0"/>
              </a:spcAft>
              <a:buClr>
                <a:schemeClr val="dk1"/>
              </a:buClr>
              <a:buSzPts val="1100"/>
              <a:buFont typeface="Arial"/>
              <a:buNone/>
            </a:pPr>
            <a:r>
              <a:rPr lang="en-GB"/>
              <a:t>|  +---------------+  |</a:t>
            </a:r>
            <a:endParaRPr/>
          </a:p>
          <a:p>
            <a:pPr marL="0" lvl="0" indent="0" algn="l" rtl="0">
              <a:spcBef>
                <a:spcPts val="0"/>
              </a:spcBef>
              <a:spcAft>
                <a:spcPts val="0"/>
              </a:spcAft>
              <a:buClr>
                <a:schemeClr val="dk1"/>
              </a:buClr>
              <a:buSzPts val="1100"/>
              <a:buFont typeface="Arial"/>
              <a:buNone/>
            </a:pPr>
            <a:r>
              <a:rPr lang="en-GB"/>
              <a:t>|         |           |</a:t>
            </a:r>
            <a:endParaRPr/>
          </a:p>
          <a:p>
            <a:pPr marL="0" lvl="0" indent="0" algn="l" rtl="0">
              <a:spcBef>
                <a:spcPts val="0"/>
              </a:spcBef>
              <a:spcAft>
                <a:spcPts val="0"/>
              </a:spcAft>
              <a:buClr>
                <a:schemeClr val="dk1"/>
              </a:buClr>
              <a:buSzPts val="1100"/>
              <a:buFont typeface="Arial"/>
              <a:buNone/>
            </a:pPr>
            <a:r>
              <a:rPr lang="en-GB"/>
              <a:t>|         |           |</a:t>
            </a:r>
            <a:endParaRPr/>
          </a:p>
          <a:p>
            <a:pPr marL="0" lvl="0" indent="0" algn="l" rtl="0">
              <a:spcBef>
                <a:spcPts val="0"/>
              </a:spcBef>
              <a:spcAft>
                <a:spcPts val="0"/>
              </a:spcAft>
              <a:buClr>
                <a:schemeClr val="dk1"/>
              </a:buClr>
              <a:buSzPts val="1100"/>
              <a:buFont typeface="Arial"/>
              <a:buNone/>
            </a:pPr>
            <a:r>
              <a:rPr lang="en-GB"/>
              <a:t>|  +---------------+  |</a:t>
            </a:r>
            <a:endParaRPr/>
          </a:p>
          <a:p>
            <a:pPr marL="0" lvl="0" indent="0" algn="l" rtl="0">
              <a:spcBef>
                <a:spcPts val="0"/>
              </a:spcBef>
              <a:spcAft>
                <a:spcPts val="0"/>
              </a:spcAft>
              <a:buClr>
                <a:schemeClr val="dk1"/>
              </a:buClr>
              <a:buSzPts val="1100"/>
              <a:buFont typeface="Arial"/>
              <a:buNone/>
            </a:pPr>
            <a:r>
              <a:rPr lang="en-GB"/>
              <a:t>|  |  IMF API      |  |</a:t>
            </a:r>
            <a:endParaRPr/>
          </a:p>
          <a:p>
            <a:pPr marL="0" lvl="0" indent="0" algn="l" rtl="0">
              <a:spcBef>
                <a:spcPts val="0"/>
              </a:spcBef>
              <a:spcAft>
                <a:spcPts val="0"/>
              </a:spcAft>
              <a:buClr>
                <a:schemeClr val="dk1"/>
              </a:buClr>
              <a:buSzPts val="1100"/>
              <a:buFont typeface="Arial"/>
              <a:buNone/>
            </a:pPr>
            <a:r>
              <a:rPr lang="en-GB"/>
              <a:t>|  +---------------+  |</a:t>
            </a:r>
            <a:endParaRPr/>
          </a:p>
          <a:p>
            <a:pPr marL="0" lvl="0" indent="0" algn="l" rtl="0">
              <a:spcBef>
                <a:spcPts val="0"/>
              </a:spcBef>
              <a:spcAft>
                <a:spcPts val="0"/>
              </a:spcAft>
              <a:buClr>
                <a:schemeClr val="dk1"/>
              </a:buClr>
              <a:buSzPts val="1100"/>
              <a:buFont typeface="Arial"/>
              <a:buNone/>
            </a:pPr>
            <a:r>
              <a:rPr lang="en-GB"/>
              <a:t>|         |           |</a:t>
            </a:r>
            <a:endParaRPr/>
          </a:p>
          <a:p>
            <a:pPr marL="0" lvl="0" indent="0" algn="l" rtl="0">
              <a:spcBef>
                <a:spcPts val="0"/>
              </a:spcBef>
              <a:spcAft>
                <a:spcPts val="0"/>
              </a:spcAft>
              <a:buClr>
                <a:schemeClr val="dk1"/>
              </a:buClr>
              <a:buSzPts val="1100"/>
              <a:buFont typeface="Arial"/>
              <a:buNone/>
            </a:pPr>
            <a:r>
              <a:rPr lang="en-GB"/>
              <a:t>|         |           |</a:t>
            </a:r>
            <a:endParaRPr/>
          </a:p>
          <a:p>
            <a:pPr marL="0" lvl="0" indent="0" algn="l" rtl="0">
              <a:spcBef>
                <a:spcPts val="0"/>
              </a:spcBef>
              <a:spcAft>
                <a:spcPts val="0"/>
              </a:spcAft>
              <a:buClr>
                <a:schemeClr val="dk1"/>
              </a:buClr>
              <a:buSzPts val="1100"/>
              <a:buFont typeface="Arial"/>
              <a:buNone/>
            </a:pPr>
            <a:r>
              <a:rPr lang="en-GB"/>
              <a:t>|  +---------------+  |</a:t>
            </a:r>
            <a:endParaRPr/>
          </a:p>
          <a:p>
            <a:pPr marL="0" lvl="0" indent="0" algn="l" rtl="0">
              <a:spcBef>
                <a:spcPts val="0"/>
              </a:spcBef>
              <a:spcAft>
                <a:spcPts val="0"/>
              </a:spcAft>
              <a:buClr>
                <a:schemeClr val="dk1"/>
              </a:buClr>
              <a:buSzPts val="1100"/>
              <a:buFont typeface="Arial"/>
              <a:buNone/>
            </a:pPr>
            <a:r>
              <a:rPr lang="en-GB"/>
              <a:t>|  |  Pharma DBs   |  |</a:t>
            </a:r>
            <a:endParaRPr/>
          </a:p>
          <a:p>
            <a:pPr marL="0" lvl="0" indent="0" algn="l" rtl="0">
              <a:spcBef>
                <a:spcPts val="0"/>
              </a:spcBef>
              <a:spcAft>
                <a:spcPts val="0"/>
              </a:spcAft>
              <a:buClr>
                <a:schemeClr val="dk1"/>
              </a:buClr>
              <a:buSzPts val="1100"/>
              <a:buFont typeface="Arial"/>
              <a:buNone/>
            </a:pPr>
            <a:r>
              <a:rPr lang="en-GB"/>
              <a:t>|  |  (Evaluate,   |  |</a:t>
            </a:r>
            <a:endParaRPr/>
          </a:p>
          <a:p>
            <a:pPr marL="0" lvl="0" indent="0" algn="l" rtl="0">
              <a:spcBef>
                <a:spcPts val="0"/>
              </a:spcBef>
              <a:spcAft>
                <a:spcPts val="0"/>
              </a:spcAft>
              <a:buClr>
                <a:schemeClr val="dk1"/>
              </a:buClr>
              <a:buSzPts val="1100"/>
              <a:buFont typeface="Arial"/>
              <a:buNone/>
            </a:pPr>
            <a:r>
              <a:rPr lang="en-GB"/>
              <a:t>|  |  IQVIA)       |  |</a:t>
            </a:r>
            <a:endParaRPr/>
          </a:p>
          <a:p>
            <a:pPr marL="0" lvl="0" indent="0" algn="l" rtl="0">
              <a:spcBef>
                <a:spcPts val="0"/>
              </a:spcBef>
              <a:spcAft>
                <a:spcPts val="0"/>
              </a:spcAft>
              <a:buClr>
                <a:schemeClr val="dk1"/>
              </a:buClr>
              <a:buSzPts val="1100"/>
              <a:buFont typeface="Arial"/>
              <a:buNone/>
            </a:pPr>
            <a:r>
              <a:rPr lang="en-GB"/>
              <a:t>|  +---------------+  |</a:t>
            </a:r>
            <a:endParaRPr/>
          </a:p>
          <a:p>
            <a:pPr marL="0" lvl="0" indent="0" algn="l" rtl="0">
              <a:spcBef>
                <a:spcPts val="0"/>
              </a:spcBef>
              <a:spcAft>
                <a:spcPts val="0"/>
              </a:spcAft>
              <a:buClr>
                <a:schemeClr val="dk1"/>
              </a:buClr>
              <a:buSzPts val="1100"/>
              <a:buFont typeface="Arial"/>
              <a:buNone/>
            </a:pPr>
            <a:r>
              <a:rPr lang="en-GB"/>
              <a:t>|         |           |</a:t>
            </a:r>
            <a:endParaRPr/>
          </a:p>
          <a:p>
            <a:pPr marL="0" lvl="0" indent="0" algn="l" rtl="0">
              <a:spcBef>
                <a:spcPts val="0"/>
              </a:spcBef>
              <a:spcAft>
                <a:spcPts val="0"/>
              </a:spcAft>
              <a:buClr>
                <a:schemeClr val="dk1"/>
              </a:buClr>
              <a:buSzPts val="1100"/>
              <a:buFont typeface="Arial"/>
              <a:buNone/>
            </a:pPr>
            <a:r>
              <a:rPr lang="en-GB"/>
              <a:t>|         |           |</a:t>
            </a:r>
            <a:endParaRPr/>
          </a:p>
          <a:p>
            <a:pPr marL="0" lvl="0" indent="0" algn="l" rtl="0">
              <a:spcBef>
                <a:spcPts val="0"/>
              </a:spcBef>
              <a:spcAft>
                <a:spcPts val="0"/>
              </a:spcAft>
              <a:buClr>
                <a:schemeClr val="dk1"/>
              </a:buClr>
              <a:buSzPts val="1100"/>
              <a:buFont typeface="Arial"/>
              <a:buNone/>
            </a:pPr>
            <a:r>
              <a:rPr lang="en-GB"/>
              <a:t>|  +---------------+  |</a:t>
            </a:r>
            <a:endParaRPr/>
          </a:p>
          <a:p>
            <a:pPr marL="0" lvl="0" indent="0" algn="l" rtl="0">
              <a:spcBef>
                <a:spcPts val="0"/>
              </a:spcBef>
              <a:spcAft>
                <a:spcPts val="0"/>
              </a:spcAft>
              <a:buClr>
                <a:schemeClr val="dk1"/>
              </a:buClr>
              <a:buSzPts val="1100"/>
              <a:buFont typeface="Arial"/>
              <a:buNone/>
            </a:pPr>
            <a:r>
              <a:rPr lang="en-GB"/>
              <a:t>|  |  Web Scraping  |  |</a:t>
            </a:r>
            <a:endParaRPr/>
          </a:p>
          <a:p>
            <a:pPr marL="0" lvl="0" indent="0" algn="l" rtl="0">
              <a:spcBef>
                <a:spcPts val="0"/>
              </a:spcBef>
              <a:spcAft>
                <a:spcPts val="0"/>
              </a:spcAft>
              <a:buClr>
                <a:schemeClr val="dk1"/>
              </a:buClr>
              <a:buSzPts val="1100"/>
              <a:buFont typeface="Arial"/>
              <a:buNone/>
            </a:pPr>
            <a:r>
              <a:rPr lang="en-GB"/>
              <a:t>|  +---------------+  |</a:t>
            </a:r>
            <a:endParaRPr/>
          </a:p>
          <a:p>
            <a:pPr marL="0" lvl="0" indent="0" algn="l" rtl="0">
              <a:spcBef>
                <a:spcPts val="0"/>
              </a:spcBef>
              <a:spcAft>
                <a:spcPts val="0"/>
              </a:spcAft>
              <a:buClr>
                <a:schemeClr val="dk1"/>
              </a:buClr>
              <a:buSzPts val="1100"/>
              <a:buFont typeface="Arial"/>
              <a:buNone/>
            </a:pPr>
            <a:r>
              <a:rPr lang="en-GB"/>
              <a:t>+---------|-----------+</a:t>
            </a:r>
            <a:endParaRPr/>
          </a:p>
          <a:p>
            <a:pPr marL="0" lvl="0" indent="0" algn="l" rtl="0">
              <a:spcBef>
                <a:spcPts val="0"/>
              </a:spcBef>
              <a:spcAft>
                <a:spcPts val="0"/>
              </a:spcAft>
              <a:buClr>
                <a:schemeClr val="dk1"/>
              </a:buClr>
              <a:buSzPts val="1100"/>
              <a:buFont typeface="Arial"/>
              <a:buNone/>
            </a:pPr>
            <a:r>
              <a:rPr lang="en-GB"/>
              <a:t>          |</a:t>
            </a:r>
            <a:endParaRPr/>
          </a:p>
          <a:p>
            <a:pPr marL="0" lvl="0" indent="0" algn="l" rtl="0">
              <a:spcBef>
                <a:spcPts val="0"/>
              </a:spcBef>
              <a:spcAft>
                <a:spcPts val="0"/>
              </a:spcAft>
              <a:buClr>
                <a:schemeClr val="dk1"/>
              </a:buClr>
              <a:buSzPts val="1100"/>
              <a:buFont typeface="Arial"/>
              <a:buNone/>
            </a:pPr>
            <a:r>
              <a:rPr lang="en-GB"/>
              <a:t>          v</a:t>
            </a:r>
            <a:endParaRPr/>
          </a:p>
          <a:p>
            <a:pPr marL="0" lvl="0" indent="0" algn="l" rtl="0">
              <a:spcBef>
                <a:spcPts val="0"/>
              </a:spcBef>
              <a:spcAft>
                <a:spcPts val="0"/>
              </a:spcAft>
              <a:buClr>
                <a:schemeClr val="dk1"/>
              </a:buClr>
              <a:buSzPts val="1100"/>
              <a:buFont typeface="Arial"/>
              <a:buNone/>
            </a:pPr>
            <a:r>
              <a:rPr lang="en-GB"/>
              <a:t>+---------------------+</a:t>
            </a:r>
            <a:endParaRPr/>
          </a:p>
          <a:p>
            <a:pPr marL="0" lvl="0" indent="0" algn="l" rtl="0">
              <a:spcBef>
                <a:spcPts val="0"/>
              </a:spcBef>
              <a:spcAft>
                <a:spcPts val="0"/>
              </a:spcAft>
              <a:buClr>
                <a:schemeClr val="dk1"/>
              </a:buClr>
              <a:buSzPts val="1100"/>
              <a:buFont typeface="Arial"/>
              <a:buNone/>
            </a:pPr>
            <a:r>
              <a:rPr lang="en-GB"/>
              <a:t>|   Data Processing    |</a:t>
            </a:r>
            <a:endParaRPr/>
          </a:p>
          <a:p>
            <a:pPr marL="0" lvl="0" indent="0" algn="l" rtl="0">
              <a:spcBef>
                <a:spcPts val="0"/>
              </a:spcBef>
              <a:spcAft>
                <a:spcPts val="0"/>
              </a:spcAft>
              <a:buClr>
                <a:schemeClr val="dk1"/>
              </a:buClr>
              <a:buSzPts val="1100"/>
              <a:buFont typeface="Arial"/>
              <a:buNone/>
            </a:pPr>
            <a:r>
              <a:rPr lang="en-GB"/>
              <a:t>|                     |</a:t>
            </a:r>
            <a:endParaRPr/>
          </a:p>
          <a:p>
            <a:pPr marL="0" lvl="0" indent="0" algn="l" rtl="0">
              <a:spcBef>
                <a:spcPts val="0"/>
              </a:spcBef>
              <a:spcAft>
                <a:spcPts val="0"/>
              </a:spcAft>
              <a:buClr>
                <a:schemeClr val="dk1"/>
              </a:buClr>
              <a:buSzPts val="1100"/>
              <a:buFont typeface="Arial"/>
              <a:buNone/>
            </a:pPr>
            <a:r>
              <a:rPr lang="en-GB"/>
              <a:t>|  +---------------+  |</a:t>
            </a:r>
            <a:endParaRPr/>
          </a:p>
          <a:p>
            <a:pPr marL="0" lvl="0" indent="0" algn="l" rtl="0">
              <a:spcBef>
                <a:spcPts val="0"/>
              </a:spcBef>
              <a:spcAft>
                <a:spcPts val="0"/>
              </a:spcAft>
              <a:buClr>
                <a:schemeClr val="dk1"/>
              </a:buClr>
              <a:buSzPts val="1100"/>
              <a:buFont typeface="Arial"/>
              <a:buNone/>
            </a:pPr>
            <a:r>
              <a:rPr lang="en-GB"/>
              <a:t>|  |   Python      |  |</a:t>
            </a:r>
            <a:endParaRPr/>
          </a:p>
          <a:p>
            <a:pPr marL="0" lvl="0" indent="0" algn="l" rtl="0">
              <a:spcBef>
                <a:spcPts val="0"/>
              </a:spcBef>
              <a:spcAft>
                <a:spcPts val="0"/>
              </a:spcAft>
              <a:buClr>
                <a:schemeClr val="dk1"/>
              </a:buClr>
              <a:buSzPts val="1100"/>
              <a:buFont typeface="Arial"/>
              <a:buNone/>
            </a:pPr>
            <a:r>
              <a:rPr lang="en-GB"/>
              <a:t>|  | (Pandas,     |  |</a:t>
            </a:r>
            <a:endParaRPr/>
          </a:p>
          <a:p>
            <a:pPr marL="0" lvl="0" indent="0" algn="l" rtl="0">
              <a:spcBef>
                <a:spcPts val="0"/>
              </a:spcBef>
              <a:spcAft>
                <a:spcPts val="0"/>
              </a:spcAft>
              <a:buClr>
                <a:schemeClr val="dk1"/>
              </a:buClr>
              <a:buSzPts val="1100"/>
              <a:buFont typeface="Arial"/>
              <a:buNone/>
            </a:pPr>
            <a:r>
              <a:rPr lang="en-GB"/>
              <a:t>|  |  NumPy)      |  |</a:t>
            </a:r>
            <a:endParaRPr/>
          </a:p>
          <a:p>
            <a:pPr marL="0" lvl="0" indent="0" algn="l" rtl="0">
              <a:spcBef>
                <a:spcPts val="0"/>
              </a:spcBef>
              <a:spcAft>
                <a:spcPts val="0"/>
              </a:spcAft>
              <a:buClr>
                <a:schemeClr val="dk1"/>
              </a:buClr>
              <a:buSzPts val="1100"/>
              <a:buFont typeface="Arial"/>
              <a:buNone/>
            </a:pPr>
            <a:r>
              <a:rPr lang="en-GB"/>
              <a:t>|  +---------------+  |</a:t>
            </a:r>
            <a:endParaRPr/>
          </a:p>
          <a:p>
            <a:pPr marL="0" lvl="0" indent="0" algn="l" rtl="0">
              <a:spcBef>
                <a:spcPts val="0"/>
              </a:spcBef>
              <a:spcAft>
                <a:spcPts val="0"/>
              </a:spcAft>
              <a:buClr>
                <a:schemeClr val="dk1"/>
              </a:buClr>
              <a:buSzPts val="1100"/>
              <a:buFont typeface="Arial"/>
              <a:buNone/>
            </a:pPr>
            <a:r>
              <a:rPr lang="en-GB"/>
              <a:t>|         |           |</a:t>
            </a:r>
            <a:endParaRPr/>
          </a:p>
          <a:p>
            <a:pPr marL="0" lvl="0" indent="0" algn="l" rtl="0">
              <a:spcBef>
                <a:spcPts val="0"/>
              </a:spcBef>
              <a:spcAft>
                <a:spcPts val="0"/>
              </a:spcAft>
              <a:buClr>
                <a:schemeClr val="dk1"/>
              </a:buClr>
              <a:buSzPts val="1100"/>
              <a:buFont typeface="Arial"/>
              <a:buNone/>
            </a:pPr>
            <a:r>
              <a:rPr lang="en-GB"/>
              <a:t>|         |           |</a:t>
            </a:r>
            <a:endParaRPr/>
          </a:p>
          <a:p>
            <a:pPr marL="0" lvl="0" indent="0" algn="l" rtl="0">
              <a:spcBef>
                <a:spcPts val="0"/>
              </a:spcBef>
              <a:spcAft>
                <a:spcPts val="0"/>
              </a:spcAft>
              <a:buClr>
                <a:schemeClr val="dk1"/>
              </a:buClr>
              <a:buSzPts val="1100"/>
              <a:buFont typeface="Arial"/>
              <a:buNone/>
            </a:pPr>
            <a:r>
              <a:rPr lang="en-GB"/>
              <a:t>|  +---------------+  |</a:t>
            </a:r>
            <a:endParaRPr/>
          </a:p>
          <a:p>
            <a:pPr marL="0" lvl="0" indent="0" algn="l" rtl="0">
              <a:spcBef>
                <a:spcPts val="0"/>
              </a:spcBef>
              <a:spcAft>
                <a:spcPts val="0"/>
              </a:spcAft>
              <a:buClr>
                <a:schemeClr val="dk1"/>
              </a:buClr>
              <a:buSzPts val="1100"/>
              <a:buFont typeface="Arial"/>
              <a:buNone/>
            </a:pPr>
            <a:r>
              <a:rPr lang="en-GB"/>
              <a:t>|  | ML Models     |  |</a:t>
            </a:r>
            <a:endParaRPr/>
          </a:p>
          <a:p>
            <a:pPr marL="0" lvl="0" indent="0" algn="l" rtl="0">
              <a:spcBef>
                <a:spcPts val="0"/>
              </a:spcBef>
              <a:spcAft>
                <a:spcPts val="0"/>
              </a:spcAft>
              <a:buClr>
                <a:schemeClr val="dk1"/>
              </a:buClr>
              <a:buSzPts val="1100"/>
              <a:buFont typeface="Arial"/>
              <a:buNone/>
            </a:pPr>
            <a:r>
              <a:rPr lang="en-GB"/>
              <a:t>|  +---------------+  |</a:t>
            </a:r>
            <a:endParaRPr/>
          </a:p>
          <a:p>
            <a:pPr marL="0" lvl="0" indent="0" algn="l" rtl="0">
              <a:spcBef>
                <a:spcPts val="0"/>
              </a:spcBef>
              <a:spcAft>
                <a:spcPts val="0"/>
              </a:spcAft>
              <a:buClr>
                <a:schemeClr val="dk1"/>
              </a:buClr>
              <a:buSzPts val="1100"/>
              <a:buFont typeface="Arial"/>
              <a:buNone/>
            </a:pPr>
            <a:r>
              <a:rPr lang="en-GB"/>
              <a:t>+---------|-----------+</a:t>
            </a:r>
            <a:endParaRPr/>
          </a:p>
          <a:p>
            <a:pPr marL="0" lvl="0" indent="0" algn="l" rtl="0">
              <a:spcBef>
                <a:spcPts val="0"/>
              </a:spcBef>
              <a:spcAft>
                <a:spcPts val="0"/>
              </a:spcAft>
              <a:buClr>
                <a:schemeClr val="dk1"/>
              </a:buClr>
              <a:buSzPts val="1100"/>
              <a:buFont typeface="Arial"/>
              <a:buNone/>
            </a:pPr>
            <a:r>
              <a:rPr lang="en-GB"/>
              <a:t>          |</a:t>
            </a:r>
            <a:endParaRPr/>
          </a:p>
          <a:p>
            <a:pPr marL="0" lvl="0" indent="0" algn="l" rtl="0">
              <a:spcBef>
                <a:spcPts val="0"/>
              </a:spcBef>
              <a:spcAft>
                <a:spcPts val="0"/>
              </a:spcAft>
              <a:buClr>
                <a:schemeClr val="dk1"/>
              </a:buClr>
              <a:buSzPts val="1100"/>
              <a:buFont typeface="Arial"/>
              <a:buNone/>
            </a:pPr>
            <a:r>
              <a:rPr lang="en-GB"/>
              <a:t>          v</a:t>
            </a:r>
            <a:endParaRPr/>
          </a:p>
          <a:p>
            <a:pPr marL="0" lvl="0" indent="0" algn="l" rtl="0">
              <a:spcBef>
                <a:spcPts val="0"/>
              </a:spcBef>
              <a:spcAft>
                <a:spcPts val="0"/>
              </a:spcAft>
              <a:buClr>
                <a:schemeClr val="dk1"/>
              </a:buClr>
              <a:buSzPts val="1100"/>
              <a:buFont typeface="Arial"/>
              <a:buNone/>
            </a:pPr>
            <a:r>
              <a:rPr lang="en-GB"/>
              <a:t>+---------------------+</a:t>
            </a:r>
            <a:endParaRPr/>
          </a:p>
          <a:p>
            <a:pPr marL="0" lvl="0" indent="0" algn="l" rtl="0">
              <a:spcBef>
                <a:spcPts val="0"/>
              </a:spcBef>
              <a:spcAft>
                <a:spcPts val="0"/>
              </a:spcAft>
              <a:buClr>
                <a:schemeClr val="dk1"/>
              </a:buClr>
              <a:buSzPts val="1100"/>
              <a:buFont typeface="Arial"/>
              <a:buNone/>
            </a:pPr>
            <a:r>
              <a:rPr lang="en-GB"/>
              <a:t>|   Data Presentation  |</a:t>
            </a:r>
            <a:endParaRPr/>
          </a:p>
          <a:p>
            <a:pPr marL="0" lvl="0" indent="0" algn="l" rtl="0">
              <a:spcBef>
                <a:spcPts val="0"/>
              </a:spcBef>
              <a:spcAft>
                <a:spcPts val="0"/>
              </a:spcAft>
              <a:buClr>
                <a:schemeClr val="dk1"/>
              </a:buClr>
              <a:buSzPts val="1100"/>
              <a:buFont typeface="Arial"/>
              <a:buNone/>
            </a:pPr>
            <a:r>
              <a:rPr lang="en-GB"/>
              <a:t>|                     |</a:t>
            </a:r>
            <a:endParaRPr/>
          </a:p>
          <a:p>
            <a:pPr marL="0" lvl="0" indent="0" algn="l" rtl="0">
              <a:spcBef>
                <a:spcPts val="0"/>
              </a:spcBef>
              <a:spcAft>
                <a:spcPts val="0"/>
              </a:spcAft>
              <a:buClr>
                <a:schemeClr val="dk1"/>
              </a:buClr>
              <a:buSzPts val="1100"/>
              <a:buFont typeface="Arial"/>
              <a:buNone/>
            </a:pPr>
            <a:r>
              <a:rPr lang="en-GB"/>
              <a:t>|  +---------------+  |</a:t>
            </a:r>
            <a:endParaRPr/>
          </a:p>
          <a:p>
            <a:pPr marL="0" lvl="0" indent="0" algn="l" rtl="0">
              <a:spcBef>
                <a:spcPts val="0"/>
              </a:spcBef>
              <a:spcAft>
                <a:spcPts val="0"/>
              </a:spcAft>
              <a:buClr>
                <a:schemeClr val="dk1"/>
              </a:buClr>
              <a:buSzPts val="1100"/>
              <a:buFont typeface="Arial"/>
              <a:buNone/>
            </a:pPr>
            <a:r>
              <a:rPr lang="en-GB"/>
              <a:t>|  |  Frontend UI  |  |</a:t>
            </a:r>
            <a:endParaRPr/>
          </a:p>
          <a:p>
            <a:pPr marL="0" lvl="0" indent="0" algn="l" rtl="0">
              <a:spcBef>
                <a:spcPts val="0"/>
              </a:spcBef>
              <a:spcAft>
                <a:spcPts val="0"/>
              </a:spcAft>
              <a:buClr>
                <a:schemeClr val="dk1"/>
              </a:buClr>
              <a:buSzPts val="1100"/>
              <a:buFont typeface="Arial"/>
              <a:buNone/>
            </a:pPr>
            <a:r>
              <a:rPr lang="en-GB"/>
              <a:t>|  | (React.js /   |  |</a:t>
            </a:r>
            <a:endParaRPr/>
          </a:p>
          <a:p>
            <a:pPr marL="0" lvl="0" indent="0" algn="l" rtl="0">
              <a:spcBef>
                <a:spcPts val="0"/>
              </a:spcBef>
              <a:spcAft>
                <a:spcPts val="0"/>
              </a:spcAft>
              <a:buClr>
                <a:schemeClr val="dk1"/>
              </a:buClr>
              <a:buSzPts val="1100"/>
              <a:buFont typeface="Arial"/>
              <a:buNone/>
            </a:pPr>
            <a:r>
              <a:rPr lang="en-GB"/>
              <a:t>|  |  Vue.js)      |  |</a:t>
            </a:r>
            <a:endParaRPr/>
          </a:p>
          <a:p>
            <a:pPr marL="0" lvl="0" indent="0" algn="l" rtl="0">
              <a:spcBef>
                <a:spcPts val="0"/>
              </a:spcBef>
              <a:spcAft>
                <a:spcPts val="0"/>
              </a:spcAft>
              <a:buClr>
                <a:schemeClr val="dk1"/>
              </a:buClr>
              <a:buSzPts val="1100"/>
              <a:buFont typeface="Arial"/>
              <a:buNone/>
            </a:pPr>
            <a:r>
              <a:rPr lang="en-GB"/>
              <a:t>|  +---------------+  |</a:t>
            </a:r>
            <a:endParaRPr/>
          </a:p>
          <a:p>
            <a:pPr marL="0" lvl="0" indent="0" algn="l" rtl="0">
              <a:spcBef>
                <a:spcPts val="0"/>
              </a:spcBef>
              <a:spcAft>
                <a:spcPts val="0"/>
              </a:spcAft>
              <a:buClr>
                <a:schemeClr val="dk1"/>
              </a:buClr>
              <a:buSzPts val="1100"/>
              <a:buFont typeface="Arial"/>
              <a:buNone/>
            </a:pPr>
            <a:r>
              <a:rPr lang="en-GB"/>
              <a:t>|         |           |</a:t>
            </a:r>
            <a:endParaRPr/>
          </a:p>
          <a:p>
            <a:pPr marL="0" lvl="0" indent="0" algn="l" rtl="0">
              <a:spcBef>
                <a:spcPts val="0"/>
              </a:spcBef>
              <a:spcAft>
                <a:spcPts val="0"/>
              </a:spcAft>
              <a:buClr>
                <a:schemeClr val="dk1"/>
              </a:buClr>
              <a:buSzPts val="1100"/>
              <a:buFont typeface="Arial"/>
              <a:buNone/>
            </a:pPr>
            <a:r>
              <a:rPr lang="en-GB"/>
              <a:t>|         |           |</a:t>
            </a:r>
            <a:endParaRPr/>
          </a:p>
          <a:p>
            <a:pPr marL="0" lvl="0" indent="0" algn="l" rtl="0">
              <a:spcBef>
                <a:spcPts val="0"/>
              </a:spcBef>
              <a:spcAft>
                <a:spcPts val="0"/>
              </a:spcAft>
              <a:buClr>
                <a:schemeClr val="dk1"/>
              </a:buClr>
              <a:buSzPts val="1100"/>
              <a:buFont typeface="Arial"/>
              <a:buNone/>
            </a:pPr>
            <a:r>
              <a:rPr lang="en-GB"/>
              <a:t>|  +---------------+  |</a:t>
            </a:r>
            <a:endParaRPr/>
          </a:p>
          <a:p>
            <a:pPr marL="0" lvl="0" indent="0" algn="l" rtl="0">
              <a:spcBef>
                <a:spcPts val="0"/>
              </a:spcBef>
              <a:spcAft>
                <a:spcPts val="0"/>
              </a:spcAft>
              <a:buClr>
                <a:schemeClr val="dk1"/>
              </a:buClr>
              <a:buSzPts val="1100"/>
              <a:buFont typeface="Arial"/>
              <a:buNone/>
            </a:pPr>
            <a:r>
              <a:rPr lang="en-GB"/>
              <a:t>|  | Visualization  |  |</a:t>
            </a:r>
            <a:endParaRPr/>
          </a:p>
          <a:p>
            <a:pPr marL="0" lvl="0" indent="0" algn="l" rtl="0">
              <a:spcBef>
                <a:spcPts val="0"/>
              </a:spcBef>
              <a:spcAft>
                <a:spcPts val="0"/>
              </a:spcAft>
              <a:buClr>
                <a:schemeClr val="dk1"/>
              </a:buClr>
              <a:buSzPts val="1100"/>
              <a:buFont typeface="Arial"/>
              <a:buNone/>
            </a:pPr>
            <a:r>
              <a:rPr lang="en-GB"/>
              <a:t>|  | (Chart.js,    |  |</a:t>
            </a:r>
            <a:endParaRPr/>
          </a:p>
          <a:p>
            <a:pPr marL="0" lvl="0" indent="0" algn="l" rtl="0">
              <a:spcBef>
                <a:spcPts val="0"/>
              </a:spcBef>
              <a:spcAft>
                <a:spcPts val="0"/>
              </a:spcAft>
              <a:buClr>
                <a:schemeClr val="dk1"/>
              </a:buClr>
              <a:buSzPts val="1100"/>
              <a:buFont typeface="Arial"/>
              <a:buNone/>
            </a:pPr>
            <a:r>
              <a:rPr lang="en-GB"/>
              <a:t>|  |  D3.js,       |  |</a:t>
            </a:r>
            <a:endParaRPr/>
          </a:p>
          <a:p>
            <a:pPr marL="0" lvl="0" indent="0" algn="l" rtl="0">
              <a:spcBef>
                <a:spcPts val="0"/>
              </a:spcBef>
              <a:spcAft>
                <a:spcPts val="0"/>
              </a:spcAft>
              <a:buClr>
                <a:schemeClr val="dk1"/>
              </a:buClr>
              <a:buSzPts val="1100"/>
              <a:buFont typeface="Arial"/>
              <a:buNone/>
            </a:pPr>
            <a:r>
              <a:rPr lang="en-GB"/>
              <a:t>|  |  Maps API)    |  |</a:t>
            </a:r>
            <a:endParaRPr/>
          </a:p>
          <a:p>
            <a:pPr marL="0" lvl="0" indent="0" algn="l" rtl="0">
              <a:spcBef>
                <a:spcPts val="0"/>
              </a:spcBef>
              <a:spcAft>
                <a:spcPts val="0"/>
              </a:spcAft>
              <a:buClr>
                <a:schemeClr val="dk1"/>
              </a:buClr>
              <a:buSzPts val="1100"/>
              <a:buFont typeface="Arial"/>
              <a:buNone/>
            </a:pPr>
            <a:r>
              <a:rPr lang="en-GB"/>
              <a:t>|  +---------------+  |</a:t>
            </a:r>
            <a:endParaRPr/>
          </a:p>
          <a:p>
            <a:pPr marL="0" lvl="0" indent="0" algn="l" rtl="0">
              <a:spcBef>
                <a:spcPts val="0"/>
              </a:spcBef>
              <a:spcAft>
                <a:spcPts val="0"/>
              </a:spcAft>
              <a:buClr>
                <a:schemeClr val="dk1"/>
              </a:buClr>
              <a:buSzPts val="1100"/>
              <a:buFont typeface="Arial"/>
              <a:buNone/>
            </a:pPr>
            <a:r>
              <a:rPr lang="en-GB"/>
              <a:t>+---------------------+</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
        <p:nvSpPr>
          <p:cNvPr id="136" name="Google Shape;136;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GB" dirty="0"/>
              <a:t>To successfully execute the project of developing a Relative Attractiveness Index (RAI) for the pharmaceutical industry, the following components are required:</a:t>
            </a: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r>
              <a:rPr lang="en-GB" dirty="0"/>
              <a:t>1. **Data Sources**:</a:t>
            </a:r>
            <a:endParaRPr dirty="0"/>
          </a:p>
          <a:p>
            <a:pPr marL="0" lvl="0" indent="0" algn="l" rtl="0">
              <a:spcBef>
                <a:spcPts val="0"/>
              </a:spcBef>
              <a:spcAft>
                <a:spcPts val="0"/>
              </a:spcAft>
              <a:buClr>
                <a:schemeClr val="dk1"/>
              </a:buClr>
              <a:buSzPts val="1100"/>
              <a:buFont typeface="Arial"/>
              <a:buNone/>
            </a:pPr>
            <a:r>
              <a:rPr lang="en-GB" dirty="0"/>
              <a:t>   - **APIs**: Access to reliable APIs such as the World Bank API, International Monetary Fund (IMF) API, and other economic data sources for real-time data collection [T2].</a:t>
            </a:r>
            <a:endParaRPr dirty="0"/>
          </a:p>
          <a:p>
            <a:pPr marL="0" lvl="0" indent="0" algn="l" rtl="0">
              <a:spcBef>
                <a:spcPts val="0"/>
              </a:spcBef>
              <a:spcAft>
                <a:spcPts val="0"/>
              </a:spcAft>
              <a:buClr>
                <a:schemeClr val="dk1"/>
              </a:buClr>
              <a:buSzPts val="1100"/>
              <a:buFont typeface="Arial"/>
              <a:buNone/>
            </a:pPr>
            <a:r>
              <a:rPr lang="en-GB" dirty="0"/>
              <a:t>   - **Market Research Reports**: Subscription to industry reports from firms like IQVIA or </a:t>
            </a:r>
            <a:r>
              <a:rPr lang="en-GB" dirty="0" err="1"/>
              <a:t>EvaluatePharma</a:t>
            </a:r>
            <a:r>
              <a:rPr lang="en-GB" dirty="0"/>
              <a:t> for detailed market insights [T3].</a:t>
            </a:r>
            <a:endParaRPr dirty="0"/>
          </a:p>
          <a:p>
            <a:pPr marL="0" lvl="0" indent="0" algn="l" rtl="0">
              <a:spcBef>
                <a:spcPts val="0"/>
              </a:spcBef>
              <a:spcAft>
                <a:spcPts val="0"/>
              </a:spcAft>
              <a:buClr>
                <a:schemeClr val="dk1"/>
              </a:buClr>
              <a:buSzPts val="1100"/>
              <a:buFont typeface="Arial"/>
              <a:buNone/>
            </a:pPr>
            <a:r>
              <a:rPr lang="en-GB" dirty="0"/>
              <a:t>   - **Company Financials**: Access to financial statements and reports from pharmaceutical companies to gather data on R&amp;D investments and market performance [T4].</a:t>
            </a: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r>
              <a:rPr lang="en-GB" dirty="0"/>
              <a:t>2. **Data Collection Tools**:</a:t>
            </a:r>
            <a:endParaRPr dirty="0"/>
          </a:p>
          <a:p>
            <a:pPr marL="0" lvl="0" indent="0" algn="l" rtl="0">
              <a:spcBef>
                <a:spcPts val="0"/>
              </a:spcBef>
              <a:spcAft>
                <a:spcPts val="0"/>
              </a:spcAft>
              <a:buClr>
                <a:schemeClr val="dk1"/>
              </a:buClr>
              <a:buSzPts val="1100"/>
              <a:buFont typeface="Arial"/>
              <a:buNone/>
            </a:pPr>
            <a:r>
              <a:rPr lang="en-GB" dirty="0"/>
              <a:t>   - **Web Scraping Tools**: Use of Python libraries like </a:t>
            </a:r>
            <a:r>
              <a:rPr lang="en-GB" dirty="0" err="1"/>
              <a:t>BeautifulSoup</a:t>
            </a:r>
            <a:r>
              <a:rPr lang="en-GB" dirty="0"/>
              <a:t> or Scrapy for gathering data from online sources when APIs are not available [T2].</a:t>
            </a:r>
            <a:endParaRPr dirty="0"/>
          </a:p>
          <a:p>
            <a:pPr marL="0" lvl="0" indent="0" algn="l" rtl="0">
              <a:spcBef>
                <a:spcPts val="0"/>
              </a:spcBef>
              <a:spcAft>
                <a:spcPts val="0"/>
              </a:spcAft>
              <a:buClr>
                <a:schemeClr val="dk1"/>
              </a:buClr>
              <a:buSzPts val="1100"/>
              <a:buFont typeface="Arial"/>
              <a:buNone/>
            </a:pPr>
            <a:r>
              <a:rPr lang="en-GB" dirty="0"/>
              <a:t>   - **Survey Tools**: Platforms for conducting surveys or interviews to collect primary data on customer preferences and physician habits [T4].</a:t>
            </a: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r>
              <a:rPr lang="en-GB" dirty="0"/>
              <a:t>3. **Data Processing and Analysis Software**:</a:t>
            </a:r>
            <a:endParaRPr dirty="0"/>
          </a:p>
          <a:p>
            <a:pPr marL="0" lvl="0" indent="0" algn="l" rtl="0">
              <a:spcBef>
                <a:spcPts val="0"/>
              </a:spcBef>
              <a:spcAft>
                <a:spcPts val="0"/>
              </a:spcAft>
              <a:buClr>
                <a:schemeClr val="dk1"/>
              </a:buClr>
              <a:buSzPts val="1100"/>
              <a:buFont typeface="Arial"/>
              <a:buNone/>
            </a:pPr>
            <a:r>
              <a:rPr lang="en-GB" dirty="0"/>
              <a:t>   - **Programming Languages**: Proficiency in Python or R for data analysis, statistical </a:t>
            </a:r>
            <a:r>
              <a:rPr lang="en-GB" dirty="0" err="1"/>
              <a:t>modeling</a:t>
            </a:r>
            <a:r>
              <a:rPr lang="en-GB" dirty="0"/>
              <a:t>, and calculations of the RAI [T5].</a:t>
            </a:r>
            <a:endParaRPr dirty="0"/>
          </a:p>
          <a:p>
            <a:pPr marL="0" lvl="0" indent="0" algn="l" rtl="0">
              <a:spcBef>
                <a:spcPts val="0"/>
              </a:spcBef>
              <a:spcAft>
                <a:spcPts val="0"/>
              </a:spcAft>
              <a:buClr>
                <a:schemeClr val="dk1"/>
              </a:buClr>
              <a:buSzPts val="1100"/>
              <a:buFont typeface="Arial"/>
              <a:buNone/>
            </a:pPr>
            <a:r>
              <a:rPr lang="en-GB" dirty="0"/>
              <a:t>   - **Data Analysis Libraries**: Use of libraries such as Pandas and NumPy in Python for data manipulation and analysis [T5].</a:t>
            </a: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r>
              <a:rPr lang="en-GB" dirty="0"/>
              <a:t>4. **Database Management**:</a:t>
            </a:r>
            <a:endParaRPr dirty="0"/>
          </a:p>
          <a:p>
            <a:pPr marL="0" lvl="0" indent="0" algn="l" rtl="0">
              <a:spcBef>
                <a:spcPts val="0"/>
              </a:spcBef>
              <a:spcAft>
                <a:spcPts val="0"/>
              </a:spcAft>
              <a:buClr>
                <a:schemeClr val="dk1"/>
              </a:buClr>
              <a:buSzPts val="1100"/>
              <a:buFont typeface="Arial"/>
              <a:buNone/>
            </a:pPr>
            <a:r>
              <a:rPr lang="en-GB" dirty="0"/>
              <a:t>   - **Relational Database**: MySQL or PostgreSQL for storing structured data related to countries, economic factors, and historical RAI data [T6].</a:t>
            </a:r>
            <a:endParaRPr dirty="0"/>
          </a:p>
          <a:p>
            <a:pPr marL="0" lvl="0" indent="0" algn="l" rtl="0">
              <a:spcBef>
                <a:spcPts val="0"/>
              </a:spcBef>
              <a:spcAft>
                <a:spcPts val="0"/>
              </a:spcAft>
              <a:buClr>
                <a:schemeClr val="dk1"/>
              </a:buClr>
              <a:buSzPts val="1100"/>
              <a:buFont typeface="Arial"/>
              <a:buNone/>
            </a:pPr>
            <a:r>
              <a:rPr lang="en-GB" dirty="0"/>
              <a:t>   - **NoSQL Database (Optional)**: MongoDB for handling complex data structures, especially if detailed country profiles are involved [T6].</a:t>
            </a: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r>
              <a:rPr lang="en-GB" dirty="0"/>
              <a:t>5. **Frontend Development Tools**:</a:t>
            </a:r>
            <a:endParaRPr dirty="0"/>
          </a:p>
          <a:p>
            <a:pPr marL="0" lvl="0" indent="0" algn="l" rtl="0">
              <a:spcBef>
                <a:spcPts val="0"/>
              </a:spcBef>
              <a:spcAft>
                <a:spcPts val="0"/>
              </a:spcAft>
              <a:buClr>
                <a:schemeClr val="dk1"/>
              </a:buClr>
              <a:buSzPts val="1100"/>
              <a:buFont typeface="Arial"/>
              <a:buNone/>
            </a:pPr>
            <a:r>
              <a:rPr lang="en-GB" dirty="0"/>
              <a:t>   - **HTML/CSS**: For structuring and styling the web application [T6].</a:t>
            </a:r>
            <a:endParaRPr dirty="0"/>
          </a:p>
          <a:p>
            <a:pPr marL="0" lvl="0" indent="0" algn="l" rtl="0">
              <a:spcBef>
                <a:spcPts val="0"/>
              </a:spcBef>
              <a:spcAft>
                <a:spcPts val="0"/>
              </a:spcAft>
              <a:buClr>
                <a:schemeClr val="dk1"/>
              </a:buClr>
              <a:buSzPts val="1100"/>
              <a:buFont typeface="Arial"/>
              <a:buNone/>
            </a:pPr>
            <a:r>
              <a:rPr lang="en-GB" dirty="0"/>
              <a:t>   - **JavaScript Frameworks**: React.js or Vue.js for building an interactive user interface that allows users to visualize and interact with the RAI data [T5].</a:t>
            </a: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r>
              <a:rPr lang="en-GB" dirty="0"/>
              <a:t>6. **Backend Development Tools**:</a:t>
            </a:r>
            <a:endParaRPr dirty="0"/>
          </a:p>
          <a:p>
            <a:pPr marL="0" lvl="0" indent="0" algn="l" rtl="0">
              <a:spcBef>
                <a:spcPts val="0"/>
              </a:spcBef>
              <a:spcAft>
                <a:spcPts val="0"/>
              </a:spcAft>
              <a:buClr>
                <a:schemeClr val="dk1"/>
              </a:buClr>
              <a:buSzPts val="1100"/>
              <a:buFont typeface="Arial"/>
              <a:buNone/>
            </a:pPr>
            <a:r>
              <a:rPr lang="en-GB" dirty="0"/>
              <a:t>   - **Node.js with Express**: For creating APIs that serve data to the frontend and handle data processing requests [T6].</a:t>
            </a:r>
            <a:endParaRPr dirty="0"/>
          </a:p>
          <a:p>
            <a:pPr marL="0" lvl="0" indent="0" algn="l" rtl="0">
              <a:spcBef>
                <a:spcPts val="0"/>
              </a:spcBef>
              <a:spcAft>
                <a:spcPts val="0"/>
              </a:spcAft>
              <a:buClr>
                <a:schemeClr val="dk1"/>
              </a:buClr>
              <a:buSzPts val="1100"/>
              <a:buFont typeface="Arial"/>
              <a:buNone/>
            </a:pPr>
            <a:r>
              <a:rPr lang="en-GB" dirty="0"/>
              <a:t>   - **Python (Optional)**: For handling data-intensive tasks and complex calculations, especially if using data analysis libraries [T6].</a:t>
            </a: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r>
              <a:rPr lang="en-GB" dirty="0"/>
              <a:t>7. **Data Visualization Tools**:</a:t>
            </a:r>
            <a:endParaRPr dirty="0"/>
          </a:p>
          <a:p>
            <a:pPr marL="0" lvl="0" indent="0" algn="l" rtl="0">
              <a:spcBef>
                <a:spcPts val="0"/>
              </a:spcBef>
              <a:spcAft>
                <a:spcPts val="0"/>
              </a:spcAft>
              <a:buClr>
                <a:schemeClr val="dk1"/>
              </a:buClr>
              <a:buSzPts val="1100"/>
              <a:buFont typeface="Arial"/>
              <a:buNone/>
            </a:pPr>
            <a:r>
              <a:rPr lang="en-GB" dirty="0"/>
              <a:t>   - **Charting Libraries**: Chart.js or D3.js for rendering visual representations of the RAI and other relevant data [T5].</a:t>
            </a:r>
            <a:endParaRPr dirty="0"/>
          </a:p>
          <a:p>
            <a:pPr marL="0" lvl="0" indent="0" algn="l" rtl="0">
              <a:spcBef>
                <a:spcPts val="0"/>
              </a:spcBef>
              <a:spcAft>
                <a:spcPts val="0"/>
              </a:spcAft>
              <a:buClr>
                <a:schemeClr val="dk1"/>
              </a:buClr>
              <a:buSzPts val="1100"/>
              <a:buFont typeface="Arial"/>
              <a:buNone/>
            </a:pPr>
            <a:r>
              <a:rPr lang="en-GB" dirty="0"/>
              <a:t>   - **Mapping Libraries**: Leaflet.js or Google Maps API for displaying geographic data and comparisons visually [T6].</a:t>
            </a: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r>
              <a:rPr lang="en-GB" dirty="0"/>
              <a:t>8. **Testing and Validation Tools**:</a:t>
            </a:r>
            <a:endParaRPr dirty="0"/>
          </a:p>
          <a:p>
            <a:pPr marL="0" lvl="0" indent="0" algn="l" rtl="0">
              <a:spcBef>
                <a:spcPts val="0"/>
              </a:spcBef>
              <a:spcAft>
                <a:spcPts val="0"/>
              </a:spcAft>
              <a:buClr>
                <a:schemeClr val="dk1"/>
              </a:buClr>
              <a:buSzPts val="1100"/>
              <a:buFont typeface="Arial"/>
              <a:buNone/>
            </a:pPr>
            <a:r>
              <a:rPr lang="en-GB" dirty="0"/>
              <a:t>   - **Statistical Software**: Tools for conducting empirical validation and testing the RAI model against real-world data [T2].</a:t>
            </a:r>
            <a:endParaRPr dirty="0"/>
          </a:p>
          <a:p>
            <a:pPr marL="0" lvl="0" indent="0" algn="l" rtl="0">
              <a:spcBef>
                <a:spcPts val="0"/>
              </a:spcBef>
              <a:spcAft>
                <a:spcPts val="0"/>
              </a:spcAft>
              <a:buClr>
                <a:schemeClr val="dk1"/>
              </a:buClr>
              <a:buSzPts val="1100"/>
              <a:buFont typeface="Arial"/>
              <a:buNone/>
            </a:pPr>
            <a:r>
              <a:rPr lang="en-GB" dirty="0"/>
              <a:t>   - **User Feedback Mechanisms**: Systems for collecting user feedback to refine and improve the RAI model and application [T2].</a:t>
            </a: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r>
              <a:rPr lang="en-GB" dirty="0"/>
              <a:t>9. **Deployment and Hosting**:</a:t>
            </a:r>
            <a:endParaRPr dirty="0"/>
          </a:p>
          <a:p>
            <a:pPr marL="0" lvl="0" indent="0" algn="l" rtl="0">
              <a:spcBef>
                <a:spcPts val="0"/>
              </a:spcBef>
              <a:spcAft>
                <a:spcPts val="0"/>
              </a:spcAft>
              <a:buClr>
                <a:schemeClr val="dk1"/>
              </a:buClr>
              <a:buSzPts val="1100"/>
              <a:buFont typeface="Arial"/>
              <a:buNone/>
            </a:pPr>
            <a:r>
              <a:rPr lang="en-GB" dirty="0"/>
              <a:t>   - **Web Hosting Services**: A reliable hosting platform to deploy the web application, ensuring it is accessible to users [T5].</a:t>
            </a:r>
            <a:endParaRPr dirty="0"/>
          </a:p>
          <a:p>
            <a:pPr marL="0" lvl="0" indent="0" algn="l" rtl="0">
              <a:spcBef>
                <a:spcPts val="0"/>
              </a:spcBef>
              <a:spcAft>
                <a:spcPts val="0"/>
              </a:spcAft>
              <a:buClr>
                <a:schemeClr val="dk1"/>
              </a:buClr>
              <a:buSzPts val="1100"/>
              <a:buFont typeface="Arial"/>
              <a:buNone/>
            </a:pPr>
            <a:r>
              <a:rPr lang="en-GB" dirty="0"/>
              <a:t>   - **Version Control Systems**: Tools like Git for managing code changes and collaboration among team members [T6].</a:t>
            </a: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r>
              <a:rPr lang="en-GB" dirty="0"/>
              <a:t>10. **Project Management Tools**:</a:t>
            </a:r>
            <a:endParaRPr dirty="0"/>
          </a:p>
          <a:p>
            <a:pPr marL="0" lvl="0" indent="0" algn="l" rtl="0">
              <a:spcBef>
                <a:spcPts val="0"/>
              </a:spcBef>
              <a:spcAft>
                <a:spcPts val="0"/>
              </a:spcAft>
              <a:buClr>
                <a:schemeClr val="dk1"/>
              </a:buClr>
              <a:buSzPts val="1100"/>
              <a:buFont typeface="Arial"/>
              <a:buNone/>
            </a:pPr>
            <a:r>
              <a:rPr lang="en-GB" dirty="0"/>
              <a:t>    - **Collaboration Platforms**: Tools like Trello, Asana, or Jira for project management and tracking progress [T6].</a:t>
            </a:r>
            <a:endParaRPr dirty="0"/>
          </a:p>
          <a:p>
            <a:pPr marL="0" lvl="0" indent="0" algn="l" rtl="0">
              <a:spcBef>
                <a:spcPts val="0"/>
              </a:spcBef>
              <a:spcAft>
                <a:spcPts val="0"/>
              </a:spcAft>
              <a:buClr>
                <a:schemeClr val="dk1"/>
              </a:buClr>
              <a:buSzPts val="1100"/>
              <a:buFont typeface="Arial"/>
              <a:buNone/>
            </a:pPr>
            <a:r>
              <a:rPr lang="en-GB" dirty="0"/>
              <a:t>    - **Documentation Tools**: Platforms for maintaining project documentation, such as Confluence or Google Docs [T6].</a:t>
            </a: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r>
              <a:rPr lang="en-GB" dirty="0"/>
              <a:t>By assembling these components, the project can be effectively developed, deployed, and maintained, ensuring a comprehensive and user-friendly RAI tool for the pharmaceutical industry.</a:t>
            </a:r>
            <a:endParaRPr dirty="0"/>
          </a:p>
          <a:p>
            <a:pPr marL="0" lvl="0" indent="0" algn="l" rtl="0">
              <a:spcBef>
                <a:spcPts val="0"/>
              </a:spcBef>
              <a:spcAft>
                <a:spcPts val="0"/>
              </a:spcAft>
              <a:buNone/>
            </a:pPr>
            <a:endParaRPr dirty="0"/>
          </a:p>
        </p:txBody>
      </p:sp>
      <p:sp>
        <p:nvSpPr>
          <p:cNvPr id="143" name="Google Shape;143;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7"/>
        <p:cNvGrpSpPr/>
        <p:nvPr/>
      </p:nvGrpSpPr>
      <p:grpSpPr>
        <a:xfrm>
          <a:off x="0" y="0"/>
          <a:ext cx="0" cy="0"/>
          <a:chOff x="0" y="0"/>
          <a:chExt cx="0" cy="0"/>
        </a:xfrm>
      </p:grpSpPr>
      <p:sp>
        <p:nvSpPr>
          <p:cNvPr id="18" name="Google Shape;18;p2"/>
          <p:cNvSpPr txBox="1">
            <a:spLocks noGrp="1"/>
          </p:cNvSpPr>
          <p:nvPr>
            <p:ph type="ctrTitle"/>
          </p:nvPr>
        </p:nvSpPr>
        <p:spPr>
          <a:xfrm>
            <a:off x="1050877" y="1322386"/>
            <a:ext cx="10363200" cy="14700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17365D"/>
              </a:buClr>
              <a:buSzPts val="2800"/>
              <a:buFont typeface="Verdana"/>
              <a:buNone/>
              <a:defRPr>
                <a:solidFill>
                  <a:srgbClr val="17365D"/>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a:spcBef>
                <a:spcPts val="400"/>
              </a:spcBef>
              <a:spcAft>
                <a:spcPts val="0"/>
              </a:spcAft>
              <a:buClr>
                <a:srgbClr val="17365D"/>
              </a:buClr>
              <a:buSzPts val="2000"/>
              <a:buNone/>
              <a:defRPr sz="2000" b="1">
                <a:solidFill>
                  <a:srgbClr val="17365D"/>
                </a:solidFill>
              </a:defRPr>
            </a:lvl1pPr>
            <a:lvl2pPr lvl="1" algn="ctr">
              <a:spcBef>
                <a:spcPts val="400"/>
              </a:spcBef>
              <a:spcAft>
                <a:spcPts val="0"/>
              </a:spcAft>
              <a:buClr>
                <a:srgbClr val="888888"/>
              </a:buClr>
              <a:buSzPts val="2000"/>
              <a:buNone/>
              <a:defRPr>
                <a:solidFill>
                  <a:srgbClr val="888888"/>
                </a:solidFill>
              </a:defRPr>
            </a:lvl2pPr>
            <a:lvl3pPr lvl="2" algn="ctr">
              <a:spcBef>
                <a:spcPts val="360"/>
              </a:spcBef>
              <a:spcAft>
                <a:spcPts val="0"/>
              </a:spcAft>
              <a:buClr>
                <a:srgbClr val="888888"/>
              </a:buClr>
              <a:buSzPts val="1800"/>
              <a:buNone/>
              <a:defRPr>
                <a:solidFill>
                  <a:srgbClr val="888888"/>
                </a:solidFill>
              </a:defRPr>
            </a:lvl3pPr>
            <a:lvl4pPr lvl="3" algn="ctr">
              <a:spcBef>
                <a:spcPts val="320"/>
              </a:spcBef>
              <a:spcAft>
                <a:spcPts val="0"/>
              </a:spcAft>
              <a:buClr>
                <a:srgbClr val="888888"/>
              </a:buClr>
              <a:buSzPts val="1600"/>
              <a:buNone/>
              <a:defRPr>
                <a:solidFill>
                  <a:srgbClr val="888888"/>
                </a:solidFill>
              </a:defRPr>
            </a:lvl4pPr>
            <a:lvl5pPr lvl="4" algn="ctr">
              <a:spcBef>
                <a:spcPts val="320"/>
              </a:spcBef>
              <a:spcAft>
                <a:spcPts val="0"/>
              </a:spcAft>
              <a:buClr>
                <a:srgbClr val="888888"/>
              </a:buClr>
              <a:buSzPts val="16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20" name="Google Shape;20;p2"/>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2"/>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5"/>
        <p:cNvGrpSpPr/>
        <p:nvPr/>
      </p:nvGrpSpPr>
      <p:grpSpPr>
        <a:xfrm>
          <a:off x="0" y="0"/>
          <a:ext cx="0" cy="0"/>
          <a:chOff x="0" y="0"/>
          <a:chExt cx="0" cy="0"/>
        </a:xfrm>
      </p:grpSpPr>
      <p:sp>
        <p:nvSpPr>
          <p:cNvPr id="76" name="Google Shape;76;p11"/>
          <p:cNvSpPr txBox="1">
            <a:spLocks noGrp="1"/>
          </p:cNvSpPr>
          <p:nvPr>
            <p:ph type="title"/>
          </p:nvPr>
        </p:nvSpPr>
        <p:spPr>
          <a:xfrm>
            <a:off x="812800" y="274638"/>
            <a:ext cx="10668000" cy="48736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FF000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7" name="Google Shape;77;p11"/>
          <p:cNvSpPr txBox="1">
            <a:spLocks noGrp="1"/>
          </p:cNvSpPr>
          <p:nvPr>
            <p:ph type="body" idx="1"/>
          </p:nvPr>
        </p:nvSpPr>
        <p:spPr>
          <a:xfrm rot="5400000">
            <a:off x="3670302" y="-1714500"/>
            <a:ext cx="4952997" cy="106680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8" name="Google Shape;78;p11"/>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1"/>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1"/>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1"/>
        <p:cNvGrpSpPr/>
        <p:nvPr/>
      </p:nvGrpSpPr>
      <p:grpSpPr>
        <a:xfrm>
          <a:off x="0" y="0"/>
          <a:ext cx="0" cy="0"/>
          <a:chOff x="0" y="0"/>
          <a:chExt cx="0" cy="0"/>
        </a:xfrm>
      </p:grpSpPr>
      <p:sp>
        <p:nvSpPr>
          <p:cNvPr id="82" name="Google Shape;82;p12"/>
          <p:cNvSpPr txBox="1">
            <a:spLocks noGrp="1"/>
          </p:cNvSpPr>
          <p:nvPr>
            <p:ph type="title"/>
          </p:nvPr>
        </p:nvSpPr>
        <p:spPr>
          <a:xfrm rot="5400000">
            <a:off x="7285038" y="1828804"/>
            <a:ext cx="5851525" cy="2743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FF000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2"/>
          <p:cNvSpPr txBox="1">
            <a:spLocks noGrp="1"/>
          </p:cNvSpPr>
          <p:nvPr>
            <p:ph type="body" idx="1"/>
          </p:nvPr>
        </p:nvSpPr>
        <p:spPr>
          <a:xfrm rot="5400000">
            <a:off x="1697038" y="-812796"/>
            <a:ext cx="5851525" cy="80264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4" name="Google Shape;84;p12"/>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2"/>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2"/>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3"/>
        <p:cNvGrpSpPr/>
        <p:nvPr/>
      </p:nvGrpSpPr>
      <p:grpSpPr>
        <a:xfrm>
          <a:off x="0" y="0"/>
          <a:ext cx="0" cy="0"/>
          <a:chOff x="0" y="0"/>
          <a:chExt cx="0" cy="0"/>
        </a:xfrm>
      </p:grpSpPr>
      <p:sp>
        <p:nvSpPr>
          <p:cNvPr id="24" name="Google Shape;24;p3"/>
          <p:cNvSpPr txBox="1">
            <a:spLocks noGrp="1"/>
          </p:cNvSpPr>
          <p:nvPr>
            <p:ph type="title"/>
          </p:nvPr>
        </p:nvSpPr>
        <p:spPr>
          <a:xfrm>
            <a:off x="812800" y="274638"/>
            <a:ext cx="10668000" cy="48736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17365D"/>
              </a:buClr>
              <a:buSzPts val="2800"/>
              <a:buFont typeface="Verdana"/>
              <a:buNone/>
              <a:defRPr>
                <a:solidFill>
                  <a:srgbClr val="17365D"/>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3"/>
          <p:cNvSpPr txBox="1">
            <a:spLocks noGrp="1"/>
          </p:cNvSpPr>
          <p:nvPr>
            <p:ph type="body" idx="1"/>
          </p:nvPr>
        </p:nvSpPr>
        <p:spPr>
          <a:xfrm>
            <a:off x="812800" y="1143001"/>
            <a:ext cx="10668000" cy="4952997"/>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a:solidFill>
                  <a:schemeClr val="dk1"/>
                </a:solidFill>
              </a:defRPr>
            </a:lvl1pPr>
            <a:lvl2pPr marL="914400" lvl="1" indent="-355600" algn="l">
              <a:spcBef>
                <a:spcPts val="400"/>
              </a:spcBef>
              <a:spcAft>
                <a:spcPts val="0"/>
              </a:spcAft>
              <a:buClr>
                <a:schemeClr val="dk1"/>
              </a:buClr>
              <a:buSzPts val="2000"/>
              <a:buChar char="–"/>
              <a:defRPr>
                <a:solidFill>
                  <a:schemeClr val="dk1"/>
                </a:solidFill>
              </a:defRPr>
            </a:lvl2pPr>
            <a:lvl3pPr marL="1371600" lvl="2" indent="-342900" algn="l">
              <a:spcBef>
                <a:spcPts val="360"/>
              </a:spcBef>
              <a:spcAft>
                <a:spcPts val="0"/>
              </a:spcAft>
              <a:buClr>
                <a:schemeClr val="dk1"/>
              </a:buClr>
              <a:buSzPts val="1800"/>
              <a:buChar char="•"/>
              <a:defRPr>
                <a:solidFill>
                  <a:schemeClr val="dk1"/>
                </a:solidFill>
              </a:defRPr>
            </a:lvl3pPr>
            <a:lvl4pPr marL="1828800" lvl="3" indent="-330200" algn="l">
              <a:spcBef>
                <a:spcPts val="320"/>
              </a:spcBef>
              <a:spcAft>
                <a:spcPts val="0"/>
              </a:spcAft>
              <a:buClr>
                <a:schemeClr val="dk1"/>
              </a:buClr>
              <a:buSzPts val="1600"/>
              <a:buChar char="–"/>
              <a:defRPr>
                <a:solidFill>
                  <a:schemeClr val="dk1"/>
                </a:solidFill>
              </a:defRPr>
            </a:lvl4pPr>
            <a:lvl5pPr marL="2286000" lvl="4" indent="-330200" algn="l">
              <a:spcBef>
                <a:spcPts val="320"/>
              </a:spcBef>
              <a:spcAft>
                <a:spcPts val="0"/>
              </a:spcAft>
              <a:buClr>
                <a:schemeClr val="dk1"/>
              </a:buClr>
              <a:buSzPts val="1600"/>
              <a:buChar char="»"/>
              <a:defRPr>
                <a:solidFill>
                  <a:schemeClr val="dk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6" name="Google Shape;26;p3"/>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3"/>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9"/>
        <p:cNvGrpSpPr/>
        <p:nvPr/>
      </p:nvGrpSpPr>
      <p:grpSpPr>
        <a:xfrm>
          <a:off x="0" y="0"/>
          <a:ext cx="0" cy="0"/>
          <a:chOff x="0" y="0"/>
          <a:chExt cx="0" cy="0"/>
        </a:xfrm>
      </p:grpSpPr>
      <p:sp>
        <p:nvSpPr>
          <p:cNvPr id="30" name="Google Shape;30;p4"/>
          <p:cNvSpPr txBox="1">
            <a:spLocks noGrp="1"/>
          </p:cNvSpPr>
          <p:nvPr>
            <p:ph type="title"/>
          </p:nvPr>
        </p:nvSpPr>
        <p:spPr>
          <a:xfrm>
            <a:off x="963084" y="4406903"/>
            <a:ext cx="103632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rgbClr val="FF0000"/>
              </a:buClr>
              <a:buSzPts val="4000"/>
              <a:buFont typeface="Verdana"/>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4"/>
          <p:cNvSpPr txBox="1">
            <a:spLocks noGrp="1"/>
          </p:cNvSpPr>
          <p:nvPr>
            <p:ph type="body" idx="1"/>
          </p:nvPr>
        </p:nvSpPr>
        <p:spPr>
          <a:xfrm>
            <a:off x="963084" y="2906713"/>
            <a:ext cx="103632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2" name="Google Shape;32;p4"/>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4"/>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4"/>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5"/>
        <p:cNvGrpSpPr/>
        <p:nvPr/>
      </p:nvGrpSpPr>
      <p:grpSpPr>
        <a:xfrm>
          <a:off x="0" y="0"/>
          <a:ext cx="0" cy="0"/>
          <a:chOff x="0" y="0"/>
          <a:chExt cx="0" cy="0"/>
        </a:xfrm>
      </p:grpSpPr>
      <p:sp>
        <p:nvSpPr>
          <p:cNvPr id="36" name="Google Shape;36;p5"/>
          <p:cNvSpPr txBox="1">
            <a:spLocks noGrp="1"/>
          </p:cNvSpPr>
          <p:nvPr>
            <p:ph type="title"/>
          </p:nvPr>
        </p:nvSpPr>
        <p:spPr>
          <a:xfrm>
            <a:off x="812800" y="274638"/>
            <a:ext cx="10668000" cy="48736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FF0000"/>
              </a:buClr>
              <a:buSzPts val="2800"/>
              <a:buFont typeface="Verdana"/>
              <a:buNone/>
              <a:defRPr>
                <a:solidFill>
                  <a:srgbClr val="FF000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5"/>
          <p:cNvSpPr txBox="1">
            <a:spLocks noGrp="1"/>
          </p:cNvSpPr>
          <p:nvPr>
            <p:ph type="body" idx="1"/>
          </p:nvPr>
        </p:nvSpPr>
        <p:spPr>
          <a:xfrm>
            <a:off x="609600" y="1600203"/>
            <a:ext cx="53848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8" name="Google Shape;38;p5"/>
          <p:cNvSpPr txBox="1">
            <a:spLocks noGrp="1"/>
          </p:cNvSpPr>
          <p:nvPr>
            <p:ph type="body" idx="2"/>
          </p:nvPr>
        </p:nvSpPr>
        <p:spPr>
          <a:xfrm>
            <a:off x="6197600" y="1600203"/>
            <a:ext cx="53848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9" name="Google Shape;39;p5"/>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5"/>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5"/>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2"/>
        <p:cNvGrpSpPr/>
        <p:nvPr/>
      </p:nvGrpSpPr>
      <p:grpSpPr>
        <a:xfrm>
          <a:off x="0" y="0"/>
          <a:ext cx="0" cy="0"/>
          <a:chOff x="0" y="0"/>
          <a:chExt cx="0" cy="0"/>
        </a:xfrm>
      </p:grpSpPr>
      <p:sp>
        <p:nvSpPr>
          <p:cNvPr id="43" name="Google Shape;43;p6"/>
          <p:cNvSpPr txBox="1">
            <a:spLocks noGrp="1"/>
          </p:cNvSpPr>
          <p:nvPr>
            <p:ph type="title"/>
          </p:nvPr>
        </p:nvSpPr>
        <p:spPr>
          <a:xfrm>
            <a:off x="859368" y="304800"/>
            <a:ext cx="10668000" cy="48736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FF0000"/>
              </a:buClr>
              <a:buSzPts val="2800"/>
              <a:buFont typeface="Verdana"/>
              <a:buNone/>
              <a:defRPr>
                <a:solidFill>
                  <a:srgbClr val="FF000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6"/>
          <p:cNvSpPr txBox="1">
            <a:spLocks noGrp="1"/>
          </p:cNvSpPr>
          <p:nvPr>
            <p:ph type="body" idx="1"/>
          </p:nvPr>
        </p:nvSpPr>
        <p:spPr>
          <a:xfrm>
            <a:off x="609600" y="1535113"/>
            <a:ext cx="5386917"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6"/>
          <p:cNvSpPr txBox="1">
            <a:spLocks noGrp="1"/>
          </p:cNvSpPr>
          <p:nvPr>
            <p:ph type="body" idx="2"/>
          </p:nvPr>
        </p:nvSpPr>
        <p:spPr>
          <a:xfrm>
            <a:off x="609600" y="2174875"/>
            <a:ext cx="5386917"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6"/>
          <p:cNvSpPr txBox="1">
            <a:spLocks noGrp="1"/>
          </p:cNvSpPr>
          <p:nvPr>
            <p:ph type="body" idx="3"/>
          </p:nvPr>
        </p:nvSpPr>
        <p:spPr>
          <a:xfrm>
            <a:off x="6193369" y="1535113"/>
            <a:ext cx="5389033"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7" name="Google Shape;47;p6"/>
          <p:cNvSpPr txBox="1">
            <a:spLocks noGrp="1"/>
          </p:cNvSpPr>
          <p:nvPr>
            <p:ph type="body" idx="4"/>
          </p:nvPr>
        </p:nvSpPr>
        <p:spPr>
          <a:xfrm>
            <a:off x="6193369" y="2174875"/>
            <a:ext cx="5389033"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8" name="Google Shape;48;p6"/>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6"/>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6"/>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1"/>
        <p:cNvGrpSpPr/>
        <p:nvPr/>
      </p:nvGrpSpPr>
      <p:grpSpPr>
        <a:xfrm>
          <a:off x="0" y="0"/>
          <a:ext cx="0" cy="0"/>
          <a:chOff x="0" y="0"/>
          <a:chExt cx="0" cy="0"/>
        </a:xfrm>
      </p:grpSpPr>
      <p:sp>
        <p:nvSpPr>
          <p:cNvPr id="52" name="Google Shape;52;p7"/>
          <p:cNvSpPr txBox="1">
            <a:spLocks noGrp="1"/>
          </p:cNvSpPr>
          <p:nvPr>
            <p:ph type="title"/>
          </p:nvPr>
        </p:nvSpPr>
        <p:spPr>
          <a:xfrm>
            <a:off x="3860800" y="274638"/>
            <a:ext cx="7721600" cy="48736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FF000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 name="Google Shape;53;p7"/>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7"/>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7"/>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pic>
        <p:nvPicPr>
          <p:cNvPr id="56" name="Google Shape;56;p7" descr="C:\Users\AMMU\Desktop\Border.png"/>
          <p:cNvPicPr preferRelativeResize="0"/>
          <p:nvPr/>
        </p:nvPicPr>
        <p:blipFill rotWithShape="1">
          <a:blip r:embed="rId2">
            <a:alphaModFix/>
          </a:blip>
          <a:srcRect/>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8"/>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8"/>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9"/>
          <p:cNvSpPr txBox="1">
            <a:spLocks noGrp="1"/>
          </p:cNvSpPr>
          <p:nvPr>
            <p:ph type="title"/>
          </p:nvPr>
        </p:nvSpPr>
        <p:spPr>
          <a:xfrm>
            <a:off x="609602" y="273050"/>
            <a:ext cx="4011084"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rgbClr val="FF0000"/>
              </a:buClr>
              <a:buSzPts val="2000"/>
              <a:buFont typeface="Verdana"/>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9"/>
          <p:cNvSpPr txBox="1">
            <a:spLocks noGrp="1"/>
          </p:cNvSpPr>
          <p:nvPr>
            <p:ph type="body" idx="1"/>
          </p:nvPr>
        </p:nvSpPr>
        <p:spPr>
          <a:xfrm>
            <a:off x="4766733" y="273053"/>
            <a:ext cx="6815667"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4" name="Google Shape;64;p9"/>
          <p:cNvSpPr txBox="1">
            <a:spLocks noGrp="1"/>
          </p:cNvSpPr>
          <p:nvPr>
            <p:ph type="body" idx="2"/>
          </p:nvPr>
        </p:nvSpPr>
        <p:spPr>
          <a:xfrm>
            <a:off x="609602" y="1435103"/>
            <a:ext cx="4011084"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5" name="Google Shape;65;p9"/>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9"/>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9"/>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8"/>
        <p:cNvGrpSpPr/>
        <p:nvPr/>
      </p:nvGrpSpPr>
      <p:grpSpPr>
        <a:xfrm>
          <a:off x="0" y="0"/>
          <a:ext cx="0" cy="0"/>
          <a:chOff x="0" y="0"/>
          <a:chExt cx="0" cy="0"/>
        </a:xfrm>
      </p:grpSpPr>
      <p:sp>
        <p:nvSpPr>
          <p:cNvPr id="69" name="Google Shape;69;p10"/>
          <p:cNvSpPr txBox="1">
            <a:spLocks noGrp="1"/>
          </p:cNvSpPr>
          <p:nvPr>
            <p:ph type="title"/>
          </p:nvPr>
        </p:nvSpPr>
        <p:spPr>
          <a:xfrm>
            <a:off x="2389717" y="4800600"/>
            <a:ext cx="73152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rgbClr val="FF0000"/>
              </a:buClr>
              <a:buSzPts val="2000"/>
              <a:buFont typeface="Verdana"/>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0"/>
          <p:cNvSpPr>
            <a:spLocks noGrp="1"/>
          </p:cNvSpPr>
          <p:nvPr>
            <p:ph type="pic" idx="2"/>
          </p:nvPr>
        </p:nvSpPr>
        <p:spPr>
          <a:xfrm>
            <a:off x="2389717" y="612775"/>
            <a:ext cx="7315200" cy="4114800"/>
          </a:xfrm>
          <a:prstGeom prst="rect">
            <a:avLst/>
          </a:prstGeom>
          <a:noFill/>
          <a:ln>
            <a:noFill/>
          </a:ln>
        </p:spPr>
      </p:sp>
      <p:sp>
        <p:nvSpPr>
          <p:cNvPr id="71" name="Google Shape;71;p10"/>
          <p:cNvSpPr txBox="1">
            <a:spLocks noGrp="1"/>
          </p:cNvSpPr>
          <p:nvPr>
            <p:ph type="body" idx="1"/>
          </p:nvPr>
        </p:nvSpPr>
        <p:spPr>
          <a:xfrm>
            <a:off x="2389717" y="5367338"/>
            <a:ext cx="73152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72" name="Google Shape;72;p10"/>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0"/>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0"/>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12800" y="274638"/>
            <a:ext cx="10668000" cy="487362"/>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a:buNone/>
              <a:defRPr sz="2800" b="1" i="0" u="none" strike="noStrike" cap="none">
                <a:solidFill>
                  <a:srgbClr val="FF0000"/>
                </a:solidFill>
                <a:latin typeface="Verdana"/>
                <a:ea typeface="Verdana"/>
                <a:cs typeface="Verdana"/>
                <a:sym typeface="Verdan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12800" y="1143001"/>
            <a:ext cx="10668000" cy="4952997"/>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12" name="Google Shape;12;p1"/>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13" name="Google Shape;13;p1"/>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14" name="Google Shape;14;p1"/>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a:ea typeface="Verdana"/>
                <a:cs typeface="Verdana"/>
                <a:sym typeface="Verdana"/>
              </a:defRPr>
            </a:lvl1pPr>
            <a:lvl2pPr marL="0" marR="0" lvl="1" indent="0" algn="r" rtl="0">
              <a:spcBef>
                <a:spcPts val="0"/>
              </a:spcBef>
              <a:buNone/>
              <a:defRPr sz="1200" b="0" i="0" u="none" strike="noStrike" cap="none">
                <a:solidFill>
                  <a:srgbClr val="888888"/>
                </a:solidFill>
                <a:latin typeface="Verdana"/>
                <a:ea typeface="Verdana"/>
                <a:cs typeface="Verdana"/>
                <a:sym typeface="Verdana"/>
              </a:defRPr>
            </a:lvl2pPr>
            <a:lvl3pPr marL="0" marR="0" lvl="2" indent="0" algn="r" rtl="0">
              <a:spcBef>
                <a:spcPts val="0"/>
              </a:spcBef>
              <a:buNone/>
              <a:defRPr sz="1200" b="0" i="0" u="none" strike="noStrike" cap="none">
                <a:solidFill>
                  <a:srgbClr val="888888"/>
                </a:solidFill>
                <a:latin typeface="Verdana"/>
                <a:ea typeface="Verdana"/>
                <a:cs typeface="Verdana"/>
                <a:sym typeface="Verdana"/>
              </a:defRPr>
            </a:lvl3pPr>
            <a:lvl4pPr marL="0" marR="0" lvl="3" indent="0" algn="r" rtl="0">
              <a:spcBef>
                <a:spcPts val="0"/>
              </a:spcBef>
              <a:buNone/>
              <a:defRPr sz="1200" b="0" i="0" u="none" strike="noStrike" cap="none">
                <a:solidFill>
                  <a:srgbClr val="888888"/>
                </a:solidFill>
                <a:latin typeface="Verdana"/>
                <a:ea typeface="Verdana"/>
                <a:cs typeface="Verdana"/>
                <a:sym typeface="Verdana"/>
              </a:defRPr>
            </a:lvl4pPr>
            <a:lvl5pPr marL="0" marR="0" lvl="4" indent="0" algn="r" rtl="0">
              <a:spcBef>
                <a:spcPts val="0"/>
              </a:spcBef>
              <a:buNone/>
              <a:defRPr sz="1200" b="0" i="0" u="none" strike="noStrike" cap="none">
                <a:solidFill>
                  <a:srgbClr val="888888"/>
                </a:solidFill>
                <a:latin typeface="Verdana"/>
                <a:ea typeface="Verdana"/>
                <a:cs typeface="Verdana"/>
                <a:sym typeface="Verdana"/>
              </a:defRPr>
            </a:lvl5pPr>
            <a:lvl6pPr marL="0" marR="0" lvl="5" indent="0" algn="r" rtl="0">
              <a:spcBef>
                <a:spcPts val="0"/>
              </a:spcBef>
              <a:buNone/>
              <a:defRPr sz="1200" b="0" i="0" u="none" strike="noStrike" cap="none">
                <a:solidFill>
                  <a:srgbClr val="888888"/>
                </a:solidFill>
                <a:latin typeface="Verdana"/>
                <a:ea typeface="Verdana"/>
                <a:cs typeface="Verdana"/>
                <a:sym typeface="Verdana"/>
              </a:defRPr>
            </a:lvl6pPr>
            <a:lvl7pPr marL="0" marR="0" lvl="6" indent="0" algn="r" rtl="0">
              <a:spcBef>
                <a:spcPts val="0"/>
              </a:spcBef>
              <a:buNone/>
              <a:defRPr sz="1200" b="0" i="0" u="none" strike="noStrike" cap="none">
                <a:solidFill>
                  <a:srgbClr val="888888"/>
                </a:solidFill>
                <a:latin typeface="Verdana"/>
                <a:ea typeface="Verdana"/>
                <a:cs typeface="Verdana"/>
                <a:sym typeface="Verdana"/>
              </a:defRPr>
            </a:lvl7pPr>
            <a:lvl8pPr marL="0" marR="0" lvl="7" indent="0" algn="r" rtl="0">
              <a:spcBef>
                <a:spcPts val="0"/>
              </a:spcBef>
              <a:buNone/>
              <a:defRPr sz="1200" b="0" i="0" u="none" strike="noStrike" cap="none">
                <a:solidFill>
                  <a:srgbClr val="888888"/>
                </a:solidFill>
                <a:latin typeface="Verdana"/>
                <a:ea typeface="Verdana"/>
                <a:cs typeface="Verdana"/>
                <a:sym typeface="Verdana"/>
              </a:defRPr>
            </a:lvl8pPr>
            <a:lvl9pPr marL="0" marR="0" lvl="8" indent="0" algn="r" rtl="0">
              <a:spcBef>
                <a:spcPts val="0"/>
              </a:spcBef>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t>‹#›</a:t>
            </a:fld>
            <a:endParaRPr/>
          </a:p>
        </p:txBody>
      </p:sp>
      <p:cxnSp>
        <p:nvCxnSpPr>
          <p:cNvPr id="15" name="Google Shape;15;p1"/>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16" name="Google Shape;16;p1"/>
          <p:cNvPicPr preferRelativeResize="0"/>
          <p:nvPr/>
        </p:nvPicPr>
        <p:blipFill rotWithShape="1">
          <a:blip r:embed="rId13">
            <a:alphaModFix/>
          </a:blip>
          <a:srcRect b="18045"/>
          <a:stretch/>
        </p:blipFill>
        <p:spPr>
          <a:xfrm>
            <a:off x="0" y="5991366"/>
            <a:ext cx="12192000"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3"/>
          <p:cNvSpPr txBox="1">
            <a:spLocks noGrp="1"/>
          </p:cNvSpPr>
          <p:nvPr>
            <p:ph type="subTitle" idx="1"/>
          </p:nvPr>
        </p:nvSpPr>
        <p:spPr>
          <a:xfrm>
            <a:off x="427994" y="1961045"/>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ct val="100000"/>
              <a:buNone/>
            </a:pPr>
            <a:r>
              <a:rPr lang="en-GB">
                <a:latin typeface="Cambria"/>
                <a:ea typeface="Cambria"/>
                <a:cs typeface="Cambria"/>
                <a:sym typeface="Cambria"/>
              </a:rPr>
              <a:t>Batch Number: 56</a:t>
            </a:r>
            <a:endParaRPr>
              <a:latin typeface="Cambria"/>
              <a:ea typeface="Cambria"/>
              <a:cs typeface="Cambria"/>
              <a:sym typeface="Cambria"/>
            </a:endParaRPr>
          </a:p>
          <a:p>
            <a:pPr marL="0" lvl="0" indent="0" algn="l" rtl="0">
              <a:spcBef>
                <a:spcPts val="400"/>
              </a:spcBef>
              <a:spcAft>
                <a:spcPts val="0"/>
              </a:spcAft>
              <a:buClr>
                <a:srgbClr val="17365D"/>
              </a:buClr>
              <a:buSzPct val="100000"/>
              <a:buNone/>
            </a:pPr>
            <a:endParaRPr>
              <a:latin typeface="Cambria"/>
              <a:ea typeface="Cambria"/>
              <a:cs typeface="Cambria"/>
              <a:sym typeface="Cambria"/>
            </a:endParaRPr>
          </a:p>
        </p:txBody>
      </p:sp>
      <p:sp>
        <p:nvSpPr>
          <p:cNvPr id="92" name="Google Shape;92;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17365D"/>
              </a:buClr>
              <a:buSzPts val="2000"/>
              <a:buFont typeface="Arial"/>
              <a:buNone/>
            </a:pPr>
            <a:r>
              <a:rPr lang="en-GB" sz="2000" b="1">
                <a:solidFill>
                  <a:srgbClr val="17365D"/>
                </a:solidFill>
                <a:latin typeface="Cambria"/>
                <a:ea typeface="Cambria"/>
                <a:cs typeface="Cambria"/>
                <a:sym typeface="Cambria"/>
              </a:rPr>
              <a:t>Under the Supervision of,</a:t>
            </a:r>
            <a:endParaRPr>
              <a:latin typeface="Cambria"/>
              <a:ea typeface="Cambria"/>
              <a:cs typeface="Cambria"/>
              <a:sym typeface="Cambria"/>
            </a:endParaRPr>
          </a:p>
          <a:p>
            <a:pPr marL="0" lvl="0" indent="0" algn="ctr" rtl="0">
              <a:spcBef>
                <a:spcPts val="400"/>
              </a:spcBef>
              <a:spcAft>
                <a:spcPts val="0"/>
              </a:spcAft>
              <a:buClr>
                <a:srgbClr val="17365D"/>
              </a:buClr>
              <a:buSzPts val="2000"/>
              <a:buFont typeface="Arial"/>
              <a:buNone/>
            </a:pPr>
            <a:endParaRPr sz="2000" b="1">
              <a:solidFill>
                <a:srgbClr val="17365D"/>
              </a:solidFill>
              <a:latin typeface="Cambria"/>
              <a:ea typeface="Cambria"/>
              <a:cs typeface="Cambria"/>
              <a:sym typeface="Cambria"/>
            </a:endParaRPr>
          </a:p>
          <a:p>
            <a:pPr marL="0" lvl="0" indent="0" algn="l" rtl="0">
              <a:spcBef>
                <a:spcPts val="340"/>
              </a:spcBef>
              <a:spcAft>
                <a:spcPts val="0"/>
              </a:spcAft>
              <a:buClr>
                <a:srgbClr val="17365D"/>
              </a:buClr>
              <a:buSzPts val="1700"/>
              <a:buFont typeface="Arial"/>
              <a:buNone/>
            </a:pPr>
            <a:r>
              <a:rPr lang="en-GB" sz="1700" b="1">
                <a:solidFill>
                  <a:srgbClr val="17365D"/>
                </a:solidFill>
                <a:latin typeface="Cambria"/>
                <a:ea typeface="Cambria"/>
                <a:cs typeface="Cambria"/>
                <a:sym typeface="Cambria"/>
              </a:rPr>
              <a:t>Ms.Kalpana K</a:t>
            </a:r>
            <a:endParaRPr>
              <a:latin typeface="Cambria"/>
              <a:ea typeface="Cambria"/>
              <a:cs typeface="Cambria"/>
              <a:sym typeface="Cambria"/>
            </a:endParaRPr>
          </a:p>
          <a:p>
            <a:pPr marL="0" lvl="0" indent="0" algn="l" rtl="0">
              <a:spcBef>
                <a:spcPts val="340"/>
              </a:spcBef>
              <a:spcAft>
                <a:spcPts val="0"/>
              </a:spcAft>
              <a:buClr>
                <a:srgbClr val="17365D"/>
              </a:buClr>
              <a:buSzPts val="1700"/>
              <a:buFont typeface="Arial"/>
              <a:buNone/>
            </a:pPr>
            <a:r>
              <a:rPr lang="en-GB" sz="1700" b="1">
                <a:solidFill>
                  <a:srgbClr val="17365D"/>
                </a:solidFill>
                <a:latin typeface="Cambria"/>
                <a:ea typeface="Cambria"/>
                <a:cs typeface="Cambria"/>
                <a:sym typeface="Cambria"/>
              </a:rPr>
              <a:t>School of Computer Science and Engineering</a:t>
            </a:r>
            <a:endParaRPr>
              <a:latin typeface="Cambria"/>
              <a:ea typeface="Cambria"/>
              <a:cs typeface="Cambria"/>
              <a:sym typeface="Cambria"/>
            </a:endParaRPr>
          </a:p>
          <a:p>
            <a:pPr marL="0" lvl="0" indent="0" algn="l" rtl="0">
              <a:spcBef>
                <a:spcPts val="340"/>
              </a:spcBef>
              <a:spcAft>
                <a:spcPts val="0"/>
              </a:spcAft>
              <a:buClr>
                <a:srgbClr val="17365D"/>
              </a:buClr>
              <a:buSzPts val="1700"/>
              <a:buFont typeface="Arial"/>
              <a:buNone/>
            </a:pPr>
            <a:r>
              <a:rPr lang="en-GB" sz="1700" b="1">
                <a:solidFill>
                  <a:srgbClr val="17365D"/>
                </a:solidFill>
                <a:latin typeface="Cambria"/>
                <a:ea typeface="Cambria"/>
                <a:cs typeface="Cambria"/>
                <a:sym typeface="Cambria"/>
              </a:rPr>
              <a:t>Presidency University</a:t>
            </a:r>
            <a:endParaRPr>
              <a:latin typeface="Cambria"/>
              <a:ea typeface="Cambria"/>
              <a:cs typeface="Cambria"/>
              <a:sym typeface="Cambria"/>
            </a:endParaRPr>
          </a:p>
          <a:p>
            <a:pPr marL="0" lvl="0" indent="0" algn="l" rtl="0">
              <a:spcBef>
                <a:spcPts val="400"/>
              </a:spcBef>
              <a:spcAft>
                <a:spcPts val="0"/>
              </a:spcAft>
              <a:buClr>
                <a:srgbClr val="17365D"/>
              </a:buClr>
              <a:buSzPts val="2000"/>
              <a:buFont typeface="Arial"/>
              <a:buNone/>
            </a:pPr>
            <a:endParaRPr sz="2000" b="1">
              <a:solidFill>
                <a:srgbClr val="17365D"/>
              </a:solidFill>
              <a:latin typeface="Cambria"/>
              <a:ea typeface="Cambria"/>
              <a:cs typeface="Cambria"/>
              <a:sym typeface="Cambria"/>
            </a:endParaRPr>
          </a:p>
          <a:p>
            <a:pPr marL="0" marR="0" lvl="0" indent="0" algn="l" rtl="0">
              <a:spcBef>
                <a:spcPts val="400"/>
              </a:spcBef>
              <a:spcAft>
                <a:spcPts val="0"/>
              </a:spcAft>
              <a:buClr>
                <a:srgbClr val="17365D"/>
              </a:buClr>
              <a:buSzPts val="2000"/>
              <a:buFont typeface="Arial"/>
              <a:buNone/>
            </a:pPr>
            <a:endParaRPr sz="2000" b="1">
              <a:solidFill>
                <a:srgbClr val="17365D"/>
              </a:solidFill>
              <a:latin typeface="Cambria"/>
              <a:ea typeface="Cambria"/>
              <a:cs typeface="Cambria"/>
              <a:sym typeface="Cambria"/>
            </a:endParaRPr>
          </a:p>
        </p:txBody>
      </p:sp>
      <p:sp>
        <p:nvSpPr>
          <p:cNvPr id="93" name="Google Shape;93;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a:solidFill>
                  <a:srgbClr val="17365D"/>
                </a:solidFill>
                <a:latin typeface="Cambria"/>
                <a:ea typeface="Cambria"/>
                <a:cs typeface="Cambria"/>
                <a:sym typeface="Cambria"/>
              </a:rPr>
              <a:t>PIP2001 Capstone Project</a:t>
            </a:r>
            <a:endParaRPr sz="1800" b="0" i="0" u="none" strike="noStrike" cap="none">
              <a:solidFill>
                <a:schemeClr val="dk1"/>
              </a:solidFill>
              <a:latin typeface="Cambria"/>
              <a:ea typeface="Cambria"/>
              <a:cs typeface="Cambria"/>
              <a:sym typeface="Cambria"/>
            </a:endParaRPr>
          </a:p>
          <a:p>
            <a:pPr marL="0" marR="0" lvl="0" indent="0" algn="ctr" rtl="0">
              <a:spcBef>
                <a:spcPts val="310"/>
              </a:spcBef>
              <a:spcAft>
                <a:spcPts val="0"/>
              </a:spcAft>
              <a:buClr>
                <a:srgbClr val="17365D"/>
              </a:buClr>
              <a:buSzPct val="100000"/>
              <a:buFont typeface="Arial"/>
              <a:buNone/>
            </a:pPr>
            <a:r>
              <a:rPr lang="en-GB" sz="2000" b="1" i="0" u="none" strike="noStrike" cap="none">
                <a:solidFill>
                  <a:srgbClr val="17365D"/>
                </a:solidFill>
                <a:latin typeface="Cambria"/>
                <a:ea typeface="Cambria"/>
                <a:cs typeface="Cambria"/>
                <a:sym typeface="Cambria"/>
              </a:rPr>
              <a:t>Review-1</a:t>
            </a:r>
            <a:endParaRPr sz="2000" b="1" i="0" u="none" strike="noStrike" cap="none">
              <a:solidFill>
                <a:srgbClr val="17365D"/>
              </a:solidFill>
              <a:latin typeface="Cambria"/>
              <a:ea typeface="Cambria"/>
              <a:cs typeface="Cambria"/>
              <a:sym typeface="Cambria"/>
            </a:endParaRPr>
          </a:p>
        </p:txBody>
      </p:sp>
      <p:sp>
        <p:nvSpPr>
          <p:cNvPr id="94" name="Google Shape;94;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17365D"/>
              </a:buClr>
              <a:buSzPts val="2000"/>
              <a:buFont typeface="Arial"/>
              <a:buNone/>
            </a:pPr>
            <a:r>
              <a:rPr lang="en-GB" sz="2000" b="1">
                <a:solidFill>
                  <a:schemeClr val="accent1"/>
                </a:solidFill>
                <a:latin typeface="Cambria"/>
                <a:ea typeface="Cambria"/>
                <a:cs typeface="Cambria"/>
                <a:sym typeface="Cambria"/>
              </a:rPr>
              <a:t>Name of the Program: </a:t>
            </a:r>
            <a:r>
              <a:rPr lang="en-GB" sz="2000" b="1">
                <a:solidFill>
                  <a:schemeClr val="dk1"/>
                </a:solidFill>
                <a:latin typeface="Cambria"/>
                <a:ea typeface="Cambria"/>
                <a:cs typeface="Cambria"/>
                <a:sym typeface="Cambria"/>
              </a:rPr>
              <a:t>B.tech (Computer Science Engineering)</a:t>
            </a:r>
            <a:endParaRPr>
              <a:solidFill>
                <a:schemeClr val="dk1"/>
              </a:solidFill>
            </a:endParaRPr>
          </a:p>
          <a:p>
            <a:pPr marL="0" lvl="0" indent="0" algn="l" rtl="0">
              <a:spcBef>
                <a:spcPts val="0"/>
              </a:spcBef>
              <a:spcAft>
                <a:spcPts val="0"/>
              </a:spcAft>
              <a:buClr>
                <a:srgbClr val="17365D"/>
              </a:buClr>
              <a:buSzPts val="2000"/>
              <a:buFont typeface="Arial"/>
              <a:buNone/>
            </a:pPr>
            <a:r>
              <a:rPr lang="en-GB" sz="2000" b="1">
                <a:solidFill>
                  <a:schemeClr val="accent1"/>
                </a:solidFill>
                <a:latin typeface="Cambria"/>
                <a:ea typeface="Cambria"/>
                <a:cs typeface="Cambria"/>
                <a:sym typeface="Cambria"/>
              </a:rPr>
              <a:t>Name of the HoD: </a:t>
            </a:r>
            <a:r>
              <a:rPr lang="en-GB" sz="2000" b="1">
                <a:solidFill>
                  <a:schemeClr val="dk1"/>
                </a:solidFill>
                <a:latin typeface="Cambria"/>
                <a:ea typeface="Cambria"/>
                <a:cs typeface="Cambria"/>
                <a:sym typeface="Cambria"/>
              </a:rPr>
              <a:t>Dr.Asif Mohammed</a:t>
            </a:r>
            <a:endParaRPr>
              <a:solidFill>
                <a:schemeClr val="dk1"/>
              </a:solidFill>
            </a:endParaRPr>
          </a:p>
          <a:p>
            <a:pPr marL="0" lvl="0" indent="0" algn="l" rtl="0">
              <a:spcBef>
                <a:spcPts val="0"/>
              </a:spcBef>
              <a:spcAft>
                <a:spcPts val="0"/>
              </a:spcAft>
              <a:buClr>
                <a:srgbClr val="17365D"/>
              </a:buClr>
              <a:buSzPts val="2000"/>
              <a:buFont typeface="Arial"/>
              <a:buNone/>
            </a:pPr>
            <a:r>
              <a:rPr lang="en-GB" sz="2000" b="1">
                <a:solidFill>
                  <a:schemeClr val="accent1"/>
                </a:solidFill>
                <a:latin typeface="Cambria"/>
                <a:ea typeface="Cambria"/>
                <a:cs typeface="Cambria"/>
                <a:sym typeface="Cambria"/>
              </a:rPr>
              <a:t>Name of the Program Project Coordinator: </a:t>
            </a:r>
            <a:r>
              <a:rPr lang="en-GB" sz="2000" b="1">
                <a:solidFill>
                  <a:schemeClr val="dk1"/>
                </a:solidFill>
                <a:latin typeface="Cambria"/>
                <a:ea typeface="Cambria"/>
                <a:cs typeface="Cambria"/>
                <a:sym typeface="Cambria"/>
              </a:rPr>
              <a:t>Mr.Amarnath J L ( AP)</a:t>
            </a:r>
            <a:endParaRPr>
              <a:solidFill>
                <a:schemeClr val="dk1"/>
              </a:solidFill>
            </a:endParaRPr>
          </a:p>
          <a:p>
            <a:pPr marL="0" lvl="0" indent="0" algn="l" rtl="0">
              <a:spcBef>
                <a:spcPts val="0"/>
              </a:spcBef>
              <a:spcAft>
                <a:spcPts val="0"/>
              </a:spcAft>
              <a:buClr>
                <a:schemeClr val="dk1"/>
              </a:buClr>
              <a:buFont typeface="Arial"/>
              <a:buNone/>
            </a:pPr>
            <a:r>
              <a:rPr lang="en-GB" sz="2000" b="1">
                <a:solidFill>
                  <a:schemeClr val="accent1"/>
                </a:solidFill>
                <a:latin typeface="Cambria"/>
                <a:ea typeface="Cambria"/>
                <a:cs typeface="Cambria"/>
                <a:sym typeface="Cambria"/>
              </a:rPr>
              <a:t>Name of the School Project Coordinators: </a:t>
            </a:r>
            <a:r>
              <a:rPr lang="en-GB" sz="2000" b="1">
                <a:solidFill>
                  <a:schemeClr val="dk1"/>
                </a:solidFill>
                <a:latin typeface="Cambria"/>
                <a:ea typeface="Cambria"/>
                <a:cs typeface="Cambria"/>
                <a:sym typeface="Cambria"/>
              </a:rPr>
              <a:t>Dr. Sampath A K / Dr. Abdul Khadar A / Mr. Md Ziaur Rahman</a:t>
            </a:r>
            <a:endParaRPr sz="2000" b="1">
              <a:solidFill>
                <a:schemeClr val="dk1"/>
              </a:solidFill>
              <a:latin typeface="Cambria"/>
              <a:ea typeface="Cambria"/>
              <a:cs typeface="Cambria"/>
              <a:sym typeface="Cambria"/>
            </a:endParaRPr>
          </a:p>
          <a:p>
            <a:pPr marL="0" marR="0" lvl="0" indent="0" algn="l" rtl="0">
              <a:spcBef>
                <a:spcPts val="0"/>
              </a:spcBef>
              <a:spcAft>
                <a:spcPts val="0"/>
              </a:spcAft>
              <a:buNone/>
            </a:pPr>
            <a:endParaRPr sz="2000" b="1">
              <a:solidFill>
                <a:schemeClr val="accent1"/>
              </a:solidFill>
              <a:latin typeface="Cambria"/>
              <a:ea typeface="Cambria"/>
              <a:cs typeface="Cambria"/>
              <a:sym typeface="Cambria"/>
            </a:endParaRPr>
          </a:p>
        </p:txBody>
      </p:sp>
      <p:graphicFrame>
        <p:nvGraphicFramePr>
          <p:cNvPr id="95" name="Google Shape;95;p13"/>
          <p:cNvGraphicFramePr/>
          <p:nvPr/>
        </p:nvGraphicFramePr>
        <p:xfrm>
          <a:off x="559347" y="2296290"/>
          <a:ext cx="5418675" cy="2265525"/>
        </p:xfrm>
        <a:graphic>
          <a:graphicData uri="http://schemas.openxmlformats.org/drawingml/2006/table">
            <a:tbl>
              <a:tblPr firstRow="1" bandRow="1">
                <a:noFill/>
                <a:tableStyleId>{888DBD5E-FAEA-4084-B475-8A5FE8750450}</a:tableStyleId>
              </a:tblPr>
              <a:tblGrid>
                <a:gridCol w="2085000">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270175">
                <a:tc>
                  <a:txBody>
                    <a:bodyPr/>
                    <a:lstStyle/>
                    <a:p>
                      <a:pPr marL="0" marR="0" lvl="1" indent="0" algn="ctr" rtl="0">
                        <a:lnSpc>
                          <a:spcPct val="100000"/>
                        </a:lnSpc>
                        <a:spcBef>
                          <a:spcPts val="0"/>
                        </a:spcBef>
                        <a:spcAft>
                          <a:spcPts val="0"/>
                        </a:spcAft>
                        <a:buClr>
                          <a:srgbClr val="000000"/>
                        </a:buClr>
                        <a:buSzPts val="1800"/>
                        <a:buFont typeface="Arial"/>
                        <a:buNone/>
                      </a:pPr>
                      <a:r>
                        <a:rPr lang="en-GB" sz="1800" b="1" u="none" strike="noStrike" cap="none">
                          <a:solidFill>
                            <a:srgbClr val="17365D"/>
                          </a:solidFill>
                        </a:rPr>
                        <a:t>Roll Number  </a:t>
                      </a:r>
                      <a:endParaRPr sz="1800" b="1" u="none" strike="noStrike" cap="none">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GB" sz="1800" b="1" u="none" strike="noStrike" cap="none">
                          <a:solidFill>
                            <a:srgbClr val="17365D"/>
                          </a:solidFill>
                        </a:rPr>
                        <a:t>Student Name</a:t>
                      </a:r>
                      <a:endParaRPr sz="1800" b="1" u="none" strike="noStrike" cap="none">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436675">
                <a:tc>
                  <a:txBody>
                    <a:bodyPr/>
                    <a:lstStyle/>
                    <a:p>
                      <a:pPr marL="0" lvl="0" indent="0" algn="l" rtl="0">
                        <a:spcBef>
                          <a:spcPts val="0"/>
                        </a:spcBef>
                        <a:spcAft>
                          <a:spcPts val="0"/>
                        </a:spcAft>
                        <a:buNone/>
                      </a:pPr>
                      <a:r>
                        <a:rPr lang="en-GB" sz="1900"/>
                        <a:t>20211CSE0375</a:t>
                      </a:r>
                      <a:endParaRPr sz="1900"/>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000000">
                        <a:alpha val="0"/>
                      </a:srgbClr>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GB" sz="1800"/>
                        <a:t>K Layasree</a:t>
                      </a:r>
                      <a:endParaRPr sz="1800" u="none" strike="noStrike" cap="none"/>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0">
                <a:tc>
                  <a:txBody>
                    <a:bodyPr/>
                    <a:lstStyle/>
                    <a:p>
                      <a:pPr marL="0" marR="0" lvl="0" indent="0" algn="l" rtl="0">
                        <a:lnSpc>
                          <a:spcPct val="100000"/>
                        </a:lnSpc>
                        <a:spcBef>
                          <a:spcPts val="0"/>
                        </a:spcBef>
                        <a:spcAft>
                          <a:spcPts val="0"/>
                        </a:spcAft>
                        <a:buClr>
                          <a:srgbClr val="000000"/>
                        </a:buClr>
                        <a:buSzPts val="1800"/>
                        <a:buFont typeface="Arial"/>
                        <a:buNone/>
                      </a:pPr>
                      <a:r>
                        <a:rPr lang="en-GB" sz="1800"/>
                        <a:t>20211CSE0270</a:t>
                      </a:r>
                      <a:endParaRPr sz="1800" u="none" strike="noStrike" cap="none"/>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a:buNone/>
                      </a:pPr>
                      <a:r>
                        <a:rPr lang="en-GB" sz="1800"/>
                        <a:t>Uppara dhanalakshmi</a:t>
                      </a:r>
                      <a:endParaRPr sz="1800" u="none" strike="noStrike" cap="none"/>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306250">
                <a:tc>
                  <a:txBody>
                    <a:bodyPr/>
                    <a:lstStyle/>
                    <a:p>
                      <a:pPr marL="0" marR="0" lvl="0" indent="0" algn="l" rtl="0">
                        <a:lnSpc>
                          <a:spcPct val="100000"/>
                        </a:lnSpc>
                        <a:spcBef>
                          <a:spcPts val="0"/>
                        </a:spcBef>
                        <a:spcAft>
                          <a:spcPts val="0"/>
                        </a:spcAft>
                        <a:buClr>
                          <a:srgbClr val="000000"/>
                        </a:buClr>
                        <a:buSzPts val="1800"/>
                        <a:buFont typeface="Arial"/>
                        <a:buNone/>
                      </a:pPr>
                      <a:r>
                        <a:rPr lang="en-GB" sz="1800"/>
                        <a:t>20211CSE0304</a:t>
                      </a:r>
                      <a:endParaRPr sz="1800" u="none" strike="noStrike" cap="none"/>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a:buNone/>
                      </a:pPr>
                      <a:r>
                        <a:rPr lang="en-GB" sz="1800"/>
                        <a:t>R.Snehalatha Reddy</a:t>
                      </a:r>
                      <a:endParaRPr sz="1800" u="none" strike="noStrike" cap="none"/>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306250">
                <a:tc>
                  <a:txBody>
                    <a:bodyPr/>
                    <a:lstStyle/>
                    <a:p>
                      <a:pPr marL="0" marR="0" lvl="0" indent="0" algn="l" rtl="0">
                        <a:lnSpc>
                          <a:spcPct val="100000"/>
                        </a:lnSpc>
                        <a:spcBef>
                          <a:spcPts val="0"/>
                        </a:spcBef>
                        <a:spcAft>
                          <a:spcPts val="0"/>
                        </a:spcAft>
                        <a:buClr>
                          <a:srgbClr val="000000"/>
                        </a:buClr>
                        <a:buSzPts val="1800"/>
                        <a:buFont typeface="Arial"/>
                        <a:buNone/>
                      </a:pPr>
                      <a:r>
                        <a:rPr lang="en-GB" sz="1800"/>
                        <a:t>20211CSE0815</a:t>
                      </a:r>
                      <a:endParaRPr sz="1800" u="none" strike="noStrike" cap="none"/>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a:buNone/>
                      </a:pPr>
                      <a:r>
                        <a:rPr lang="en-GB" sz="1800"/>
                        <a:t>Y.Siva Reddy</a:t>
                      </a:r>
                      <a:endParaRPr sz="1800" u="none" strike="noStrike" cap="none"/>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306250">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6" name="Google Shape;96;p13"/>
          <p:cNvSpPr txBox="1"/>
          <p:nvPr/>
        </p:nvSpPr>
        <p:spPr>
          <a:xfrm>
            <a:off x="2395225" y="4361150"/>
            <a:ext cx="203100" cy="87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2400">
              <a:solidFill>
                <a:srgbClr val="000000"/>
              </a:solidFill>
              <a:latin typeface="Verdana"/>
              <a:ea typeface="Verdana"/>
              <a:cs typeface="Verdana"/>
              <a:sym typeface="Verdana"/>
            </a:endParaRPr>
          </a:p>
        </p:txBody>
      </p:sp>
      <p:sp>
        <p:nvSpPr>
          <p:cNvPr id="97" name="Google Shape;97;p13"/>
          <p:cNvSpPr txBox="1"/>
          <p:nvPr/>
        </p:nvSpPr>
        <p:spPr>
          <a:xfrm>
            <a:off x="429313" y="1240150"/>
            <a:ext cx="11391300" cy="538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300" b="1">
                <a:solidFill>
                  <a:srgbClr val="17365D"/>
                </a:solidFill>
                <a:latin typeface="Verdana"/>
                <a:ea typeface="Verdana"/>
                <a:cs typeface="Verdana"/>
                <a:sym typeface="Verdana"/>
              </a:rPr>
              <a:t>Project Title:Relative Attractiveness Index of World Markets</a:t>
            </a:r>
            <a:endParaRPr sz="2300" b="1">
              <a:solidFill>
                <a:srgbClr val="17365D"/>
              </a:solidFill>
              <a:latin typeface="Verdana"/>
              <a:ea typeface="Verdana"/>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2"/>
          <p:cNvSpPr txBox="1">
            <a:spLocks noGrp="1"/>
          </p:cNvSpPr>
          <p:nvPr>
            <p:ph type="title"/>
          </p:nvPr>
        </p:nvSpPr>
        <p:spPr>
          <a:xfrm>
            <a:off x="812800" y="274638"/>
            <a:ext cx="10668000" cy="48736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a:t>Timeline of Project</a:t>
            </a:r>
            <a:endParaRPr/>
          </a:p>
        </p:txBody>
      </p:sp>
      <p:sp>
        <p:nvSpPr>
          <p:cNvPr id="152" name="Google Shape;152;p22"/>
          <p:cNvSpPr txBox="1">
            <a:spLocks noGrp="1"/>
          </p:cNvSpPr>
          <p:nvPr>
            <p:ph type="body" idx="1"/>
          </p:nvPr>
        </p:nvSpPr>
        <p:spPr>
          <a:xfrm>
            <a:off x="812800" y="1143001"/>
            <a:ext cx="10668000" cy="4952997"/>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ct val="91666"/>
              <a:buFont typeface="Arial"/>
              <a:buNone/>
            </a:pPr>
            <a:r>
              <a:rPr lang="en-GB" sz="1200" dirty="0">
                <a:latin typeface="Calibri"/>
                <a:ea typeface="Calibri"/>
                <a:cs typeface="Calibri"/>
                <a:sym typeface="Calibri"/>
              </a:rPr>
              <a:t>The expected timeline for the project of developing a Relative Attractiveness Index (RAI) for the pharmaceutical industry can be broken down into several phases, each with specific tasks and estimated durations. Below is a suggested timeline, assuming a project duration of approximately 6 to 9 months:</a:t>
            </a:r>
            <a:endParaRPr sz="1200" dirty="0">
              <a:latin typeface="Calibri"/>
              <a:ea typeface="Calibri"/>
              <a:cs typeface="Calibri"/>
              <a:sym typeface="Calibri"/>
            </a:endParaRPr>
          </a:p>
          <a:p>
            <a:pPr marL="0" lvl="0" indent="0" algn="l" rtl="0">
              <a:spcBef>
                <a:spcPts val="0"/>
              </a:spcBef>
              <a:spcAft>
                <a:spcPts val="0"/>
              </a:spcAft>
              <a:buClr>
                <a:schemeClr val="dk1"/>
              </a:buClr>
              <a:buSzPct val="91666"/>
              <a:buFont typeface="Arial"/>
              <a:buNone/>
            </a:pPr>
            <a:endParaRPr sz="1200" dirty="0">
              <a:latin typeface="Calibri"/>
              <a:ea typeface="Calibri"/>
              <a:cs typeface="Calibri"/>
              <a:sym typeface="Calibri"/>
            </a:endParaRPr>
          </a:p>
          <a:p>
            <a:pPr marL="0" lvl="0" indent="0" algn="l" rtl="0">
              <a:spcBef>
                <a:spcPts val="0"/>
              </a:spcBef>
              <a:spcAft>
                <a:spcPts val="0"/>
              </a:spcAft>
              <a:buClr>
                <a:schemeClr val="dk1"/>
              </a:buClr>
              <a:buSzPct val="91666"/>
              <a:buFont typeface="Arial"/>
              <a:buNone/>
            </a:pPr>
            <a:endParaRPr lang="en-IN" sz="1200" dirty="0">
              <a:latin typeface="Calibri"/>
              <a:ea typeface="Calibri"/>
              <a:cs typeface="Calibri"/>
              <a:sym typeface="Calibri"/>
            </a:endParaRPr>
          </a:p>
          <a:p>
            <a:pPr marL="0" lvl="0" indent="0" algn="l" rtl="0">
              <a:spcBef>
                <a:spcPts val="0"/>
              </a:spcBef>
              <a:spcAft>
                <a:spcPts val="0"/>
              </a:spcAft>
              <a:buClr>
                <a:schemeClr val="dk1"/>
              </a:buClr>
              <a:buSzPct val="91666"/>
              <a:buFont typeface="Arial"/>
              <a:buNone/>
            </a:pPr>
            <a:endParaRPr lang="en-IN" sz="1200" dirty="0">
              <a:latin typeface="Calibri"/>
              <a:ea typeface="Calibri"/>
              <a:cs typeface="Calibri"/>
              <a:sym typeface="Calibri"/>
            </a:endParaRPr>
          </a:p>
          <a:p>
            <a:pPr marL="0" lvl="0" indent="0" algn="l" rtl="0">
              <a:spcBef>
                <a:spcPts val="0"/>
              </a:spcBef>
              <a:spcAft>
                <a:spcPts val="0"/>
              </a:spcAft>
              <a:buClr>
                <a:schemeClr val="dk1"/>
              </a:buClr>
              <a:buSzPct val="91666"/>
              <a:buFont typeface="Arial"/>
              <a:buNone/>
            </a:pPr>
            <a:endParaRPr lang="en-IN" sz="1200" dirty="0">
              <a:latin typeface="Calibri"/>
              <a:ea typeface="Calibri"/>
              <a:cs typeface="Calibri"/>
              <a:sym typeface="Calibri"/>
            </a:endParaRPr>
          </a:p>
          <a:p>
            <a:pPr marL="0" lvl="0" indent="0" algn="l" rtl="0">
              <a:spcBef>
                <a:spcPts val="0"/>
              </a:spcBef>
              <a:spcAft>
                <a:spcPts val="0"/>
              </a:spcAft>
              <a:buClr>
                <a:schemeClr val="dk1"/>
              </a:buClr>
              <a:buSzPct val="91666"/>
              <a:buFont typeface="Arial"/>
              <a:buNone/>
            </a:pPr>
            <a:endParaRPr lang="en-IN" sz="1200" dirty="0">
              <a:latin typeface="Calibri"/>
              <a:ea typeface="Calibri"/>
              <a:cs typeface="Calibri"/>
              <a:sym typeface="Calibri"/>
            </a:endParaRPr>
          </a:p>
          <a:p>
            <a:pPr marL="0" lvl="0" indent="0" algn="l" rtl="0">
              <a:spcBef>
                <a:spcPts val="0"/>
              </a:spcBef>
              <a:spcAft>
                <a:spcPts val="0"/>
              </a:spcAft>
              <a:buClr>
                <a:schemeClr val="dk1"/>
              </a:buClr>
              <a:buSzPct val="91666"/>
              <a:buFont typeface="Arial"/>
              <a:buNone/>
            </a:pPr>
            <a:endParaRPr lang="en-IN" sz="1200" dirty="0">
              <a:latin typeface="Calibri"/>
              <a:ea typeface="Calibri"/>
              <a:cs typeface="Calibri"/>
              <a:sym typeface="Calibri"/>
            </a:endParaRPr>
          </a:p>
          <a:p>
            <a:pPr marL="0" lvl="0" indent="0" algn="l" rtl="0">
              <a:spcBef>
                <a:spcPts val="0"/>
              </a:spcBef>
              <a:spcAft>
                <a:spcPts val="0"/>
              </a:spcAft>
              <a:buClr>
                <a:schemeClr val="dk1"/>
              </a:buClr>
              <a:buSzPct val="91666"/>
              <a:buFont typeface="Arial"/>
              <a:buNone/>
            </a:pPr>
            <a:endParaRPr lang="en-IN" sz="1200" dirty="0">
              <a:latin typeface="Calibri"/>
              <a:ea typeface="Calibri"/>
              <a:cs typeface="Calibri"/>
              <a:sym typeface="Calibri"/>
            </a:endParaRPr>
          </a:p>
          <a:p>
            <a:pPr marL="0" lvl="0" indent="0" algn="l" rtl="0">
              <a:spcBef>
                <a:spcPts val="0"/>
              </a:spcBef>
              <a:spcAft>
                <a:spcPts val="0"/>
              </a:spcAft>
              <a:buClr>
                <a:schemeClr val="dk1"/>
              </a:buClr>
              <a:buSzPct val="91666"/>
              <a:buFont typeface="Arial"/>
              <a:buNone/>
            </a:pPr>
            <a:endParaRPr lang="en-IN" sz="1200" dirty="0">
              <a:latin typeface="Calibri"/>
              <a:ea typeface="Calibri"/>
              <a:cs typeface="Calibri"/>
              <a:sym typeface="Calibri"/>
            </a:endParaRPr>
          </a:p>
          <a:p>
            <a:pPr marL="0" lvl="0" indent="0" algn="l" rtl="0">
              <a:spcBef>
                <a:spcPts val="0"/>
              </a:spcBef>
              <a:spcAft>
                <a:spcPts val="0"/>
              </a:spcAft>
              <a:buClr>
                <a:schemeClr val="dk1"/>
              </a:buClr>
              <a:buSzPct val="91666"/>
              <a:buFont typeface="Arial"/>
              <a:buNone/>
            </a:pPr>
            <a:endParaRPr lang="en-IN" sz="1200" dirty="0">
              <a:latin typeface="Calibri"/>
              <a:ea typeface="Calibri"/>
              <a:cs typeface="Calibri"/>
              <a:sym typeface="Calibri"/>
            </a:endParaRPr>
          </a:p>
          <a:p>
            <a:pPr marL="0" lvl="0" indent="0" algn="l" rtl="0">
              <a:spcBef>
                <a:spcPts val="0"/>
              </a:spcBef>
              <a:spcAft>
                <a:spcPts val="0"/>
              </a:spcAft>
              <a:buClr>
                <a:schemeClr val="dk1"/>
              </a:buClr>
              <a:buSzPct val="91666"/>
              <a:buFont typeface="Arial"/>
              <a:buNone/>
            </a:pPr>
            <a:endParaRPr lang="en-IN" sz="1200" dirty="0">
              <a:latin typeface="Calibri"/>
              <a:ea typeface="Calibri"/>
              <a:cs typeface="Calibri"/>
              <a:sym typeface="Calibri"/>
            </a:endParaRPr>
          </a:p>
          <a:p>
            <a:pPr marL="0" lvl="0" indent="0" algn="l" rtl="0">
              <a:spcBef>
                <a:spcPts val="0"/>
              </a:spcBef>
              <a:spcAft>
                <a:spcPts val="0"/>
              </a:spcAft>
              <a:buClr>
                <a:schemeClr val="dk1"/>
              </a:buClr>
              <a:buSzPct val="91666"/>
              <a:buFont typeface="Arial"/>
              <a:buNone/>
            </a:pPr>
            <a:endParaRPr lang="en-IN" sz="1200" dirty="0">
              <a:latin typeface="Calibri"/>
              <a:ea typeface="Calibri"/>
              <a:cs typeface="Calibri"/>
              <a:sym typeface="Calibri"/>
            </a:endParaRPr>
          </a:p>
          <a:p>
            <a:pPr marL="0" lvl="0" indent="0" algn="l" rtl="0">
              <a:spcBef>
                <a:spcPts val="0"/>
              </a:spcBef>
              <a:spcAft>
                <a:spcPts val="0"/>
              </a:spcAft>
              <a:buClr>
                <a:schemeClr val="dk1"/>
              </a:buClr>
              <a:buSzPct val="91666"/>
              <a:buFont typeface="Arial"/>
              <a:buNone/>
            </a:pPr>
            <a:endParaRPr lang="en-IN" sz="1200" dirty="0">
              <a:latin typeface="Calibri"/>
              <a:ea typeface="Calibri"/>
              <a:cs typeface="Calibri"/>
              <a:sym typeface="Calibri"/>
            </a:endParaRPr>
          </a:p>
          <a:p>
            <a:pPr marL="0" lvl="0" indent="0" algn="l" rtl="0">
              <a:spcBef>
                <a:spcPts val="0"/>
              </a:spcBef>
              <a:spcAft>
                <a:spcPts val="0"/>
              </a:spcAft>
              <a:buClr>
                <a:schemeClr val="dk1"/>
              </a:buClr>
              <a:buSzPct val="91666"/>
              <a:buFont typeface="Arial"/>
              <a:buNone/>
            </a:pPr>
            <a:endParaRPr lang="en-IN" sz="1200" dirty="0">
              <a:latin typeface="Calibri"/>
              <a:ea typeface="Calibri"/>
              <a:cs typeface="Calibri"/>
              <a:sym typeface="Calibri"/>
            </a:endParaRPr>
          </a:p>
          <a:p>
            <a:pPr marL="0" lvl="0" indent="0" algn="l" rtl="0">
              <a:spcBef>
                <a:spcPts val="0"/>
              </a:spcBef>
              <a:spcAft>
                <a:spcPts val="0"/>
              </a:spcAft>
              <a:buClr>
                <a:schemeClr val="dk1"/>
              </a:buClr>
              <a:buSzPct val="91666"/>
              <a:buFont typeface="Arial"/>
              <a:buNone/>
            </a:pPr>
            <a:endParaRPr lang="en-IN" sz="1200" dirty="0">
              <a:latin typeface="Calibri"/>
              <a:ea typeface="Calibri"/>
              <a:cs typeface="Calibri"/>
              <a:sym typeface="Calibri"/>
            </a:endParaRPr>
          </a:p>
          <a:p>
            <a:pPr marL="0" lvl="0" indent="0" algn="l" rtl="0">
              <a:spcBef>
                <a:spcPts val="0"/>
              </a:spcBef>
              <a:spcAft>
                <a:spcPts val="0"/>
              </a:spcAft>
              <a:buClr>
                <a:schemeClr val="dk1"/>
              </a:buClr>
              <a:buSzPct val="91666"/>
              <a:buFont typeface="Arial"/>
              <a:buNone/>
            </a:pPr>
            <a:endParaRPr lang="en-IN" sz="1200" dirty="0">
              <a:latin typeface="Calibri"/>
              <a:ea typeface="Calibri"/>
              <a:cs typeface="Calibri"/>
              <a:sym typeface="Calibri"/>
            </a:endParaRPr>
          </a:p>
          <a:p>
            <a:pPr marL="0" lvl="0" indent="0" algn="l" rtl="0">
              <a:spcBef>
                <a:spcPts val="0"/>
              </a:spcBef>
              <a:spcAft>
                <a:spcPts val="0"/>
              </a:spcAft>
              <a:buClr>
                <a:schemeClr val="dk1"/>
              </a:buClr>
              <a:buSzPct val="91666"/>
              <a:buFont typeface="Arial"/>
              <a:buNone/>
            </a:pPr>
            <a:endParaRPr sz="1200" dirty="0">
              <a:latin typeface="Calibri"/>
              <a:ea typeface="Calibri"/>
              <a:cs typeface="Calibri"/>
              <a:sym typeface="Calibri"/>
            </a:endParaRPr>
          </a:p>
          <a:p>
            <a:pPr marL="342900" lvl="0" indent="-190500" algn="l" rtl="0">
              <a:spcBef>
                <a:spcPts val="0"/>
              </a:spcBef>
              <a:spcAft>
                <a:spcPts val="0"/>
              </a:spcAft>
              <a:buClr>
                <a:schemeClr val="dk1"/>
              </a:buClr>
              <a:buSzPct val="100000"/>
              <a:buNone/>
            </a:pPr>
            <a:endParaRPr dirty="0"/>
          </a:p>
        </p:txBody>
      </p:sp>
      <p:pic>
        <p:nvPicPr>
          <p:cNvPr id="6" name="table">
            <a:extLst>
              <a:ext uri="{FF2B5EF4-FFF2-40B4-BE49-F238E27FC236}">
                <a16:creationId xmlns:a16="http://schemas.microsoft.com/office/drawing/2014/main" id="{C1F33B4A-C471-8038-510B-65063164A770}"/>
              </a:ext>
            </a:extLst>
          </p:cNvPr>
          <p:cNvPicPr>
            <a:picLocks noChangeAspect="1"/>
          </p:cNvPicPr>
          <p:nvPr/>
        </p:nvPicPr>
        <p:blipFill>
          <a:blip r:embed="rId3"/>
          <a:stretch>
            <a:fillRect/>
          </a:stretch>
        </p:blipFill>
        <p:spPr>
          <a:xfrm>
            <a:off x="1432874" y="1630365"/>
            <a:ext cx="9884758" cy="495299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3"/>
          <p:cNvSpPr txBox="1">
            <a:spLocks noGrp="1"/>
          </p:cNvSpPr>
          <p:nvPr>
            <p:ph type="title"/>
          </p:nvPr>
        </p:nvSpPr>
        <p:spPr>
          <a:xfrm>
            <a:off x="812800" y="274638"/>
            <a:ext cx="10668000" cy="48736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a:t>Expected Outcomes</a:t>
            </a:r>
            <a:endParaRPr/>
          </a:p>
        </p:txBody>
      </p:sp>
      <p:sp>
        <p:nvSpPr>
          <p:cNvPr id="158" name="Google Shape;158;p23"/>
          <p:cNvSpPr txBox="1">
            <a:spLocks noGrp="1"/>
          </p:cNvSpPr>
          <p:nvPr>
            <p:ph type="body" idx="1"/>
          </p:nvPr>
        </p:nvSpPr>
        <p:spPr>
          <a:xfrm>
            <a:off x="812800" y="1143001"/>
            <a:ext cx="10668000" cy="4952997"/>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1100"/>
              <a:buFont typeface="Arial"/>
              <a:buNone/>
            </a:pPr>
            <a:r>
              <a:rPr lang="en-GB" sz="1200" dirty="0">
                <a:latin typeface="Calibri"/>
                <a:ea typeface="Calibri"/>
                <a:cs typeface="Calibri"/>
                <a:sym typeface="Calibri"/>
              </a:rPr>
              <a:t>A simple user interface to make consumers understand the rai and customization of factors</a:t>
            </a: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4"/>
          <p:cNvSpPr txBox="1">
            <a:spLocks noGrp="1"/>
          </p:cNvSpPr>
          <p:nvPr>
            <p:ph type="title"/>
          </p:nvPr>
        </p:nvSpPr>
        <p:spPr>
          <a:xfrm>
            <a:off x="812800" y="274638"/>
            <a:ext cx="10668000" cy="48736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a:t>Conclusion</a:t>
            </a:r>
            <a:endParaRPr/>
          </a:p>
        </p:txBody>
      </p:sp>
      <p:sp>
        <p:nvSpPr>
          <p:cNvPr id="164" name="Google Shape;164;p24"/>
          <p:cNvSpPr txBox="1">
            <a:spLocks noGrp="1"/>
          </p:cNvSpPr>
          <p:nvPr>
            <p:ph type="body" idx="1"/>
          </p:nvPr>
        </p:nvSpPr>
        <p:spPr>
          <a:xfrm>
            <a:off x="812800" y="1143001"/>
            <a:ext cx="10668000" cy="4952997"/>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1100"/>
              <a:buFont typeface="Arial"/>
              <a:buNone/>
            </a:pPr>
            <a:r>
              <a:rPr lang="en-US" sz="1400" dirty="0">
                <a:latin typeface="+mn-lt"/>
                <a:ea typeface="Calibri"/>
                <a:cs typeface="Calibri"/>
                <a:sym typeface="Calibri"/>
              </a:rPr>
              <a:t>1. </a:t>
            </a:r>
            <a:r>
              <a:rPr lang="en-US" sz="1500" b="1" dirty="0">
                <a:latin typeface="+mn-lt"/>
                <a:ea typeface="Calibri"/>
                <a:cs typeface="Calibri"/>
                <a:sym typeface="Calibri"/>
              </a:rPr>
              <a:t>Comprehensive Analysis Tool  </a:t>
            </a:r>
          </a:p>
          <a:p>
            <a:pPr marL="0" lvl="0" indent="0" algn="l" rtl="0">
              <a:spcBef>
                <a:spcPts val="0"/>
              </a:spcBef>
              <a:spcAft>
                <a:spcPts val="0"/>
              </a:spcAft>
              <a:buClr>
                <a:schemeClr val="dk1"/>
              </a:buClr>
              <a:buSzPts val="1100"/>
              <a:buFont typeface="Arial"/>
              <a:buNone/>
            </a:pPr>
            <a:r>
              <a:rPr lang="en-US" sz="1500" dirty="0">
                <a:latin typeface="+mn-lt"/>
                <a:ea typeface="Calibri"/>
                <a:cs typeface="Calibri"/>
                <a:sym typeface="Calibri"/>
              </a:rPr>
              <a:t>   - The Relative Attractiveness Index (RAI) provides a systematic, data-driven approach for evaluating global markets in the pharmaceutical industry.</a:t>
            </a:r>
          </a:p>
          <a:p>
            <a:pPr marL="0" lvl="0" indent="0" algn="l" rtl="0">
              <a:spcBef>
                <a:spcPts val="0"/>
              </a:spcBef>
              <a:spcAft>
                <a:spcPts val="0"/>
              </a:spcAft>
              <a:buClr>
                <a:schemeClr val="dk1"/>
              </a:buClr>
              <a:buSzPts val="1100"/>
              <a:buFont typeface="Arial"/>
              <a:buNone/>
            </a:pPr>
            <a:r>
              <a:rPr lang="en-US" sz="1500" dirty="0">
                <a:latin typeface="+mn-lt"/>
                <a:ea typeface="Calibri"/>
                <a:cs typeface="Calibri"/>
                <a:sym typeface="Calibri"/>
              </a:rPr>
              <a:t>   - By integrating both quantitative factors (economic data, market size, growth rates) and qualitative factors (regulatory environment, innovation potential), the RAI offers a holistic view of market attractiveness.</a:t>
            </a:r>
          </a:p>
          <a:p>
            <a:pPr marL="0" lvl="0" indent="0" algn="l" rtl="0">
              <a:spcBef>
                <a:spcPts val="0"/>
              </a:spcBef>
              <a:spcAft>
                <a:spcPts val="0"/>
              </a:spcAft>
              <a:buClr>
                <a:schemeClr val="dk1"/>
              </a:buClr>
              <a:buSzPts val="1100"/>
              <a:buFont typeface="Arial"/>
              <a:buNone/>
            </a:pPr>
            <a:endParaRPr lang="en-US" sz="1500" dirty="0">
              <a:latin typeface="+mn-lt"/>
              <a:ea typeface="Calibri"/>
              <a:cs typeface="Calibri"/>
              <a:sym typeface="Calibri"/>
            </a:endParaRPr>
          </a:p>
          <a:p>
            <a:pPr marL="0" lvl="0" indent="0" algn="l" rtl="0">
              <a:spcBef>
                <a:spcPts val="0"/>
              </a:spcBef>
              <a:spcAft>
                <a:spcPts val="0"/>
              </a:spcAft>
              <a:buClr>
                <a:schemeClr val="dk1"/>
              </a:buClr>
              <a:buSzPts val="1100"/>
              <a:buFont typeface="Arial"/>
              <a:buNone/>
            </a:pPr>
            <a:r>
              <a:rPr lang="en-US" sz="1500" b="1" dirty="0">
                <a:latin typeface="+mn-lt"/>
                <a:ea typeface="Calibri"/>
                <a:cs typeface="Calibri"/>
                <a:sym typeface="Calibri"/>
              </a:rPr>
              <a:t>2. AI-Driven Insights  </a:t>
            </a:r>
          </a:p>
          <a:p>
            <a:pPr marL="76200" indent="0" rtl="0">
              <a:spcBef>
                <a:spcPts val="0"/>
              </a:spcBef>
              <a:spcAft>
                <a:spcPts val="0"/>
              </a:spcAft>
              <a:buNone/>
            </a:pPr>
            <a:r>
              <a:rPr lang="en-US" sz="1500" b="0" i="0" u="none" strike="noStrike" dirty="0">
                <a:solidFill>
                  <a:srgbClr val="000000"/>
                </a:solidFill>
                <a:effectLst/>
                <a:latin typeface="Calibri" panose="020F0502020204030204" pitchFamily="34" charset="0"/>
              </a:rPr>
              <a:t> </a:t>
            </a:r>
            <a:r>
              <a:rPr lang="en-US" sz="1500" b="0" i="0" u="none" strike="noStrike" dirty="0">
                <a:solidFill>
                  <a:srgbClr val="000000"/>
                </a:solidFill>
                <a:effectLst/>
                <a:latin typeface="+mn-lt"/>
              </a:rPr>
              <a:t>- The use of  AI and machine learning tools(Python, statistical models) in processing large datasets ensures accuracy and scalability in analyzing multiple countries and companies.</a:t>
            </a:r>
            <a:endParaRPr lang="en-US" sz="1500" b="0" dirty="0">
              <a:effectLst/>
              <a:latin typeface="+mn-lt"/>
            </a:endParaRPr>
          </a:p>
          <a:p>
            <a:pPr marL="76200" indent="0" rtl="0">
              <a:spcBef>
                <a:spcPts val="0"/>
              </a:spcBef>
              <a:spcAft>
                <a:spcPts val="0"/>
              </a:spcAft>
              <a:buNone/>
            </a:pPr>
            <a:r>
              <a:rPr lang="en-US" sz="1500" b="0" i="0" u="none" strike="noStrike" dirty="0">
                <a:solidFill>
                  <a:srgbClr val="000000"/>
                </a:solidFill>
                <a:effectLst/>
                <a:latin typeface="+mn-lt"/>
              </a:rPr>
              <a:t>   - This enables real-time decision-making, helping investors, businesses, and policymakers make informed decisions.</a:t>
            </a:r>
            <a:endParaRPr lang="en-US" sz="1500" b="1" dirty="0">
              <a:latin typeface="+mn-lt"/>
              <a:ea typeface="Calibri"/>
              <a:cs typeface="Calibri"/>
              <a:sym typeface="Calibri"/>
            </a:endParaRPr>
          </a:p>
          <a:p>
            <a:pPr marL="0" lvl="0" indent="0" algn="l" rtl="0">
              <a:spcBef>
                <a:spcPts val="0"/>
              </a:spcBef>
              <a:spcAft>
                <a:spcPts val="0"/>
              </a:spcAft>
              <a:buClr>
                <a:schemeClr val="dk1"/>
              </a:buClr>
              <a:buSzPts val="1100"/>
              <a:buFont typeface="Arial"/>
              <a:buNone/>
            </a:pPr>
            <a:endParaRPr lang="en-US" sz="1500" dirty="0">
              <a:latin typeface="+mn-lt"/>
              <a:ea typeface="Calibri"/>
              <a:cs typeface="Calibri"/>
              <a:sym typeface="Calibri"/>
            </a:endParaRPr>
          </a:p>
          <a:p>
            <a:pPr marL="0" lvl="0" indent="0" algn="l" rtl="0">
              <a:spcBef>
                <a:spcPts val="0"/>
              </a:spcBef>
              <a:spcAft>
                <a:spcPts val="0"/>
              </a:spcAft>
              <a:buClr>
                <a:schemeClr val="dk1"/>
              </a:buClr>
              <a:buSzPts val="1100"/>
              <a:buFont typeface="Arial"/>
              <a:buNone/>
            </a:pPr>
            <a:r>
              <a:rPr lang="en-US" sz="1500" b="1" dirty="0">
                <a:latin typeface="+mn-lt"/>
                <a:ea typeface="Calibri"/>
                <a:cs typeface="Calibri"/>
                <a:sym typeface="Calibri"/>
              </a:rPr>
              <a:t>3. Interactive Visualization  </a:t>
            </a:r>
          </a:p>
          <a:p>
            <a:pPr marL="0" lvl="0" indent="0" algn="l" rtl="0">
              <a:spcBef>
                <a:spcPts val="0"/>
              </a:spcBef>
              <a:spcAft>
                <a:spcPts val="0"/>
              </a:spcAft>
              <a:buClr>
                <a:schemeClr val="dk1"/>
              </a:buClr>
              <a:buSzPts val="1100"/>
              <a:buFont typeface="Arial"/>
              <a:buNone/>
            </a:pPr>
            <a:r>
              <a:rPr lang="en-US" sz="1500" dirty="0">
                <a:latin typeface="+mn-lt"/>
                <a:ea typeface="Calibri"/>
                <a:cs typeface="Calibri"/>
                <a:sym typeface="Calibri"/>
              </a:rPr>
              <a:t>   - The platform provides a user-friendly interface with interactive charts and maps, making it easy to compare and visualize market and company-level data across different regions.</a:t>
            </a:r>
          </a:p>
          <a:p>
            <a:pPr marL="0" lvl="0" indent="0" algn="l" rtl="0">
              <a:spcBef>
                <a:spcPts val="0"/>
              </a:spcBef>
              <a:spcAft>
                <a:spcPts val="0"/>
              </a:spcAft>
              <a:buClr>
                <a:schemeClr val="dk1"/>
              </a:buClr>
              <a:buSzPts val="1100"/>
              <a:buFont typeface="Arial"/>
              <a:buNone/>
            </a:pPr>
            <a:r>
              <a:rPr lang="en-US" sz="1500" dirty="0">
                <a:latin typeface="+mn-lt"/>
                <a:ea typeface="Calibri"/>
                <a:cs typeface="Calibri"/>
                <a:sym typeface="Calibri"/>
              </a:rPr>
              <a:t>   - Tools like Chart.js and Leaflet.js enhance data presentation, offering valuable insights for business expansion and investment strategies.</a:t>
            </a:r>
          </a:p>
          <a:p>
            <a:pPr marL="0" lvl="0" indent="0" algn="l" rtl="0">
              <a:spcBef>
                <a:spcPts val="0"/>
              </a:spcBef>
              <a:spcAft>
                <a:spcPts val="0"/>
              </a:spcAft>
              <a:buClr>
                <a:schemeClr val="dk1"/>
              </a:buClr>
              <a:buSzPts val="1100"/>
              <a:buFont typeface="Arial"/>
              <a:buNone/>
            </a:pPr>
            <a:endParaRPr lang="en-US" sz="1500" dirty="0">
              <a:latin typeface="+mn-lt"/>
              <a:ea typeface="Calibri"/>
              <a:cs typeface="Calibri"/>
              <a:sym typeface="Calibri"/>
            </a:endParaRPr>
          </a:p>
          <a:p>
            <a:pPr marL="0" lvl="0" indent="0" algn="l" rtl="0">
              <a:spcBef>
                <a:spcPts val="0"/>
              </a:spcBef>
              <a:spcAft>
                <a:spcPts val="0"/>
              </a:spcAft>
              <a:buClr>
                <a:schemeClr val="dk1"/>
              </a:buClr>
              <a:buSzPts val="1100"/>
              <a:buFont typeface="Arial"/>
              <a:buNone/>
            </a:pPr>
            <a:r>
              <a:rPr lang="en-US" sz="1500" b="1" dirty="0">
                <a:latin typeface="+mn-lt"/>
                <a:ea typeface="Calibri"/>
                <a:cs typeface="Calibri"/>
                <a:sym typeface="Calibri"/>
              </a:rPr>
              <a:t>4. Future Prospects  </a:t>
            </a:r>
          </a:p>
          <a:p>
            <a:pPr marL="0" lvl="0" indent="0" algn="l" rtl="0">
              <a:spcBef>
                <a:spcPts val="0"/>
              </a:spcBef>
              <a:spcAft>
                <a:spcPts val="0"/>
              </a:spcAft>
              <a:buClr>
                <a:schemeClr val="dk1"/>
              </a:buClr>
              <a:buSzPts val="1100"/>
              <a:buFont typeface="Arial"/>
              <a:buNone/>
            </a:pPr>
            <a:r>
              <a:rPr lang="en-US" sz="1500" dirty="0">
                <a:latin typeface="+mn-lt"/>
                <a:ea typeface="Calibri"/>
                <a:cs typeface="Calibri"/>
                <a:sym typeface="Calibri"/>
              </a:rPr>
              <a:t>   - As global pharmaceutical markets evolve, the RAI can continuously adapt by incorporating emerging trends such as biotechnology advancements, regulatory shifts, and market dynamics, keeping stakeholders informed with up-to-date insights.</a:t>
            </a:r>
          </a:p>
          <a:p>
            <a:pPr marL="0" lvl="0" indent="0" algn="l" rtl="0">
              <a:spcBef>
                <a:spcPts val="0"/>
              </a:spcBef>
              <a:spcAft>
                <a:spcPts val="0"/>
              </a:spcAft>
              <a:buClr>
                <a:schemeClr val="dk1"/>
              </a:buClr>
              <a:buSzPts val="1100"/>
              <a:buFont typeface="Arial"/>
              <a:buNone/>
            </a:pPr>
            <a:endParaRPr lang="en-US" sz="1500" dirty="0">
              <a:latin typeface="+mn-lt"/>
              <a:ea typeface="Calibri"/>
              <a:cs typeface="Calibri"/>
              <a:sym typeface="Calibri"/>
            </a:endParaRPr>
          </a:p>
          <a:p>
            <a:pPr marL="0" lvl="0" indent="0" algn="l" rtl="0">
              <a:spcBef>
                <a:spcPts val="0"/>
              </a:spcBef>
              <a:spcAft>
                <a:spcPts val="0"/>
              </a:spcAft>
              <a:buClr>
                <a:schemeClr val="dk1"/>
              </a:buClr>
              <a:buSzPts val="1100"/>
              <a:buFont typeface="Arial"/>
              <a:buNone/>
            </a:pPr>
            <a:endParaRPr lang="en-US" sz="1500" b="1" dirty="0">
              <a:latin typeface="+mn-lt"/>
              <a:ea typeface="Calibri"/>
              <a:cs typeface="Calibri"/>
              <a:sym typeface="Calibri"/>
            </a:endParaRPr>
          </a:p>
          <a:p>
            <a:pPr marL="0" lvl="0" indent="0" algn="l" rtl="0">
              <a:spcBef>
                <a:spcPts val="0"/>
              </a:spcBef>
              <a:spcAft>
                <a:spcPts val="0"/>
              </a:spcAft>
              <a:buClr>
                <a:schemeClr val="dk1"/>
              </a:buClr>
              <a:buSzPts val="1100"/>
              <a:buFont typeface="Arial"/>
              <a:buNone/>
            </a:pPr>
            <a:endParaRPr sz="1200" dirty="0">
              <a:latin typeface="Calibri"/>
              <a:ea typeface="Calibri"/>
              <a:cs typeface="Calibri"/>
              <a:sym typeface="Calibri"/>
            </a:endParaRPr>
          </a:p>
          <a:p>
            <a:pPr marL="342900" lvl="0" indent="-190500" algn="l" rtl="0">
              <a:spcBef>
                <a:spcPts val="0"/>
              </a:spcBef>
              <a:spcAft>
                <a:spcPts val="0"/>
              </a:spcAft>
              <a:buClr>
                <a:schemeClr val="dk1"/>
              </a:buClr>
              <a:buSzPts val="2400"/>
              <a:buNone/>
            </a:pP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indent="0" algn="l" rtl="0">
              <a:lnSpc>
                <a:spcPct val="200000"/>
              </a:lnSpc>
              <a:spcBef>
                <a:spcPts val="0"/>
              </a:spcBef>
              <a:spcAft>
                <a:spcPts val="0"/>
              </a:spcAft>
              <a:buClr>
                <a:srgbClr val="17365D"/>
              </a:buClr>
              <a:buSzPts val="2800"/>
              <a:buFont typeface="Cambria"/>
              <a:buNone/>
            </a:pPr>
            <a:r>
              <a:rPr lang="en-GB">
                <a:latin typeface="Cambria"/>
                <a:ea typeface="Cambria"/>
                <a:cs typeface="Cambria"/>
                <a:sym typeface="Cambria"/>
              </a:rPr>
              <a:t>Github Link</a:t>
            </a:r>
            <a:endParaRPr/>
          </a:p>
        </p:txBody>
      </p:sp>
      <p:sp>
        <p:nvSpPr>
          <p:cNvPr id="170" name="Google Shape;170;p25"/>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ts val="2400"/>
              <a:buNone/>
            </a:pPr>
            <a:endParaRPr>
              <a:latin typeface="Cambria"/>
              <a:ea typeface="Cambria"/>
              <a:cs typeface="Cambria"/>
              <a:sym typeface="Cambria"/>
            </a:endParaRPr>
          </a:p>
          <a:p>
            <a:pPr marL="342900" lvl="0" indent="-190500" algn="just" rtl="0">
              <a:spcBef>
                <a:spcPts val="0"/>
              </a:spcBef>
              <a:spcAft>
                <a:spcPts val="0"/>
              </a:spcAft>
              <a:buClr>
                <a:schemeClr val="dk1"/>
              </a:buClr>
              <a:buSzPts val="2400"/>
              <a:buNone/>
            </a:pPr>
            <a:endParaRPr>
              <a:latin typeface="Cambria"/>
              <a:ea typeface="Cambria"/>
              <a:cs typeface="Cambria"/>
              <a:sym typeface="Cambria"/>
            </a:endParaRPr>
          </a:p>
          <a:p>
            <a:pPr marL="342900" lvl="0" indent="-190500" algn="just" rtl="0">
              <a:lnSpc>
                <a:spcPct val="200000"/>
              </a:lnSpc>
              <a:spcBef>
                <a:spcPts val="0"/>
              </a:spcBef>
              <a:spcAft>
                <a:spcPts val="0"/>
              </a:spcAft>
              <a:buClr>
                <a:schemeClr val="dk1"/>
              </a:buClr>
              <a:buSzPts val="2400"/>
              <a:buNone/>
            </a:pPr>
            <a:endParaRPr>
              <a:latin typeface="Cambria"/>
              <a:ea typeface="Cambria"/>
              <a:cs typeface="Cambria"/>
              <a:sym typeface="Cambria"/>
            </a:endParaRPr>
          </a:p>
          <a:p>
            <a:pPr marL="342900" lvl="0" indent="-190500" algn="just" rtl="0">
              <a:lnSpc>
                <a:spcPct val="200000"/>
              </a:lnSpc>
              <a:spcBef>
                <a:spcPts val="0"/>
              </a:spcBef>
              <a:spcAft>
                <a:spcPts val="0"/>
              </a:spcAft>
              <a:buClr>
                <a:schemeClr val="dk1"/>
              </a:buClr>
              <a:buSzPts val="2400"/>
              <a:buNone/>
            </a:pPr>
            <a:endParaRPr>
              <a:latin typeface="Cambria"/>
              <a:ea typeface="Cambria"/>
              <a:cs typeface="Cambria"/>
              <a:sym typeface="Cambria"/>
            </a:endParaRPr>
          </a:p>
          <a:p>
            <a:pPr marL="342900" lvl="0" indent="-190500" algn="just" rtl="0">
              <a:lnSpc>
                <a:spcPct val="200000"/>
              </a:lnSpc>
              <a:spcBef>
                <a:spcPts val="0"/>
              </a:spcBef>
              <a:spcAft>
                <a:spcPts val="0"/>
              </a:spcAft>
              <a:buClr>
                <a:schemeClr val="dk1"/>
              </a:buClr>
              <a:buSzPts val="2400"/>
              <a:buNone/>
            </a:pPr>
            <a:endParaRPr>
              <a:latin typeface="Cambria"/>
              <a:ea typeface="Cambria"/>
              <a:cs typeface="Cambria"/>
              <a:sym typeface="Cambria"/>
            </a:endParaRPr>
          </a:p>
        </p:txBody>
      </p:sp>
      <p:sp>
        <p:nvSpPr>
          <p:cNvPr id="171" name="Google Shape;171;p25"/>
          <p:cNvSpPr txBox="1"/>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p>
            <a:pPr marL="342900" marR="0" lvl="0" indent="-190500" algn="just"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mbria"/>
              <a:ea typeface="Cambria"/>
              <a:cs typeface="Cambria"/>
              <a:sym typeface="Cambria"/>
            </a:endParaRPr>
          </a:p>
          <a:p>
            <a:pPr marL="342900" marR="0" lvl="0" indent="-190500" algn="just"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mbria"/>
              <a:ea typeface="Cambria"/>
              <a:cs typeface="Cambria"/>
              <a:sym typeface="Cambria"/>
            </a:endParaRPr>
          </a:p>
          <a:p>
            <a:pPr marL="342900" marR="0" lvl="0" indent="-190500" algn="just" rtl="0">
              <a:lnSpc>
                <a:spcPct val="200000"/>
              </a:lnSpc>
              <a:spcBef>
                <a:spcPts val="0"/>
              </a:spcBef>
              <a:spcAft>
                <a:spcPts val="0"/>
              </a:spcAft>
              <a:buClr>
                <a:schemeClr val="dk1"/>
              </a:buClr>
              <a:buSzPts val="2400"/>
              <a:buFont typeface="Arial"/>
              <a:buNone/>
            </a:pPr>
            <a:endParaRPr sz="2400" b="0" i="0" u="none" strike="noStrike" cap="none">
              <a:solidFill>
                <a:schemeClr val="dk1"/>
              </a:solidFill>
              <a:latin typeface="Cambria"/>
              <a:ea typeface="Cambria"/>
              <a:cs typeface="Cambria"/>
              <a:sym typeface="Cambria"/>
            </a:endParaRPr>
          </a:p>
          <a:p>
            <a:pPr marL="342900" marR="0" lvl="0" indent="-190500" algn="just" rtl="0">
              <a:lnSpc>
                <a:spcPct val="200000"/>
              </a:lnSpc>
              <a:spcBef>
                <a:spcPts val="0"/>
              </a:spcBef>
              <a:spcAft>
                <a:spcPts val="0"/>
              </a:spcAft>
              <a:buClr>
                <a:schemeClr val="dk1"/>
              </a:buClr>
              <a:buSzPts val="2400"/>
              <a:buFont typeface="Arial"/>
              <a:buNone/>
            </a:pPr>
            <a:endParaRPr sz="2400" b="0" i="0" u="none" strike="noStrike" cap="none">
              <a:solidFill>
                <a:schemeClr val="dk1"/>
              </a:solidFill>
              <a:latin typeface="Cambria"/>
              <a:ea typeface="Cambria"/>
              <a:cs typeface="Cambria"/>
              <a:sym typeface="Cambria"/>
            </a:endParaRPr>
          </a:p>
          <a:p>
            <a:pPr marL="342900" marR="0" lvl="0" indent="-190500" algn="just" rtl="0">
              <a:lnSpc>
                <a:spcPct val="200000"/>
              </a:lnSpc>
              <a:spcBef>
                <a:spcPts val="0"/>
              </a:spcBef>
              <a:spcAft>
                <a:spcPts val="0"/>
              </a:spcAft>
              <a:buClr>
                <a:schemeClr val="dk1"/>
              </a:buClr>
              <a:buSzPts val="2400"/>
              <a:buFont typeface="Arial"/>
              <a:buNone/>
            </a:pPr>
            <a:endParaRPr sz="2400" b="0" i="0" u="none" strike="noStrike" cap="none">
              <a:solidFill>
                <a:schemeClr val="dk1"/>
              </a:solidFill>
              <a:latin typeface="Cambria"/>
              <a:ea typeface="Cambria"/>
              <a:cs typeface="Cambria"/>
              <a:sym typeface="Cambria"/>
            </a:endParaRPr>
          </a:p>
        </p:txBody>
      </p:sp>
      <p:sp>
        <p:nvSpPr>
          <p:cNvPr id="172" name="Google Shape;172;p25"/>
          <p:cNvSpPr txBox="1"/>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p>
            <a:pPr marL="342900" marR="0" lvl="0" indent="-190500" algn="just" rtl="0">
              <a:lnSpc>
                <a:spcPct val="100000"/>
              </a:lnSpc>
              <a:spcBef>
                <a:spcPts val="0"/>
              </a:spcBef>
              <a:spcAft>
                <a:spcPts val="0"/>
              </a:spcAft>
              <a:buClr>
                <a:schemeClr val="dk1"/>
              </a:buClr>
              <a:buSzPts val="2400"/>
              <a:buFont typeface="Arial"/>
              <a:buNone/>
            </a:pPr>
            <a:r>
              <a:rPr lang="en-GB" sz="2400" b="0" i="0" u="none" strike="noStrike" cap="none">
                <a:solidFill>
                  <a:schemeClr val="dk1"/>
                </a:solidFill>
                <a:latin typeface="Cambria"/>
                <a:ea typeface="Cambria"/>
                <a:cs typeface="Cambria"/>
                <a:sym typeface="Cambria"/>
              </a:rPr>
              <a:t>The Github link provided should have public access permission.</a:t>
            </a:r>
            <a:endParaRPr/>
          </a:p>
          <a:p>
            <a:pPr marL="342900" marR="0" lvl="0" indent="-190500" algn="just"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mbria"/>
              <a:ea typeface="Cambria"/>
              <a:cs typeface="Cambria"/>
              <a:sym typeface="Cambria"/>
            </a:endParaRPr>
          </a:p>
          <a:p>
            <a:pPr marL="342900" marR="0" lvl="0" indent="-190500" algn="just" rtl="0">
              <a:lnSpc>
                <a:spcPct val="100000"/>
              </a:lnSpc>
              <a:spcBef>
                <a:spcPts val="0"/>
              </a:spcBef>
              <a:spcAft>
                <a:spcPts val="0"/>
              </a:spcAft>
              <a:buClr>
                <a:schemeClr val="dk1"/>
              </a:buClr>
              <a:buSzPts val="2400"/>
              <a:buFont typeface="Arial"/>
              <a:buNone/>
            </a:pPr>
            <a:r>
              <a:rPr lang="en-GB" sz="2400" b="1" i="0" u="none" strike="noStrike" cap="none">
                <a:solidFill>
                  <a:srgbClr val="953734"/>
                </a:solidFill>
                <a:latin typeface="Cambria"/>
                <a:ea typeface="Cambria"/>
                <a:cs typeface="Cambria"/>
                <a:sym typeface="Cambria"/>
              </a:rPr>
              <a:t>Github Link</a:t>
            </a:r>
            <a:endParaRPr/>
          </a:p>
          <a:p>
            <a:pPr marL="342900" marR="0" lvl="0" indent="-190500" algn="just"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mbria"/>
              <a:ea typeface="Cambria"/>
              <a:cs typeface="Cambria"/>
              <a:sym typeface="Cambria"/>
            </a:endParaRPr>
          </a:p>
          <a:p>
            <a:pPr marL="342900" marR="0" lvl="0" indent="-190500" algn="just" rtl="0">
              <a:lnSpc>
                <a:spcPct val="200000"/>
              </a:lnSpc>
              <a:spcBef>
                <a:spcPts val="0"/>
              </a:spcBef>
              <a:spcAft>
                <a:spcPts val="0"/>
              </a:spcAft>
              <a:buClr>
                <a:schemeClr val="dk1"/>
              </a:buClr>
              <a:buSzPts val="2400"/>
              <a:buFont typeface="Arial"/>
              <a:buNone/>
            </a:pPr>
            <a:endParaRPr sz="2400" b="0" i="0" u="none" strike="noStrike" cap="none">
              <a:solidFill>
                <a:schemeClr val="dk1"/>
              </a:solidFill>
              <a:latin typeface="Cambria"/>
              <a:ea typeface="Cambria"/>
              <a:cs typeface="Cambria"/>
              <a:sym typeface="Cambria"/>
            </a:endParaRPr>
          </a:p>
          <a:p>
            <a:pPr marL="342900" marR="0" lvl="0" indent="-190500" algn="just" rtl="0">
              <a:lnSpc>
                <a:spcPct val="200000"/>
              </a:lnSpc>
              <a:spcBef>
                <a:spcPts val="0"/>
              </a:spcBef>
              <a:spcAft>
                <a:spcPts val="0"/>
              </a:spcAft>
              <a:buClr>
                <a:schemeClr val="dk1"/>
              </a:buClr>
              <a:buSzPts val="2400"/>
              <a:buFont typeface="Arial"/>
              <a:buNone/>
            </a:pPr>
            <a:endParaRPr sz="2400" b="0" i="0" u="none" strike="noStrike" cap="none">
              <a:solidFill>
                <a:schemeClr val="dk1"/>
              </a:solidFill>
              <a:latin typeface="Cambria"/>
              <a:ea typeface="Cambria"/>
              <a:cs typeface="Cambria"/>
              <a:sym typeface="Cambria"/>
            </a:endParaRPr>
          </a:p>
          <a:p>
            <a:pPr marL="342900" marR="0" lvl="0" indent="-190500" algn="just" rtl="0">
              <a:lnSpc>
                <a:spcPct val="200000"/>
              </a:lnSpc>
              <a:spcBef>
                <a:spcPts val="0"/>
              </a:spcBef>
              <a:spcAft>
                <a:spcPts val="0"/>
              </a:spcAft>
              <a:buClr>
                <a:schemeClr val="dk1"/>
              </a:buClr>
              <a:buSzPts val="2400"/>
              <a:buFont typeface="Arial"/>
              <a:buNone/>
            </a:pPr>
            <a:endParaRPr sz="2400" b="0" i="0" u="none" strike="noStrike" cap="none">
              <a:solidFill>
                <a:schemeClr val="dk1"/>
              </a:solidFill>
              <a:latin typeface="Cambria"/>
              <a:ea typeface="Cambria"/>
              <a:cs typeface="Cambria"/>
              <a:sym typeface="Cambri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6"/>
          <p:cNvSpPr txBox="1">
            <a:spLocks noGrp="1"/>
          </p:cNvSpPr>
          <p:nvPr>
            <p:ph type="title"/>
          </p:nvPr>
        </p:nvSpPr>
        <p:spPr>
          <a:xfrm>
            <a:off x="812800" y="274638"/>
            <a:ext cx="10668000" cy="48736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a:t>References</a:t>
            </a:r>
            <a:endParaRPr/>
          </a:p>
        </p:txBody>
      </p:sp>
      <p:sp>
        <p:nvSpPr>
          <p:cNvPr id="178" name="Google Shape;178;p26"/>
          <p:cNvSpPr txBox="1">
            <a:spLocks noGrp="1"/>
          </p:cNvSpPr>
          <p:nvPr>
            <p:ph type="body" idx="1"/>
          </p:nvPr>
        </p:nvSpPr>
        <p:spPr>
          <a:xfrm>
            <a:off x="812800" y="1143001"/>
            <a:ext cx="10668000" cy="4952997"/>
          </a:xfrm>
          <a:prstGeom prst="rect">
            <a:avLst/>
          </a:prstGeom>
          <a:noFill/>
          <a:ln>
            <a:noFill/>
          </a:ln>
        </p:spPr>
        <p:txBody>
          <a:bodyPr spcFirstLastPara="1" wrap="square" lIns="91425" tIns="45700" rIns="91425" bIns="45700" anchor="t" anchorCtr="0">
            <a:normAutofit/>
          </a:bodyPr>
          <a:lstStyle/>
          <a:p>
            <a:pPr marL="342900" lvl="0" indent="-190500" algn="l" rtl="0">
              <a:spcBef>
                <a:spcPts val="0"/>
              </a:spcBef>
              <a:spcAft>
                <a:spcPts val="0"/>
              </a:spcAft>
              <a:buClr>
                <a:schemeClr val="dk1"/>
              </a:buClr>
              <a:buSzPts val="2400"/>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7"/>
          <p:cNvSpPr txBox="1">
            <a:spLocks noGrp="1"/>
          </p:cNvSpPr>
          <p:nvPr>
            <p:ph type="title"/>
          </p:nvPr>
        </p:nvSpPr>
        <p:spPr>
          <a:xfrm>
            <a:off x="812800" y="274638"/>
            <a:ext cx="10668000" cy="48736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a:t>Project work mapping with SDG</a:t>
            </a:r>
            <a:endParaRPr/>
          </a:p>
        </p:txBody>
      </p:sp>
      <p:sp>
        <p:nvSpPr>
          <p:cNvPr id="184" name="Google Shape;184;p27" descr="Image preview"/>
          <p:cNvSpPr/>
          <p:nvPr/>
        </p:nvSpPr>
        <p:spPr>
          <a:xfrm>
            <a:off x="5943600" y="3276600"/>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Bookman Old Style"/>
              <a:ea typeface="Bookman Old Style"/>
              <a:cs typeface="Bookman Old Style"/>
              <a:sym typeface="Bookman Old Style"/>
            </a:endParaRPr>
          </a:p>
        </p:txBody>
      </p:sp>
      <p:sp>
        <p:nvSpPr>
          <p:cNvPr id="185" name="Google Shape;185;p27" descr="Image preview"/>
          <p:cNvSpPr txBox="1">
            <a:spLocks noGrp="1"/>
          </p:cNvSpPr>
          <p:nvPr>
            <p:ph type="body" idx="1"/>
          </p:nvPr>
        </p:nvSpPr>
        <p:spPr>
          <a:xfrm>
            <a:off x="812800" y="1143001"/>
            <a:ext cx="10668000" cy="4952997"/>
          </a:xfrm>
          <a:prstGeom prst="rect">
            <a:avLst/>
          </a:prstGeom>
          <a:noFill/>
          <a:ln>
            <a:noFill/>
          </a:ln>
        </p:spPr>
        <p:txBody>
          <a:bodyPr spcFirstLastPara="1" wrap="square" lIns="91425" tIns="45700" rIns="91425" bIns="45700" anchor="t" anchorCtr="0">
            <a:normAutofit/>
          </a:bodyPr>
          <a:lstStyle/>
          <a:p>
            <a:pPr marL="342900" lvl="0" indent="-190500" algn="l" rtl="0">
              <a:spcBef>
                <a:spcPts val="0"/>
              </a:spcBef>
              <a:spcAft>
                <a:spcPts val="0"/>
              </a:spcAft>
              <a:buClr>
                <a:schemeClr val="dk1"/>
              </a:buClr>
              <a:buSzPts val="2400"/>
              <a:buNone/>
            </a:pPr>
            <a:endParaRPr/>
          </a:p>
        </p:txBody>
      </p:sp>
      <p:pic>
        <p:nvPicPr>
          <p:cNvPr id="186" name="Google Shape;186;p27"/>
          <p:cNvPicPr preferRelativeResize="0"/>
          <p:nvPr/>
        </p:nvPicPr>
        <p:blipFill rotWithShape="1">
          <a:blip r:embed="rId3">
            <a:alphaModFix/>
          </a:blip>
          <a:srcRect/>
          <a:stretch/>
        </p:blipFill>
        <p:spPr>
          <a:xfrm>
            <a:off x="3461969" y="999786"/>
            <a:ext cx="5877973" cy="542091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8"/>
          <p:cNvSpPr txBox="1">
            <a:spLocks noGrp="1"/>
          </p:cNvSpPr>
          <p:nvPr>
            <p:ph type="title"/>
          </p:nvPr>
        </p:nvSpPr>
        <p:spPr>
          <a:xfrm>
            <a:off x="812800" y="274638"/>
            <a:ext cx="10668000" cy="48736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endParaRPr/>
          </a:p>
        </p:txBody>
      </p:sp>
      <p:sp>
        <p:nvSpPr>
          <p:cNvPr id="192" name="Google Shape;192;p28"/>
          <p:cNvSpPr txBox="1">
            <a:spLocks noGrp="1"/>
          </p:cNvSpPr>
          <p:nvPr>
            <p:ph type="body" idx="1"/>
          </p:nvPr>
        </p:nvSpPr>
        <p:spPr>
          <a:xfrm>
            <a:off x="812800" y="1143001"/>
            <a:ext cx="10668000" cy="4952997"/>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chemeClr val="dk1"/>
              </a:buClr>
              <a:buSzPts val="4400"/>
              <a:buNone/>
            </a:pPr>
            <a:endParaRPr sz="4400"/>
          </a:p>
          <a:p>
            <a:pPr marL="0" lvl="0" indent="0" algn="ctr" rtl="0">
              <a:spcBef>
                <a:spcPts val="880"/>
              </a:spcBef>
              <a:spcAft>
                <a:spcPts val="0"/>
              </a:spcAft>
              <a:buClr>
                <a:schemeClr val="dk1"/>
              </a:buClr>
              <a:buSzPts val="4400"/>
              <a:buNone/>
            </a:pPr>
            <a:endParaRPr sz="4400"/>
          </a:p>
          <a:p>
            <a:pPr marL="0" lvl="0" indent="0" algn="ctr" rtl="0">
              <a:spcBef>
                <a:spcPts val="1200"/>
              </a:spcBef>
              <a:spcAft>
                <a:spcPts val="0"/>
              </a:spcAft>
              <a:buClr>
                <a:schemeClr val="dk1"/>
              </a:buClr>
              <a:buSzPts val="6000"/>
              <a:buNone/>
            </a:pPr>
            <a:r>
              <a:rPr lang="en-GB" sz="6000"/>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4"/>
          <p:cNvSpPr txBox="1">
            <a:spLocks noGrp="1"/>
          </p:cNvSpPr>
          <p:nvPr>
            <p:ph type="title"/>
          </p:nvPr>
        </p:nvSpPr>
        <p:spPr>
          <a:xfrm>
            <a:off x="812800" y="274638"/>
            <a:ext cx="10668000" cy="48736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t>Introduction</a:t>
            </a:r>
            <a:endParaRPr dirty="0"/>
          </a:p>
        </p:txBody>
      </p:sp>
      <p:sp>
        <p:nvSpPr>
          <p:cNvPr id="103" name="Google Shape;103;p14"/>
          <p:cNvSpPr txBox="1">
            <a:spLocks noGrp="1"/>
          </p:cNvSpPr>
          <p:nvPr>
            <p:ph type="body" idx="1"/>
          </p:nvPr>
        </p:nvSpPr>
        <p:spPr>
          <a:xfrm>
            <a:off x="812800" y="1143001"/>
            <a:ext cx="10668000" cy="4952997"/>
          </a:xfrm>
          <a:prstGeom prst="rect">
            <a:avLst/>
          </a:prstGeom>
          <a:noFill/>
          <a:ln>
            <a:noFill/>
          </a:ln>
        </p:spPr>
        <p:txBody>
          <a:bodyPr spcFirstLastPara="1" wrap="square" lIns="91425" tIns="45700" rIns="91425" bIns="45700" anchor="t" anchorCtr="0">
            <a:normAutofit/>
          </a:bodyPr>
          <a:lstStyle/>
          <a:p>
            <a:pPr marL="438150" lvl="0" indent="-285750" algn="l" rtl="0">
              <a:spcBef>
                <a:spcPts val="0"/>
              </a:spcBef>
              <a:spcAft>
                <a:spcPts val="0"/>
              </a:spcAft>
              <a:buClr>
                <a:schemeClr val="dk1"/>
              </a:buClr>
              <a:buSzPts val="2400"/>
              <a:buFont typeface="Arial" panose="020B0604020202020204" pitchFamily="34" charset="0"/>
              <a:buChar char="•"/>
            </a:pPr>
            <a:r>
              <a:rPr lang="en-US" sz="1800" dirty="0">
                <a:latin typeface="+mn-lt"/>
              </a:rPr>
              <a:t>The Relative Attractiveness Index (RAI) serves as a pivotal tool for investors and stakeholders in the pharmaceutical industry, enabling them to assess the investment potential of various markets globally. As the pharmaceutical sector continues to evolve, characterized by rapid advancements in drug development, regulatory changes, and shifting market dynamics, the need for a robust analytical framework becomes increasingly critical. The RAI provides a comparative analysis of different markets based on key attributes such as profitability, risk, growth potential, and regulatory environment. By leveraging this index, investors can make informed decisions, identify lucrative opportunities, and navigate the complexities of the pharmaceutical landscape effectively.</a:t>
            </a:r>
          </a:p>
          <a:p>
            <a:pPr marL="438150" lvl="0" indent="-285750" algn="l" rtl="0">
              <a:spcBef>
                <a:spcPts val="0"/>
              </a:spcBef>
              <a:spcAft>
                <a:spcPts val="0"/>
              </a:spcAft>
              <a:buClr>
                <a:schemeClr val="dk1"/>
              </a:buClr>
              <a:buSzPts val="2400"/>
              <a:buFont typeface="Arial" panose="020B0604020202020204" pitchFamily="34" charset="0"/>
              <a:buChar char="•"/>
            </a:pPr>
            <a:endParaRPr lang="en-US" sz="1800" dirty="0">
              <a:latin typeface="+mn-lt"/>
            </a:endParaRPr>
          </a:p>
          <a:p>
            <a:pPr marL="438150" lvl="0" indent="-285750" algn="l" rtl="0">
              <a:spcBef>
                <a:spcPts val="0"/>
              </a:spcBef>
              <a:spcAft>
                <a:spcPts val="0"/>
              </a:spcAft>
              <a:buClr>
                <a:schemeClr val="dk1"/>
              </a:buClr>
              <a:buSzPts val="2400"/>
              <a:buFont typeface="Arial" panose="020B0604020202020204" pitchFamily="34" charset="0"/>
              <a:buChar char="•"/>
            </a:pPr>
            <a:r>
              <a:rPr lang="en-US" sz="1800" dirty="0">
                <a:latin typeface="+mn-lt"/>
              </a:rPr>
              <a:t>This project aims to explore the application of the Relative Attractiveness Index in evaluating world markets within the pharmaceutical industry. It will delve into the methodologies employed in calculating the RAI, the challenges faced in the sector, and the implications of the findings for investment strategies.</a:t>
            </a:r>
          </a:p>
          <a:p>
            <a:pPr marL="342900" lvl="0" indent="-190500" algn="l" rtl="0">
              <a:spcBef>
                <a:spcPts val="0"/>
              </a:spcBef>
              <a:spcAft>
                <a:spcPts val="0"/>
              </a:spcAft>
              <a:buClr>
                <a:schemeClr val="dk1"/>
              </a:buClr>
              <a:buSzPts val="2400"/>
              <a:buNone/>
            </a:pPr>
            <a:endParaRPr lang="en-US" dirty="0"/>
          </a:p>
          <a:p>
            <a:pPr marL="342900" lvl="0" indent="-190500" algn="l" rtl="0">
              <a:spcBef>
                <a:spcPts val="0"/>
              </a:spcBef>
              <a:spcAft>
                <a:spcPts val="0"/>
              </a:spcAft>
              <a:buClr>
                <a:schemeClr val="dk1"/>
              </a:buClr>
              <a:buSzPts val="2400"/>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5"/>
          <p:cNvSpPr txBox="1">
            <a:spLocks noGrp="1"/>
          </p:cNvSpPr>
          <p:nvPr>
            <p:ph type="title"/>
          </p:nvPr>
        </p:nvSpPr>
        <p:spPr>
          <a:xfrm>
            <a:off x="812800" y="274638"/>
            <a:ext cx="10668000" cy="48736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a:t>Literature Review</a:t>
            </a:r>
            <a:endParaRPr/>
          </a:p>
        </p:txBody>
      </p:sp>
      <p:sp>
        <p:nvSpPr>
          <p:cNvPr id="109" name="Google Shape;109;p15"/>
          <p:cNvSpPr txBox="1">
            <a:spLocks noGrp="1"/>
          </p:cNvSpPr>
          <p:nvPr>
            <p:ph type="body" idx="1"/>
          </p:nvPr>
        </p:nvSpPr>
        <p:spPr>
          <a:xfrm>
            <a:off x="812800" y="1143001"/>
            <a:ext cx="10668000" cy="4952997"/>
          </a:xfrm>
          <a:prstGeom prst="rect">
            <a:avLst/>
          </a:prstGeom>
          <a:noFill/>
          <a:ln>
            <a:noFill/>
          </a:ln>
        </p:spPr>
        <p:txBody>
          <a:bodyPr spcFirstLastPara="1" wrap="square" lIns="91425" tIns="45700" rIns="91425" bIns="45700" anchor="t" anchorCtr="0">
            <a:noAutofit/>
          </a:bodyPr>
          <a:lstStyle/>
          <a:p>
            <a:pPr marL="457200" lvl="0" indent="-298450" algn="l" rtl="0">
              <a:lnSpc>
                <a:spcPct val="115000"/>
              </a:lnSpc>
              <a:spcBef>
                <a:spcPts val="1200"/>
              </a:spcBef>
              <a:spcAft>
                <a:spcPts val="0"/>
              </a:spcAft>
              <a:buSzPts val="1100"/>
              <a:buAutoNum type="arabicPeriod"/>
            </a:pPr>
            <a:r>
              <a:rPr lang="en-GB" sz="1800" b="1" dirty="0">
                <a:latin typeface="Arial"/>
                <a:ea typeface="Arial"/>
                <a:cs typeface="Arial"/>
                <a:sym typeface="Arial"/>
              </a:rPr>
              <a:t>Introduction:</a:t>
            </a:r>
            <a:endParaRPr sz="1800" b="1" dirty="0">
              <a:latin typeface="Arial"/>
              <a:ea typeface="Arial"/>
              <a:cs typeface="Arial"/>
              <a:sym typeface="Arial"/>
            </a:endParaRPr>
          </a:p>
          <a:p>
            <a:pPr marL="787400" lvl="1" indent="-171450">
              <a:lnSpc>
                <a:spcPct val="115000"/>
              </a:lnSpc>
              <a:spcBef>
                <a:spcPts val="0"/>
              </a:spcBef>
              <a:buSzPts val="1100"/>
              <a:buFont typeface="Arial" panose="020B0604020202020204" pitchFamily="34" charset="0"/>
              <a:buChar char="•"/>
            </a:pPr>
            <a:r>
              <a:rPr lang="en-GB" sz="1400" dirty="0">
                <a:latin typeface="Arial"/>
                <a:ea typeface="Arial"/>
                <a:cs typeface="Arial"/>
                <a:sym typeface="Arial"/>
              </a:rPr>
              <a:t>The concept of the </a:t>
            </a:r>
            <a:r>
              <a:rPr lang="en-GB" sz="1400" b="1" dirty="0">
                <a:latin typeface="Arial"/>
                <a:ea typeface="Arial"/>
                <a:cs typeface="Arial"/>
                <a:sym typeface="Arial"/>
              </a:rPr>
              <a:t>Relative Attractiveness Index (RAI)</a:t>
            </a:r>
            <a:r>
              <a:rPr lang="en-GB" sz="1400" dirty="0">
                <a:latin typeface="Arial"/>
                <a:ea typeface="Arial"/>
                <a:cs typeface="Arial"/>
                <a:sym typeface="Arial"/>
              </a:rPr>
              <a:t> provides a framework for evaluating the attractiveness of investments across various markets, including the pharmaceutical sector.</a:t>
            </a:r>
            <a:endParaRPr sz="1400" dirty="0">
              <a:latin typeface="Arial"/>
              <a:ea typeface="Arial"/>
              <a:cs typeface="Arial"/>
              <a:sym typeface="Arial"/>
            </a:endParaRPr>
          </a:p>
          <a:p>
            <a:pPr marL="787400" lvl="1" indent="-171450">
              <a:lnSpc>
                <a:spcPct val="115000"/>
              </a:lnSpc>
              <a:spcBef>
                <a:spcPts val="0"/>
              </a:spcBef>
              <a:buSzPts val="1100"/>
              <a:buFont typeface="Arial" panose="020B0604020202020204" pitchFamily="34" charset="0"/>
              <a:buChar char="•"/>
            </a:pPr>
            <a:r>
              <a:rPr lang="en-GB" sz="1400" dirty="0">
                <a:latin typeface="Arial"/>
                <a:ea typeface="Arial"/>
                <a:cs typeface="Arial"/>
                <a:sym typeface="Arial"/>
              </a:rPr>
              <a:t>The </a:t>
            </a:r>
            <a:r>
              <a:rPr lang="en-GB" sz="1400" b="1" dirty="0">
                <a:latin typeface="Arial"/>
                <a:ea typeface="Arial"/>
                <a:cs typeface="Arial"/>
                <a:sym typeface="Arial"/>
              </a:rPr>
              <a:t>pharmaceutical industry</a:t>
            </a:r>
            <a:r>
              <a:rPr lang="en-GB" sz="1400" dirty="0">
                <a:latin typeface="Arial"/>
                <a:ea typeface="Arial"/>
                <a:cs typeface="Arial"/>
                <a:sym typeface="Arial"/>
              </a:rPr>
              <a:t> presents unique challenges due to its reliance on R&amp;D investments, regulatory hurdles, and long product lifecycles.</a:t>
            </a:r>
            <a:endParaRPr sz="1400" dirty="0">
              <a:latin typeface="Arial"/>
              <a:ea typeface="Arial"/>
              <a:cs typeface="Arial"/>
              <a:sym typeface="Arial"/>
            </a:endParaRPr>
          </a:p>
          <a:p>
            <a:pPr marL="457200" lvl="0" indent="-298450" algn="l" rtl="0">
              <a:lnSpc>
                <a:spcPct val="115000"/>
              </a:lnSpc>
              <a:spcBef>
                <a:spcPts val="0"/>
              </a:spcBef>
              <a:spcAft>
                <a:spcPts val="0"/>
              </a:spcAft>
              <a:buSzPts val="1100"/>
              <a:buAutoNum type="arabicPeriod"/>
            </a:pPr>
            <a:r>
              <a:rPr lang="en-GB" sz="1800" b="1" dirty="0">
                <a:latin typeface="Arial"/>
                <a:ea typeface="Arial"/>
                <a:cs typeface="Arial"/>
                <a:sym typeface="Arial"/>
              </a:rPr>
              <a:t>Key Research Findings:</a:t>
            </a:r>
            <a:endParaRPr sz="1800" b="1" dirty="0">
              <a:latin typeface="Arial"/>
              <a:ea typeface="Arial"/>
              <a:cs typeface="Arial"/>
              <a:sym typeface="Arial"/>
            </a:endParaRPr>
          </a:p>
          <a:p>
            <a:pPr marL="914400" lvl="1" indent="-298450" algn="l" rtl="0">
              <a:lnSpc>
                <a:spcPct val="115000"/>
              </a:lnSpc>
              <a:spcBef>
                <a:spcPts val="0"/>
              </a:spcBef>
              <a:spcAft>
                <a:spcPts val="0"/>
              </a:spcAft>
              <a:buSzPts val="1100"/>
              <a:buFont typeface="Arial" panose="020B0604020202020204" pitchFamily="34" charset="0"/>
              <a:buChar char="•"/>
            </a:pPr>
            <a:r>
              <a:rPr lang="en-GB" sz="1400" dirty="0">
                <a:latin typeface="Arial"/>
                <a:ea typeface="Arial"/>
                <a:cs typeface="Arial"/>
                <a:sym typeface="Arial"/>
              </a:rPr>
              <a:t>US7882001: Graphical System for Determining Investment Attractiveness</a:t>
            </a:r>
            <a:endParaRPr sz="1400" dirty="0">
              <a:latin typeface="Arial"/>
              <a:ea typeface="Arial"/>
              <a:cs typeface="Arial"/>
              <a:sym typeface="Arial"/>
            </a:endParaRPr>
          </a:p>
          <a:p>
            <a:pPr marL="914400" lvl="1" indent="-298450" algn="l" rtl="0">
              <a:lnSpc>
                <a:spcPct val="115000"/>
              </a:lnSpc>
              <a:spcBef>
                <a:spcPts val="0"/>
              </a:spcBef>
              <a:spcAft>
                <a:spcPts val="0"/>
              </a:spcAft>
              <a:buSzPts val="1100"/>
              <a:buFont typeface="Arial" panose="020B0604020202020204" pitchFamily="34" charset="0"/>
              <a:buChar char="•"/>
            </a:pPr>
            <a:r>
              <a:rPr lang="en-GB" sz="1400" dirty="0">
                <a:latin typeface="Arial"/>
                <a:ea typeface="Arial"/>
                <a:cs typeface="Arial"/>
                <a:sym typeface="Arial"/>
              </a:rPr>
              <a:t>ssrn_id3540484: Modeling Investment Attractiveness Using Entropy</a:t>
            </a:r>
            <a:endParaRPr sz="1400" dirty="0">
              <a:latin typeface="Arial"/>
              <a:ea typeface="Arial"/>
              <a:cs typeface="Arial"/>
              <a:sym typeface="Arial"/>
            </a:endParaRPr>
          </a:p>
          <a:p>
            <a:pPr marL="914400" lvl="1" indent="-298450" algn="l" rtl="0">
              <a:lnSpc>
                <a:spcPct val="115000"/>
              </a:lnSpc>
              <a:spcBef>
                <a:spcPts val="0"/>
              </a:spcBef>
              <a:spcAft>
                <a:spcPts val="0"/>
              </a:spcAft>
              <a:buSzPts val="1100"/>
              <a:buFont typeface="Arial" panose="020B0604020202020204" pitchFamily="34" charset="0"/>
              <a:buChar char="•"/>
            </a:pPr>
            <a:r>
              <a:rPr lang="en-GB" sz="1400" dirty="0">
                <a:latin typeface="Arial"/>
                <a:ea typeface="Arial"/>
                <a:cs typeface="Arial"/>
                <a:sym typeface="Arial"/>
              </a:rPr>
              <a:t>Paper18: Comparative Analysis Pre/Post-COVID-19</a:t>
            </a:r>
            <a:endParaRPr sz="1400" dirty="0">
              <a:latin typeface="Arial"/>
              <a:ea typeface="Arial"/>
              <a:cs typeface="Arial"/>
              <a:sym typeface="Arial"/>
            </a:endParaRPr>
          </a:p>
          <a:p>
            <a:pPr marL="914400" lvl="1" indent="-298450" algn="l" rtl="0">
              <a:lnSpc>
                <a:spcPct val="115000"/>
              </a:lnSpc>
              <a:spcBef>
                <a:spcPts val="0"/>
              </a:spcBef>
              <a:spcAft>
                <a:spcPts val="0"/>
              </a:spcAft>
              <a:buSzPts val="1100"/>
              <a:buFont typeface="Arial" panose="020B0604020202020204" pitchFamily="34" charset="0"/>
              <a:buChar char="•"/>
            </a:pPr>
            <a:r>
              <a:rPr lang="en-GB" sz="1400" dirty="0">
                <a:latin typeface="Arial"/>
                <a:ea typeface="Arial"/>
                <a:cs typeface="Arial"/>
                <a:sym typeface="Arial"/>
              </a:rPr>
              <a:t>Pharma Quality (1-s2.0-S1319016413001114)</a:t>
            </a:r>
            <a:endParaRPr sz="1400" dirty="0">
              <a:latin typeface="Arial"/>
              <a:ea typeface="Arial"/>
              <a:cs typeface="Arial"/>
              <a:sym typeface="Arial"/>
            </a:endParaRPr>
          </a:p>
          <a:p>
            <a:pPr marL="457200" lvl="0" indent="-298450" algn="l" rtl="0">
              <a:lnSpc>
                <a:spcPct val="115000"/>
              </a:lnSpc>
              <a:spcBef>
                <a:spcPts val="0"/>
              </a:spcBef>
              <a:spcAft>
                <a:spcPts val="0"/>
              </a:spcAft>
              <a:buSzPts val="1100"/>
              <a:buAutoNum type="arabicPeriod"/>
            </a:pPr>
            <a:r>
              <a:rPr lang="en-GB" sz="1800" b="1" dirty="0">
                <a:latin typeface="Arial"/>
                <a:ea typeface="Arial"/>
                <a:cs typeface="Arial"/>
                <a:sym typeface="Arial"/>
              </a:rPr>
              <a:t>Conclusion:</a:t>
            </a:r>
            <a:endParaRPr sz="1800" b="1" dirty="0">
              <a:latin typeface="Arial"/>
              <a:ea typeface="Arial"/>
              <a:cs typeface="Arial"/>
              <a:sym typeface="Arial"/>
            </a:endParaRPr>
          </a:p>
          <a:p>
            <a:pPr marL="914400" lvl="1" indent="-298450" algn="l" rtl="0">
              <a:lnSpc>
                <a:spcPct val="115000"/>
              </a:lnSpc>
              <a:spcBef>
                <a:spcPts val="0"/>
              </a:spcBef>
              <a:spcAft>
                <a:spcPts val="0"/>
              </a:spcAft>
              <a:buSzPts val="1100"/>
              <a:buFont typeface="Arial" panose="020B0604020202020204" pitchFamily="34" charset="0"/>
              <a:buChar char="•"/>
            </a:pPr>
            <a:r>
              <a:rPr lang="en-GB" sz="1400" dirty="0">
                <a:latin typeface="Arial"/>
                <a:ea typeface="Arial"/>
                <a:cs typeface="Arial"/>
                <a:sym typeface="Arial"/>
              </a:rPr>
              <a:t>The literature on the </a:t>
            </a:r>
            <a:r>
              <a:rPr lang="en-GB" sz="1400" b="1" dirty="0">
                <a:latin typeface="Arial"/>
                <a:ea typeface="Arial"/>
                <a:cs typeface="Arial"/>
                <a:sym typeface="Arial"/>
              </a:rPr>
              <a:t>Relative Attractiveness Index</a:t>
            </a:r>
            <a:r>
              <a:rPr lang="en-GB" sz="1400" dirty="0">
                <a:latin typeface="Arial"/>
                <a:ea typeface="Arial"/>
                <a:cs typeface="Arial"/>
                <a:sym typeface="Arial"/>
              </a:rPr>
              <a:t> indicates its valuable role in evaluating pharmaceutical market investments by balancing quantitative and qualitative factors. However, methodologies like those using </a:t>
            </a:r>
            <a:r>
              <a:rPr lang="en-GB" sz="1400" b="1" dirty="0">
                <a:latin typeface="Arial"/>
                <a:ea typeface="Arial"/>
                <a:cs typeface="Arial"/>
                <a:sym typeface="Arial"/>
              </a:rPr>
              <a:t>entropy analysis</a:t>
            </a:r>
            <a:r>
              <a:rPr lang="en-GB" sz="1400" dirty="0">
                <a:latin typeface="Arial"/>
                <a:ea typeface="Arial"/>
                <a:cs typeface="Arial"/>
                <a:sym typeface="Arial"/>
              </a:rPr>
              <a:t> and </a:t>
            </a:r>
            <a:r>
              <a:rPr lang="en-GB" sz="1400" b="1" dirty="0">
                <a:latin typeface="Arial"/>
                <a:ea typeface="Arial"/>
                <a:cs typeface="Arial"/>
                <a:sym typeface="Arial"/>
              </a:rPr>
              <a:t>fractal dynamics</a:t>
            </a:r>
            <a:r>
              <a:rPr lang="en-GB" sz="1400" dirty="0">
                <a:latin typeface="Arial"/>
                <a:ea typeface="Arial"/>
                <a:cs typeface="Arial"/>
                <a:sym typeface="Arial"/>
              </a:rPr>
              <a:t> can benefit from incorporating more forward-looking factors like innovation potential and regulatory changes.</a:t>
            </a:r>
            <a:endParaRPr sz="1400" dirty="0">
              <a:latin typeface="Arial"/>
              <a:ea typeface="Arial"/>
              <a:cs typeface="Arial"/>
              <a:sym typeface="Arial"/>
            </a:endParaRPr>
          </a:p>
          <a:p>
            <a:pPr marL="342900" lvl="0" indent="-190500" algn="l" rtl="0">
              <a:lnSpc>
                <a:spcPct val="80000"/>
              </a:lnSpc>
              <a:spcBef>
                <a:spcPts val="1200"/>
              </a:spcBef>
              <a:spcAft>
                <a:spcPts val="0"/>
              </a:spcAft>
              <a:buClr>
                <a:schemeClr val="dk1"/>
              </a:buClr>
              <a:buSzPts val="780"/>
              <a:buNone/>
            </a:pPr>
            <a:endParaRPr sz="128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6"/>
          <p:cNvSpPr txBox="1">
            <a:spLocks noGrp="1"/>
          </p:cNvSpPr>
          <p:nvPr>
            <p:ph type="title"/>
          </p:nvPr>
        </p:nvSpPr>
        <p:spPr>
          <a:xfrm>
            <a:off x="812800" y="274638"/>
            <a:ext cx="10668000" cy="48736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t>Existing method Drawback</a:t>
            </a:r>
            <a:endParaRPr dirty="0"/>
          </a:p>
        </p:txBody>
      </p:sp>
      <p:sp>
        <p:nvSpPr>
          <p:cNvPr id="115" name="Google Shape;115;p16"/>
          <p:cNvSpPr txBox="1">
            <a:spLocks noGrp="1"/>
          </p:cNvSpPr>
          <p:nvPr>
            <p:ph type="body" idx="1"/>
          </p:nvPr>
        </p:nvSpPr>
        <p:spPr>
          <a:xfrm>
            <a:off x="812800" y="1143001"/>
            <a:ext cx="10668000" cy="4952997"/>
          </a:xfrm>
          <a:prstGeom prst="rect">
            <a:avLst/>
          </a:prstGeom>
          <a:noFill/>
          <a:ln>
            <a:noFill/>
          </a:ln>
        </p:spPr>
        <p:txBody>
          <a:bodyPr spcFirstLastPara="1" wrap="square" lIns="91425" tIns="45700" rIns="91425" bIns="45700" anchor="t" anchorCtr="0">
            <a:normAutofit fontScale="92500"/>
          </a:bodyPr>
          <a:lstStyle/>
          <a:p>
            <a:pPr marL="0" indent="0">
              <a:spcBef>
                <a:spcPts val="0"/>
              </a:spcBef>
              <a:buSzPts val="1100"/>
              <a:buNone/>
            </a:pPr>
            <a:r>
              <a:rPr lang="en-US" sz="1800" b="1" dirty="0">
                <a:solidFill>
                  <a:srgbClr val="000000"/>
                </a:solidFill>
                <a:latin typeface="+mj-lt"/>
              </a:rPr>
              <a:t>The existing methods for calculating the Relative Attractiveness Index (RAI) in the pharmaceutical industry have several drawbacks, as highlighted in the literature. Here are some key limitations:</a:t>
            </a:r>
          </a:p>
          <a:p>
            <a:pPr marL="0" indent="0">
              <a:spcBef>
                <a:spcPts val="0"/>
              </a:spcBef>
              <a:buSzPts val="1100"/>
              <a:buNone/>
            </a:pPr>
            <a:endParaRPr lang="en-GB" sz="1200" dirty="0">
              <a:latin typeface="+mj-lt"/>
              <a:ea typeface="Calibri"/>
              <a:cs typeface="Calibri"/>
              <a:sym typeface="Calibri"/>
            </a:endParaRPr>
          </a:p>
          <a:p>
            <a:pPr marL="285750" lvl="0" indent="-285750" algn="l" rtl="0">
              <a:spcBef>
                <a:spcPts val="0"/>
              </a:spcBef>
              <a:spcAft>
                <a:spcPts val="0"/>
              </a:spcAft>
              <a:buClr>
                <a:schemeClr val="dk1"/>
              </a:buClr>
              <a:buSzPts val="1100"/>
              <a:buFont typeface="Arial" panose="020B0604020202020204" pitchFamily="34" charset="0"/>
              <a:buChar char="•"/>
            </a:pPr>
            <a:r>
              <a:rPr lang="en-GB" sz="1800" dirty="0">
                <a:latin typeface="+mn-lt"/>
                <a:ea typeface="Calibri"/>
                <a:cs typeface="Calibri"/>
                <a:sym typeface="Calibri"/>
              </a:rPr>
              <a:t>Limited Focus on Emerging Trends</a:t>
            </a:r>
          </a:p>
          <a:p>
            <a:pPr marL="285750" lvl="0" indent="-285750" algn="l" rtl="0">
              <a:spcBef>
                <a:spcPts val="0"/>
              </a:spcBef>
              <a:spcAft>
                <a:spcPts val="0"/>
              </a:spcAft>
              <a:buClr>
                <a:schemeClr val="dk1"/>
              </a:buClr>
              <a:buSzPts val="1100"/>
              <a:buFont typeface="Arial" panose="020B0604020202020204" pitchFamily="34" charset="0"/>
              <a:buChar char="•"/>
            </a:pPr>
            <a:endParaRPr lang="en-GB" sz="1800" dirty="0">
              <a:latin typeface="+mn-lt"/>
              <a:ea typeface="Calibri"/>
              <a:cs typeface="Calibri"/>
              <a:sym typeface="Calibri"/>
            </a:endParaRPr>
          </a:p>
          <a:p>
            <a:pPr marL="285750" lvl="0" indent="-285750" algn="l" rtl="0">
              <a:spcBef>
                <a:spcPts val="0"/>
              </a:spcBef>
              <a:spcAft>
                <a:spcPts val="0"/>
              </a:spcAft>
              <a:buClr>
                <a:schemeClr val="dk1"/>
              </a:buClr>
              <a:buSzPts val="1100"/>
              <a:buFont typeface="Arial" panose="020B0604020202020204" pitchFamily="34" charset="0"/>
              <a:buChar char="•"/>
            </a:pPr>
            <a:r>
              <a:rPr lang="en-GB" sz="1800" dirty="0">
                <a:latin typeface="+mn-lt"/>
                <a:ea typeface="Calibri"/>
                <a:cs typeface="Calibri"/>
                <a:sym typeface="Calibri"/>
              </a:rPr>
              <a:t>Generalization of Findings</a:t>
            </a:r>
          </a:p>
          <a:p>
            <a:pPr marL="285750" lvl="0" indent="-285750" algn="l" rtl="0">
              <a:spcBef>
                <a:spcPts val="0"/>
              </a:spcBef>
              <a:spcAft>
                <a:spcPts val="0"/>
              </a:spcAft>
              <a:buClr>
                <a:schemeClr val="dk1"/>
              </a:buClr>
              <a:buSzPts val="1100"/>
              <a:buFont typeface="Arial" panose="020B0604020202020204" pitchFamily="34" charset="0"/>
              <a:buChar char="•"/>
            </a:pPr>
            <a:endParaRPr sz="1800" dirty="0">
              <a:latin typeface="+mn-lt"/>
              <a:ea typeface="Calibri"/>
              <a:cs typeface="Calibri"/>
              <a:sym typeface="Calibri"/>
            </a:endParaRPr>
          </a:p>
          <a:p>
            <a:pPr marL="285750" lvl="0" indent="-285750" algn="l" rtl="0">
              <a:spcBef>
                <a:spcPts val="0"/>
              </a:spcBef>
              <a:spcAft>
                <a:spcPts val="0"/>
              </a:spcAft>
              <a:buClr>
                <a:schemeClr val="dk1"/>
              </a:buClr>
              <a:buSzPts val="1100"/>
              <a:buFont typeface="Arial" panose="020B0604020202020204" pitchFamily="34" charset="0"/>
              <a:buChar char="•"/>
            </a:pPr>
            <a:r>
              <a:rPr lang="en-GB" sz="1800" dirty="0">
                <a:latin typeface="+mn-lt"/>
                <a:ea typeface="Calibri"/>
                <a:cs typeface="Calibri"/>
                <a:sym typeface="Calibri"/>
              </a:rPr>
              <a:t>Data Availability and Quality</a:t>
            </a:r>
          </a:p>
          <a:p>
            <a:pPr marL="285750" lvl="0" indent="-285750" algn="l" rtl="0">
              <a:spcBef>
                <a:spcPts val="0"/>
              </a:spcBef>
              <a:spcAft>
                <a:spcPts val="0"/>
              </a:spcAft>
              <a:buClr>
                <a:schemeClr val="dk1"/>
              </a:buClr>
              <a:buSzPts val="1100"/>
              <a:buFont typeface="Arial" panose="020B0604020202020204" pitchFamily="34" charset="0"/>
              <a:buChar char="•"/>
            </a:pPr>
            <a:endParaRPr lang="en-GB" sz="1800" dirty="0">
              <a:latin typeface="+mn-lt"/>
              <a:ea typeface="Calibri"/>
              <a:cs typeface="Calibri"/>
              <a:sym typeface="Calibri"/>
            </a:endParaRPr>
          </a:p>
          <a:p>
            <a:pPr marL="285750" lvl="0" indent="-285750" algn="l" rtl="0">
              <a:spcBef>
                <a:spcPts val="0"/>
              </a:spcBef>
              <a:spcAft>
                <a:spcPts val="0"/>
              </a:spcAft>
              <a:buClr>
                <a:schemeClr val="dk1"/>
              </a:buClr>
              <a:buSzPts val="1100"/>
              <a:buFont typeface="Arial" panose="020B0604020202020204" pitchFamily="34" charset="0"/>
              <a:buChar char="•"/>
            </a:pPr>
            <a:r>
              <a:rPr lang="en-GB" sz="1800" dirty="0">
                <a:latin typeface="+mn-lt"/>
                <a:ea typeface="Calibri"/>
                <a:cs typeface="Calibri"/>
                <a:sym typeface="Calibri"/>
              </a:rPr>
              <a:t>Complexity of Market Dynamics</a:t>
            </a:r>
          </a:p>
          <a:p>
            <a:pPr marL="285750" lvl="0" indent="-285750" algn="l" rtl="0">
              <a:spcBef>
                <a:spcPts val="0"/>
              </a:spcBef>
              <a:spcAft>
                <a:spcPts val="0"/>
              </a:spcAft>
              <a:buClr>
                <a:schemeClr val="dk1"/>
              </a:buClr>
              <a:buSzPts val="1100"/>
              <a:buFont typeface="Arial" panose="020B0604020202020204" pitchFamily="34" charset="0"/>
              <a:buChar char="•"/>
            </a:pPr>
            <a:endParaRPr lang="en-GB" sz="1800" dirty="0">
              <a:latin typeface="+mn-lt"/>
              <a:ea typeface="Calibri"/>
              <a:cs typeface="Calibri"/>
              <a:sym typeface="Calibri"/>
            </a:endParaRPr>
          </a:p>
          <a:p>
            <a:pPr marL="285750" lvl="0" indent="-285750" algn="l" rtl="0">
              <a:spcBef>
                <a:spcPts val="0"/>
              </a:spcBef>
              <a:spcAft>
                <a:spcPts val="0"/>
              </a:spcAft>
              <a:buClr>
                <a:schemeClr val="dk1"/>
              </a:buClr>
              <a:buSzPts val="1100"/>
              <a:buFont typeface="Arial" panose="020B0604020202020204" pitchFamily="34" charset="0"/>
              <a:buChar char="•"/>
            </a:pPr>
            <a:r>
              <a:rPr lang="en-GB" sz="1800" dirty="0">
                <a:latin typeface="+mn-lt"/>
                <a:ea typeface="Calibri"/>
                <a:cs typeface="Calibri"/>
                <a:sym typeface="Calibri"/>
              </a:rPr>
              <a:t>Subjectivity in Weighting Factors</a:t>
            </a:r>
          </a:p>
          <a:p>
            <a:pPr marL="285750" lvl="0" indent="-285750" algn="l" rtl="0">
              <a:spcBef>
                <a:spcPts val="0"/>
              </a:spcBef>
              <a:spcAft>
                <a:spcPts val="0"/>
              </a:spcAft>
              <a:buClr>
                <a:schemeClr val="dk1"/>
              </a:buClr>
              <a:buSzPts val="1100"/>
              <a:buFont typeface="Arial" panose="020B0604020202020204" pitchFamily="34" charset="0"/>
              <a:buChar char="•"/>
            </a:pPr>
            <a:endParaRPr lang="en-GB" sz="1800" dirty="0">
              <a:latin typeface="+mn-lt"/>
              <a:ea typeface="Calibri"/>
              <a:cs typeface="Calibri"/>
              <a:sym typeface="Calibri"/>
            </a:endParaRPr>
          </a:p>
          <a:p>
            <a:pPr marL="285750" lvl="0" indent="-285750" algn="l" rtl="0">
              <a:spcBef>
                <a:spcPts val="0"/>
              </a:spcBef>
              <a:spcAft>
                <a:spcPts val="0"/>
              </a:spcAft>
              <a:buClr>
                <a:schemeClr val="dk1"/>
              </a:buClr>
              <a:buSzPts val="1100"/>
              <a:buFont typeface="Arial" panose="020B0604020202020204" pitchFamily="34" charset="0"/>
              <a:buChar char="•"/>
            </a:pPr>
            <a:r>
              <a:rPr lang="en-GB" sz="1800" dirty="0">
                <a:latin typeface="+mn-lt"/>
                <a:ea typeface="Calibri"/>
                <a:cs typeface="Calibri"/>
                <a:sym typeface="Calibri"/>
              </a:rPr>
              <a:t>Lack of Empirical Validation</a:t>
            </a:r>
          </a:p>
          <a:p>
            <a:pPr marL="285750" lvl="0" indent="-285750" algn="l" rtl="0">
              <a:spcBef>
                <a:spcPts val="0"/>
              </a:spcBef>
              <a:spcAft>
                <a:spcPts val="0"/>
              </a:spcAft>
              <a:buClr>
                <a:schemeClr val="dk1"/>
              </a:buClr>
              <a:buSzPts val="1100"/>
              <a:buFont typeface="Arial" panose="020B0604020202020204" pitchFamily="34" charset="0"/>
              <a:buChar char="•"/>
            </a:pPr>
            <a:endParaRPr lang="en-GB" sz="1800" dirty="0">
              <a:latin typeface="+mn-lt"/>
              <a:ea typeface="Calibri"/>
              <a:cs typeface="Calibri"/>
              <a:sym typeface="Calibri"/>
            </a:endParaRPr>
          </a:p>
          <a:p>
            <a:pPr marL="285750" lvl="0" indent="-285750" algn="l" rtl="0">
              <a:spcBef>
                <a:spcPts val="0"/>
              </a:spcBef>
              <a:spcAft>
                <a:spcPts val="0"/>
              </a:spcAft>
              <a:buClr>
                <a:schemeClr val="dk1"/>
              </a:buClr>
              <a:buSzPts val="1100"/>
              <a:buFont typeface="Arial" panose="020B0604020202020204" pitchFamily="34" charset="0"/>
              <a:buChar char="•"/>
            </a:pPr>
            <a:r>
              <a:rPr lang="en-GB" sz="1800" dirty="0">
                <a:latin typeface="+mn-lt"/>
                <a:ea typeface="Calibri"/>
                <a:cs typeface="Calibri"/>
                <a:sym typeface="Calibri"/>
              </a:rPr>
              <a:t>Resource-Intensive Research</a:t>
            </a:r>
          </a:p>
          <a:p>
            <a:pPr marL="0" lvl="0" indent="0" algn="l" rtl="0">
              <a:spcBef>
                <a:spcPts val="0"/>
              </a:spcBef>
              <a:spcAft>
                <a:spcPts val="0"/>
              </a:spcAft>
              <a:buClr>
                <a:schemeClr val="dk1"/>
              </a:buClr>
              <a:buSzPts val="1100"/>
              <a:buNone/>
            </a:pPr>
            <a:endParaRPr sz="1800" dirty="0">
              <a:latin typeface="+mn-lt"/>
              <a:ea typeface="Calibri"/>
              <a:cs typeface="Calibri"/>
              <a:sym typeface="Calibri"/>
            </a:endParaRPr>
          </a:p>
          <a:p>
            <a:pPr marL="0" lvl="0" indent="0" algn="l" rtl="0">
              <a:spcBef>
                <a:spcPts val="0"/>
              </a:spcBef>
              <a:spcAft>
                <a:spcPts val="0"/>
              </a:spcAft>
              <a:buClr>
                <a:schemeClr val="dk1"/>
              </a:buClr>
              <a:buSzPts val="1100"/>
              <a:buNone/>
            </a:pPr>
            <a:r>
              <a:rPr lang="en-GB" sz="1800" dirty="0">
                <a:latin typeface="+mn-lt"/>
                <a:ea typeface="Calibri"/>
                <a:cs typeface="Calibri"/>
                <a:sym typeface="Calibri"/>
              </a:rPr>
              <a:t>These drawbacks highlight the need for continuous improvement and adaptation of RAI methodologies to ensure they remain relevant and effective in guiding investment decisions in the pharmaceutical industry.</a:t>
            </a:r>
            <a:endParaRPr sz="1800" dirty="0">
              <a:latin typeface="+mn-lt"/>
              <a:ea typeface="Calibri"/>
              <a:cs typeface="Calibri"/>
              <a:sym typeface="Calibri"/>
            </a:endParaRPr>
          </a:p>
          <a:p>
            <a:pPr marL="0" lvl="0" indent="0" algn="l" rtl="0">
              <a:spcBef>
                <a:spcPts val="0"/>
              </a:spcBef>
              <a:spcAft>
                <a:spcPts val="0"/>
              </a:spcAft>
              <a:buClr>
                <a:schemeClr val="dk1"/>
              </a:buClr>
              <a:buSzPts val="1100"/>
              <a:buFont typeface="Arial"/>
              <a:buNone/>
            </a:pPr>
            <a:endParaRPr sz="1200" dirty="0">
              <a:latin typeface="+mn-lt"/>
              <a:ea typeface="Calibri"/>
              <a:cs typeface="Calibri"/>
              <a:sym typeface="Calibri"/>
            </a:endParaRPr>
          </a:p>
          <a:p>
            <a:pPr marL="342900" lvl="0" indent="-190500" algn="l" rtl="0">
              <a:spcBef>
                <a:spcPts val="0"/>
              </a:spcBef>
              <a:spcAft>
                <a:spcPts val="0"/>
              </a:spcAft>
              <a:buClr>
                <a:schemeClr val="dk1"/>
              </a:buClr>
              <a:buSzPts val="2400"/>
              <a:buNone/>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7"/>
          <p:cNvSpPr txBox="1">
            <a:spLocks noGrp="1"/>
          </p:cNvSpPr>
          <p:nvPr>
            <p:ph type="title"/>
          </p:nvPr>
        </p:nvSpPr>
        <p:spPr>
          <a:xfrm>
            <a:off x="812800" y="274638"/>
            <a:ext cx="10668000" cy="48736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a:t>Proposed Method</a:t>
            </a:r>
            <a:endParaRPr/>
          </a:p>
        </p:txBody>
      </p:sp>
      <p:sp>
        <p:nvSpPr>
          <p:cNvPr id="121" name="Google Shape;121;p17"/>
          <p:cNvSpPr txBox="1">
            <a:spLocks noGrp="1"/>
          </p:cNvSpPr>
          <p:nvPr>
            <p:ph type="body" idx="1"/>
          </p:nvPr>
        </p:nvSpPr>
        <p:spPr>
          <a:xfrm>
            <a:off x="812800" y="1143001"/>
            <a:ext cx="10668000" cy="4952997"/>
          </a:xfrm>
          <a:prstGeom prst="rect">
            <a:avLst/>
          </a:prstGeom>
          <a:noFill/>
          <a:ln>
            <a:noFill/>
          </a:ln>
        </p:spPr>
        <p:txBody>
          <a:bodyPr spcFirstLastPara="1" wrap="square" lIns="91425" tIns="45700" rIns="91425" bIns="45700" anchor="t" anchorCtr="0">
            <a:normAutofit lnSpcReduction="10000"/>
          </a:bodyPr>
          <a:lstStyle/>
          <a:p>
            <a:pPr marL="0" lvl="0" indent="0" algn="l" rtl="0">
              <a:spcBef>
                <a:spcPts val="0"/>
              </a:spcBef>
              <a:spcAft>
                <a:spcPts val="0"/>
              </a:spcAft>
              <a:buClr>
                <a:schemeClr val="dk1"/>
              </a:buClr>
              <a:buSzPts val="1100"/>
              <a:buFont typeface="Arial"/>
              <a:buNone/>
            </a:pPr>
            <a:r>
              <a:rPr lang="en-GB" sz="1800" b="1" dirty="0">
                <a:latin typeface="+mj-lt"/>
                <a:ea typeface="Calibri"/>
                <a:cs typeface="Calibri"/>
                <a:sym typeface="Calibri"/>
              </a:rPr>
              <a:t>The proposed methods in the literature to overcome some of the drawbacks associated with existing Relative Attractiveness Index (RAI) methodologies include the following:</a:t>
            </a:r>
            <a:endParaRPr sz="1800" b="1" dirty="0">
              <a:latin typeface="+mj-lt"/>
              <a:ea typeface="Calibri"/>
              <a:cs typeface="Calibri"/>
              <a:sym typeface="Calibri"/>
            </a:endParaRPr>
          </a:p>
          <a:p>
            <a:pPr marL="171450" lvl="0" indent="-171450" algn="l" rtl="0">
              <a:spcBef>
                <a:spcPts val="0"/>
              </a:spcBef>
              <a:spcAft>
                <a:spcPts val="0"/>
              </a:spcAft>
              <a:buClr>
                <a:schemeClr val="dk1"/>
              </a:buClr>
              <a:buSzPts val="1100"/>
              <a:buFont typeface="Arial" panose="020B0604020202020204" pitchFamily="34" charset="0"/>
              <a:buChar char="•"/>
            </a:pPr>
            <a:endParaRPr sz="1200" dirty="0">
              <a:latin typeface="+mn-lt"/>
              <a:ea typeface="Calibri"/>
              <a:cs typeface="Calibri"/>
              <a:sym typeface="Calibri"/>
            </a:endParaRPr>
          </a:p>
          <a:p>
            <a:pPr marL="285750" lvl="0" indent="-285750" algn="l" rtl="0">
              <a:spcBef>
                <a:spcPts val="0"/>
              </a:spcBef>
              <a:spcAft>
                <a:spcPts val="0"/>
              </a:spcAft>
              <a:buClr>
                <a:schemeClr val="dk1"/>
              </a:buClr>
              <a:buSzPts val="1100"/>
              <a:buFont typeface="Arial" panose="020B0604020202020204" pitchFamily="34" charset="0"/>
              <a:buChar char="•"/>
            </a:pPr>
            <a:r>
              <a:rPr lang="en-GB" sz="1800" dirty="0">
                <a:latin typeface="+mn-lt"/>
                <a:ea typeface="Calibri"/>
                <a:cs typeface="Calibri"/>
                <a:sym typeface="Calibri"/>
              </a:rPr>
              <a:t>Incorporation of Emerging Trends</a:t>
            </a:r>
          </a:p>
          <a:p>
            <a:pPr marL="285750" lvl="0" indent="-285750" algn="l" rtl="0">
              <a:spcBef>
                <a:spcPts val="0"/>
              </a:spcBef>
              <a:spcAft>
                <a:spcPts val="0"/>
              </a:spcAft>
              <a:buClr>
                <a:schemeClr val="dk1"/>
              </a:buClr>
              <a:buSzPts val="1100"/>
              <a:buFont typeface="Arial" panose="020B0604020202020204" pitchFamily="34" charset="0"/>
              <a:buChar char="•"/>
            </a:pPr>
            <a:endParaRPr lang="en-GB" sz="1800" dirty="0">
              <a:latin typeface="+mn-lt"/>
              <a:ea typeface="Calibri"/>
              <a:cs typeface="Calibri"/>
              <a:sym typeface="Calibri"/>
            </a:endParaRPr>
          </a:p>
          <a:p>
            <a:pPr marL="285750" lvl="0" indent="-285750" algn="l" rtl="0">
              <a:spcBef>
                <a:spcPts val="0"/>
              </a:spcBef>
              <a:spcAft>
                <a:spcPts val="0"/>
              </a:spcAft>
              <a:buClr>
                <a:schemeClr val="dk1"/>
              </a:buClr>
              <a:buSzPts val="1100"/>
              <a:buFont typeface="Arial" panose="020B0604020202020204" pitchFamily="34" charset="0"/>
              <a:buChar char="•"/>
            </a:pPr>
            <a:r>
              <a:rPr lang="en-GB" sz="1800" dirty="0">
                <a:latin typeface="+mn-lt"/>
                <a:ea typeface="Calibri"/>
                <a:cs typeface="Calibri"/>
                <a:sym typeface="Calibri"/>
              </a:rPr>
              <a:t>Context-Specific Analysis</a:t>
            </a:r>
          </a:p>
          <a:p>
            <a:pPr marL="285750" lvl="0" indent="-285750" algn="l" rtl="0">
              <a:spcBef>
                <a:spcPts val="0"/>
              </a:spcBef>
              <a:spcAft>
                <a:spcPts val="0"/>
              </a:spcAft>
              <a:buClr>
                <a:schemeClr val="dk1"/>
              </a:buClr>
              <a:buSzPts val="1100"/>
              <a:buFont typeface="Arial" panose="020B0604020202020204" pitchFamily="34" charset="0"/>
              <a:buChar char="•"/>
            </a:pPr>
            <a:endParaRPr sz="1800" dirty="0">
              <a:latin typeface="+mn-lt"/>
              <a:ea typeface="Calibri"/>
              <a:cs typeface="Calibri"/>
              <a:sym typeface="Calibri"/>
            </a:endParaRPr>
          </a:p>
          <a:p>
            <a:pPr marL="285750" lvl="0" indent="-285750" algn="l" rtl="0">
              <a:spcBef>
                <a:spcPts val="0"/>
              </a:spcBef>
              <a:spcAft>
                <a:spcPts val="0"/>
              </a:spcAft>
              <a:buClr>
                <a:schemeClr val="dk1"/>
              </a:buClr>
              <a:buSzPts val="1100"/>
              <a:buFont typeface="Arial" panose="020B0604020202020204" pitchFamily="34" charset="0"/>
              <a:buChar char="•"/>
            </a:pPr>
            <a:r>
              <a:rPr lang="en-GB" sz="1800" dirty="0">
                <a:latin typeface="+mn-lt"/>
                <a:ea typeface="Calibri"/>
                <a:cs typeface="Calibri"/>
                <a:sym typeface="Calibri"/>
              </a:rPr>
              <a:t>Enhanced Data Quality and Availability</a:t>
            </a:r>
          </a:p>
          <a:p>
            <a:pPr marL="285750" lvl="0" indent="-285750" algn="l" rtl="0">
              <a:spcBef>
                <a:spcPts val="0"/>
              </a:spcBef>
              <a:spcAft>
                <a:spcPts val="0"/>
              </a:spcAft>
              <a:buClr>
                <a:schemeClr val="dk1"/>
              </a:buClr>
              <a:buSzPts val="1100"/>
              <a:buFont typeface="Arial" panose="020B0604020202020204" pitchFamily="34" charset="0"/>
              <a:buChar char="•"/>
            </a:pPr>
            <a:endParaRPr lang="en-GB" sz="1800" dirty="0">
              <a:latin typeface="+mn-lt"/>
              <a:ea typeface="Calibri"/>
              <a:cs typeface="Calibri"/>
              <a:sym typeface="Calibri"/>
            </a:endParaRPr>
          </a:p>
          <a:p>
            <a:pPr marL="285750" lvl="0" indent="-285750" algn="l" rtl="0">
              <a:spcBef>
                <a:spcPts val="0"/>
              </a:spcBef>
              <a:spcAft>
                <a:spcPts val="0"/>
              </a:spcAft>
              <a:buClr>
                <a:schemeClr val="dk1"/>
              </a:buClr>
              <a:buSzPts val="1100"/>
              <a:buFont typeface="Arial" panose="020B0604020202020204" pitchFamily="34" charset="0"/>
              <a:buChar char="•"/>
            </a:pPr>
            <a:r>
              <a:rPr lang="en-GB" sz="1800" dirty="0">
                <a:latin typeface="+mn-lt"/>
                <a:ea typeface="Calibri"/>
                <a:cs typeface="Calibri"/>
                <a:sym typeface="Calibri"/>
              </a:rPr>
              <a:t>Inclusion of Qualitative Factors</a:t>
            </a:r>
          </a:p>
          <a:p>
            <a:pPr marL="285750" lvl="0" indent="-285750" algn="l" rtl="0">
              <a:spcBef>
                <a:spcPts val="0"/>
              </a:spcBef>
              <a:spcAft>
                <a:spcPts val="0"/>
              </a:spcAft>
              <a:buClr>
                <a:schemeClr val="dk1"/>
              </a:buClr>
              <a:buSzPts val="1100"/>
              <a:buFont typeface="Arial" panose="020B0604020202020204" pitchFamily="34" charset="0"/>
              <a:buChar char="•"/>
            </a:pPr>
            <a:endParaRPr sz="1800" dirty="0">
              <a:latin typeface="+mn-lt"/>
              <a:ea typeface="Calibri"/>
              <a:cs typeface="Calibri"/>
              <a:sym typeface="Calibri"/>
            </a:endParaRPr>
          </a:p>
          <a:p>
            <a:pPr marL="285750" lvl="0" indent="-285750" algn="l" rtl="0">
              <a:spcBef>
                <a:spcPts val="0"/>
              </a:spcBef>
              <a:spcAft>
                <a:spcPts val="0"/>
              </a:spcAft>
              <a:buClr>
                <a:schemeClr val="dk1"/>
              </a:buClr>
              <a:buSzPts val="1100"/>
              <a:buFont typeface="Arial" panose="020B0604020202020204" pitchFamily="34" charset="0"/>
              <a:buChar char="•"/>
            </a:pPr>
            <a:r>
              <a:rPr lang="en-GB" sz="1800" dirty="0">
                <a:latin typeface="+mn-lt"/>
                <a:ea typeface="Calibri"/>
                <a:cs typeface="Calibri"/>
                <a:sym typeface="Calibri"/>
              </a:rPr>
              <a:t>Objective Weighting of Factors</a:t>
            </a:r>
          </a:p>
          <a:p>
            <a:pPr marL="285750" lvl="0" indent="-285750" algn="l" rtl="0">
              <a:spcBef>
                <a:spcPts val="0"/>
              </a:spcBef>
              <a:spcAft>
                <a:spcPts val="0"/>
              </a:spcAft>
              <a:buClr>
                <a:schemeClr val="dk1"/>
              </a:buClr>
              <a:buSzPts val="1100"/>
              <a:buFont typeface="Arial" panose="020B0604020202020204" pitchFamily="34" charset="0"/>
              <a:buChar char="•"/>
            </a:pPr>
            <a:endParaRPr sz="1800" dirty="0">
              <a:latin typeface="+mn-lt"/>
              <a:ea typeface="Calibri"/>
              <a:cs typeface="Calibri"/>
              <a:sym typeface="Calibri"/>
            </a:endParaRPr>
          </a:p>
          <a:p>
            <a:pPr marL="285750" lvl="0" indent="-285750" algn="l" rtl="0">
              <a:spcBef>
                <a:spcPts val="0"/>
              </a:spcBef>
              <a:spcAft>
                <a:spcPts val="0"/>
              </a:spcAft>
              <a:buClr>
                <a:schemeClr val="dk1"/>
              </a:buClr>
              <a:buSzPts val="1100"/>
              <a:buFont typeface="Arial" panose="020B0604020202020204" pitchFamily="34" charset="0"/>
              <a:buChar char="•"/>
            </a:pPr>
            <a:r>
              <a:rPr lang="en-GB" sz="1800" dirty="0">
                <a:latin typeface="+mn-lt"/>
                <a:ea typeface="Calibri"/>
                <a:cs typeface="Calibri"/>
                <a:sym typeface="Calibri"/>
              </a:rPr>
              <a:t>Empirical Validation</a:t>
            </a:r>
            <a:br>
              <a:rPr lang="en-GB" sz="1800" dirty="0">
                <a:latin typeface="+mn-lt"/>
                <a:ea typeface="Calibri"/>
                <a:cs typeface="Calibri"/>
                <a:sym typeface="Calibri"/>
              </a:rPr>
            </a:br>
            <a:endParaRPr sz="1800" dirty="0">
              <a:latin typeface="+mn-lt"/>
              <a:ea typeface="Calibri"/>
              <a:cs typeface="Calibri"/>
              <a:sym typeface="Calibri"/>
            </a:endParaRPr>
          </a:p>
          <a:p>
            <a:pPr marL="285750" lvl="0" indent="-285750" algn="l" rtl="0">
              <a:spcBef>
                <a:spcPts val="0"/>
              </a:spcBef>
              <a:spcAft>
                <a:spcPts val="0"/>
              </a:spcAft>
              <a:buClr>
                <a:schemeClr val="dk1"/>
              </a:buClr>
              <a:buSzPts val="1100"/>
              <a:buFont typeface="Arial" panose="020B0604020202020204" pitchFamily="34" charset="0"/>
              <a:buChar char="•"/>
            </a:pPr>
            <a:r>
              <a:rPr lang="en-GB" sz="1800" dirty="0">
                <a:latin typeface="+mn-lt"/>
                <a:ea typeface="Calibri"/>
                <a:cs typeface="Calibri"/>
                <a:sym typeface="Calibri"/>
              </a:rPr>
              <a:t>Dynamic and Adaptive Models</a:t>
            </a:r>
          </a:p>
          <a:p>
            <a:pPr marL="285750" lvl="0" indent="-285750" algn="l" rtl="0">
              <a:spcBef>
                <a:spcPts val="0"/>
              </a:spcBef>
              <a:spcAft>
                <a:spcPts val="0"/>
              </a:spcAft>
              <a:buClr>
                <a:schemeClr val="dk1"/>
              </a:buClr>
              <a:buSzPts val="1100"/>
              <a:buFont typeface="Arial" panose="020B0604020202020204" pitchFamily="34" charset="0"/>
              <a:buChar char="•"/>
            </a:pPr>
            <a:endParaRPr sz="1800" dirty="0">
              <a:latin typeface="+mn-lt"/>
              <a:ea typeface="Calibri"/>
              <a:cs typeface="Calibri"/>
              <a:sym typeface="Calibri"/>
            </a:endParaRPr>
          </a:p>
          <a:p>
            <a:pPr marL="0" lvl="0" indent="0" algn="l" rtl="0">
              <a:spcBef>
                <a:spcPts val="0"/>
              </a:spcBef>
              <a:spcAft>
                <a:spcPts val="0"/>
              </a:spcAft>
              <a:buClr>
                <a:schemeClr val="dk1"/>
              </a:buClr>
              <a:buSzPts val="1100"/>
              <a:buFont typeface="Arial"/>
              <a:buNone/>
            </a:pPr>
            <a:r>
              <a:rPr lang="en-GB" sz="1800" dirty="0">
                <a:latin typeface="Calibri"/>
                <a:ea typeface="Calibri"/>
                <a:cs typeface="Calibri"/>
                <a:sym typeface="Calibri"/>
              </a:rPr>
              <a:t>By implementing these proposed methods, the RAI can be enhanced to provide a more comprehensive and accurate assessment of investment opportunities in the pharmaceutical sector, addressing many of the limitations identified in existing methodologies.</a:t>
            </a:r>
            <a:endParaRPr sz="1800" dirty="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200" dirty="0">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8"/>
          <p:cNvSpPr txBox="1">
            <a:spLocks noGrp="1"/>
          </p:cNvSpPr>
          <p:nvPr>
            <p:ph type="title"/>
          </p:nvPr>
        </p:nvSpPr>
        <p:spPr>
          <a:xfrm>
            <a:off x="812800" y="274638"/>
            <a:ext cx="10668000" cy="48736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a:t>Objectives</a:t>
            </a:r>
            <a:endParaRPr/>
          </a:p>
        </p:txBody>
      </p:sp>
      <p:sp>
        <p:nvSpPr>
          <p:cNvPr id="127" name="Google Shape;127;p18"/>
          <p:cNvSpPr txBox="1">
            <a:spLocks noGrp="1"/>
          </p:cNvSpPr>
          <p:nvPr>
            <p:ph type="body" idx="1"/>
          </p:nvPr>
        </p:nvSpPr>
        <p:spPr>
          <a:xfrm>
            <a:off x="812800" y="895546"/>
            <a:ext cx="10961278" cy="5200453"/>
          </a:xfrm>
          <a:prstGeom prst="rect">
            <a:avLst/>
          </a:prstGeom>
          <a:noFill/>
          <a:ln>
            <a:noFill/>
          </a:ln>
        </p:spPr>
        <p:txBody>
          <a:bodyPr spcFirstLastPara="1" wrap="square" lIns="91425" tIns="45700" rIns="91425" bIns="45700" anchor="t" anchorCtr="0">
            <a:noAutofit/>
          </a:bodyPr>
          <a:lstStyle/>
          <a:p>
            <a:pPr marL="438150" lvl="0" indent="-285750" algn="l" rtl="0">
              <a:spcBef>
                <a:spcPts val="600"/>
              </a:spcBef>
              <a:spcAft>
                <a:spcPts val="0"/>
              </a:spcAft>
              <a:buClr>
                <a:schemeClr val="dk1"/>
              </a:buClr>
              <a:buSzPts val="2400"/>
              <a:buFont typeface="Arial" panose="020B0604020202020204" pitchFamily="34" charset="0"/>
              <a:buChar char="•"/>
            </a:pPr>
            <a:r>
              <a:rPr lang="en-US" sz="1800" b="1" dirty="0"/>
              <a:t>To Define the Relative Attractiveness Index: </a:t>
            </a:r>
            <a:r>
              <a:rPr lang="en-US" sz="1800" dirty="0"/>
              <a:t>Establish a clear understanding of the RAI, its components, and its significance in the context of the pharmaceutical industry.</a:t>
            </a:r>
          </a:p>
          <a:p>
            <a:pPr marL="438150" lvl="0" indent="-285750" algn="l" rtl="0">
              <a:spcBef>
                <a:spcPts val="600"/>
              </a:spcBef>
              <a:spcAft>
                <a:spcPts val="0"/>
              </a:spcAft>
              <a:buClr>
                <a:schemeClr val="dk1"/>
              </a:buClr>
              <a:buSzPts val="2400"/>
              <a:buFont typeface="Arial" panose="020B0604020202020204" pitchFamily="34" charset="0"/>
              <a:buChar char="•"/>
            </a:pPr>
            <a:r>
              <a:rPr lang="en-US" sz="1800" b="1" dirty="0"/>
              <a:t>To Analyze Market Dynamics: </a:t>
            </a:r>
            <a:r>
              <a:rPr lang="en-US" sz="1800" dirty="0"/>
              <a:t>Investigate the various factors influencing the attractiveness of pharmaceutical markets, including regulatory environments, market volatility, and growth forecasts.</a:t>
            </a:r>
          </a:p>
          <a:p>
            <a:pPr marL="438150" lvl="0" indent="-285750" algn="l" rtl="0">
              <a:spcBef>
                <a:spcPts val="600"/>
              </a:spcBef>
              <a:spcAft>
                <a:spcPts val="0"/>
              </a:spcAft>
              <a:buClr>
                <a:schemeClr val="dk1"/>
              </a:buClr>
              <a:buSzPts val="2400"/>
              <a:buFont typeface="Arial" panose="020B0604020202020204" pitchFamily="34" charset="0"/>
              <a:buChar char="•"/>
            </a:pPr>
            <a:r>
              <a:rPr lang="en-US" sz="1800" b="1" dirty="0"/>
              <a:t>To Evaluate Methodologies: </a:t>
            </a:r>
            <a:r>
              <a:rPr lang="en-US" sz="1800" dirty="0"/>
              <a:t>Examine the methodologies used in calculating the RAI, including statistical and fractal analysis, and their applicability to the pharmaceutical sector.</a:t>
            </a:r>
          </a:p>
          <a:p>
            <a:pPr marL="438150" lvl="0" indent="-285750" algn="l" rtl="0">
              <a:spcBef>
                <a:spcPts val="600"/>
              </a:spcBef>
              <a:spcAft>
                <a:spcPts val="0"/>
              </a:spcAft>
              <a:buClr>
                <a:schemeClr val="dk1"/>
              </a:buClr>
              <a:buSzPts val="2400"/>
              <a:buFont typeface="Arial" panose="020B0604020202020204" pitchFamily="34" charset="0"/>
              <a:buChar char="•"/>
            </a:pPr>
            <a:r>
              <a:rPr lang="en-US" sz="1800" b="1" dirty="0"/>
              <a:t>To Identify Challenges and Opportunities: </a:t>
            </a:r>
            <a:r>
              <a:rPr lang="en-US" sz="1800" dirty="0"/>
              <a:t>Highlight the challenges faced by the pharmaceutical industry, such as patent expirations, regulatory hurdles, and competition, while also identifying potential growth opportunities.</a:t>
            </a:r>
          </a:p>
          <a:p>
            <a:pPr marL="438150" lvl="0" indent="-285750" algn="l" rtl="0">
              <a:spcBef>
                <a:spcPts val="600"/>
              </a:spcBef>
              <a:spcAft>
                <a:spcPts val="0"/>
              </a:spcAft>
              <a:buClr>
                <a:schemeClr val="dk1"/>
              </a:buClr>
              <a:buSzPts val="2400"/>
              <a:buFont typeface="Arial" panose="020B0604020202020204" pitchFamily="34" charset="0"/>
              <a:buChar char="•"/>
            </a:pPr>
            <a:r>
              <a:rPr lang="en-US" sz="1800" b="1" dirty="0"/>
              <a:t>To Provide Strategic Insights: </a:t>
            </a:r>
            <a:r>
              <a:rPr lang="en-US" sz="1800" dirty="0"/>
              <a:t>Offer actionable insights for investors and stakeholders on how to leverage the RAI for making informed investment decisions in the pharmaceutical markets.</a:t>
            </a:r>
          </a:p>
          <a:p>
            <a:pPr marL="438150" lvl="0" indent="-285750" algn="l" rtl="0">
              <a:spcBef>
                <a:spcPts val="600"/>
              </a:spcBef>
              <a:spcAft>
                <a:spcPts val="0"/>
              </a:spcAft>
              <a:buClr>
                <a:schemeClr val="dk1"/>
              </a:buClr>
              <a:buSzPts val="2400"/>
              <a:buFont typeface="Arial" panose="020B0604020202020204" pitchFamily="34" charset="0"/>
              <a:buChar char="•"/>
            </a:pPr>
            <a:r>
              <a:rPr lang="en-US" sz="1800" b="1" dirty="0"/>
              <a:t>To Foster Collaboration: </a:t>
            </a:r>
            <a:r>
              <a:rPr lang="en-US" sz="1800" dirty="0"/>
              <a:t>Emphasize the importance of collaboration between industry and academia to enhance innovation and drive growth within the pharmaceutical sector.</a:t>
            </a:r>
            <a:endParaRPr sz="1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19"/>
          <p:cNvSpPr txBox="1">
            <a:spLocks noGrp="1"/>
          </p:cNvSpPr>
          <p:nvPr>
            <p:ph type="title"/>
          </p:nvPr>
        </p:nvSpPr>
        <p:spPr>
          <a:xfrm>
            <a:off x="812800" y="274638"/>
            <a:ext cx="10668000" cy="48736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a:t>Methodology/Modules</a:t>
            </a:r>
            <a:endParaRPr/>
          </a:p>
        </p:txBody>
      </p:sp>
      <p:sp>
        <p:nvSpPr>
          <p:cNvPr id="133" name="Google Shape;133;p19"/>
          <p:cNvSpPr txBox="1">
            <a:spLocks noGrp="1"/>
          </p:cNvSpPr>
          <p:nvPr>
            <p:ph type="body" idx="1"/>
          </p:nvPr>
        </p:nvSpPr>
        <p:spPr>
          <a:xfrm>
            <a:off x="812800" y="1143001"/>
            <a:ext cx="10668000" cy="4952997"/>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ct val="91666"/>
              <a:buFont typeface="Arial"/>
              <a:buNone/>
            </a:pPr>
            <a:r>
              <a:rPr lang="en-GB" sz="1800" b="1" dirty="0">
                <a:latin typeface="Calibri"/>
                <a:ea typeface="Calibri"/>
                <a:cs typeface="Calibri"/>
                <a:sym typeface="Calibri"/>
              </a:rPr>
              <a:t>To make the project of developing a Relative Attractiveness Index (RAI) for the pharmaceutical industry possible, the following methodologies and modules are proposed:</a:t>
            </a:r>
            <a:endParaRPr sz="1800" b="1" dirty="0">
              <a:latin typeface="Calibri"/>
              <a:ea typeface="Calibri"/>
              <a:cs typeface="Calibri"/>
              <a:sym typeface="Calibri"/>
            </a:endParaRPr>
          </a:p>
          <a:p>
            <a:pPr marL="285750" indent="-285750">
              <a:spcBef>
                <a:spcPts val="0"/>
              </a:spcBef>
              <a:buSzPct val="91666"/>
            </a:pPr>
            <a:endParaRPr sz="1800" dirty="0">
              <a:latin typeface="Calibri"/>
              <a:ea typeface="Calibri"/>
              <a:cs typeface="Calibri"/>
              <a:sym typeface="Calibri"/>
            </a:endParaRPr>
          </a:p>
          <a:p>
            <a:pPr marL="285750" indent="-285750">
              <a:spcBef>
                <a:spcPts val="0"/>
              </a:spcBef>
              <a:buSzPct val="91666"/>
            </a:pPr>
            <a:r>
              <a:rPr lang="en-GB" sz="1800" dirty="0">
                <a:latin typeface="Calibri"/>
                <a:ea typeface="Calibri"/>
                <a:cs typeface="Calibri"/>
                <a:sym typeface="Calibri"/>
              </a:rPr>
              <a:t>Data Collection Module</a:t>
            </a:r>
            <a:endParaRPr sz="1800" dirty="0">
              <a:latin typeface="Calibri"/>
              <a:ea typeface="Calibri"/>
              <a:cs typeface="Calibri"/>
              <a:sym typeface="Calibri"/>
            </a:endParaRPr>
          </a:p>
          <a:p>
            <a:pPr marL="285750" indent="-285750">
              <a:spcBef>
                <a:spcPts val="0"/>
              </a:spcBef>
              <a:buSzPct val="91666"/>
            </a:pPr>
            <a:endParaRPr lang="en-US" sz="1800" dirty="0">
              <a:latin typeface="Calibri"/>
              <a:ea typeface="Calibri"/>
              <a:cs typeface="Calibri"/>
              <a:sym typeface="Calibri"/>
            </a:endParaRPr>
          </a:p>
          <a:p>
            <a:pPr marL="285750" indent="-285750">
              <a:spcBef>
                <a:spcPts val="0"/>
              </a:spcBef>
              <a:buSzPct val="91666"/>
            </a:pPr>
            <a:r>
              <a:rPr lang="en-GB" sz="1800" dirty="0">
                <a:latin typeface="Calibri"/>
                <a:ea typeface="Calibri"/>
                <a:cs typeface="Calibri"/>
                <a:sym typeface="Calibri"/>
              </a:rPr>
              <a:t>Data Processing and Analysis Module</a:t>
            </a:r>
            <a:endParaRPr sz="1800" dirty="0">
              <a:latin typeface="Calibri"/>
              <a:ea typeface="Calibri"/>
              <a:cs typeface="Calibri"/>
              <a:sym typeface="Calibri"/>
            </a:endParaRPr>
          </a:p>
          <a:p>
            <a:pPr marL="0" indent="0">
              <a:spcBef>
                <a:spcPts val="0"/>
              </a:spcBef>
              <a:buSzPct val="91666"/>
              <a:buNone/>
            </a:pPr>
            <a:r>
              <a:rPr lang="en-GB" sz="1800" dirty="0">
                <a:latin typeface="Calibri"/>
                <a:ea typeface="Calibri"/>
                <a:cs typeface="Calibri"/>
                <a:sym typeface="Calibri"/>
              </a:rPr>
              <a:t>   </a:t>
            </a:r>
            <a:endParaRPr lang="en-US" sz="1800" dirty="0">
              <a:latin typeface="Calibri"/>
              <a:ea typeface="Calibri"/>
              <a:cs typeface="Calibri"/>
              <a:sym typeface="Calibri"/>
            </a:endParaRPr>
          </a:p>
          <a:p>
            <a:pPr marL="285750" indent="-285750">
              <a:spcBef>
                <a:spcPts val="0"/>
              </a:spcBef>
              <a:buSzPct val="91666"/>
            </a:pPr>
            <a:r>
              <a:rPr lang="en-US" sz="1800" dirty="0">
                <a:latin typeface="Calibri"/>
                <a:ea typeface="Calibri"/>
                <a:cs typeface="Calibri"/>
                <a:sym typeface="Calibri"/>
              </a:rPr>
              <a:t>Model Development Module</a:t>
            </a:r>
          </a:p>
          <a:p>
            <a:pPr marL="0" indent="0">
              <a:spcBef>
                <a:spcPts val="0"/>
              </a:spcBef>
              <a:buSzPct val="91666"/>
              <a:buNone/>
            </a:pPr>
            <a:r>
              <a:rPr lang="en-GB" sz="1800" dirty="0">
                <a:latin typeface="Calibri"/>
                <a:ea typeface="Calibri"/>
                <a:cs typeface="Calibri"/>
                <a:sym typeface="Calibri"/>
              </a:rPr>
              <a:t>   </a:t>
            </a:r>
            <a:endParaRPr sz="1800" dirty="0">
              <a:latin typeface="Calibri"/>
              <a:ea typeface="Calibri"/>
              <a:cs typeface="Calibri"/>
              <a:sym typeface="Calibri"/>
            </a:endParaRPr>
          </a:p>
          <a:p>
            <a:pPr marL="285750" indent="-285750">
              <a:spcBef>
                <a:spcPts val="0"/>
              </a:spcBef>
              <a:buSzPct val="91666"/>
            </a:pPr>
            <a:r>
              <a:rPr lang="en-GB" sz="1800" dirty="0">
                <a:latin typeface="Calibri"/>
                <a:ea typeface="Calibri"/>
                <a:cs typeface="Calibri"/>
                <a:sym typeface="Calibri"/>
              </a:rPr>
              <a:t>Visualization Module</a:t>
            </a:r>
            <a:endParaRPr sz="1800" dirty="0">
              <a:latin typeface="Calibri"/>
              <a:ea typeface="Calibri"/>
              <a:cs typeface="Calibri"/>
              <a:sym typeface="Calibri"/>
            </a:endParaRPr>
          </a:p>
          <a:p>
            <a:pPr marL="0" indent="0">
              <a:spcBef>
                <a:spcPts val="0"/>
              </a:spcBef>
              <a:buSzPct val="91666"/>
              <a:buNone/>
            </a:pPr>
            <a:r>
              <a:rPr lang="en-GB" sz="1800" dirty="0">
                <a:latin typeface="Calibri"/>
                <a:ea typeface="Calibri"/>
                <a:cs typeface="Calibri"/>
                <a:sym typeface="Calibri"/>
              </a:rPr>
              <a:t>  </a:t>
            </a:r>
            <a:endParaRPr sz="1800" dirty="0">
              <a:latin typeface="Calibri"/>
              <a:ea typeface="Calibri"/>
              <a:cs typeface="Calibri"/>
              <a:sym typeface="Calibri"/>
            </a:endParaRPr>
          </a:p>
          <a:p>
            <a:pPr marL="285750" indent="-285750">
              <a:spcBef>
                <a:spcPts val="0"/>
              </a:spcBef>
              <a:buSzPct val="91666"/>
            </a:pPr>
            <a:r>
              <a:rPr lang="en-GB" sz="1800" dirty="0">
                <a:latin typeface="Calibri"/>
                <a:ea typeface="Calibri"/>
                <a:cs typeface="Calibri"/>
                <a:sym typeface="Calibri"/>
              </a:rPr>
              <a:t>Validation and Testing Module</a:t>
            </a:r>
            <a:endParaRPr sz="1800" dirty="0">
              <a:latin typeface="Calibri"/>
              <a:ea typeface="Calibri"/>
              <a:cs typeface="Calibri"/>
              <a:sym typeface="Calibri"/>
            </a:endParaRPr>
          </a:p>
          <a:p>
            <a:pPr marL="0" indent="0">
              <a:spcBef>
                <a:spcPts val="0"/>
              </a:spcBef>
              <a:buSzPct val="91666"/>
              <a:buNone/>
            </a:pPr>
            <a:endParaRPr sz="1800" dirty="0">
              <a:latin typeface="Calibri"/>
              <a:ea typeface="Calibri"/>
              <a:cs typeface="Calibri"/>
              <a:sym typeface="Calibri"/>
            </a:endParaRPr>
          </a:p>
          <a:p>
            <a:pPr marL="285750" indent="-285750">
              <a:spcBef>
                <a:spcPts val="0"/>
              </a:spcBef>
              <a:buSzPct val="91666"/>
            </a:pPr>
            <a:r>
              <a:rPr lang="en-GB" sz="1800" dirty="0">
                <a:latin typeface="Calibri"/>
                <a:ea typeface="Calibri"/>
                <a:cs typeface="Calibri"/>
                <a:sym typeface="Calibri"/>
              </a:rPr>
              <a:t>Deployment and Maintenance Module</a:t>
            </a:r>
            <a:endParaRPr sz="1800" dirty="0">
              <a:latin typeface="Calibri"/>
              <a:ea typeface="Calibri"/>
              <a:cs typeface="Calibri"/>
              <a:sym typeface="Calibri"/>
            </a:endParaRPr>
          </a:p>
          <a:p>
            <a:pPr marL="0" lvl="0" indent="0" algn="l" rtl="0">
              <a:spcBef>
                <a:spcPts val="0"/>
              </a:spcBef>
              <a:spcAft>
                <a:spcPts val="0"/>
              </a:spcAft>
              <a:buClr>
                <a:schemeClr val="dk1"/>
              </a:buClr>
              <a:buSzPct val="91666"/>
              <a:buFont typeface="Arial"/>
              <a:buNone/>
            </a:pPr>
            <a:r>
              <a:rPr lang="en-GB" sz="1800" dirty="0">
                <a:latin typeface="Calibri"/>
                <a:ea typeface="Calibri"/>
                <a:cs typeface="Calibri"/>
                <a:sym typeface="Calibri"/>
              </a:rPr>
              <a:t>   </a:t>
            </a:r>
            <a:endParaRPr sz="1800" dirty="0">
              <a:latin typeface="Calibri"/>
              <a:ea typeface="Calibri"/>
              <a:cs typeface="Calibri"/>
              <a:sym typeface="Calibri"/>
            </a:endParaRPr>
          </a:p>
          <a:p>
            <a:pPr marL="0" lvl="0" indent="0" algn="l" rtl="0">
              <a:spcBef>
                <a:spcPts val="0"/>
              </a:spcBef>
              <a:spcAft>
                <a:spcPts val="0"/>
              </a:spcAft>
              <a:buClr>
                <a:schemeClr val="dk1"/>
              </a:buClr>
              <a:buSzPct val="91666"/>
              <a:buFont typeface="Arial"/>
              <a:buNone/>
            </a:pPr>
            <a:r>
              <a:rPr lang="en-GB" sz="1800" dirty="0">
                <a:latin typeface="Calibri"/>
                <a:ea typeface="Calibri"/>
                <a:cs typeface="Calibri"/>
                <a:sym typeface="Calibri"/>
              </a:rPr>
              <a:t>By implementing these methodologies and modules, the project aims to create a robust and user-friendly RAI tool that can effectively guide investment decisions in the pharmaceutical industry.</a:t>
            </a:r>
            <a:endParaRPr sz="1800" dirty="0">
              <a:latin typeface="Calibri"/>
              <a:ea typeface="Calibri"/>
              <a:cs typeface="Calibri"/>
              <a:sym typeface="Calibri"/>
            </a:endParaRPr>
          </a:p>
          <a:p>
            <a:pPr marL="0" lvl="0" indent="0" algn="l" rtl="0">
              <a:spcBef>
                <a:spcPts val="0"/>
              </a:spcBef>
              <a:spcAft>
                <a:spcPts val="0"/>
              </a:spcAft>
              <a:buClr>
                <a:schemeClr val="dk1"/>
              </a:buClr>
              <a:buSzPct val="91666"/>
              <a:buFont typeface="Arial"/>
              <a:buNone/>
            </a:pPr>
            <a:endParaRPr sz="1200" dirty="0">
              <a:latin typeface="Calibri"/>
              <a:ea typeface="Calibri"/>
              <a:cs typeface="Calibri"/>
              <a:sym typeface="Calibri"/>
            </a:endParaRPr>
          </a:p>
          <a:p>
            <a:pPr marL="342900" lvl="0" indent="-190500" algn="l" rtl="0">
              <a:spcBef>
                <a:spcPts val="0"/>
              </a:spcBef>
              <a:spcAft>
                <a:spcPts val="0"/>
              </a:spcAft>
              <a:buClr>
                <a:schemeClr val="dk1"/>
              </a:buClr>
              <a:buSzPct val="100000"/>
              <a:buNone/>
            </a:pP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0"/>
          <p:cNvSpPr txBox="1">
            <a:spLocks noGrp="1"/>
          </p:cNvSpPr>
          <p:nvPr>
            <p:ph type="title"/>
          </p:nvPr>
        </p:nvSpPr>
        <p:spPr>
          <a:xfrm>
            <a:off x="812800" y="274638"/>
            <a:ext cx="10668000" cy="48736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a:t>Architecture</a:t>
            </a:r>
            <a:endParaRPr/>
          </a:p>
        </p:txBody>
      </p:sp>
      <p:sp>
        <p:nvSpPr>
          <p:cNvPr id="139" name="Google Shape;139;p20"/>
          <p:cNvSpPr txBox="1">
            <a:spLocks noGrp="1"/>
          </p:cNvSpPr>
          <p:nvPr>
            <p:ph type="body" idx="1"/>
          </p:nvPr>
        </p:nvSpPr>
        <p:spPr>
          <a:xfrm>
            <a:off x="812800" y="1143001"/>
            <a:ext cx="10668000" cy="4952997"/>
          </a:xfrm>
          <a:prstGeom prst="rect">
            <a:avLst/>
          </a:prstGeom>
          <a:noFill/>
          <a:ln>
            <a:noFill/>
          </a:ln>
        </p:spPr>
        <p:txBody>
          <a:bodyPr spcFirstLastPara="1" wrap="square" lIns="91425" tIns="45700" rIns="91425" bIns="45700" anchor="t" anchorCtr="0">
            <a:normAutofit/>
          </a:bodyPr>
          <a:lstStyle/>
          <a:p>
            <a:pPr marL="342900" lvl="0" indent="-190500" algn="l" rtl="0">
              <a:spcBef>
                <a:spcPts val="0"/>
              </a:spcBef>
              <a:spcAft>
                <a:spcPts val="0"/>
              </a:spcAft>
              <a:buClr>
                <a:schemeClr val="dk1"/>
              </a:buClr>
              <a:buSzPts val="2400"/>
              <a:buNone/>
            </a:pPr>
            <a:endParaRPr/>
          </a:p>
        </p:txBody>
      </p:sp>
      <p:pic>
        <p:nvPicPr>
          <p:cNvPr id="140" name="Google Shape;140;p20"/>
          <p:cNvPicPr preferRelativeResize="0"/>
          <p:nvPr/>
        </p:nvPicPr>
        <p:blipFill>
          <a:blip r:embed="rId3">
            <a:alphaModFix/>
          </a:blip>
          <a:stretch>
            <a:fillRect/>
          </a:stretch>
        </p:blipFill>
        <p:spPr>
          <a:xfrm>
            <a:off x="0" y="928975"/>
            <a:ext cx="12192001" cy="500004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1"/>
          <p:cNvSpPr txBox="1">
            <a:spLocks noGrp="1"/>
          </p:cNvSpPr>
          <p:nvPr>
            <p:ph type="title"/>
          </p:nvPr>
        </p:nvSpPr>
        <p:spPr>
          <a:xfrm>
            <a:off x="812800" y="274638"/>
            <a:ext cx="10668000" cy="48736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a:t>Hardware/software components</a:t>
            </a:r>
            <a:endParaRPr/>
          </a:p>
        </p:txBody>
      </p:sp>
      <p:sp>
        <p:nvSpPr>
          <p:cNvPr id="146" name="Google Shape;146;p21"/>
          <p:cNvSpPr txBox="1">
            <a:spLocks noGrp="1"/>
          </p:cNvSpPr>
          <p:nvPr>
            <p:ph type="body" idx="1"/>
          </p:nvPr>
        </p:nvSpPr>
        <p:spPr>
          <a:xfrm>
            <a:off x="812800" y="1143001"/>
            <a:ext cx="11379200" cy="6794368"/>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ct val="91666"/>
              <a:buFont typeface="Arial"/>
              <a:buNone/>
            </a:pPr>
            <a:r>
              <a:rPr lang="en-GB" sz="1400" b="1" dirty="0">
                <a:latin typeface="+mn-lt"/>
                <a:ea typeface="Calibri"/>
                <a:cs typeface="Calibri"/>
                <a:sym typeface="Calibri"/>
              </a:rPr>
              <a:t>To successfully execute the project of developing a Relative Attractiveness Index (RAI) for the pharmaceutical industry, the following components are required:</a:t>
            </a:r>
            <a:endParaRPr sz="1400" b="1" dirty="0">
              <a:latin typeface="+mn-lt"/>
              <a:ea typeface="Calibri"/>
              <a:cs typeface="Calibri"/>
              <a:sym typeface="Calibri"/>
            </a:endParaRPr>
          </a:p>
          <a:p>
            <a:pPr marL="285750" lvl="0" indent="-285750" algn="l" rtl="0">
              <a:spcBef>
                <a:spcPts val="0"/>
              </a:spcBef>
              <a:spcAft>
                <a:spcPts val="0"/>
              </a:spcAft>
              <a:buClr>
                <a:schemeClr val="dk1"/>
              </a:buClr>
              <a:buSzPct val="91666"/>
              <a:buFont typeface="Arial" panose="020B0604020202020204" pitchFamily="34" charset="0"/>
              <a:buChar char="•"/>
            </a:pPr>
            <a:r>
              <a:rPr lang="en-GB" sz="1400" dirty="0">
                <a:latin typeface="+mn-lt"/>
                <a:ea typeface="Calibri"/>
                <a:cs typeface="Calibri"/>
                <a:sym typeface="Calibri"/>
              </a:rPr>
              <a:t>Data Sources : </a:t>
            </a:r>
            <a:r>
              <a:rPr lang="en-US" sz="1400" dirty="0">
                <a:latin typeface="+mn-lt"/>
                <a:ea typeface="Calibri"/>
                <a:cs typeface="Calibri"/>
                <a:sym typeface="Calibri"/>
              </a:rPr>
              <a:t>APIs, Market Research Reports, Company Financials</a:t>
            </a:r>
          </a:p>
          <a:p>
            <a:pPr marL="0" lvl="0" indent="0" algn="l" rtl="0">
              <a:spcBef>
                <a:spcPts val="0"/>
              </a:spcBef>
              <a:spcAft>
                <a:spcPts val="0"/>
              </a:spcAft>
              <a:buClr>
                <a:schemeClr val="dk1"/>
              </a:buClr>
              <a:buSzPct val="91666"/>
              <a:buNone/>
            </a:pPr>
            <a:r>
              <a:rPr lang="en-US" sz="1400" dirty="0">
                <a:latin typeface="+mn-lt"/>
                <a:ea typeface="Calibri"/>
                <a:cs typeface="Calibri"/>
                <a:sym typeface="Calibri"/>
              </a:rPr>
              <a:t>   </a:t>
            </a:r>
          </a:p>
          <a:p>
            <a:pPr marL="285750" lvl="0" indent="-285750" algn="l" rtl="0">
              <a:spcBef>
                <a:spcPts val="0"/>
              </a:spcBef>
              <a:spcAft>
                <a:spcPts val="0"/>
              </a:spcAft>
              <a:buClr>
                <a:schemeClr val="dk1"/>
              </a:buClr>
              <a:buSzPct val="91666"/>
              <a:buFont typeface="Arial" panose="020B0604020202020204" pitchFamily="34" charset="0"/>
              <a:buChar char="•"/>
            </a:pPr>
            <a:r>
              <a:rPr lang="en-GB" sz="1400" dirty="0">
                <a:latin typeface="+mn-lt"/>
                <a:ea typeface="Calibri"/>
                <a:cs typeface="Calibri"/>
                <a:sym typeface="Calibri"/>
              </a:rPr>
              <a:t>Data Collection Tools : </a:t>
            </a:r>
            <a:r>
              <a:rPr lang="en-US" sz="1400" dirty="0">
                <a:latin typeface="+mn-lt"/>
                <a:ea typeface="Calibri"/>
                <a:cs typeface="Calibri"/>
                <a:sym typeface="Calibri"/>
              </a:rPr>
              <a:t>Web Scraping Tools,  Survey Tools</a:t>
            </a:r>
          </a:p>
          <a:p>
            <a:pPr marL="285750" lvl="0" indent="-285750" algn="l" rtl="0">
              <a:spcBef>
                <a:spcPts val="0"/>
              </a:spcBef>
              <a:spcAft>
                <a:spcPts val="0"/>
              </a:spcAft>
              <a:buClr>
                <a:schemeClr val="dk1"/>
              </a:buClr>
              <a:buSzPct val="91666"/>
              <a:buFont typeface="Arial" panose="020B0604020202020204" pitchFamily="34" charset="0"/>
              <a:buChar char="•"/>
            </a:pPr>
            <a:endParaRPr lang="en-US" sz="1400" dirty="0">
              <a:latin typeface="+mn-lt"/>
              <a:ea typeface="Calibri"/>
              <a:cs typeface="Calibri"/>
              <a:sym typeface="Calibri"/>
            </a:endParaRPr>
          </a:p>
          <a:p>
            <a:pPr marL="285750" lvl="0" indent="-285750" algn="l" rtl="0">
              <a:spcBef>
                <a:spcPts val="0"/>
              </a:spcBef>
              <a:spcAft>
                <a:spcPts val="0"/>
              </a:spcAft>
              <a:buClr>
                <a:schemeClr val="dk1"/>
              </a:buClr>
              <a:buSzPct val="91666"/>
              <a:buFont typeface="Arial" panose="020B0604020202020204" pitchFamily="34" charset="0"/>
              <a:buChar char="•"/>
            </a:pPr>
            <a:r>
              <a:rPr lang="en-GB" sz="1400" dirty="0">
                <a:latin typeface="+mn-lt"/>
                <a:ea typeface="Calibri"/>
                <a:cs typeface="Calibri"/>
                <a:sym typeface="Calibri"/>
              </a:rPr>
              <a:t>Data Processing and Analysis Software:</a:t>
            </a:r>
            <a:r>
              <a:rPr lang="en-US" sz="1400" dirty="0">
                <a:latin typeface="+mn-lt"/>
                <a:ea typeface="Calibri"/>
                <a:cs typeface="Calibri"/>
                <a:sym typeface="Calibri"/>
              </a:rPr>
              <a:t>Programming Languages, Data Analysis Libraries</a:t>
            </a:r>
          </a:p>
          <a:p>
            <a:pPr marL="285750" lvl="0" indent="-285750" algn="l" rtl="0">
              <a:spcBef>
                <a:spcPts val="0"/>
              </a:spcBef>
              <a:spcAft>
                <a:spcPts val="0"/>
              </a:spcAft>
              <a:buClr>
                <a:schemeClr val="dk1"/>
              </a:buClr>
              <a:buSzPct val="91666"/>
              <a:buFont typeface="Arial" panose="020B0604020202020204" pitchFamily="34" charset="0"/>
              <a:buChar char="•"/>
            </a:pPr>
            <a:endParaRPr sz="1400" dirty="0">
              <a:latin typeface="+mn-lt"/>
              <a:ea typeface="Calibri"/>
              <a:cs typeface="Calibri"/>
              <a:sym typeface="Calibri"/>
            </a:endParaRPr>
          </a:p>
          <a:p>
            <a:pPr marL="285750" lvl="0" indent="-285750" algn="l" rtl="0">
              <a:spcBef>
                <a:spcPts val="0"/>
              </a:spcBef>
              <a:spcAft>
                <a:spcPts val="0"/>
              </a:spcAft>
              <a:buClr>
                <a:schemeClr val="dk1"/>
              </a:buClr>
              <a:buSzPct val="91666"/>
              <a:buFont typeface="Arial" panose="020B0604020202020204" pitchFamily="34" charset="0"/>
              <a:buChar char="•"/>
            </a:pPr>
            <a:r>
              <a:rPr lang="en-GB" sz="1400" dirty="0">
                <a:latin typeface="+mn-lt"/>
                <a:ea typeface="Calibri"/>
                <a:cs typeface="Calibri"/>
                <a:sym typeface="Calibri"/>
              </a:rPr>
              <a:t>Database Management : Relational Database , NoSQL Database (Optional)</a:t>
            </a:r>
            <a:endParaRPr sz="1400" dirty="0">
              <a:latin typeface="+mn-lt"/>
              <a:ea typeface="Calibri"/>
              <a:cs typeface="Calibri"/>
              <a:sym typeface="Calibri"/>
            </a:endParaRPr>
          </a:p>
          <a:p>
            <a:pPr marL="285750" lvl="0" indent="-285750" algn="l" rtl="0">
              <a:spcBef>
                <a:spcPts val="0"/>
              </a:spcBef>
              <a:spcAft>
                <a:spcPts val="0"/>
              </a:spcAft>
              <a:buClr>
                <a:schemeClr val="dk1"/>
              </a:buClr>
              <a:buSzPct val="91666"/>
              <a:buFont typeface="Arial" panose="020B0604020202020204" pitchFamily="34" charset="0"/>
              <a:buChar char="•"/>
            </a:pPr>
            <a:endParaRPr sz="1400" dirty="0">
              <a:latin typeface="+mn-lt"/>
              <a:ea typeface="Calibri"/>
              <a:cs typeface="Calibri"/>
              <a:sym typeface="Calibri"/>
            </a:endParaRPr>
          </a:p>
          <a:p>
            <a:pPr marL="285750" lvl="0" indent="-285750" algn="l" rtl="0">
              <a:spcBef>
                <a:spcPts val="0"/>
              </a:spcBef>
              <a:spcAft>
                <a:spcPts val="0"/>
              </a:spcAft>
              <a:buClr>
                <a:schemeClr val="dk1"/>
              </a:buClr>
              <a:buSzPct val="91666"/>
              <a:buFont typeface="Arial" panose="020B0604020202020204" pitchFamily="34" charset="0"/>
              <a:buChar char="•"/>
            </a:pPr>
            <a:r>
              <a:rPr lang="en-GB" sz="1400" dirty="0">
                <a:latin typeface="+mn-lt"/>
                <a:ea typeface="Calibri"/>
                <a:cs typeface="Calibri"/>
                <a:sym typeface="Calibri"/>
              </a:rPr>
              <a:t>Frontend Development Tools : HTML/CSS, JavaScript Frameworks</a:t>
            </a:r>
            <a:endParaRPr sz="1400" dirty="0">
              <a:latin typeface="+mn-lt"/>
              <a:ea typeface="Calibri"/>
              <a:cs typeface="Calibri"/>
              <a:sym typeface="Calibri"/>
            </a:endParaRPr>
          </a:p>
          <a:p>
            <a:pPr marL="285750" lvl="0" indent="-285750" algn="l" rtl="0">
              <a:spcBef>
                <a:spcPts val="0"/>
              </a:spcBef>
              <a:spcAft>
                <a:spcPts val="0"/>
              </a:spcAft>
              <a:buClr>
                <a:schemeClr val="dk1"/>
              </a:buClr>
              <a:buSzPct val="91666"/>
              <a:buFont typeface="Arial" panose="020B0604020202020204" pitchFamily="34" charset="0"/>
              <a:buChar char="•"/>
            </a:pPr>
            <a:endParaRPr sz="1400" dirty="0">
              <a:latin typeface="+mn-lt"/>
              <a:ea typeface="Calibri"/>
              <a:cs typeface="Calibri"/>
              <a:sym typeface="Calibri"/>
            </a:endParaRPr>
          </a:p>
          <a:p>
            <a:pPr marL="285750" lvl="0" indent="-285750" algn="l" rtl="0">
              <a:spcBef>
                <a:spcPts val="0"/>
              </a:spcBef>
              <a:spcAft>
                <a:spcPts val="0"/>
              </a:spcAft>
              <a:buClr>
                <a:schemeClr val="dk1"/>
              </a:buClr>
              <a:buSzPct val="91666"/>
              <a:buFont typeface="Arial" panose="020B0604020202020204" pitchFamily="34" charset="0"/>
              <a:buChar char="•"/>
            </a:pPr>
            <a:r>
              <a:rPr lang="en-GB" sz="1400" dirty="0">
                <a:latin typeface="+mn-lt"/>
                <a:ea typeface="Calibri"/>
                <a:cs typeface="Calibri"/>
                <a:sym typeface="Calibri"/>
              </a:rPr>
              <a:t>Backend Development Tools : Node.js with Express ,Python (Optional)</a:t>
            </a:r>
            <a:endParaRPr sz="1400" dirty="0">
              <a:latin typeface="+mn-lt"/>
              <a:ea typeface="Calibri"/>
              <a:cs typeface="Calibri"/>
              <a:sym typeface="Calibri"/>
            </a:endParaRPr>
          </a:p>
          <a:p>
            <a:pPr marL="285750" lvl="0" indent="-285750" algn="l" rtl="0">
              <a:spcBef>
                <a:spcPts val="0"/>
              </a:spcBef>
              <a:spcAft>
                <a:spcPts val="0"/>
              </a:spcAft>
              <a:buClr>
                <a:schemeClr val="dk1"/>
              </a:buClr>
              <a:buSzPct val="91666"/>
              <a:buFont typeface="Arial" panose="020B0604020202020204" pitchFamily="34" charset="0"/>
              <a:buChar char="•"/>
            </a:pPr>
            <a:endParaRPr sz="1400" dirty="0">
              <a:latin typeface="+mn-lt"/>
              <a:ea typeface="Calibri"/>
              <a:cs typeface="Calibri"/>
              <a:sym typeface="Calibri"/>
            </a:endParaRPr>
          </a:p>
          <a:p>
            <a:pPr marL="285750" lvl="0" indent="-285750" algn="l" rtl="0">
              <a:spcBef>
                <a:spcPts val="0"/>
              </a:spcBef>
              <a:spcAft>
                <a:spcPts val="0"/>
              </a:spcAft>
              <a:buClr>
                <a:schemeClr val="dk1"/>
              </a:buClr>
              <a:buSzPct val="91666"/>
              <a:buFont typeface="Arial" panose="020B0604020202020204" pitchFamily="34" charset="0"/>
              <a:buChar char="•"/>
            </a:pPr>
            <a:r>
              <a:rPr lang="en-GB" sz="1400" dirty="0">
                <a:latin typeface="+mn-lt"/>
                <a:ea typeface="Calibri"/>
                <a:cs typeface="Calibri"/>
                <a:sym typeface="Calibri"/>
              </a:rPr>
              <a:t>Data Visualization Tools : Charting Libraries(Chart.js or D3.js ) ,Mapping Libraries</a:t>
            </a:r>
            <a:endParaRPr sz="1400" dirty="0">
              <a:latin typeface="+mn-lt"/>
              <a:ea typeface="Calibri"/>
              <a:cs typeface="Calibri"/>
              <a:sym typeface="Calibri"/>
            </a:endParaRPr>
          </a:p>
          <a:p>
            <a:pPr marL="285750" lvl="0" indent="-285750" algn="l" rtl="0">
              <a:spcBef>
                <a:spcPts val="0"/>
              </a:spcBef>
              <a:spcAft>
                <a:spcPts val="0"/>
              </a:spcAft>
              <a:buClr>
                <a:schemeClr val="dk1"/>
              </a:buClr>
              <a:buSzPct val="91666"/>
              <a:buFont typeface="Arial" panose="020B0604020202020204" pitchFamily="34" charset="0"/>
              <a:buChar char="•"/>
            </a:pPr>
            <a:endParaRPr sz="1400" dirty="0">
              <a:latin typeface="+mn-lt"/>
              <a:ea typeface="Calibri"/>
              <a:cs typeface="Calibri"/>
              <a:sym typeface="Calibri"/>
            </a:endParaRPr>
          </a:p>
          <a:p>
            <a:pPr marL="285750" lvl="0" indent="-285750" algn="l" rtl="0">
              <a:spcBef>
                <a:spcPts val="0"/>
              </a:spcBef>
              <a:spcAft>
                <a:spcPts val="0"/>
              </a:spcAft>
              <a:buClr>
                <a:schemeClr val="dk1"/>
              </a:buClr>
              <a:buSzPct val="91666"/>
              <a:buFont typeface="Arial" panose="020B0604020202020204" pitchFamily="34" charset="0"/>
              <a:buChar char="•"/>
            </a:pPr>
            <a:r>
              <a:rPr lang="en-GB" sz="1400" dirty="0">
                <a:latin typeface="+mn-lt"/>
                <a:ea typeface="Calibri"/>
                <a:cs typeface="Calibri"/>
                <a:sym typeface="Calibri"/>
              </a:rPr>
              <a:t>Testing and Validation Tools : Statistical Software ,User Feedback Mechanisms</a:t>
            </a:r>
          </a:p>
          <a:p>
            <a:pPr marL="285750" lvl="0" indent="-285750" algn="l" rtl="0">
              <a:spcBef>
                <a:spcPts val="0"/>
              </a:spcBef>
              <a:spcAft>
                <a:spcPts val="0"/>
              </a:spcAft>
              <a:buClr>
                <a:schemeClr val="dk1"/>
              </a:buClr>
              <a:buSzPct val="91666"/>
              <a:buFont typeface="Arial" panose="020B0604020202020204" pitchFamily="34" charset="0"/>
              <a:buChar char="•"/>
            </a:pPr>
            <a:endParaRPr sz="1400" dirty="0">
              <a:latin typeface="+mn-lt"/>
              <a:ea typeface="Calibri"/>
              <a:cs typeface="Calibri"/>
              <a:sym typeface="Calibri"/>
            </a:endParaRPr>
          </a:p>
          <a:p>
            <a:pPr marL="285750" lvl="0" indent="-285750" algn="l" rtl="0">
              <a:spcBef>
                <a:spcPts val="0"/>
              </a:spcBef>
              <a:spcAft>
                <a:spcPts val="0"/>
              </a:spcAft>
              <a:buClr>
                <a:schemeClr val="dk1"/>
              </a:buClr>
              <a:buSzPct val="91666"/>
              <a:buFont typeface="Arial" panose="020B0604020202020204" pitchFamily="34" charset="0"/>
              <a:buChar char="•"/>
            </a:pPr>
            <a:r>
              <a:rPr lang="en-GB" sz="1400" dirty="0">
                <a:latin typeface="+mn-lt"/>
                <a:ea typeface="Calibri"/>
                <a:cs typeface="Calibri"/>
                <a:sym typeface="Calibri"/>
              </a:rPr>
              <a:t>Deployment and Hosting : Web Hosting Services ,Version Control Systems</a:t>
            </a:r>
          </a:p>
          <a:p>
            <a:pPr marL="285750" lvl="0" indent="-285750" algn="l" rtl="0">
              <a:spcBef>
                <a:spcPts val="0"/>
              </a:spcBef>
              <a:spcAft>
                <a:spcPts val="0"/>
              </a:spcAft>
              <a:buClr>
                <a:schemeClr val="dk1"/>
              </a:buClr>
              <a:buSzPct val="91666"/>
              <a:buFont typeface="Arial" panose="020B0604020202020204" pitchFamily="34" charset="0"/>
              <a:buChar char="•"/>
            </a:pPr>
            <a:endParaRPr sz="1400" dirty="0">
              <a:latin typeface="+mn-lt"/>
              <a:ea typeface="Calibri"/>
              <a:cs typeface="Calibri"/>
              <a:sym typeface="Calibri"/>
            </a:endParaRPr>
          </a:p>
          <a:p>
            <a:pPr marL="285750" lvl="0" indent="-285750" algn="l" rtl="0">
              <a:spcBef>
                <a:spcPts val="0"/>
              </a:spcBef>
              <a:spcAft>
                <a:spcPts val="0"/>
              </a:spcAft>
              <a:buClr>
                <a:schemeClr val="dk1"/>
              </a:buClr>
              <a:buSzPct val="91666"/>
              <a:buFont typeface="Arial" panose="020B0604020202020204" pitchFamily="34" charset="0"/>
              <a:buChar char="•"/>
            </a:pPr>
            <a:r>
              <a:rPr lang="en-GB" sz="1400" dirty="0">
                <a:latin typeface="+mn-lt"/>
                <a:ea typeface="Calibri"/>
                <a:cs typeface="Calibri"/>
                <a:sym typeface="Calibri"/>
              </a:rPr>
              <a:t>Project Management Tools : Collaboration Platforms, Documentation Tools</a:t>
            </a:r>
            <a:endParaRPr sz="1400" dirty="0">
              <a:latin typeface="+mn-lt"/>
              <a:ea typeface="Calibri"/>
              <a:cs typeface="Calibri"/>
              <a:sym typeface="Calibri"/>
            </a:endParaRPr>
          </a:p>
          <a:p>
            <a:pPr marL="0" lvl="0" indent="0" algn="l" rtl="0">
              <a:spcBef>
                <a:spcPts val="0"/>
              </a:spcBef>
              <a:spcAft>
                <a:spcPts val="0"/>
              </a:spcAft>
              <a:buClr>
                <a:schemeClr val="dk1"/>
              </a:buClr>
              <a:buSzPct val="91666"/>
              <a:buFont typeface="Arial"/>
              <a:buNone/>
            </a:pPr>
            <a:r>
              <a:rPr lang="en-GB" sz="1400" dirty="0">
                <a:latin typeface="+mn-lt"/>
                <a:ea typeface="Calibri"/>
                <a:cs typeface="Calibri"/>
                <a:sym typeface="Calibri"/>
              </a:rPr>
              <a:t>By assembling these components, the project can be effectively developed, deployed, and maintained, ensuring a comprehensive and user-friendly RAI tool for the pharmaceutical industry.</a:t>
            </a:r>
            <a:endParaRPr sz="1400" dirty="0">
              <a:latin typeface="+mn-lt"/>
              <a:ea typeface="Calibri"/>
              <a:cs typeface="Calibri"/>
              <a:sym typeface="Calibri"/>
            </a:endParaRPr>
          </a:p>
          <a:p>
            <a:pPr marL="0" lvl="0" indent="0" algn="l" rtl="0">
              <a:spcBef>
                <a:spcPts val="0"/>
              </a:spcBef>
              <a:spcAft>
                <a:spcPts val="0"/>
              </a:spcAft>
              <a:buClr>
                <a:schemeClr val="dk1"/>
              </a:buClr>
              <a:buSzPct val="91666"/>
              <a:buFont typeface="Arial"/>
              <a:buNone/>
            </a:pPr>
            <a:endParaRPr sz="1200" dirty="0">
              <a:latin typeface="Calibri"/>
              <a:ea typeface="Calibri"/>
              <a:cs typeface="Calibri"/>
              <a:sym typeface="Calibri"/>
            </a:endParaRPr>
          </a:p>
          <a:p>
            <a:pPr marL="342900" lvl="0" indent="-190500" algn="l" rtl="0">
              <a:spcBef>
                <a:spcPts val="0"/>
              </a:spcBef>
              <a:spcAft>
                <a:spcPts val="0"/>
              </a:spcAft>
              <a:buClr>
                <a:schemeClr val="dk1"/>
              </a:buClr>
              <a:buSzPct val="100000"/>
              <a:buNone/>
            </a:pPr>
            <a:endParaRPr dirty="0"/>
          </a:p>
        </p:txBody>
      </p:sp>
    </p:spTree>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4825</Words>
  <Application>Microsoft Office PowerPoint</Application>
  <PresentationFormat>Widescreen</PresentationFormat>
  <Paragraphs>430</Paragraphs>
  <Slides>16</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Cambria</vt:lpstr>
      <vt:lpstr>Verdana</vt:lpstr>
      <vt:lpstr>Arial</vt:lpstr>
      <vt:lpstr>Bookman Old Style</vt:lpstr>
      <vt:lpstr>Calibri</vt:lpstr>
      <vt:lpstr>Bioinformatics</vt:lpstr>
      <vt:lpstr>PowerPoint Presentation</vt:lpstr>
      <vt:lpstr>Introduction</vt:lpstr>
      <vt:lpstr>Literature Review</vt:lpstr>
      <vt:lpstr>Existing method Drawback</vt:lpstr>
      <vt:lpstr>Proposed Method</vt:lpstr>
      <vt:lpstr>Objectives</vt:lpstr>
      <vt:lpstr>Methodology/Modules</vt:lpstr>
      <vt:lpstr>Architecture</vt:lpstr>
      <vt:lpstr>Hardware/software components</vt:lpstr>
      <vt:lpstr>Timeline of Project</vt:lpstr>
      <vt:lpstr>Expected Outcomes</vt:lpstr>
      <vt:lpstr>Conclusion</vt:lpstr>
      <vt:lpstr>Github Link</vt:lpstr>
      <vt:lpstr>References</vt:lpstr>
      <vt:lpstr>Project work mapping with SDG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dharani yekuluru</cp:lastModifiedBy>
  <cp:revision>1</cp:revision>
  <dcterms:modified xsi:type="dcterms:W3CDTF">2024-10-20T05:17:45Z</dcterms:modified>
</cp:coreProperties>
</file>