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61" r:id="rId5"/>
    <p:sldId id="258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0F0F0-FB2D-C23E-26B3-0535DE71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A05BF-7242-E2C3-CC3C-22A1A369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18733-0337-2447-0B6C-CB4484E58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F75B7-A203-F2CE-9589-7690DD52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600D5-8254-616F-C214-0BBC2B11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1661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715D-D40E-F332-0A0A-782801FF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29F43-C24D-B64D-7500-013AAFB6C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B436-E882-BCBB-03D1-AFAA2081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3FB0-2F47-8965-D0DD-798476D08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57A2-9102-3BB5-6D92-1559AC05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308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301E6-A109-4A0F-D002-8068BB3249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15AEF-CFA7-928A-1A59-198F94958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C4D5C-F8C5-21F2-C99B-7E61575ED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45103-5E09-FB1B-03B2-3CC2BB415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B58D7-9EBE-337C-4E6C-3DB37808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90649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41DA-A283-AC51-61DC-11E08B76E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3EE84-4057-F077-1CF1-01625213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5787A-5003-B272-35D2-C43937BF4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3E646-F6ED-4CA4-DD62-873206245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80976-DD24-1B2E-C948-84FD5E87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887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6FF8-ABE0-7809-16C7-6F893C42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3A42E-98A4-9212-550C-B93DF4C8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A38DE-CE24-9D73-FE58-3E075228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6C43E-F886-2B60-47F4-756B5DDD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EDF3-5609-BBD2-A228-C782128C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406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D36AC-8F76-0178-A627-0F528BCC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1E0AA-1AC5-C82C-53D3-90E6B9934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362A9-4C34-BAEC-D689-68A49F88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66119-FE81-6B7B-9914-1DC083554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6ED0B-5299-37F5-59EA-DF5F8E21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E76FA-E7AE-E07C-4378-6F684111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318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1124-DBD2-59A9-825B-02B2A8571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3317E-93BE-BD2C-2129-6DD7B2988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62A6F-284E-CBB9-C7C9-DC8345A5C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0EC0B-303F-2A7B-B54D-A32B7149F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BC616-9A68-2207-E9B6-76CE4700B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9A10-6F8E-72E1-972E-E4F025DD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2538DD-7FB8-F173-34A3-1B916DBF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47E95-FD89-C304-5546-8D8CA216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56176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A7B2-78E9-EC95-7394-180D5BA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51013-462A-B46C-090F-05E76FEE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20BF6-C8AA-CFBB-5705-6BD7FC98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C600-8836-9277-3D8B-84349B6F6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9095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F3BB5-073F-1D38-FC46-E0F337CD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A7A0DE-8E29-C8A4-6697-A973B2BA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7C27F-0698-9DB0-D4B7-53450D211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7883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DBB1A-A00C-5DAD-8A98-1C0BC059F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28A4-EADC-E65F-9C86-B8C0A421F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5223F-DAFE-D01B-70D1-3295C7504C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FF7F-C2C7-436B-AB09-FBF9D4982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8BBEA-98B5-EFD8-D03B-3DA7F576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FC46C-2160-9E53-504A-1B2911C4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70676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06B-01D4-4EA5-CC94-483C1FB48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8240F-C005-3B10-D387-D632505F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8E916-FED1-DEFC-98BB-B1412825E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6A1D2-D495-1FD4-E7AE-1290D748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CF7B8-E821-C9A2-11F1-FB03CBEC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4F67-AC02-92B3-EE8F-B29B0A81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6919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76D17-1D3F-E7DD-71BE-FEAC1F1F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FA99F-249A-FC4D-3A69-30642C83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858D-917E-7E6C-E7C3-B4DDCCCB1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A8AD0-4133-444B-956D-B3352209FA33}" type="datetimeFigureOut">
              <a:rPr lang="en-SE" smtClean="0"/>
              <a:t>2025-04-24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0161-CD92-DFBC-4806-66D0460DB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1C52-DD63-CFE0-746E-2888C6D19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DEAB-F29A-4BF9-9FA0-EA09A0911F2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60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1069117" y="1809562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3246709" y="3044949"/>
            <a:ext cx="3515450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4737343" y="4290509"/>
            <a:ext cx="3515450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Ingredient</a:t>
            </a:r>
            <a:endParaRPr lang="en-SE" kern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6598763" y="5536069"/>
            <a:ext cx="3308060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6DA95D-1B50-690C-F890-70B541A88B5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16200000" flipV="1">
            <a:off x="5438361" y="3233802"/>
            <a:ext cx="622780" cy="149063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B7B5F9A-104A-E9F8-8784-3A73F004C8FC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rot="16200000" flipV="1">
            <a:off x="3523709" y="1564224"/>
            <a:ext cx="612607" cy="234884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ED9B12C-D18E-CA4D-9706-483A6C79C22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7062540" y="4345816"/>
            <a:ext cx="622780" cy="1757725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41DB1D-20B8-278E-2FD4-246793DB1055}"/>
              </a:ext>
            </a:extLst>
          </p:cNvPr>
          <p:cNvSpPr txBox="1"/>
          <p:nvPr/>
        </p:nvSpPr>
        <p:spPr>
          <a:xfrm>
            <a:off x="6495067" y="3794452"/>
            <a:ext cx="46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093F7C-BC35-D2A0-4429-553209CEE225}"/>
              </a:ext>
            </a:extLst>
          </p:cNvPr>
          <p:cNvSpPr txBox="1"/>
          <p:nvPr/>
        </p:nvSpPr>
        <p:spPr>
          <a:xfrm>
            <a:off x="5004434" y="2548893"/>
            <a:ext cx="92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formOf</a:t>
            </a:r>
            <a:endParaRPr lang="en-SE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E7299C8-7EB7-3C3A-C490-071F98BA3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2" y="3866904"/>
            <a:ext cx="4048125" cy="237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CF0F8DA-F104-28A8-1D54-2E13A745DE16}"/>
              </a:ext>
            </a:extLst>
          </p:cNvPr>
          <p:cNvCxnSpPr>
            <a:cxnSpLocks/>
            <a:stCxn id="4" idx="1"/>
            <a:endCxn id="5" idx="1"/>
          </p:cNvCxnSpPr>
          <p:nvPr/>
        </p:nvCxnSpPr>
        <p:spPr>
          <a:xfrm rot="10800000" flipH="1" flipV="1">
            <a:off x="1069117" y="2120951"/>
            <a:ext cx="2177592" cy="1235387"/>
          </a:xfrm>
          <a:prstGeom prst="bentConnector3">
            <a:avLst>
              <a:gd name="adj1" fmla="val -10498"/>
            </a:avLst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DCA3BC4-6936-4132-4746-8D3B87C8ADD8}"/>
              </a:ext>
            </a:extLst>
          </p:cNvPr>
          <p:cNvSpPr txBox="1"/>
          <p:nvPr/>
        </p:nvSpPr>
        <p:spPr>
          <a:xfrm>
            <a:off x="642486" y="3377948"/>
            <a:ext cx="232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Product-classification</a:t>
            </a:r>
            <a:endParaRPr lang="en-S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2CA8D5-14F4-C962-3082-CBC78080AC6B}"/>
              </a:ext>
            </a:extLst>
          </p:cNvPr>
          <p:cNvSpPr/>
          <p:nvPr/>
        </p:nvSpPr>
        <p:spPr>
          <a:xfrm>
            <a:off x="4711777" y="574174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76E76C-583F-2817-765F-F013465D5B21}"/>
              </a:ext>
            </a:extLst>
          </p:cNvPr>
          <p:cNvSpPr/>
          <p:nvPr/>
        </p:nvSpPr>
        <p:spPr>
          <a:xfrm>
            <a:off x="8885556" y="149817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60090A-02CB-648D-E24C-B4C5B1E2B11F}"/>
              </a:ext>
            </a:extLst>
          </p:cNvPr>
          <p:cNvSpPr/>
          <p:nvPr/>
        </p:nvSpPr>
        <p:spPr>
          <a:xfrm>
            <a:off x="8885556" y="2355691"/>
            <a:ext cx="2237327" cy="622780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>
                <a:solidFill>
                  <a:srgbClr val="FFFFFF"/>
                </a:solidFill>
                <a:latin typeface="Calibri" panose="020F0502020204030204"/>
              </a:rPr>
              <a:t>Subscription</a:t>
            </a:r>
            <a:endParaRPr kumimoji="0" lang="en-S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37C87A4-81C0-43FF-7694-F9426BB4F9C2}"/>
              </a:ext>
            </a:extLst>
          </p:cNvPr>
          <p:cNvSpPr/>
          <p:nvPr/>
        </p:nvSpPr>
        <p:spPr>
          <a:xfrm>
            <a:off x="1536388" y="578202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3402D6B7-4E68-F41D-5186-3E895AE5C6A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 rot="16200000" flipH="1">
            <a:off x="2351031" y="1505003"/>
            <a:ext cx="608580" cy="53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962290-717D-13A5-FDF7-E02EF4FB6A7A}"/>
              </a:ext>
            </a:extLst>
          </p:cNvPr>
          <p:cNvSpPr txBox="1"/>
          <p:nvPr/>
        </p:nvSpPr>
        <p:spPr>
          <a:xfrm>
            <a:off x="2655051" y="1278816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subject</a:t>
            </a:r>
            <a:endParaRPr lang="en-SE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44F89B8-55F2-5271-F34F-D9707A020210}"/>
              </a:ext>
            </a:extLst>
          </p:cNvPr>
          <p:cNvCxnSpPr>
            <a:cxnSpLocks/>
            <a:stCxn id="2" idx="3"/>
            <a:endCxn id="14" idx="1"/>
          </p:cNvCxnSpPr>
          <p:nvPr/>
        </p:nvCxnSpPr>
        <p:spPr>
          <a:xfrm flipV="1">
            <a:off x="3773715" y="885564"/>
            <a:ext cx="938062" cy="4028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41B0C2-51DD-099C-D487-2F984833B29F}"/>
              </a:ext>
            </a:extLst>
          </p:cNvPr>
          <p:cNvSpPr txBox="1"/>
          <p:nvPr/>
        </p:nvSpPr>
        <p:spPr>
          <a:xfrm>
            <a:off x="3861430" y="516233"/>
            <a:ext cx="94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holder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26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9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D213BE-09A8-94FA-257F-4E63C9C446A6}"/>
              </a:ext>
            </a:extLst>
          </p:cNvPr>
          <p:cNvSpPr/>
          <p:nvPr/>
        </p:nvSpPr>
        <p:spPr>
          <a:xfrm>
            <a:off x="1670981" y="2676280"/>
            <a:ext cx="2445649" cy="1219503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FC6189-3A85-96B3-E2DC-0A868B308535}"/>
              </a:ext>
            </a:extLst>
          </p:cNvPr>
          <p:cNvSpPr/>
          <p:nvPr/>
        </p:nvSpPr>
        <p:spPr>
          <a:xfrm>
            <a:off x="1815836" y="3184960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(Draft – no 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7D781A-7066-687C-4EFF-1F3795E0C4D9}"/>
              </a:ext>
            </a:extLst>
          </p:cNvPr>
          <p:cNvSpPr/>
          <p:nvPr/>
        </p:nvSpPr>
        <p:spPr>
          <a:xfrm>
            <a:off x="5538025" y="2573977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846788-4B52-43CA-A3D2-9B07DC576AE2}"/>
              </a:ext>
            </a:extLst>
          </p:cNvPr>
          <p:cNvCxnSpPr/>
          <p:nvPr/>
        </p:nvCxnSpPr>
        <p:spPr>
          <a:xfrm>
            <a:off x="4406341" y="286665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AC6B2-001C-5354-9905-46882211DDB6}"/>
              </a:ext>
            </a:extLst>
          </p:cNvPr>
          <p:cNvCxnSpPr/>
          <p:nvPr/>
        </p:nvCxnSpPr>
        <p:spPr>
          <a:xfrm>
            <a:off x="4406341" y="326938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29F986-160A-2641-57D8-A834FFCB5A5F}"/>
              </a:ext>
            </a:extLst>
          </p:cNvPr>
          <p:cNvCxnSpPr/>
          <p:nvPr/>
        </p:nvCxnSpPr>
        <p:spPr>
          <a:xfrm>
            <a:off x="4406341" y="3681100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DB9400A-9478-3374-B35A-DA1B50816F16}"/>
              </a:ext>
            </a:extLst>
          </p:cNvPr>
          <p:cNvCxnSpPr/>
          <p:nvPr/>
        </p:nvCxnSpPr>
        <p:spPr>
          <a:xfrm>
            <a:off x="7274781" y="3286031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7D0209D-A06A-3E9F-CF76-8E2A91DF3E73}"/>
              </a:ext>
            </a:extLst>
          </p:cNvPr>
          <p:cNvSpPr/>
          <p:nvPr/>
        </p:nvSpPr>
        <p:spPr>
          <a:xfrm>
            <a:off x="8471348" y="2981961"/>
            <a:ext cx="2155938" cy="622780"/>
          </a:xfrm>
          <a:prstGeom prst="roundRect">
            <a:avLst/>
          </a:prstGeom>
          <a:solidFill>
            <a:srgbClr val="FDBB41">
              <a:lumMod val="75000"/>
            </a:srgbClr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SubstanceDefinition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(GSID)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A5C9EFBB-B4FD-9161-A6BB-21F410A8F651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4406341" y="3604741"/>
            <a:ext cx="5142976" cy="10792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396ADC-1B15-9D7B-A3E0-922F092D6437}"/>
              </a:ext>
            </a:extLst>
          </p:cNvPr>
          <p:cNvSpPr txBox="1"/>
          <p:nvPr/>
        </p:nvSpPr>
        <p:spPr>
          <a:xfrm>
            <a:off x="4542715" y="250660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FF2B77-C9E0-D6F2-36EA-49FC1348A619}"/>
              </a:ext>
            </a:extLst>
          </p:cNvPr>
          <p:cNvSpPr txBox="1"/>
          <p:nvPr/>
        </p:nvSpPr>
        <p:spPr>
          <a:xfrm>
            <a:off x="6700531" y="4333897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E6B664-3410-3E9D-CFDE-31B2DA3F08D7}"/>
              </a:ext>
            </a:extLst>
          </p:cNvPr>
          <p:cNvSpPr txBox="1"/>
          <p:nvPr/>
        </p:nvSpPr>
        <p:spPr>
          <a:xfrm>
            <a:off x="4233372" y="2900242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677020-9A1F-6EE0-F986-C32DC964C8CC}"/>
              </a:ext>
            </a:extLst>
          </p:cNvPr>
          <p:cNvSpPr txBox="1"/>
          <p:nvPr/>
        </p:nvSpPr>
        <p:spPr>
          <a:xfrm>
            <a:off x="4221967" y="3310938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06FC31-8800-3487-685A-6C819F57A376}"/>
              </a:ext>
            </a:extLst>
          </p:cNvPr>
          <p:cNvSpPr txBox="1"/>
          <p:nvPr/>
        </p:nvSpPr>
        <p:spPr>
          <a:xfrm>
            <a:off x="7274781" y="2866653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7F7021-F177-E9FC-2828-4C8B06A35743}"/>
              </a:ext>
            </a:extLst>
          </p:cNvPr>
          <p:cNvSpPr/>
          <p:nvPr/>
        </p:nvSpPr>
        <p:spPr>
          <a:xfrm>
            <a:off x="1548882" y="3632171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D86C9A-EB44-9894-2CBF-F0CB132DCFAF}"/>
              </a:ext>
            </a:extLst>
          </p:cNvPr>
          <p:cNvSpPr/>
          <p:nvPr/>
        </p:nvSpPr>
        <p:spPr>
          <a:xfrm>
            <a:off x="2893805" y="230000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B3261DA-69D3-BBB6-3C1F-4AE3929F35E0}"/>
              </a:ext>
            </a:extLst>
          </p:cNvPr>
          <p:cNvSpPr/>
          <p:nvPr/>
        </p:nvSpPr>
        <p:spPr>
          <a:xfrm>
            <a:off x="4713788" y="188517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D048536-9498-EA44-E3E4-4C66703265C8}"/>
              </a:ext>
            </a:extLst>
          </p:cNvPr>
          <p:cNvSpPr/>
          <p:nvPr/>
        </p:nvSpPr>
        <p:spPr>
          <a:xfrm>
            <a:off x="4481732" y="3665016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7E0BFAA-B7C7-2225-B949-1B019ADBB54B}"/>
              </a:ext>
            </a:extLst>
          </p:cNvPr>
          <p:cNvSpPr/>
          <p:nvPr/>
        </p:nvSpPr>
        <p:spPr>
          <a:xfrm>
            <a:off x="7963029" y="240830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ADE5732-17B3-605D-288C-86F8C34B87B4}"/>
              </a:ext>
            </a:extLst>
          </p:cNvPr>
          <p:cNvSpPr/>
          <p:nvPr/>
        </p:nvSpPr>
        <p:spPr>
          <a:xfrm>
            <a:off x="6700531" y="4788594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9219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916198"/>
            <a:ext cx="3626232" cy="2660025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4734009" y="4435796"/>
            <a:ext cx="5676151" cy="1355826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7905883" y="5422290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9592" y="3836985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82438" y="4615988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1283858" y="4278533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93805" y="2549662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7168189" y="5545645"/>
            <a:ext cx="597159" cy="54794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SE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875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D9F251-743A-733B-9B00-7B6F076E7A9A}"/>
              </a:ext>
            </a:extLst>
          </p:cNvPr>
          <p:cNvSpPr/>
          <p:nvPr/>
        </p:nvSpPr>
        <p:spPr>
          <a:xfrm>
            <a:off x="882949" y="2279960"/>
            <a:ext cx="3626232" cy="3644186"/>
          </a:xfrm>
          <a:prstGeom prst="roundRect">
            <a:avLst/>
          </a:prstGeom>
          <a:solidFill>
            <a:srgbClr val="0D494F"/>
          </a:solidFill>
          <a:ln w="12700" cap="flat" cmpd="sng" algn="ctr">
            <a:solidFill>
              <a:srgbClr val="0D494F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D85DED4-ACB1-AD71-BC81-242369AEEF88}"/>
              </a:ext>
            </a:extLst>
          </p:cNvPr>
          <p:cNvSpPr/>
          <p:nvPr/>
        </p:nvSpPr>
        <p:spPr>
          <a:xfrm>
            <a:off x="5865693" y="3429000"/>
            <a:ext cx="1511928" cy="1321806"/>
          </a:xfrm>
          <a:prstGeom prst="ellipse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Maintenance org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8744B0-BCCC-FB65-B5E6-A56C6D762328}"/>
              </a:ext>
            </a:extLst>
          </p:cNvPr>
          <p:cNvCxnSpPr/>
          <p:nvPr/>
        </p:nvCxnSpPr>
        <p:spPr>
          <a:xfrm>
            <a:off x="4734009" y="372167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5839AA-20DD-ABAA-694A-080210B06ECD}"/>
              </a:ext>
            </a:extLst>
          </p:cNvPr>
          <p:cNvCxnSpPr/>
          <p:nvPr/>
        </p:nvCxnSpPr>
        <p:spPr>
          <a:xfrm>
            <a:off x="4734009" y="4124406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4A4F852-B066-A3E0-BAFE-1F99A98F3A90}"/>
              </a:ext>
            </a:extLst>
          </p:cNvPr>
          <p:cNvCxnSpPr/>
          <p:nvPr/>
        </p:nvCxnSpPr>
        <p:spPr>
          <a:xfrm>
            <a:off x="4734009" y="4536123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2E26AA-BE62-E0A5-35DF-9705A2B88CDA}"/>
              </a:ext>
            </a:extLst>
          </p:cNvPr>
          <p:cNvCxnSpPr/>
          <p:nvPr/>
        </p:nvCxnSpPr>
        <p:spPr>
          <a:xfrm>
            <a:off x="7602449" y="4141054"/>
            <a:ext cx="986828" cy="0"/>
          </a:xfrm>
          <a:prstGeom prst="straightConnector1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Straight Arrow Connector 13">
            <a:extLst>
              <a:ext uri="{FF2B5EF4-FFF2-40B4-BE49-F238E27FC236}">
                <a16:creationId xmlns:a16="http://schemas.microsoft.com/office/drawing/2014/main" id="{7EAFECAD-617E-728D-4EFB-0753DCA1E595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838200" y="4435796"/>
            <a:ext cx="9571960" cy="1932053"/>
          </a:xfrm>
          <a:prstGeom prst="bentConnector2">
            <a:avLst/>
          </a:prstGeom>
          <a:noFill/>
          <a:ln w="57150" cap="flat" cmpd="sng" algn="ctr">
            <a:solidFill>
              <a:srgbClr val="60265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30CE359-862B-0646-6203-4CC960B156A5}"/>
              </a:ext>
            </a:extLst>
          </p:cNvPr>
          <p:cNvSpPr txBox="1"/>
          <p:nvPr/>
        </p:nvSpPr>
        <p:spPr>
          <a:xfrm>
            <a:off x="4870383" y="3361625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POST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4252CB-26AF-1382-E64D-3DD97B6D4138}"/>
              </a:ext>
            </a:extLst>
          </p:cNvPr>
          <p:cNvSpPr txBox="1"/>
          <p:nvPr/>
        </p:nvSpPr>
        <p:spPr>
          <a:xfrm>
            <a:off x="6048081" y="5979842"/>
            <a:ext cx="68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0A6CD7-17BD-5E89-43FE-60C3C3949BF7}"/>
              </a:ext>
            </a:extLst>
          </p:cNvPr>
          <p:cNvSpPr txBox="1"/>
          <p:nvPr/>
        </p:nvSpPr>
        <p:spPr>
          <a:xfrm>
            <a:off x="4561040" y="3755265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F11D45-B7FC-BA99-0192-C47C12D0419D}"/>
              </a:ext>
            </a:extLst>
          </p:cNvPr>
          <p:cNvSpPr txBox="1"/>
          <p:nvPr/>
        </p:nvSpPr>
        <p:spPr>
          <a:xfrm>
            <a:off x="4549635" y="4165961"/>
            <a:ext cx="1425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GET - status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3ED159F-760B-F430-63D9-8F43B0A368E6}"/>
              </a:ext>
            </a:extLst>
          </p:cNvPr>
          <p:cNvSpPr/>
          <p:nvPr/>
        </p:nvSpPr>
        <p:spPr>
          <a:xfrm>
            <a:off x="1104689" y="2893943"/>
            <a:ext cx="3172945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MedicinalProductDefinition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Including ref to Source (e.g. </a:t>
            </a:r>
            <a:r>
              <a:rPr lang="en-US" sz="1400" kern="0" dirty="0" err="1">
                <a:solidFill>
                  <a:srgbClr val="FFFFFF"/>
                </a:solidFill>
              </a:rPr>
              <a:t>ePI</a:t>
            </a:r>
            <a:r>
              <a:rPr lang="en-US" sz="1400" kern="0" dirty="0">
                <a:solidFill>
                  <a:srgbClr val="FFFFFF"/>
                </a:solidFill>
              </a:rPr>
              <a:t>)</a:t>
            </a:r>
            <a:r>
              <a:rPr lang="en-US" kern="0" dirty="0">
                <a:solidFill>
                  <a:srgbClr val="FFFFFF"/>
                </a:solidFill>
              </a:rPr>
              <a:t> 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B0B2C9B-0D5C-FB39-205D-A133E45E6804}"/>
              </a:ext>
            </a:extLst>
          </p:cNvPr>
          <p:cNvSpPr/>
          <p:nvPr/>
        </p:nvSpPr>
        <p:spPr>
          <a:xfrm>
            <a:off x="1517096" y="3601892"/>
            <a:ext cx="2227251" cy="622780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Ingredient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0631AF96-80D9-F329-C57F-B632E95E905A}"/>
              </a:ext>
            </a:extLst>
          </p:cNvPr>
          <p:cNvSpPr/>
          <p:nvPr/>
        </p:nvSpPr>
        <p:spPr>
          <a:xfrm>
            <a:off x="8734133" y="3813016"/>
            <a:ext cx="3352054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AdministrableProductDefinition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(PhPID)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F6F818-1278-64EB-0DEC-0B0F67E1219F}"/>
              </a:ext>
            </a:extLst>
          </p:cNvPr>
          <p:cNvSpPr txBox="1"/>
          <p:nvPr/>
        </p:nvSpPr>
        <p:spPr>
          <a:xfrm>
            <a:off x="7602449" y="3714395"/>
            <a:ext cx="89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861"/>
                </a:solidFill>
                <a:effectLst/>
                <a:uLnTx/>
                <a:uFillTx/>
              </a:rPr>
              <a:t>Publish</a:t>
            </a:r>
            <a:endParaRPr kumimoji="0" lang="en-SE" sz="1800" b="0" i="0" u="none" strike="noStrike" kern="0" cap="none" spc="0" normalizeH="0" baseline="0" noProof="0" dirty="0">
              <a:ln>
                <a:noFill/>
              </a:ln>
              <a:solidFill>
                <a:srgbClr val="163861"/>
              </a:solidFill>
              <a:effectLst/>
              <a:uLnTx/>
              <a:uFillTx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33FAF6A-9DC3-0655-8427-FF42F0FA272F}"/>
              </a:ext>
            </a:extLst>
          </p:cNvPr>
          <p:cNvSpPr/>
          <p:nvPr/>
        </p:nvSpPr>
        <p:spPr>
          <a:xfrm>
            <a:off x="931342" y="400354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A1E009-FAB8-9095-271E-878F7D82A925}"/>
              </a:ext>
            </a:extLst>
          </p:cNvPr>
          <p:cNvSpPr/>
          <p:nvPr/>
        </p:nvSpPr>
        <p:spPr>
          <a:xfrm>
            <a:off x="2881721" y="2010370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90FD837-239C-71EC-9058-5A6F196E2CCF}"/>
              </a:ext>
            </a:extLst>
          </p:cNvPr>
          <p:cNvSpPr/>
          <p:nvPr/>
        </p:nvSpPr>
        <p:spPr>
          <a:xfrm>
            <a:off x="5123678" y="2781909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4B9EC5-BE21-DE43-33AE-9652098EC279}"/>
              </a:ext>
            </a:extLst>
          </p:cNvPr>
          <p:cNvSpPr/>
          <p:nvPr/>
        </p:nvSpPr>
        <p:spPr>
          <a:xfrm>
            <a:off x="5336460" y="469082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9319A-3A3C-A819-6B11-46A4767560F9}"/>
              </a:ext>
            </a:extLst>
          </p:cNvPr>
          <p:cNvSpPr/>
          <p:nvPr/>
        </p:nvSpPr>
        <p:spPr>
          <a:xfrm>
            <a:off x="8430687" y="3165355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AF70DF-F125-5E1D-B717-5E583E4BB261}"/>
              </a:ext>
            </a:extLst>
          </p:cNvPr>
          <p:cNvSpPr/>
          <p:nvPr/>
        </p:nvSpPr>
        <p:spPr>
          <a:xfrm>
            <a:off x="5422257" y="6051737"/>
            <a:ext cx="597159" cy="5479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3F19C36-24C6-17C2-84D9-DE2ACE70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Extended</a:t>
            </a:r>
            <a:endParaRPr lang="en-S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FE667-711D-1FAD-6E61-AC66A9E92973}"/>
              </a:ext>
            </a:extLst>
          </p:cNvPr>
          <p:cNvSpPr/>
          <p:nvPr/>
        </p:nvSpPr>
        <p:spPr>
          <a:xfrm>
            <a:off x="1604442" y="5151790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  <a:endParaRPr lang="en-US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Marketing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Auth Holder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CD28A1C-FF21-ED70-C1AC-39C9C3446FA5}"/>
              </a:ext>
            </a:extLst>
          </p:cNvPr>
          <p:cNvSpPr/>
          <p:nvPr/>
        </p:nvSpPr>
        <p:spPr>
          <a:xfrm>
            <a:off x="1604442" y="4373411"/>
            <a:ext cx="2237327" cy="622780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 Authorization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75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7" grpId="0"/>
      <p:bldP spid="28" grpId="0"/>
      <p:bldP spid="29" grpId="0"/>
      <p:bldP spid="30" grpId="0"/>
      <p:bldP spid="31" grpId="0" animBg="1"/>
      <p:bldP spid="33" grpId="0" animBg="1"/>
      <p:bldP spid="34" grpId="0" animBg="1"/>
      <p:bldP spid="35" grpId="0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72126-2B51-0973-C3DB-BAB2D47B954C}"/>
              </a:ext>
            </a:extLst>
          </p:cNvPr>
          <p:cNvSpPr txBox="1">
            <a:spLocks/>
          </p:cNvSpPr>
          <p:nvPr/>
        </p:nvSpPr>
        <p:spPr>
          <a:xfrm>
            <a:off x="596393" y="462292"/>
            <a:ext cx="4519304" cy="132556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ea typeface="Source Sans Pro"/>
                <a:cs typeface="Calibri"/>
              </a:rPr>
              <a:t>Global PhPID and Substance ID (GSID)</a:t>
            </a:r>
            <a:endParaRPr lang="en-US" dirty="0">
              <a:ea typeface="Source Sans Pro"/>
            </a:endParaRPr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C685FCBD-6BF0-9B7B-56D7-485559A3A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153" y="164589"/>
            <a:ext cx="6379646" cy="6398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4984F8-040F-CFEE-ADB6-EE344F9A9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93" y="1787855"/>
            <a:ext cx="4207619" cy="3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72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A1EED9-243B-7BBD-4808-DE1ECC8E4B69}"/>
              </a:ext>
            </a:extLst>
          </p:cNvPr>
          <p:cNvSpPr/>
          <p:nvPr/>
        </p:nvSpPr>
        <p:spPr>
          <a:xfrm>
            <a:off x="3581656" y="3117775"/>
            <a:ext cx="4054818" cy="622780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</a:p>
          <a:p>
            <a:pPr algn="ctr"/>
            <a:r>
              <a:rPr lang="en-US" sz="1200" kern="0" dirty="0">
                <a:solidFill>
                  <a:srgbClr val="FFFFFF"/>
                </a:solidFill>
                <a:latin typeface="Calibri" panose="020F0502020204030204"/>
              </a:rPr>
              <a:t>(Special license)</a:t>
            </a:r>
            <a:endParaRPr lang="en-SE" sz="1200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B518AF5-4BCB-E001-C29C-3E9F915FE331}"/>
              </a:ext>
            </a:extLst>
          </p:cNvPr>
          <p:cNvSpPr/>
          <p:nvPr/>
        </p:nvSpPr>
        <p:spPr>
          <a:xfrm>
            <a:off x="3581656" y="2160271"/>
            <a:ext cx="4054819" cy="62278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 (GET)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C1D2CB-EF80-800F-A36D-206C059BF2CB}"/>
              </a:ext>
            </a:extLst>
          </p:cNvPr>
          <p:cNvSpPr/>
          <p:nvPr/>
        </p:nvSpPr>
        <p:spPr>
          <a:xfrm>
            <a:off x="3581656" y="1202767"/>
            <a:ext cx="4054818" cy="62278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SubstanceDefinition</a:t>
            </a:r>
            <a:r>
              <a:rPr lang="en-US" dirty="0"/>
              <a:t> (GET)</a:t>
            </a:r>
            <a:endParaRPr lang="en-S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4D7FD27-55EB-0385-F8D7-7012C6DEBAFD}"/>
              </a:ext>
            </a:extLst>
          </p:cNvPr>
          <p:cNvSpPr/>
          <p:nvPr/>
        </p:nvSpPr>
        <p:spPr>
          <a:xfrm>
            <a:off x="1789928" y="392722"/>
            <a:ext cx="1109792" cy="622780"/>
          </a:xfrm>
          <a:prstGeom prst="round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srgbClr val="FFFFFF"/>
                </a:solidFill>
                <a:latin typeface="Calibri" panose="020F0502020204030204"/>
              </a:rPr>
              <a:t>API</a:t>
            </a:r>
            <a:endParaRPr lang="en-SE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B32689-49AE-C00F-6B44-BAA21D2117E8}"/>
              </a:ext>
            </a:extLst>
          </p:cNvPr>
          <p:cNvSpPr/>
          <p:nvPr/>
        </p:nvSpPr>
        <p:spPr>
          <a:xfrm>
            <a:off x="3581657" y="4075280"/>
            <a:ext cx="4054818" cy="6227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(POST, GET, DELETE)</a:t>
            </a:r>
            <a:endParaRPr lang="en-S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928A728-D046-80EE-F586-76B456AFD797}"/>
              </a:ext>
            </a:extLst>
          </p:cNvPr>
          <p:cNvCxnSpPr>
            <a:stCxn id="5" idx="2"/>
            <a:endCxn id="4" idx="1"/>
          </p:cNvCxnSpPr>
          <p:nvPr/>
        </p:nvCxnSpPr>
        <p:spPr>
          <a:xfrm rot="16200000" flipH="1">
            <a:off x="2713913" y="646413"/>
            <a:ext cx="498655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60AAAC7-4D17-F9A6-732A-F23885C462EB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2235161" y="1125165"/>
            <a:ext cx="1456159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C9EA003-5B37-13B2-6CC8-ED6C6D26C350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756409" y="1603917"/>
            <a:ext cx="2413663" cy="1236832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52FBB81-59B9-4FFC-94F0-0D347445B8F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1277656" y="2082669"/>
            <a:ext cx="3371168" cy="1236833"/>
          </a:xfrm>
          <a:prstGeom prst="bentConnector2">
            <a:avLst/>
          </a:prstGeom>
          <a:ln w="3810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1268E06-0A40-5EBC-F956-7DD46D7B1FA1}"/>
              </a:ext>
            </a:extLst>
          </p:cNvPr>
          <p:cNvSpPr/>
          <p:nvPr/>
        </p:nvSpPr>
        <p:spPr>
          <a:xfrm>
            <a:off x="3336324" y="2987105"/>
            <a:ext cx="4497860" cy="2855394"/>
          </a:xfrm>
          <a:custGeom>
            <a:avLst/>
            <a:gdLst>
              <a:gd name="connsiteX0" fmla="*/ 0 w 4497860"/>
              <a:gd name="connsiteY0" fmla="*/ 0 h 2855394"/>
              <a:gd name="connsiteX1" fmla="*/ 607211 w 4497860"/>
              <a:gd name="connsiteY1" fmla="*/ 0 h 2855394"/>
              <a:gd name="connsiteX2" fmla="*/ 1034508 w 4497860"/>
              <a:gd name="connsiteY2" fmla="*/ 0 h 2855394"/>
              <a:gd name="connsiteX3" fmla="*/ 1551762 w 4497860"/>
              <a:gd name="connsiteY3" fmla="*/ 0 h 2855394"/>
              <a:gd name="connsiteX4" fmla="*/ 1979058 w 4497860"/>
              <a:gd name="connsiteY4" fmla="*/ 0 h 2855394"/>
              <a:gd name="connsiteX5" fmla="*/ 2631248 w 4497860"/>
              <a:gd name="connsiteY5" fmla="*/ 0 h 2855394"/>
              <a:gd name="connsiteX6" fmla="*/ 3058545 w 4497860"/>
              <a:gd name="connsiteY6" fmla="*/ 0 h 2855394"/>
              <a:gd name="connsiteX7" fmla="*/ 3530820 w 4497860"/>
              <a:gd name="connsiteY7" fmla="*/ 0 h 2855394"/>
              <a:gd name="connsiteX8" fmla="*/ 4003095 w 4497860"/>
              <a:gd name="connsiteY8" fmla="*/ 0 h 2855394"/>
              <a:gd name="connsiteX9" fmla="*/ 4497860 w 4497860"/>
              <a:gd name="connsiteY9" fmla="*/ 0 h 2855394"/>
              <a:gd name="connsiteX10" fmla="*/ 4497860 w 4497860"/>
              <a:gd name="connsiteY10" fmla="*/ 571079 h 2855394"/>
              <a:gd name="connsiteX11" fmla="*/ 4497860 w 4497860"/>
              <a:gd name="connsiteY11" fmla="*/ 1113604 h 2855394"/>
              <a:gd name="connsiteX12" fmla="*/ 4497860 w 4497860"/>
              <a:gd name="connsiteY12" fmla="*/ 1684682 h 2855394"/>
              <a:gd name="connsiteX13" fmla="*/ 4497860 w 4497860"/>
              <a:gd name="connsiteY13" fmla="*/ 2198653 h 2855394"/>
              <a:gd name="connsiteX14" fmla="*/ 4497860 w 4497860"/>
              <a:gd name="connsiteY14" fmla="*/ 2855394 h 2855394"/>
              <a:gd name="connsiteX15" fmla="*/ 3980606 w 4497860"/>
              <a:gd name="connsiteY15" fmla="*/ 2855394 h 2855394"/>
              <a:gd name="connsiteX16" fmla="*/ 3508331 w 4497860"/>
              <a:gd name="connsiteY16" fmla="*/ 2855394 h 2855394"/>
              <a:gd name="connsiteX17" fmla="*/ 2946098 w 4497860"/>
              <a:gd name="connsiteY17" fmla="*/ 2855394 h 2855394"/>
              <a:gd name="connsiteX18" fmla="*/ 2518802 w 4497860"/>
              <a:gd name="connsiteY18" fmla="*/ 2855394 h 2855394"/>
              <a:gd name="connsiteX19" fmla="*/ 1956569 w 4497860"/>
              <a:gd name="connsiteY19" fmla="*/ 2855394 h 2855394"/>
              <a:gd name="connsiteX20" fmla="*/ 1349358 w 4497860"/>
              <a:gd name="connsiteY20" fmla="*/ 2855394 h 2855394"/>
              <a:gd name="connsiteX21" fmla="*/ 922061 w 4497860"/>
              <a:gd name="connsiteY21" fmla="*/ 2855394 h 2855394"/>
              <a:gd name="connsiteX22" fmla="*/ 494765 w 4497860"/>
              <a:gd name="connsiteY22" fmla="*/ 2855394 h 2855394"/>
              <a:gd name="connsiteX23" fmla="*/ 0 w 4497860"/>
              <a:gd name="connsiteY23" fmla="*/ 2855394 h 2855394"/>
              <a:gd name="connsiteX24" fmla="*/ 0 w 4497860"/>
              <a:gd name="connsiteY24" fmla="*/ 2255761 h 2855394"/>
              <a:gd name="connsiteX25" fmla="*/ 0 w 4497860"/>
              <a:gd name="connsiteY25" fmla="*/ 1741790 h 2855394"/>
              <a:gd name="connsiteX26" fmla="*/ 0 w 4497860"/>
              <a:gd name="connsiteY26" fmla="*/ 1199265 h 2855394"/>
              <a:gd name="connsiteX27" fmla="*/ 0 w 4497860"/>
              <a:gd name="connsiteY27" fmla="*/ 713848 h 2855394"/>
              <a:gd name="connsiteX28" fmla="*/ 0 w 4497860"/>
              <a:gd name="connsiteY28" fmla="*/ 0 h 2855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497860" h="2855394" extrusionOk="0">
                <a:moveTo>
                  <a:pt x="0" y="0"/>
                </a:moveTo>
                <a:cubicBezTo>
                  <a:pt x="256733" y="-43004"/>
                  <a:pt x="327057" y="64863"/>
                  <a:pt x="607211" y="0"/>
                </a:cubicBezTo>
                <a:cubicBezTo>
                  <a:pt x="887365" y="-64863"/>
                  <a:pt x="889967" y="6900"/>
                  <a:pt x="1034508" y="0"/>
                </a:cubicBezTo>
                <a:cubicBezTo>
                  <a:pt x="1179049" y="-6900"/>
                  <a:pt x="1356711" y="31455"/>
                  <a:pt x="1551762" y="0"/>
                </a:cubicBezTo>
                <a:cubicBezTo>
                  <a:pt x="1746813" y="-31455"/>
                  <a:pt x="1846425" y="29390"/>
                  <a:pt x="1979058" y="0"/>
                </a:cubicBezTo>
                <a:cubicBezTo>
                  <a:pt x="2111691" y="-29390"/>
                  <a:pt x="2373889" y="41501"/>
                  <a:pt x="2631248" y="0"/>
                </a:cubicBezTo>
                <a:cubicBezTo>
                  <a:pt x="2888607" y="-41501"/>
                  <a:pt x="2944973" y="33819"/>
                  <a:pt x="3058545" y="0"/>
                </a:cubicBezTo>
                <a:cubicBezTo>
                  <a:pt x="3172117" y="-33819"/>
                  <a:pt x="3377326" y="39846"/>
                  <a:pt x="3530820" y="0"/>
                </a:cubicBezTo>
                <a:cubicBezTo>
                  <a:pt x="3684314" y="-39846"/>
                  <a:pt x="3773814" y="43399"/>
                  <a:pt x="4003095" y="0"/>
                </a:cubicBezTo>
                <a:cubicBezTo>
                  <a:pt x="4232376" y="-43399"/>
                  <a:pt x="4256934" y="29781"/>
                  <a:pt x="4497860" y="0"/>
                </a:cubicBezTo>
                <a:cubicBezTo>
                  <a:pt x="4499856" y="182242"/>
                  <a:pt x="4447844" y="305515"/>
                  <a:pt x="4497860" y="571079"/>
                </a:cubicBezTo>
                <a:cubicBezTo>
                  <a:pt x="4547876" y="836643"/>
                  <a:pt x="4497414" y="971049"/>
                  <a:pt x="4497860" y="1113604"/>
                </a:cubicBezTo>
                <a:cubicBezTo>
                  <a:pt x="4498306" y="1256159"/>
                  <a:pt x="4470201" y="1406161"/>
                  <a:pt x="4497860" y="1684682"/>
                </a:cubicBezTo>
                <a:cubicBezTo>
                  <a:pt x="4525519" y="1963203"/>
                  <a:pt x="4444066" y="2081361"/>
                  <a:pt x="4497860" y="2198653"/>
                </a:cubicBezTo>
                <a:cubicBezTo>
                  <a:pt x="4551654" y="2315945"/>
                  <a:pt x="4449115" y="2597964"/>
                  <a:pt x="4497860" y="2855394"/>
                </a:cubicBezTo>
                <a:cubicBezTo>
                  <a:pt x="4378604" y="2910094"/>
                  <a:pt x="4228851" y="2806855"/>
                  <a:pt x="3980606" y="2855394"/>
                </a:cubicBezTo>
                <a:cubicBezTo>
                  <a:pt x="3732361" y="2903933"/>
                  <a:pt x="3731261" y="2819525"/>
                  <a:pt x="3508331" y="2855394"/>
                </a:cubicBezTo>
                <a:cubicBezTo>
                  <a:pt x="3285401" y="2891263"/>
                  <a:pt x="3145454" y="2792410"/>
                  <a:pt x="2946098" y="2855394"/>
                </a:cubicBezTo>
                <a:cubicBezTo>
                  <a:pt x="2746742" y="2918378"/>
                  <a:pt x="2616674" y="2830086"/>
                  <a:pt x="2518802" y="2855394"/>
                </a:cubicBezTo>
                <a:cubicBezTo>
                  <a:pt x="2420930" y="2880702"/>
                  <a:pt x="2152085" y="2805383"/>
                  <a:pt x="1956569" y="2855394"/>
                </a:cubicBezTo>
                <a:cubicBezTo>
                  <a:pt x="1761053" y="2905405"/>
                  <a:pt x="1562136" y="2813940"/>
                  <a:pt x="1349358" y="2855394"/>
                </a:cubicBezTo>
                <a:cubicBezTo>
                  <a:pt x="1136580" y="2896848"/>
                  <a:pt x="1026929" y="2850873"/>
                  <a:pt x="922061" y="2855394"/>
                </a:cubicBezTo>
                <a:cubicBezTo>
                  <a:pt x="817193" y="2859915"/>
                  <a:pt x="674003" y="2822991"/>
                  <a:pt x="494765" y="2855394"/>
                </a:cubicBezTo>
                <a:cubicBezTo>
                  <a:pt x="315527" y="2887797"/>
                  <a:pt x="163365" y="2852113"/>
                  <a:pt x="0" y="2855394"/>
                </a:cubicBezTo>
                <a:cubicBezTo>
                  <a:pt x="-19303" y="2567042"/>
                  <a:pt x="15941" y="2402054"/>
                  <a:pt x="0" y="2255761"/>
                </a:cubicBezTo>
                <a:cubicBezTo>
                  <a:pt x="-15941" y="2109468"/>
                  <a:pt x="34054" y="1976782"/>
                  <a:pt x="0" y="1741790"/>
                </a:cubicBezTo>
                <a:cubicBezTo>
                  <a:pt x="-34054" y="1506798"/>
                  <a:pt x="41841" y="1336691"/>
                  <a:pt x="0" y="1199265"/>
                </a:cubicBezTo>
                <a:cubicBezTo>
                  <a:pt x="-41841" y="1061840"/>
                  <a:pt x="9779" y="925541"/>
                  <a:pt x="0" y="713848"/>
                </a:cubicBezTo>
                <a:cubicBezTo>
                  <a:pt x="-9779" y="502155"/>
                  <a:pt x="40010" y="238541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06615951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E77691-B4C7-2940-908A-2254153773C0}"/>
              </a:ext>
            </a:extLst>
          </p:cNvPr>
          <p:cNvSpPr txBox="1"/>
          <p:nvPr/>
        </p:nvSpPr>
        <p:spPr>
          <a:xfrm>
            <a:off x="4355420" y="5856068"/>
            <a:ext cx="281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authentication</a:t>
            </a:r>
            <a:endParaRPr lang="en-S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35D49E-D8E1-D8F2-49F7-56A2BC8E3435}"/>
              </a:ext>
            </a:extLst>
          </p:cNvPr>
          <p:cNvSpPr/>
          <p:nvPr/>
        </p:nvSpPr>
        <p:spPr>
          <a:xfrm>
            <a:off x="3557845" y="4965674"/>
            <a:ext cx="4054818" cy="62278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Subscription (POST, PUT, GET, DELETE)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736548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 of a process&#10;&#10;Description automatically generated">
            <a:extLst>
              <a:ext uri="{FF2B5EF4-FFF2-40B4-BE49-F238E27FC236}">
                <a16:creationId xmlns:a16="http://schemas.microsoft.com/office/drawing/2014/main" id="{771CE6BD-ABCA-D733-F523-014007534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31" y="828675"/>
            <a:ext cx="8515350" cy="520065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2E139473-21AC-A234-7AF9-AA54796BEA53}"/>
              </a:ext>
            </a:extLst>
          </p:cNvPr>
          <p:cNvSpPr/>
          <p:nvPr/>
        </p:nvSpPr>
        <p:spPr>
          <a:xfrm>
            <a:off x="1429506" y="2262590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C6C52C-84FF-18B8-521F-982A3ED13CED}"/>
              </a:ext>
            </a:extLst>
          </p:cNvPr>
          <p:cNvSpPr/>
          <p:nvPr/>
        </p:nvSpPr>
        <p:spPr>
          <a:xfrm>
            <a:off x="4306252" y="3843151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S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B3F1045-88ED-369E-21FA-17254D8F023E}"/>
              </a:ext>
            </a:extLst>
          </p:cNvPr>
          <p:cNvSpPr/>
          <p:nvPr/>
        </p:nvSpPr>
        <p:spPr>
          <a:xfrm>
            <a:off x="5674709" y="3569179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E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E3560-0CA1-8291-282D-56930BB0FF6D}"/>
              </a:ext>
            </a:extLst>
          </p:cNvPr>
          <p:cNvSpPr/>
          <p:nvPr/>
        </p:nvSpPr>
        <p:spPr>
          <a:xfrm>
            <a:off x="8752561" y="1988618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70E350-C90A-E73B-B728-5F893D31E830}"/>
              </a:ext>
            </a:extLst>
          </p:cNvPr>
          <p:cNvSpPr/>
          <p:nvPr/>
        </p:nvSpPr>
        <p:spPr>
          <a:xfrm>
            <a:off x="7099728" y="5331992"/>
            <a:ext cx="597159" cy="547943"/>
          </a:xfrm>
          <a:prstGeom prst="ellipse">
            <a:avLst/>
          </a:prstGeom>
          <a:solidFill>
            <a:srgbClr val="F9B65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403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94CFA9-E1AD-41CA-35D7-BF25A977A1A3}"/>
              </a:ext>
            </a:extLst>
          </p:cNvPr>
          <p:cNvSpPr/>
          <p:nvPr/>
        </p:nvSpPr>
        <p:spPr>
          <a:xfrm>
            <a:off x="393431" y="149702"/>
            <a:ext cx="6189439" cy="3762797"/>
          </a:xfrm>
          <a:prstGeom prst="roundRect">
            <a:avLst/>
          </a:prstGeom>
          <a:solidFill>
            <a:srgbClr val="60265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MedicinalProductDefinition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1A0661AE2A40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type: </a:t>
            </a:r>
            <a:r>
              <a:rPr lang="en-US" sz="1400" b="1" kern="0" dirty="0" err="1">
                <a:solidFill>
                  <a:srgbClr val="FFFFFF"/>
                </a:solidFill>
                <a:latin typeface="Calibri" panose="020F0502020204030204"/>
              </a:rPr>
              <a:t>MedicinalProduct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domain: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Human</a:t>
            </a:r>
          </a:p>
          <a:p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combinedPharmaceuticalDoseForm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Tablets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classification: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contact: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#auropharmainc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system: http://who-umc.org/idmp/CodeSystem/drugcode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pl-PL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pl-PL" sz="1400" b="1" kern="0" dirty="0">
                <a:solidFill>
                  <a:srgbClr val="FFFFFF"/>
                </a:solidFill>
                <a:latin typeface="Calibri" panose="020F0502020204030204"/>
              </a:rPr>
              <a:t>00113802216</a:t>
            </a:r>
            <a:endParaRPr lang="en-US" sz="1400" b="1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productName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methotrexate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usage-country: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CAN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F7CE92-BC1F-45B8-4368-961DD4D91BB7}"/>
              </a:ext>
            </a:extLst>
          </p:cNvPr>
          <p:cNvSpPr/>
          <p:nvPr/>
        </p:nvSpPr>
        <p:spPr>
          <a:xfrm>
            <a:off x="688789" y="4012736"/>
            <a:ext cx="6189439" cy="2788620"/>
          </a:xfrm>
          <a:prstGeom prst="roundRect">
            <a:avLst/>
          </a:prstGeom>
          <a:solidFill>
            <a:srgbClr val="163861"/>
          </a:solidFill>
          <a:ln w="12700" cap="flat" cmpd="sng" algn="ctr">
            <a:solidFill>
              <a:srgbClr val="602651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 err="1">
                <a:solidFill>
                  <a:srgbClr val="FFFFFF"/>
                </a:solidFill>
                <a:latin typeface="Calibri" panose="020F0502020204030204"/>
              </a:rPr>
              <a:t>AdministrableProductDefinition</a:t>
            </a:r>
            <a:endParaRPr lang="en-US" b="1" u="sng" kern="0" dirty="0">
              <a:solidFill>
                <a:srgbClr val="FFFFFF"/>
              </a:solidFill>
              <a:latin typeface="Calibri" panose="020F0502020204030204"/>
            </a:endParaRP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http://who-umc.org/idmp/CodeSystem/product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91B3CA582581F57E4092F13AAF476215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Extension: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basic-dose-form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Tablet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url: http://who-umc.org/idmp/StructureDefinition/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parent-phpid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code: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PhPIDLevel1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93FE88350C2E8868F7E8BD220C4E0010</a:t>
            </a:r>
          </a:p>
          <a:p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   …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81E14E-6BF7-E9DD-8AB0-216985418EB4}"/>
              </a:ext>
            </a:extLst>
          </p:cNvPr>
          <p:cNvSpPr/>
          <p:nvPr/>
        </p:nvSpPr>
        <p:spPr>
          <a:xfrm>
            <a:off x="7585140" y="1308378"/>
            <a:ext cx="4241562" cy="1786345"/>
          </a:xfrm>
          <a:prstGeom prst="roundRect">
            <a:avLst/>
          </a:prstGeom>
          <a:gradFill rotWithShape="1">
            <a:gsLst>
              <a:gs pos="0">
                <a:srgbClr val="77C5B1">
                  <a:satMod val="103000"/>
                  <a:lumMod val="102000"/>
                  <a:tint val="94000"/>
                </a:srgbClr>
              </a:gs>
              <a:gs pos="50000">
                <a:srgbClr val="77C5B1">
                  <a:satMod val="110000"/>
                  <a:lumMod val="100000"/>
                  <a:shade val="100000"/>
                </a:srgbClr>
              </a:gs>
              <a:gs pos="100000">
                <a:srgbClr val="77C5B1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r>
              <a:rPr lang="en-US" b="1" u="sng" kern="0" dirty="0">
                <a:solidFill>
                  <a:srgbClr val="FFFFFF"/>
                </a:solidFill>
                <a:latin typeface="Calibri" panose="020F0502020204030204"/>
              </a:rPr>
              <a:t>Ingredient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role: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Active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Substance: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GSID9XBS2KCF3K1Z1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strength: 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presentationQuantity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: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value: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2.74</a:t>
            </a:r>
          </a:p>
          <a:p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   unit: </a:t>
            </a:r>
            <a:r>
              <a:rPr lang="en-US" sz="1400" b="1" kern="0" dirty="0">
                <a:solidFill>
                  <a:srgbClr val="FFFFFF"/>
                </a:solidFill>
                <a:latin typeface="Calibri" panose="020F0502020204030204"/>
              </a:rPr>
              <a:t>mg</a:t>
            </a:r>
            <a:endParaRPr lang="en-SE" sz="1400" b="1" kern="0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084F15E-6A2D-64DB-D908-A4051656DD10}"/>
              </a:ext>
            </a:extLst>
          </p:cNvPr>
          <p:cNvSpPr/>
          <p:nvPr/>
        </p:nvSpPr>
        <p:spPr>
          <a:xfrm>
            <a:off x="7439673" y="3311666"/>
            <a:ext cx="4532494" cy="3481599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 err="1"/>
              <a:t>SubstanceDefinition</a:t>
            </a:r>
            <a:endParaRPr lang="en-US" b="1" u="sng" dirty="0"/>
          </a:p>
          <a:p>
            <a:r>
              <a:rPr lang="en-US" sz="1400" dirty="0"/>
              <a:t>identifier: </a:t>
            </a:r>
          </a:p>
          <a:p>
            <a:r>
              <a:rPr lang="en-US" sz="1400" dirty="0"/>
              <a:t>   system: http://who-umc.org/idmp/</a:t>
            </a:r>
            <a:r>
              <a:rPr lang="en-US" sz="1400" b="1" dirty="0"/>
              <a:t>gsid</a:t>
            </a:r>
          </a:p>
          <a:p>
            <a:r>
              <a:rPr lang="en-US" sz="1400" dirty="0"/>
              <a:t>   value: </a:t>
            </a:r>
            <a:r>
              <a:rPr lang="en-US" sz="1400" b="1" dirty="0"/>
              <a:t>GSID9XBS2KCF3K1Z1</a:t>
            </a:r>
          </a:p>
          <a:p>
            <a:r>
              <a:rPr lang="en-US" sz="1400" dirty="0"/>
              <a:t>name:</a:t>
            </a:r>
          </a:p>
          <a:p>
            <a:r>
              <a:rPr lang="en-US" sz="1400" dirty="0"/>
              <a:t>   name:  </a:t>
            </a:r>
            <a:r>
              <a:rPr lang="en-US" sz="1400" b="1" dirty="0"/>
              <a:t>METHOTREXATE SODIUM</a:t>
            </a:r>
          </a:p>
          <a:p>
            <a:r>
              <a:rPr lang="en-US" sz="1400" dirty="0"/>
              <a:t>   preferred: true</a:t>
            </a:r>
          </a:p>
          <a:p>
            <a:r>
              <a:rPr lang="en-US" sz="1400" dirty="0"/>
              <a:t>   language: </a:t>
            </a:r>
            <a:r>
              <a:rPr lang="en-US" sz="1400" dirty="0" err="1"/>
              <a:t>en</a:t>
            </a:r>
            <a:endParaRPr lang="en-US" sz="1400" dirty="0"/>
          </a:p>
          <a:p>
            <a:r>
              <a:rPr lang="en-US" sz="1400" dirty="0"/>
              <a:t>domain: </a:t>
            </a:r>
            <a:r>
              <a:rPr lang="en-US" sz="1400" b="1" dirty="0"/>
              <a:t>Human</a:t>
            </a:r>
          </a:p>
          <a:p>
            <a:r>
              <a:rPr lang="en-US" sz="1400" dirty="0"/>
              <a:t>code: </a:t>
            </a:r>
          </a:p>
          <a:p>
            <a:r>
              <a:rPr lang="en-US" sz="1400" dirty="0"/>
              <a:t>   system: https://open.fda.gov/data/</a:t>
            </a:r>
            <a:r>
              <a:rPr lang="en-US" sz="1400" b="1" dirty="0"/>
              <a:t>unii</a:t>
            </a:r>
          </a:p>
          <a:p>
            <a:r>
              <a:rPr lang="en-US" sz="1400" dirty="0"/>
              <a:t>   code: </a:t>
            </a:r>
            <a:r>
              <a:rPr lang="en-US" sz="1400" b="1" dirty="0"/>
              <a:t>3IG1E710ZN</a:t>
            </a:r>
          </a:p>
          <a:p>
            <a:r>
              <a:rPr lang="en-US" sz="1400" dirty="0"/>
              <a:t>relationship:</a:t>
            </a:r>
          </a:p>
          <a:p>
            <a:r>
              <a:rPr lang="en-US" sz="1400" dirty="0"/>
              <a:t>   type: </a:t>
            </a:r>
            <a:r>
              <a:rPr lang="en-US" sz="1400" b="1" dirty="0"/>
              <a:t>Salt to parent</a:t>
            </a:r>
          </a:p>
          <a:p>
            <a:r>
              <a:rPr lang="en-US" sz="1400" dirty="0"/>
              <a:t>   reference: </a:t>
            </a:r>
            <a:r>
              <a:rPr lang="en-US" sz="1400" b="1" dirty="0"/>
              <a:t>GSID23G92UMX93H45 </a:t>
            </a:r>
            <a:endParaRPr lang="en-SE" sz="1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AE3BDD2-99BB-13D7-4C8F-31D20386289C}"/>
              </a:ext>
            </a:extLst>
          </p:cNvPr>
          <p:cNvSpPr/>
          <p:nvPr/>
        </p:nvSpPr>
        <p:spPr>
          <a:xfrm>
            <a:off x="9566559" y="161786"/>
            <a:ext cx="2509485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Organization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auropharmainc</a:t>
            </a:r>
            <a:endParaRPr lang="en-US" sz="1400" kern="0" dirty="0">
              <a:solidFill>
                <a:srgbClr val="FFFFFF"/>
              </a:solidFill>
              <a:latin typeface="Calibri" panose="020F0502020204030204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name: </a:t>
            </a:r>
            <a:r>
              <a:rPr lang="en-US" sz="1400" kern="0" dirty="0" err="1">
                <a:solidFill>
                  <a:srgbClr val="FFFFFF"/>
                </a:solidFill>
                <a:latin typeface="Calibri" panose="020F0502020204030204"/>
              </a:rPr>
              <a:t>Auro</a:t>
            </a: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Pharma Inc</a:t>
            </a:r>
          </a:p>
          <a:p>
            <a:pPr lvl="0">
              <a:defRPr/>
            </a:pPr>
            <a:r>
              <a:rPr lang="en-US" sz="1400" kern="0" dirty="0">
                <a:solidFill>
                  <a:srgbClr val="FFFFFF"/>
                </a:solidFill>
              </a:rPr>
              <a:t>type: </a:t>
            </a:r>
            <a:r>
              <a:rPr lang="en-US" sz="1400" kern="0" dirty="0" err="1">
                <a:solidFill>
                  <a:srgbClr val="FFFFFF"/>
                </a:solidFill>
              </a:rPr>
              <a:t>ProposedMAH</a:t>
            </a:r>
            <a:r>
              <a:rPr lang="en-US" sz="1400" kern="0" dirty="0">
                <a:solidFill>
                  <a:srgbClr val="FFFFFF"/>
                </a:solidFill>
              </a:rPr>
              <a:t> 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09A6C5C-AF2B-BDB2-B55D-78D6B8DDDDAB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H="1" flipV="1">
            <a:off x="393431" y="2031100"/>
            <a:ext cx="295358" cy="3375945"/>
          </a:xfrm>
          <a:prstGeom prst="bentConnector3">
            <a:avLst>
              <a:gd name="adj1" fmla="val -7739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1">
            <a:extLst>
              <a:ext uri="{FF2B5EF4-FFF2-40B4-BE49-F238E27FC236}">
                <a16:creationId xmlns:a16="http://schemas.microsoft.com/office/drawing/2014/main" id="{1C4BCD34-22C2-7528-EF09-B772511FE21D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 flipV="1">
            <a:off x="9220536" y="660961"/>
            <a:ext cx="346023" cy="3977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1">
            <a:extLst>
              <a:ext uri="{FF2B5EF4-FFF2-40B4-BE49-F238E27FC236}">
                <a16:creationId xmlns:a16="http://schemas.microsoft.com/office/drawing/2014/main" id="{F6364193-A11F-3944-9F84-6D119FE1B8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878228" y="2201551"/>
            <a:ext cx="706912" cy="3205495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1">
            <a:extLst>
              <a:ext uri="{FF2B5EF4-FFF2-40B4-BE49-F238E27FC236}">
                <a16:creationId xmlns:a16="http://schemas.microsoft.com/office/drawing/2014/main" id="{4C9CE708-5672-2D2D-1FC7-92B774AF58C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9597450" y="3203194"/>
            <a:ext cx="216943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1FADF76-0927-4C9B-7134-BE6EB0E7E06A}"/>
              </a:ext>
            </a:extLst>
          </p:cNvPr>
          <p:cNvSpPr/>
          <p:nvPr/>
        </p:nvSpPr>
        <p:spPr>
          <a:xfrm>
            <a:off x="7125538" y="201557"/>
            <a:ext cx="2094998" cy="998349"/>
          </a:xfrm>
          <a:prstGeom prst="round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sng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RegulatedAuth</a:t>
            </a:r>
            <a:r>
              <a:rPr kumimoji="0" lang="en-US" sz="1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identifier: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srgbClr val="FFFFFF"/>
                </a:solidFill>
                <a:latin typeface="Calibri" panose="020F0502020204030204"/>
              </a:rPr>
              <a:t>   system: http://xxx/yy</a:t>
            </a:r>
            <a:endParaRPr lang="en-US" sz="1400" kern="0" dirty="0">
              <a:solidFill>
                <a:srgbClr val="FFFFFF"/>
              </a:solidFill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srgbClr val="FFFFFF"/>
                </a:solidFill>
              </a:rPr>
              <a:t>   value: 123-456</a:t>
            </a:r>
            <a:endParaRPr kumimoji="0" lang="en-SE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10" name="Straight Arrow Connector 31">
            <a:extLst>
              <a:ext uri="{FF2B5EF4-FFF2-40B4-BE49-F238E27FC236}">
                <a16:creationId xmlns:a16="http://schemas.microsoft.com/office/drawing/2014/main" id="{A36C6E8E-7FF2-36AF-5A6D-50EE46AD2BDF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rot="10800000" flipV="1">
            <a:off x="6582870" y="700731"/>
            <a:ext cx="542668" cy="133036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3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5F24418-BD8E-8E7D-0770-941AEADA8763}"/>
              </a:ext>
            </a:extLst>
          </p:cNvPr>
          <p:cNvSpPr/>
          <p:nvPr/>
        </p:nvSpPr>
        <p:spPr>
          <a:xfrm>
            <a:off x="1086198" y="4257400"/>
            <a:ext cx="18669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MPD</a:t>
            </a:r>
          </a:p>
          <a:p>
            <a:pPr algn="ctr"/>
            <a:r>
              <a:rPr lang="en-US" sz="1000" dirty="0"/>
              <a:t>id, name, MPID(s), code (</a:t>
            </a:r>
            <a:r>
              <a:rPr lang="en-US" sz="1000" dirty="0" err="1"/>
              <a:t>DrugCode</a:t>
            </a:r>
            <a:r>
              <a:rPr lang="en-US" sz="1000" dirty="0"/>
              <a:t>, …)</a:t>
            </a:r>
            <a:endParaRPr lang="en-SE" sz="1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90F1EEB-C8BD-7D33-6E54-334FCC1A6684}"/>
              </a:ext>
            </a:extLst>
          </p:cNvPr>
          <p:cNvSpPr/>
          <p:nvPr/>
        </p:nvSpPr>
        <p:spPr>
          <a:xfrm>
            <a:off x="4099977" y="4257400"/>
            <a:ext cx="1866900" cy="990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APD </a:t>
            </a:r>
          </a:p>
          <a:p>
            <a:pPr algn="ctr"/>
            <a:r>
              <a:rPr lang="en-US" sz="1000" dirty="0"/>
              <a:t>form parts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233C40-9549-7876-48D4-E946DEA3E829}"/>
              </a:ext>
            </a:extLst>
          </p:cNvPr>
          <p:cNvSpPr/>
          <p:nvPr/>
        </p:nvSpPr>
        <p:spPr>
          <a:xfrm>
            <a:off x="9212792" y="4257400"/>
            <a:ext cx="1866900" cy="9906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 </a:t>
            </a:r>
          </a:p>
          <a:p>
            <a:pPr algn="ctr"/>
            <a:r>
              <a:rPr lang="en-US" sz="1000" dirty="0"/>
              <a:t>id (GSID), name(s), </a:t>
            </a:r>
          </a:p>
          <a:p>
            <a:pPr algn="ctr"/>
            <a:r>
              <a:rPr lang="en-US" sz="1000" dirty="0"/>
              <a:t>code (UNII, </a:t>
            </a:r>
            <a:r>
              <a:rPr lang="en-US" sz="1000" dirty="0" err="1"/>
              <a:t>SMSid</a:t>
            </a:r>
            <a:r>
              <a:rPr lang="en-US" sz="1000" dirty="0"/>
              <a:t>…)</a:t>
            </a:r>
            <a:endParaRPr lang="en-SE" sz="1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44A7DFE-C493-048A-1B95-E65EF4EEFBDD}"/>
              </a:ext>
            </a:extLst>
          </p:cNvPr>
          <p:cNvSpPr/>
          <p:nvPr/>
        </p:nvSpPr>
        <p:spPr>
          <a:xfrm>
            <a:off x="6745568" y="4257400"/>
            <a:ext cx="1866900" cy="990600"/>
          </a:xfrm>
          <a:prstGeom prst="ellipse">
            <a:avLst/>
          </a:prstGeom>
          <a:solidFill>
            <a:srgbClr val="FFC0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Ingredient</a:t>
            </a:r>
            <a:endParaRPr lang="en-US" sz="1000" dirty="0"/>
          </a:p>
          <a:p>
            <a:pPr algn="ctr"/>
            <a:r>
              <a:rPr lang="en-US" sz="1000" dirty="0"/>
              <a:t>strength</a:t>
            </a:r>
            <a:endParaRPr lang="en-US" dirty="0"/>
          </a:p>
        </p:txBody>
      </p:sp>
      <p:cxnSp>
        <p:nvCxnSpPr>
          <p:cNvPr id="6" name="Straight Arrow Connector 10">
            <a:extLst>
              <a:ext uri="{FF2B5EF4-FFF2-40B4-BE49-F238E27FC236}">
                <a16:creationId xmlns:a16="http://schemas.microsoft.com/office/drawing/2014/main" id="{C133BB6B-5051-48C0-BFD3-F998C75FCAEF}"/>
              </a:ext>
            </a:extLst>
          </p:cNvPr>
          <p:cNvCxnSpPr>
            <a:cxnSpLocks/>
            <a:stCxn id="2" idx="5"/>
            <a:endCxn id="3" idx="3"/>
          </p:cNvCxnSpPr>
          <p:nvPr/>
        </p:nvCxnSpPr>
        <p:spPr>
          <a:xfrm rot="16200000" flipH="1">
            <a:off x="3526537" y="425608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20">
            <a:extLst>
              <a:ext uri="{FF2B5EF4-FFF2-40B4-BE49-F238E27FC236}">
                <a16:creationId xmlns:a16="http://schemas.microsoft.com/office/drawing/2014/main" id="{84112788-D712-5900-99B5-1201F9DAD387}"/>
              </a:ext>
            </a:extLst>
          </p:cNvPr>
          <p:cNvCxnSpPr>
            <a:cxnSpLocks/>
            <a:stCxn id="5" idx="1"/>
            <a:endCxn id="3" idx="7"/>
          </p:cNvCxnSpPr>
          <p:nvPr/>
        </p:nvCxnSpPr>
        <p:spPr>
          <a:xfrm rot="16200000" flipV="1">
            <a:off x="6356223" y="3739723"/>
            <a:ext cx="12700" cy="1325493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23">
            <a:extLst>
              <a:ext uri="{FF2B5EF4-FFF2-40B4-BE49-F238E27FC236}">
                <a16:creationId xmlns:a16="http://schemas.microsoft.com/office/drawing/2014/main" id="{D5567871-1E60-E43B-AB16-404D13D85ECD}"/>
              </a:ext>
            </a:extLst>
          </p:cNvPr>
          <p:cNvCxnSpPr>
            <a:cxnSpLocks/>
            <a:stCxn id="5" idx="7"/>
            <a:endCxn id="4" idx="1"/>
          </p:cNvCxnSpPr>
          <p:nvPr/>
        </p:nvCxnSpPr>
        <p:spPr>
          <a:xfrm rot="5400000" flipH="1" flipV="1">
            <a:off x="8912630" y="3828907"/>
            <a:ext cx="12700" cy="1147126"/>
          </a:xfrm>
          <a:prstGeom prst="curvedConnector3">
            <a:avLst>
              <a:gd name="adj1" fmla="val 2942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26">
            <a:extLst>
              <a:ext uri="{FF2B5EF4-FFF2-40B4-BE49-F238E27FC236}">
                <a16:creationId xmlns:a16="http://schemas.microsoft.com/office/drawing/2014/main" id="{79806ABA-C6A4-B499-7259-F9FBF3A5D030}"/>
              </a:ext>
            </a:extLst>
          </p:cNvPr>
          <p:cNvCxnSpPr>
            <a:cxnSpLocks/>
            <a:stCxn id="4" idx="4"/>
            <a:endCxn id="4" idx="5"/>
          </p:cNvCxnSpPr>
          <p:nvPr/>
        </p:nvCxnSpPr>
        <p:spPr>
          <a:xfrm rot="5400000" flipH="1" flipV="1">
            <a:off x="10403731" y="4845440"/>
            <a:ext cx="145070" cy="660049"/>
          </a:xfrm>
          <a:prstGeom prst="curvedConnector3">
            <a:avLst>
              <a:gd name="adj1" fmla="val -2626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D3B3664-81A0-79FA-5A5C-4C0F1E0212D5}"/>
              </a:ext>
            </a:extLst>
          </p:cNvPr>
          <p:cNvSpPr txBox="1"/>
          <p:nvPr/>
        </p:nvSpPr>
        <p:spPr>
          <a:xfrm>
            <a:off x="2756510" y="5439487"/>
            <a:ext cx="156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classification </a:t>
            </a:r>
          </a:p>
        </p:txBody>
      </p:sp>
      <p:cxnSp>
        <p:nvCxnSpPr>
          <p:cNvPr id="11" name="Straight Arrow Connector 33">
            <a:extLst>
              <a:ext uri="{FF2B5EF4-FFF2-40B4-BE49-F238E27FC236}">
                <a16:creationId xmlns:a16="http://schemas.microsoft.com/office/drawing/2014/main" id="{233B5EB1-4EC3-CBEA-AD4F-7B2930127A97}"/>
              </a:ext>
            </a:extLst>
          </p:cNvPr>
          <p:cNvCxnSpPr>
            <a:cxnSpLocks/>
            <a:stCxn id="3" idx="5"/>
            <a:endCxn id="3" idx="4"/>
          </p:cNvCxnSpPr>
          <p:nvPr/>
        </p:nvCxnSpPr>
        <p:spPr>
          <a:xfrm rot="5400000">
            <a:off x="5290917" y="4845441"/>
            <a:ext cx="145070" cy="660049"/>
          </a:xfrm>
          <a:prstGeom prst="curvedConnector3">
            <a:avLst>
              <a:gd name="adj1" fmla="val 257579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3EA8D11-C9B5-937F-A815-CA9649A866C8}"/>
              </a:ext>
            </a:extLst>
          </p:cNvPr>
          <p:cNvSpPr txBox="1"/>
          <p:nvPr/>
        </p:nvSpPr>
        <p:spPr>
          <a:xfrm>
            <a:off x="4623598" y="5663830"/>
            <a:ext cx="1394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(0..3)</a:t>
            </a:r>
          </a:p>
          <a:p>
            <a:r>
              <a:rPr lang="en-US" i="1" dirty="0"/>
              <a:t>extension</a:t>
            </a:r>
            <a:endParaRPr lang="en-SE" i="1" dirty="0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37131B0C-8C6C-DEB6-2575-CA7550E1678F}"/>
              </a:ext>
            </a:extLst>
          </p:cNvPr>
          <p:cNvCxnSpPr>
            <a:cxnSpLocks/>
            <a:stCxn id="3" idx="1"/>
            <a:endCxn id="2" idx="7"/>
          </p:cNvCxnSpPr>
          <p:nvPr/>
        </p:nvCxnSpPr>
        <p:spPr>
          <a:xfrm rot="16200000" flipV="1">
            <a:off x="3526538" y="3555629"/>
            <a:ext cx="12700" cy="1693681"/>
          </a:xfrm>
          <a:prstGeom prst="curvedConnector3">
            <a:avLst>
              <a:gd name="adj1" fmla="val 2942283"/>
            </a:avLst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6FD3AB-57E9-8329-2A2F-AF479B23099A}"/>
              </a:ext>
            </a:extLst>
          </p:cNvPr>
          <p:cNvSpPr txBox="1"/>
          <p:nvPr/>
        </p:nvSpPr>
        <p:spPr>
          <a:xfrm>
            <a:off x="3016603" y="3708360"/>
            <a:ext cx="140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formOf</a:t>
            </a:r>
            <a:r>
              <a:rPr lang="en-US" dirty="0"/>
              <a:t>(n..1)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85A4C2-3DF8-A26E-8242-9F93EF7CCA7E}"/>
              </a:ext>
            </a:extLst>
          </p:cNvPr>
          <p:cNvSpPr txBox="1"/>
          <p:nvPr/>
        </p:nvSpPr>
        <p:spPr>
          <a:xfrm>
            <a:off x="5738636" y="3656904"/>
            <a:ext cx="1016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(n..1)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3BEA6F-ADD2-4447-FE2C-1C5FC99CDA9E}"/>
              </a:ext>
            </a:extLst>
          </p:cNvPr>
          <p:cNvSpPr txBox="1"/>
          <p:nvPr/>
        </p:nvSpPr>
        <p:spPr>
          <a:xfrm>
            <a:off x="8410539" y="3673941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(1..1)</a:t>
            </a:r>
            <a:endParaRPr lang="en-SE" dirty="0"/>
          </a:p>
        </p:txBody>
      </p:sp>
      <p:cxnSp>
        <p:nvCxnSpPr>
          <p:cNvPr id="17" name="Straight Arrow Connector 33">
            <a:extLst>
              <a:ext uri="{FF2B5EF4-FFF2-40B4-BE49-F238E27FC236}">
                <a16:creationId xmlns:a16="http://schemas.microsoft.com/office/drawing/2014/main" id="{255D7375-7AE2-2485-F805-328874514151}"/>
              </a:ext>
            </a:extLst>
          </p:cNvPr>
          <p:cNvCxnSpPr>
            <a:cxnSpLocks/>
            <a:stCxn id="3" idx="5"/>
            <a:endCxn id="5" idx="3"/>
          </p:cNvCxnSpPr>
          <p:nvPr/>
        </p:nvCxnSpPr>
        <p:spPr>
          <a:xfrm rot="16200000" flipH="1">
            <a:off x="6356222" y="4440183"/>
            <a:ext cx="12700" cy="1325493"/>
          </a:xfrm>
          <a:prstGeom prst="curvedConnector3">
            <a:avLst>
              <a:gd name="adj1" fmla="val 2942283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3D4A61-4EFB-DAF0-E119-7B4B0048AD98}"/>
              </a:ext>
            </a:extLst>
          </p:cNvPr>
          <p:cNvSpPr txBox="1"/>
          <p:nvPr/>
        </p:nvSpPr>
        <p:spPr>
          <a:xfrm>
            <a:off x="6225641" y="5439487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16D766-AE78-00E2-33AF-C56DA6ACA842}"/>
              </a:ext>
            </a:extLst>
          </p:cNvPr>
          <p:cNvSpPr txBox="1"/>
          <p:nvPr/>
        </p:nvSpPr>
        <p:spPr>
          <a:xfrm>
            <a:off x="4635721" y="2487326"/>
            <a:ext cx="795411" cy="369332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PhPID</a:t>
            </a:r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B9223B-1BED-F79B-A990-4B47D8E6696F}"/>
              </a:ext>
            </a:extLst>
          </p:cNvPr>
          <p:cNvCxnSpPr>
            <a:stCxn id="19" idx="2"/>
            <a:endCxn id="3" idx="0"/>
          </p:cNvCxnSpPr>
          <p:nvPr/>
        </p:nvCxnSpPr>
        <p:spPr>
          <a:xfrm>
            <a:off x="5033427" y="2856658"/>
            <a:ext cx="0" cy="1400742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prstDash val="sysDot"/>
          </a:ln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74AF96-9474-3547-CE73-0EAF7DB4418B}"/>
              </a:ext>
            </a:extLst>
          </p:cNvPr>
          <p:cNvSpPr txBox="1"/>
          <p:nvPr/>
        </p:nvSpPr>
        <p:spPr>
          <a:xfrm>
            <a:off x="9780242" y="2480505"/>
            <a:ext cx="696024" cy="3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GSID</a:t>
            </a:r>
            <a:endParaRPr lang="en-SE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291B42-F8AF-132B-759E-85B521343158}"/>
              </a:ext>
            </a:extLst>
          </p:cNvPr>
          <p:cNvCxnSpPr>
            <a:cxnSpLocks/>
            <a:stCxn id="21" idx="2"/>
            <a:endCxn id="4" idx="0"/>
          </p:cNvCxnSpPr>
          <p:nvPr/>
        </p:nvCxnSpPr>
        <p:spPr>
          <a:xfrm>
            <a:off x="10128254" y="2849837"/>
            <a:ext cx="17988" cy="1407563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ot"/>
          </a:ln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2696E577-EA0E-8D2B-D359-BB7933550231}"/>
              </a:ext>
            </a:extLst>
          </p:cNvPr>
          <p:cNvSpPr/>
          <p:nvPr/>
        </p:nvSpPr>
        <p:spPr>
          <a:xfrm>
            <a:off x="7764455" y="971144"/>
            <a:ext cx="520705" cy="2648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488D83-CC91-0806-769E-ACB3E2F48A22}"/>
              </a:ext>
            </a:extLst>
          </p:cNvPr>
          <p:cNvSpPr/>
          <p:nvPr/>
        </p:nvSpPr>
        <p:spPr>
          <a:xfrm>
            <a:off x="7764454" y="1289246"/>
            <a:ext cx="520705" cy="264870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AD23A7-99EC-1F85-1901-DA4AF705D958}"/>
              </a:ext>
            </a:extLst>
          </p:cNvPr>
          <p:cNvSpPr txBox="1"/>
          <p:nvPr/>
        </p:nvSpPr>
        <p:spPr>
          <a:xfrm>
            <a:off x="8304525" y="893298"/>
            <a:ext cx="237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resources in FHIR API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5DB3B2-128E-9C7E-A9FB-AC03DE1BC690}"/>
              </a:ext>
            </a:extLst>
          </p:cNvPr>
          <p:cNvSpPr txBox="1"/>
          <p:nvPr/>
        </p:nvSpPr>
        <p:spPr>
          <a:xfrm>
            <a:off x="8281598" y="1240668"/>
            <a:ext cx="2120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“virtual” resources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BE5A372-B7CF-A8DE-0D78-2CEF6820E669}"/>
              </a:ext>
            </a:extLst>
          </p:cNvPr>
          <p:cNvSpPr/>
          <p:nvPr/>
        </p:nvSpPr>
        <p:spPr>
          <a:xfrm>
            <a:off x="1307349" y="490793"/>
            <a:ext cx="1866900" cy="9906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Organization</a:t>
            </a:r>
          </a:p>
          <a:p>
            <a:pPr algn="ctr"/>
            <a:r>
              <a:rPr lang="en-US" sz="1000" dirty="0"/>
              <a:t>name </a:t>
            </a:r>
          </a:p>
          <a:p>
            <a:pPr algn="ctr"/>
            <a:r>
              <a:rPr lang="en-US" sz="1000" dirty="0"/>
              <a:t>type = MAH</a:t>
            </a:r>
            <a:endParaRPr lang="en-SE" sz="1000" dirty="0"/>
          </a:p>
        </p:txBody>
      </p:sp>
      <p:cxnSp>
        <p:nvCxnSpPr>
          <p:cNvPr id="29" name="Straight Arrow Connector 17">
            <a:extLst>
              <a:ext uri="{FF2B5EF4-FFF2-40B4-BE49-F238E27FC236}">
                <a16:creationId xmlns:a16="http://schemas.microsoft.com/office/drawing/2014/main" id="{7223C95A-9ED2-AA29-AD95-11DC1CEFE963}"/>
              </a:ext>
            </a:extLst>
          </p:cNvPr>
          <p:cNvCxnSpPr>
            <a:cxnSpLocks/>
            <a:stCxn id="30" idx="4"/>
            <a:endCxn id="2" idx="0"/>
          </p:cNvCxnSpPr>
          <p:nvPr/>
        </p:nvCxnSpPr>
        <p:spPr>
          <a:xfrm rot="5400000">
            <a:off x="1737125" y="3452155"/>
            <a:ext cx="1087769" cy="52272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9EC0AB09-5F99-3B01-A829-5F8F22FEF5A3}"/>
              </a:ext>
            </a:extLst>
          </p:cNvPr>
          <p:cNvSpPr/>
          <p:nvPr/>
        </p:nvSpPr>
        <p:spPr>
          <a:xfrm>
            <a:off x="1608919" y="2179031"/>
            <a:ext cx="1866900" cy="990600"/>
          </a:xfrm>
          <a:prstGeom prst="ellipse">
            <a:avLst/>
          </a:prstGeom>
          <a:ln>
            <a:prstDash val="sysDot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Regulated</a:t>
            </a:r>
          </a:p>
          <a:p>
            <a:pPr algn="ctr"/>
            <a:r>
              <a:rPr lang="en-US" sz="1400" dirty="0"/>
              <a:t>Authorization</a:t>
            </a:r>
          </a:p>
          <a:p>
            <a:pPr algn="ctr"/>
            <a:r>
              <a:rPr lang="en-US" sz="1000" dirty="0"/>
              <a:t>identifier</a:t>
            </a:r>
            <a:endParaRPr lang="en-SE" sz="1000" dirty="0"/>
          </a:p>
        </p:txBody>
      </p:sp>
      <p:cxnSp>
        <p:nvCxnSpPr>
          <p:cNvPr id="31" name="Straight Arrow Connector 33">
            <a:extLst>
              <a:ext uri="{FF2B5EF4-FFF2-40B4-BE49-F238E27FC236}">
                <a16:creationId xmlns:a16="http://schemas.microsoft.com/office/drawing/2014/main" id="{901D4B3A-BA28-8880-8A1F-2F1F984C5DA1}"/>
              </a:ext>
            </a:extLst>
          </p:cNvPr>
          <p:cNvCxnSpPr>
            <a:cxnSpLocks/>
            <a:stCxn id="2" idx="1"/>
            <a:endCxn id="30" idx="2"/>
          </p:cNvCxnSpPr>
          <p:nvPr/>
        </p:nvCxnSpPr>
        <p:spPr>
          <a:xfrm rot="5400000" flipH="1" flipV="1">
            <a:off x="620190" y="3413741"/>
            <a:ext cx="1728139" cy="249320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8420EF3-D789-82AE-4226-9918B6D10858}"/>
              </a:ext>
            </a:extLst>
          </p:cNvPr>
          <p:cNvSpPr txBox="1"/>
          <p:nvPr/>
        </p:nvSpPr>
        <p:spPr>
          <a:xfrm>
            <a:off x="317403" y="324433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cxnSp>
        <p:nvCxnSpPr>
          <p:cNvPr id="33" name="Straight Arrow Connector 33">
            <a:extLst>
              <a:ext uri="{FF2B5EF4-FFF2-40B4-BE49-F238E27FC236}">
                <a16:creationId xmlns:a16="http://schemas.microsoft.com/office/drawing/2014/main" id="{91176DC8-6DFD-228E-EDF8-7E9478441FD6}"/>
              </a:ext>
            </a:extLst>
          </p:cNvPr>
          <p:cNvCxnSpPr>
            <a:cxnSpLocks/>
            <a:stCxn id="2" idx="2"/>
            <a:endCxn id="28" idx="2"/>
          </p:cNvCxnSpPr>
          <p:nvPr/>
        </p:nvCxnSpPr>
        <p:spPr>
          <a:xfrm rot="10800000" flipH="1">
            <a:off x="1086197" y="986094"/>
            <a:ext cx="221151" cy="3766607"/>
          </a:xfrm>
          <a:prstGeom prst="curvedConnector3">
            <a:avLst>
              <a:gd name="adj1" fmla="val -103368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B8FFD25-F4F5-EA35-462E-8737B4EE0E8A}"/>
              </a:ext>
            </a:extLst>
          </p:cNvPr>
          <p:cNvSpPr txBox="1"/>
          <p:nvPr/>
        </p:nvSpPr>
        <p:spPr>
          <a:xfrm>
            <a:off x="24245" y="1112060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E7F48B-0DB6-288D-3394-58FC9A8B9AA0}"/>
              </a:ext>
            </a:extLst>
          </p:cNvPr>
          <p:cNvSpPr txBox="1"/>
          <p:nvPr/>
        </p:nvSpPr>
        <p:spPr>
          <a:xfrm>
            <a:off x="2542369" y="321988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subject (1..1)</a:t>
            </a:r>
            <a:endParaRPr lang="en-SE" dirty="0"/>
          </a:p>
        </p:txBody>
      </p:sp>
      <p:cxnSp>
        <p:nvCxnSpPr>
          <p:cNvPr id="36" name="Straight Arrow Connector 17">
            <a:extLst>
              <a:ext uri="{FF2B5EF4-FFF2-40B4-BE49-F238E27FC236}">
                <a16:creationId xmlns:a16="http://schemas.microsoft.com/office/drawing/2014/main" id="{858D1E0F-325C-39FA-AC34-AB85C5AFD4A9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rot="16200000" flipV="1">
            <a:off x="2042765" y="1679427"/>
            <a:ext cx="697638" cy="301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D5F8B28-3288-D0DB-079E-2864E255F3D8}"/>
              </a:ext>
            </a:extLst>
          </p:cNvPr>
          <p:cNvSpPr txBox="1"/>
          <p:nvPr/>
        </p:nvSpPr>
        <p:spPr>
          <a:xfrm>
            <a:off x="2717036" y="173510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holder (0..1)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3845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0" grpId="0"/>
      <p:bldP spid="12" grpId="0"/>
      <p:bldP spid="14" grpId="0"/>
      <p:bldP spid="15" grpId="0"/>
      <p:bldP spid="16" grpId="0"/>
      <p:bldP spid="18" grpId="0"/>
      <p:bldP spid="19" grpId="0" animBg="1"/>
      <p:bldP spid="21" grpId="0" animBg="1"/>
      <p:bldP spid="23" grpId="0" animBg="1"/>
      <p:bldP spid="24" grpId="0" animBg="1"/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507</Words>
  <Application>Microsoft Office PowerPoint</Application>
  <PresentationFormat>Widescreen</PresentationFormat>
  <Paragraphs>184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Simplified</vt:lpstr>
      <vt:lpstr>Extended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Magnus Wallberg</dc:creator>
  <cp:lastModifiedBy>Magnus Wallberg</cp:lastModifiedBy>
  <cp:revision>17</cp:revision>
  <dcterms:created xsi:type="dcterms:W3CDTF">2023-09-29T10:28:20Z</dcterms:created>
  <dcterms:modified xsi:type="dcterms:W3CDTF">2025-04-24T09:09:06Z</dcterms:modified>
</cp:coreProperties>
</file>