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CA8D5-14F4-C962-3082-CBC78080AC6B}"/>
              </a:ext>
            </a:extLst>
          </p:cNvPr>
          <p:cNvSpPr/>
          <p:nvPr/>
        </p:nvSpPr>
        <p:spPr>
          <a:xfrm>
            <a:off x="4711777" y="574174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6E76C-583F-2817-765F-F013465D5B21}"/>
              </a:ext>
            </a:extLst>
          </p:cNvPr>
          <p:cNvSpPr/>
          <p:nvPr/>
        </p:nvSpPr>
        <p:spPr>
          <a:xfrm>
            <a:off x="8885556" y="149817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60090A-02CB-648D-E24C-B4C5B1E2B11F}"/>
              </a:ext>
            </a:extLst>
          </p:cNvPr>
          <p:cNvSpPr/>
          <p:nvPr/>
        </p:nvSpPr>
        <p:spPr>
          <a:xfrm>
            <a:off x="8885556" y="235569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7C87A4-81C0-43FF-7694-F9426BB4F9C2}"/>
              </a:ext>
            </a:extLst>
          </p:cNvPr>
          <p:cNvSpPr/>
          <p:nvPr/>
        </p:nvSpPr>
        <p:spPr>
          <a:xfrm>
            <a:off x="1536388" y="578202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02D6B7-4E68-F41D-5186-3E895AE5C6A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351031" y="1505003"/>
            <a:ext cx="608580" cy="5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62290-717D-13A5-FDF7-E02EF4FB6A7A}"/>
              </a:ext>
            </a:extLst>
          </p:cNvPr>
          <p:cNvSpPr txBox="1"/>
          <p:nvPr/>
        </p:nvSpPr>
        <p:spPr>
          <a:xfrm>
            <a:off x="2655051" y="1278816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  <a:endParaRPr lang="en-SE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4F89B8-55F2-5271-F34F-D9707A020210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3773715" y="885564"/>
            <a:ext cx="938062" cy="4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41B0C2-51DD-099C-D487-2F984833B29F}"/>
              </a:ext>
            </a:extLst>
          </p:cNvPr>
          <p:cNvSpPr txBox="1"/>
          <p:nvPr/>
        </p:nvSpPr>
        <p:spPr>
          <a:xfrm>
            <a:off x="3861430" y="516233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279960"/>
            <a:ext cx="3626232" cy="3644186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4689" y="2893943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Including ref to Source (e.g. </a:t>
            </a:r>
            <a:r>
              <a:rPr lang="en-US" sz="1400" kern="0" dirty="0" err="1">
                <a:solidFill>
                  <a:srgbClr val="FFFFFF"/>
                </a:solidFill>
              </a:rPr>
              <a:t>ePI</a:t>
            </a:r>
            <a:r>
              <a:rPr lang="en-US" sz="1400" kern="0" dirty="0">
                <a:solidFill>
                  <a:srgbClr val="FFFFFF"/>
                </a:solidFill>
              </a:rPr>
              <a:t>)</a:t>
            </a:r>
            <a:r>
              <a:rPr lang="en-US" kern="0" dirty="0">
                <a:solidFill>
                  <a:srgbClr val="FFFFFF"/>
                </a:solidFill>
              </a:rPr>
              <a:t> 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17096" y="3601892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31342" y="400354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81721" y="2010370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FE667-711D-1FAD-6E61-AC66A9E92973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 Holder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D28A1C-FF21-ED70-C1AC-39C9C3446FA5}"/>
              </a:ext>
            </a:extLst>
          </p:cNvPr>
          <p:cNvSpPr/>
          <p:nvPr/>
        </p:nvSpPr>
        <p:spPr>
          <a:xfrm>
            <a:off x="1604442" y="4373411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393431" y="149702"/>
            <a:ext cx="6189439" cy="3762797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1A0661AE2A40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type: </a:t>
            </a:r>
            <a:r>
              <a:rPr lang="en-US" sz="1400" b="1" kern="0" dirty="0" err="1">
                <a:solidFill>
                  <a:srgbClr val="FFFFFF"/>
                </a:solidFill>
                <a:latin typeface="Calibri" panose="020F0502020204030204"/>
              </a:rPr>
              <a:t>MedicinalProduct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domain: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Human</a:t>
            </a:r>
          </a:p>
          <a:p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combinedPharmaceuticalDoseForm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Tablets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classification: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contact: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#auropharmainc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system: http://who-umc.org/idmp/CodeSystem/drugcode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pl-PL" sz="1400" b="1" kern="0" dirty="0">
                <a:solidFill>
                  <a:srgbClr val="FFFFFF"/>
                </a:solidFill>
                <a:latin typeface="Calibri" panose="020F0502020204030204"/>
              </a:rPr>
              <a:t>00113802216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productName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methotrexate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usage-country: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CAN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688789" y="4012736"/>
            <a:ext cx="6189439" cy="278862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Extension: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basic-dose-form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parent-phpid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PhPIDLevel1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93FE88350C2E8868F7E8BD220C4E0010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7585140" y="1308378"/>
            <a:ext cx="4241562" cy="1786345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>
                <a:solidFill>
                  <a:srgbClr val="FFFFFF"/>
                </a:solidFill>
                <a:latin typeface="Calibri" panose="020F0502020204030204"/>
              </a:rPr>
              <a:t>Ingredient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role: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Active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Substance: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GSID9XBS2KCF3K1Z1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strength: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presentationQuantity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2.74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unit: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mg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7439673" y="3311666"/>
            <a:ext cx="4532494" cy="34815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/>
              <a:t>SubstanceDefinition</a:t>
            </a:r>
            <a:endParaRPr lang="en-US" b="1" u="sng" dirty="0"/>
          </a:p>
          <a:p>
            <a:r>
              <a:rPr lang="en-US" sz="1400" dirty="0"/>
              <a:t>identifier: </a:t>
            </a:r>
          </a:p>
          <a:p>
            <a:r>
              <a:rPr lang="en-US" sz="1400" dirty="0"/>
              <a:t>   system: http://who-umc.org/idmp/</a:t>
            </a:r>
            <a:r>
              <a:rPr lang="en-US" sz="1400" b="1" dirty="0"/>
              <a:t>gsid</a:t>
            </a:r>
          </a:p>
          <a:p>
            <a:r>
              <a:rPr lang="en-US" sz="1400" dirty="0"/>
              <a:t>   value: </a:t>
            </a:r>
            <a:r>
              <a:rPr lang="en-US" sz="1400" b="1" dirty="0"/>
              <a:t>GSID9XBS2KCF3K1Z1</a:t>
            </a:r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   name:  </a:t>
            </a:r>
            <a:r>
              <a:rPr lang="en-US" sz="1400" b="1" dirty="0"/>
              <a:t>METHOTREXATE SODIUM</a:t>
            </a:r>
          </a:p>
          <a:p>
            <a:r>
              <a:rPr lang="en-US" sz="1400" dirty="0"/>
              <a:t>   preferred: true</a:t>
            </a:r>
          </a:p>
          <a:p>
            <a:r>
              <a:rPr lang="en-US" sz="1400" dirty="0"/>
              <a:t>   language: </a:t>
            </a:r>
            <a:r>
              <a:rPr lang="en-US" sz="1400" dirty="0" err="1"/>
              <a:t>en</a:t>
            </a:r>
            <a:endParaRPr lang="en-US" sz="1400" dirty="0"/>
          </a:p>
          <a:p>
            <a:r>
              <a:rPr lang="en-US" sz="1400" dirty="0"/>
              <a:t>domain: </a:t>
            </a:r>
            <a:r>
              <a:rPr lang="en-US" sz="1400" b="1" dirty="0"/>
              <a:t>Human</a:t>
            </a:r>
          </a:p>
          <a:p>
            <a:r>
              <a:rPr lang="en-US" sz="1400" dirty="0"/>
              <a:t>code: </a:t>
            </a:r>
          </a:p>
          <a:p>
            <a:r>
              <a:rPr lang="en-US" sz="1400" dirty="0"/>
              <a:t>   system: https://open.fda.gov/data/</a:t>
            </a:r>
            <a:r>
              <a:rPr lang="en-US" sz="1400" b="1" dirty="0"/>
              <a:t>unii</a:t>
            </a:r>
          </a:p>
          <a:p>
            <a:r>
              <a:rPr lang="en-US" sz="1400" dirty="0"/>
              <a:t>   code: </a:t>
            </a:r>
            <a:r>
              <a:rPr lang="en-US" sz="1400" b="1" dirty="0"/>
              <a:t>3IG1E710ZN</a:t>
            </a:r>
          </a:p>
          <a:p>
            <a:r>
              <a:rPr lang="en-US" sz="1400" dirty="0"/>
              <a:t>relationship:</a:t>
            </a:r>
          </a:p>
          <a:p>
            <a:r>
              <a:rPr lang="en-US" sz="1400" dirty="0"/>
              <a:t>   type: </a:t>
            </a:r>
            <a:r>
              <a:rPr lang="en-US" sz="1400" b="1" dirty="0"/>
              <a:t>Salt to parent</a:t>
            </a:r>
          </a:p>
          <a:p>
            <a:r>
              <a:rPr lang="en-US" sz="1400" dirty="0"/>
              <a:t>   reference: </a:t>
            </a:r>
            <a:r>
              <a:rPr lang="en-US" sz="1400" b="1" dirty="0"/>
              <a:t>GSID23G92UMX93H45 </a:t>
            </a:r>
            <a:endParaRPr lang="en-SE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3BDD2-99BB-13D7-4C8F-31D20386289C}"/>
              </a:ext>
            </a:extLst>
          </p:cNvPr>
          <p:cNvSpPr/>
          <p:nvPr/>
        </p:nvSpPr>
        <p:spPr>
          <a:xfrm>
            <a:off x="9566559" y="161786"/>
            <a:ext cx="2509485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auropharmainc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Pharma Inc</a:t>
            </a:r>
          </a:p>
          <a:p>
            <a:pPr lvl="0">
              <a:defRPr/>
            </a:pPr>
            <a:r>
              <a:rPr lang="en-US" sz="1400" kern="0" dirty="0">
                <a:solidFill>
                  <a:srgbClr val="FFFFFF"/>
                </a:solidFill>
              </a:rPr>
              <a:t>type: </a:t>
            </a:r>
            <a:r>
              <a:rPr lang="en-US" sz="1400" kern="0" dirty="0" err="1">
                <a:solidFill>
                  <a:srgbClr val="FFFFFF"/>
                </a:solidFill>
              </a:rPr>
              <a:t>ProposedMAH</a:t>
            </a:r>
            <a:r>
              <a:rPr lang="en-US" sz="1400" kern="0" dirty="0">
                <a:solidFill>
                  <a:srgbClr val="FFFFFF"/>
                </a:solidFill>
              </a:rPr>
              <a:t> 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A6C5C-AF2B-BDB2-B55D-78D6B8DDDDA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393431" y="2031100"/>
            <a:ext cx="295358" cy="3375945"/>
          </a:xfrm>
          <a:prstGeom prst="bentConnector3">
            <a:avLst>
              <a:gd name="adj1" fmla="val -77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1C4BCD34-22C2-7528-EF09-B772511FE21D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9220536" y="660961"/>
            <a:ext cx="346023" cy="397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F6364193-A11F-3944-9F84-6D119FE1B8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78228" y="2201551"/>
            <a:ext cx="706912" cy="32054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4C9CE708-5672-2D2D-1FC7-92B774AF58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597450" y="3203194"/>
            <a:ext cx="21694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FADF76-0927-4C9B-7134-BE6EB0E7E06A}"/>
              </a:ext>
            </a:extLst>
          </p:cNvPr>
          <p:cNvSpPr/>
          <p:nvPr/>
        </p:nvSpPr>
        <p:spPr>
          <a:xfrm>
            <a:off x="7125538" y="201557"/>
            <a:ext cx="2094998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RegulatedAuth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http://xxx/yy</a:t>
            </a:r>
            <a:endParaRPr lang="en-US" sz="140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srgbClr val="FFFFFF"/>
                </a:solidFill>
              </a:rPr>
              <a:t>   value: 123-456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" name="Straight Arrow Connector 31">
            <a:extLst>
              <a:ext uri="{FF2B5EF4-FFF2-40B4-BE49-F238E27FC236}">
                <a16:creationId xmlns:a16="http://schemas.microsoft.com/office/drawing/2014/main" id="{A36C6E8E-7FF2-36AF-5A6D-50EE46AD2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6582870" y="700731"/>
            <a:ext cx="542668" cy="13303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F24418-BD8E-8E7D-0770-941AEADA8763}"/>
              </a:ext>
            </a:extLst>
          </p:cNvPr>
          <p:cNvSpPr/>
          <p:nvPr/>
        </p:nvSpPr>
        <p:spPr>
          <a:xfrm>
            <a:off x="1086198" y="4257400"/>
            <a:ext cx="18669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MPD</a:t>
            </a:r>
          </a:p>
          <a:p>
            <a:pPr algn="ctr"/>
            <a:r>
              <a:rPr lang="en-US" sz="1000" dirty="0"/>
              <a:t>id, name, MPID(s), code (</a:t>
            </a:r>
            <a:r>
              <a:rPr lang="en-US" sz="1000" dirty="0" err="1"/>
              <a:t>DrugCode</a:t>
            </a:r>
            <a:r>
              <a:rPr lang="en-US" sz="1000" dirty="0"/>
              <a:t>, …)</a:t>
            </a:r>
            <a:endParaRPr lang="en-SE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0F1EEB-C8BD-7D33-6E54-334FCC1A6684}"/>
              </a:ext>
            </a:extLst>
          </p:cNvPr>
          <p:cNvSpPr/>
          <p:nvPr/>
        </p:nvSpPr>
        <p:spPr>
          <a:xfrm>
            <a:off x="4099977" y="4257400"/>
            <a:ext cx="1866900" cy="990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APD </a:t>
            </a:r>
          </a:p>
          <a:p>
            <a:pPr algn="ctr"/>
            <a:r>
              <a:rPr lang="en-US" sz="1000" dirty="0"/>
              <a:t>form parts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233C40-9549-7876-48D4-E946DEA3E829}"/>
              </a:ext>
            </a:extLst>
          </p:cNvPr>
          <p:cNvSpPr/>
          <p:nvPr/>
        </p:nvSpPr>
        <p:spPr>
          <a:xfrm>
            <a:off x="9212792" y="4257400"/>
            <a:ext cx="1866900" cy="990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</a:t>
            </a:r>
          </a:p>
          <a:p>
            <a:pPr algn="ctr"/>
            <a:r>
              <a:rPr lang="en-US" sz="1000" dirty="0"/>
              <a:t>id (GSID), name(s), </a:t>
            </a:r>
          </a:p>
          <a:p>
            <a:pPr algn="ctr"/>
            <a:r>
              <a:rPr lang="en-US" sz="1000" dirty="0"/>
              <a:t>code (UNII, </a:t>
            </a:r>
            <a:r>
              <a:rPr lang="en-US" sz="1000" dirty="0" err="1"/>
              <a:t>SMSid</a:t>
            </a:r>
            <a:r>
              <a:rPr lang="en-US" sz="1000" dirty="0"/>
              <a:t>…)</a:t>
            </a:r>
            <a:endParaRPr lang="en-SE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A7DFE-C493-048A-1B95-E65EF4EEFBDD}"/>
              </a:ext>
            </a:extLst>
          </p:cNvPr>
          <p:cNvSpPr/>
          <p:nvPr/>
        </p:nvSpPr>
        <p:spPr>
          <a:xfrm>
            <a:off x="6745568" y="4257400"/>
            <a:ext cx="1866900" cy="990600"/>
          </a:xfrm>
          <a:prstGeom prst="ellipse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  <a:endParaRPr lang="en-US" sz="1000" dirty="0"/>
          </a:p>
          <a:p>
            <a:pPr algn="ctr"/>
            <a:r>
              <a:rPr lang="en-US" sz="1000" dirty="0"/>
              <a:t>strength</a:t>
            </a:r>
            <a:endParaRPr lang="en-US" dirty="0"/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133BB6B-5051-48C0-BFD3-F998C75FCAEF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16200000" flipH="1">
            <a:off x="3526537" y="425608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84112788-D712-5900-99B5-1201F9DAD387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6356223" y="3739723"/>
            <a:ext cx="12700" cy="1325493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3">
            <a:extLst>
              <a:ext uri="{FF2B5EF4-FFF2-40B4-BE49-F238E27FC236}">
                <a16:creationId xmlns:a16="http://schemas.microsoft.com/office/drawing/2014/main" id="{D5567871-1E60-E43B-AB16-404D13D85EC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8912630" y="3828907"/>
            <a:ext cx="12700" cy="1147126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6">
            <a:extLst>
              <a:ext uri="{FF2B5EF4-FFF2-40B4-BE49-F238E27FC236}">
                <a16:creationId xmlns:a16="http://schemas.microsoft.com/office/drawing/2014/main" id="{79806ABA-C6A4-B499-7259-F9FBF3A5D030}"/>
              </a:ext>
            </a:extLst>
          </p:cNvPr>
          <p:cNvCxnSpPr>
            <a:cxnSpLocks/>
            <a:stCxn id="4" idx="4"/>
            <a:endCxn id="4" idx="5"/>
          </p:cNvCxnSpPr>
          <p:nvPr/>
        </p:nvCxnSpPr>
        <p:spPr>
          <a:xfrm rot="5400000" flipH="1" flipV="1">
            <a:off x="10403731" y="4845440"/>
            <a:ext cx="145070" cy="660049"/>
          </a:xfrm>
          <a:prstGeom prst="curvedConnector3">
            <a:avLst>
              <a:gd name="adj1" fmla="val -262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3B3664-81A0-79FA-5A5C-4C0F1E0212D5}"/>
              </a:ext>
            </a:extLst>
          </p:cNvPr>
          <p:cNvSpPr txBox="1"/>
          <p:nvPr/>
        </p:nvSpPr>
        <p:spPr>
          <a:xfrm>
            <a:off x="2756510" y="5439487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 </a:t>
            </a:r>
          </a:p>
        </p:txBody>
      </p:sp>
      <p:cxnSp>
        <p:nvCxnSpPr>
          <p:cNvPr id="11" name="Straight Arrow Connector 33">
            <a:extLst>
              <a:ext uri="{FF2B5EF4-FFF2-40B4-BE49-F238E27FC236}">
                <a16:creationId xmlns:a16="http://schemas.microsoft.com/office/drawing/2014/main" id="{233B5EB1-4EC3-CBEA-AD4F-7B2930127A97}"/>
              </a:ext>
            </a:extLst>
          </p:cNvPr>
          <p:cNvCxnSpPr>
            <a:cxnSpLocks/>
            <a:stCxn id="3" idx="5"/>
            <a:endCxn id="3" idx="4"/>
          </p:cNvCxnSpPr>
          <p:nvPr/>
        </p:nvCxnSpPr>
        <p:spPr>
          <a:xfrm rot="5400000">
            <a:off x="5290917" y="4845441"/>
            <a:ext cx="145070" cy="660049"/>
          </a:xfrm>
          <a:prstGeom prst="curvedConnector3">
            <a:avLst>
              <a:gd name="adj1" fmla="val 257579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A8D11-C9B5-937F-A815-CA9649A866C8}"/>
              </a:ext>
            </a:extLst>
          </p:cNvPr>
          <p:cNvSpPr txBox="1"/>
          <p:nvPr/>
        </p:nvSpPr>
        <p:spPr>
          <a:xfrm>
            <a:off x="4623598" y="5663830"/>
            <a:ext cx="139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(0..3)</a:t>
            </a:r>
          </a:p>
          <a:p>
            <a:r>
              <a:rPr lang="en-US" i="1" dirty="0"/>
              <a:t>extension</a:t>
            </a:r>
            <a:endParaRPr lang="en-SE" i="1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37131B0C-8C6C-DEB6-2575-CA7550E1678F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V="1">
            <a:off x="3526538" y="355562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FD3AB-57E9-8329-2A2F-AF479B23099A}"/>
              </a:ext>
            </a:extLst>
          </p:cNvPr>
          <p:cNvSpPr txBox="1"/>
          <p:nvPr/>
        </p:nvSpPr>
        <p:spPr>
          <a:xfrm>
            <a:off x="3016603" y="3708360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formOf</a:t>
            </a:r>
            <a:r>
              <a:rPr lang="en-US" dirty="0"/>
              <a:t>(n..1)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5A4C2-3DF8-A26E-8242-9F93EF7CCA7E}"/>
              </a:ext>
            </a:extLst>
          </p:cNvPr>
          <p:cNvSpPr txBox="1"/>
          <p:nvPr/>
        </p:nvSpPr>
        <p:spPr>
          <a:xfrm>
            <a:off x="5738636" y="3656904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(n..1)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EA6F-ADD2-4447-FE2C-1C5FC99CDA9E}"/>
              </a:ext>
            </a:extLst>
          </p:cNvPr>
          <p:cNvSpPr txBox="1"/>
          <p:nvPr/>
        </p:nvSpPr>
        <p:spPr>
          <a:xfrm>
            <a:off x="8410539" y="367394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(1..1)</a:t>
            </a:r>
            <a:endParaRPr lang="en-SE" dirty="0"/>
          </a:p>
        </p:txBody>
      </p: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255D7375-7AE2-2485-F805-328874514151}"/>
              </a:ext>
            </a:extLst>
          </p:cNvPr>
          <p:cNvCxnSpPr>
            <a:cxnSpLocks/>
            <a:stCxn id="3" idx="5"/>
            <a:endCxn id="5" idx="3"/>
          </p:cNvCxnSpPr>
          <p:nvPr/>
        </p:nvCxnSpPr>
        <p:spPr>
          <a:xfrm rot="16200000" flipH="1">
            <a:off x="6356222" y="4440183"/>
            <a:ext cx="12700" cy="1325493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3D4A61-4EFB-DAF0-E119-7B4B0048AD98}"/>
              </a:ext>
            </a:extLst>
          </p:cNvPr>
          <p:cNvSpPr txBox="1"/>
          <p:nvPr/>
        </p:nvSpPr>
        <p:spPr>
          <a:xfrm>
            <a:off x="6225641" y="5439487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6D766-AE78-00E2-33AF-C56DA6ACA842}"/>
              </a:ext>
            </a:extLst>
          </p:cNvPr>
          <p:cNvSpPr txBox="1"/>
          <p:nvPr/>
        </p:nvSpPr>
        <p:spPr>
          <a:xfrm>
            <a:off x="4635721" y="2487326"/>
            <a:ext cx="795411" cy="3693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PhPID</a:t>
            </a:r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B9223B-1BED-F79B-A990-4B47D8E6696F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5033427" y="2856658"/>
            <a:ext cx="0" cy="1400742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4AF96-9474-3547-CE73-0EAF7DB4418B}"/>
              </a:ext>
            </a:extLst>
          </p:cNvPr>
          <p:cNvSpPr txBox="1"/>
          <p:nvPr/>
        </p:nvSpPr>
        <p:spPr>
          <a:xfrm>
            <a:off x="9780242" y="2480505"/>
            <a:ext cx="696024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GSID</a:t>
            </a:r>
            <a:endParaRPr lang="en-S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91B42-F8AF-132B-759E-85B521343158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10128254" y="2849837"/>
            <a:ext cx="17988" cy="1407563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696E577-EA0E-8D2B-D359-BB7933550231}"/>
              </a:ext>
            </a:extLst>
          </p:cNvPr>
          <p:cNvSpPr/>
          <p:nvPr/>
        </p:nvSpPr>
        <p:spPr>
          <a:xfrm>
            <a:off x="7764455" y="971144"/>
            <a:ext cx="520705" cy="2648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88D83-CC91-0806-769E-ACB3E2F48A22}"/>
              </a:ext>
            </a:extLst>
          </p:cNvPr>
          <p:cNvSpPr/>
          <p:nvPr/>
        </p:nvSpPr>
        <p:spPr>
          <a:xfrm>
            <a:off x="7764454" y="1289246"/>
            <a:ext cx="520705" cy="2648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D23A7-99EC-1F85-1901-DA4AF705D958}"/>
              </a:ext>
            </a:extLst>
          </p:cNvPr>
          <p:cNvSpPr txBox="1"/>
          <p:nvPr/>
        </p:nvSpPr>
        <p:spPr>
          <a:xfrm>
            <a:off x="8304525" y="893298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resources in FHIR 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DB3B2-128E-9C7E-A9FB-AC03DE1BC690}"/>
              </a:ext>
            </a:extLst>
          </p:cNvPr>
          <p:cNvSpPr txBox="1"/>
          <p:nvPr/>
        </p:nvSpPr>
        <p:spPr>
          <a:xfrm>
            <a:off x="8281598" y="1240668"/>
            <a:ext cx="21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“virtual” resources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E5A372-B7CF-A8DE-0D78-2CEF6820E669}"/>
              </a:ext>
            </a:extLst>
          </p:cNvPr>
          <p:cNvSpPr/>
          <p:nvPr/>
        </p:nvSpPr>
        <p:spPr>
          <a:xfrm>
            <a:off x="1307349" y="490793"/>
            <a:ext cx="1866900" cy="990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</a:t>
            </a:r>
          </a:p>
          <a:p>
            <a:pPr algn="ctr"/>
            <a:r>
              <a:rPr lang="en-US" sz="1000" dirty="0"/>
              <a:t>name </a:t>
            </a:r>
          </a:p>
          <a:p>
            <a:pPr algn="ctr"/>
            <a:r>
              <a:rPr lang="en-US" sz="1000" dirty="0"/>
              <a:t>type = MAH</a:t>
            </a:r>
            <a:endParaRPr lang="en-SE" sz="1000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7223C95A-9ED2-AA29-AD95-11DC1CEFE963}"/>
              </a:ext>
            </a:extLst>
          </p:cNvPr>
          <p:cNvCxnSpPr>
            <a:cxnSpLocks/>
            <a:stCxn id="30" idx="4"/>
            <a:endCxn id="2" idx="0"/>
          </p:cNvCxnSpPr>
          <p:nvPr/>
        </p:nvCxnSpPr>
        <p:spPr>
          <a:xfrm rot="5400000">
            <a:off x="1737125" y="3452155"/>
            <a:ext cx="1087769" cy="522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C0AB09-5F99-3B01-A829-5F8F22FEF5A3}"/>
              </a:ext>
            </a:extLst>
          </p:cNvPr>
          <p:cNvSpPr/>
          <p:nvPr/>
        </p:nvSpPr>
        <p:spPr>
          <a:xfrm>
            <a:off x="1608919" y="2179031"/>
            <a:ext cx="1866900" cy="9906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Regulated</a:t>
            </a:r>
          </a:p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000" dirty="0"/>
              <a:t>identifier</a:t>
            </a:r>
            <a:endParaRPr lang="en-SE" sz="1000" dirty="0"/>
          </a:p>
        </p:txBody>
      </p:sp>
      <p:cxnSp>
        <p:nvCxnSpPr>
          <p:cNvPr id="31" name="Straight Arrow Connector 33">
            <a:extLst>
              <a:ext uri="{FF2B5EF4-FFF2-40B4-BE49-F238E27FC236}">
                <a16:creationId xmlns:a16="http://schemas.microsoft.com/office/drawing/2014/main" id="{901D4B3A-BA28-8880-8A1F-2F1F984C5DA1}"/>
              </a:ext>
            </a:extLst>
          </p:cNvPr>
          <p:cNvCxnSpPr>
            <a:cxnSpLocks/>
            <a:stCxn id="2" idx="1"/>
            <a:endCxn id="30" idx="2"/>
          </p:cNvCxnSpPr>
          <p:nvPr/>
        </p:nvCxnSpPr>
        <p:spPr>
          <a:xfrm rot="5400000" flipH="1" flipV="1">
            <a:off x="620190" y="3413741"/>
            <a:ext cx="1728139" cy="24932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420EF3-D789-82AE-4226-9918B6D10858}"/>
              </a:ext>
            </a:extLst>
          </p:cNvPr>
          <p:cNvSpPr txBox="1"/>
          <p:nvPr/>
        </p:nvSpPr>
        <p:spPr>
          <a:xfrm>
            <a:off x="317403" y="324433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91176DC8-6DFD-228E-EDF8-7E9478441FD6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0800000" flipH="1">
            <a:off x="1086197" y="986094"/>
            <a:ext cx="221151" cy="3766607"/>
          </a:xfrm>
          <a:prstGeom prst="curvedConnector3">
            <a:avLst>
              <a:gd name="adj1" fmla="val -103368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8FFD25-F4F5-EA35-462E-8737B4EE0E8A}"/>
              </a:ext>
            </a:extLst>
          </p:cNvPr>
          <p:cNvSpPr txBox="1"/>
          <p:nvPr/>
        </p:nvSpPr>
        <p:spPr>
          <a:xfrm>
            <a:off x="24245" y="1112060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7F48B-0DB6-288D-3394-58FC9A8B9AA0}"/>
              </a:ext>
            </a:extLst>
          </p:cNvPr>
          <p:cNvSpPr txBox="1"/>
          <p:nvPr/>
        </p:nvSpPr>
        <p:spPr>
          <a:xfrm>
            <a:off x="2542369" y="32198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(1..1)</a:t>
            </a:r>
            <a:endParaRPr lang="en-SE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858D1E0F-325C-39FA-AC34-AB85C5AFD4A9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rot="16200000" flipV="1">
            <a:off x="2042765" y="1679427"/>
            <a:ext cx="697638" cy="30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5F8B28-3288-D0DB-079E-2864E255F3D8}"/>
              </a:ext>
            </a:extLst>
          </p:cNvPr>
          <p:cNvSpPr txBox="1"/>
          <p:nvPr/>
        </p:nvSpPr>
        <p:spPr>
          <a:xfrm>
            <a:off x="2717036" y="17351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 (0..1)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84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2" grpId="0"/>
      <p:bldP spid="14" grpId="0"/>
      <p:bldP spid="15" grpId="0"/>
      <p:bldP spid="16" grpId="0"/>
      <p:bldP spid="18" grpId="0"/>
      <p:bldP spid="19" grpId="0" animBg="1"/>
      <p:bldP spid="21" grpId="0" animBg="1"/>
      <p:bldP spid="23" grpId="0" animBg="1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507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18</cp:revision>
  <dcterms:created xsi:type="dcterms:W3CDTF">2023-09-29T10:28:20Z</dcterms:created>
  <dcterms:modified xsi:type="dcterms:W3CDTF">2025-04-24T11:21:08Z</dcterms:modified>
</cp:coreProperties>
</file>