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63" r:id="rId4"/>
    <p:sldId id="262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375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76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672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84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6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6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gif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19" Type="http://schemas.openxmlformats.org/officeDocument/2006/relationships/image" Target="../media/image20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26887" y="3368812"/>
            <a:ext cx="10515600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lang="es-CO" sz="40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Buenas Prácticas en el Procesamiento de información </a:t>
            </a:r>
            <a:r>
              <a:rPr lang="es-CO" sz="4000" b="1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Geospacial</a:t>
            </a:r>
            <a:endParaRPr sz="40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lang="es-CO" sz="40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Grupo de Análisis de Información</a:t>
            </a:r>
            <a:endParaRPr sz="2800" b="1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31946" y="1167845"/>
            <a:ext cx="12136253" cy="569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O" sz="1800" b="1" dirty="0">
                <a:latin typeface="Century Gothic" panose="020B0502020202020204" pitchFamily="34" charset="0"/>
              </a:rPr>
              <a:t>Eliminar Z y M</a:t>
            </a:r>
            <a:r>
              <a:rPr lang="es-CO" sz="1800" dirty="0">
                <a:latin typeface="Century Gothic" panose="020B0502020202020204" pitchFamily="34" charset="0"/>
              </a:rPr>
              <a:t>. 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(No permiten hacer </a:t>
            </a:r>
            <a:r>
              <a:rPr lang="es-CO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disolver límites (</a:t>
            </a:r>
            <a:r>
              <a:rPr lang="es-CO" dirty="0" err="1" smtClean="0">
                <a:solidFill>
                  <a:srgbClr val="00B050"/>
                </a:solidFill>
                <a:latin typeface="Century Gothic" panose="020B0502020202020204" pitchFamily="34" charset="0"/>
              </a:rPr>
              <a:t>dissolve</a:t>
            </a:r>
            <a:r>
              <a:rPr lang="es-CO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) 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debido a que, las capas aunque están horizontalmente adyacentes, están verticalmente  separadas)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O" sz="1800" b="1" dirty="0">
                <a:latin typeface="Century Gothic" panose="020B0502020202020204" pitchFamily="34" charset="0"/>
              </a:rPr>
              <a:t>Eliminar registros </a:t>
            </a:r>
            <a:r>
              <a:rPr lang="es-CO" sz="1800" b="1" dirty="0" smtClean="0">
                <a:latin typeface="Century Gothic" panose="020B0502020202020204" pitchFamily="34" charset="0"/>
              </a:rPr>
              <a:t>duplicados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es-CO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(Aumentan 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el área de estudio y producen errores de superposición)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O" sz="1800" b="1" dirty="0">
                <a:latin typeface="Century Gothic" panose="020B0502020202020204" pitchFamily="34" charset="0"/>
              </a:rPr>
              <a:t>Procesar empleando el mismo sistema de coordenadas 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(desplazamientos)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O" sz="1800" b="1" dirty="0">
                <a:latin typeface="Century Gothic" panose="020B0502020202020204" pitchFamily="34" charset="0"/>
              </a:rPr>
              <a:t>Trabajar con geometrías single </a:t>
            </a:r>
            <a:r>
              <a:rPr lang="es-CO" sz="1800" b="1" dirty="0" err="1">
                <a:latin typeface="Century Gothic" panose="020B0502020202020204" pitchFamily="34" charset="0"/>
              </a:rPr>
              <a:t>part</a:t>
            </a:r>
            <a:r>
              <a:rPr lang="es-CO" sz="1800" b="1" dirty="0">
                <a:latin typeface="Century Gothic" panose="020B0502020202020204" pitchFamily="34" charset="0"/>
              </a:rPr>
              <a:t> 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(imposibilitan algunos procesos de superposición y generalización)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 sz="1800" b="1" dirty="0">
                <a:solidFill>
                  <a:schemeClr val="dk1"/>
                </a:solidFill>
                <a:latin typeface="Century Gothic" panose="020B0502020202020204" pitchFamily="34" charset="0"/>
              </a:rPr>
              <a:t>Reparar geometrías después de cada proceso de superposición 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(Elimina errores como geometrías vacías y auto traslapes, corrige errores como </a:t>
            </a:r>
            <a:r>
              <a:rPr lang="es-CO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los errores de </a:t>
            </a:r>
            <a:r>
              <a:rPr lang="es-CO" dirty="0" err="1" smtClean="0">
                <a:solidFill>
                  <a:srgbClr val="00B050"/>
                </a:solidFill>
                <a:latin typeface="Century Gothic" panose="020B0502020202020204" pitchFamily="34" charset="0"/>
              </a:rPr>
              <a:t>topoengine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)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 sz="1800" b="1" dirty="0">
                <a:solidFill>
                  <a:schemeClr val="dk1"/>
                </a:solidFill>
                <a:latin typeface="Century Gothic" panose="020B0502020202020204" pitchFamily="34" charset="0"/>
              </a:rPr>
              <a:t>Segmentar polígonos grandes con Dice 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(Mejora el rendimiento de las operaciones en entidades muy grandes)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 sz="1800" b="1" dirty="0">
                <a:solidFill>
                  <a:schemeClr val="dk1"/>
                </a:solidFill>
                <a:latin typeface="Century Gothic" panose="020B0502020202020204" pitchFamily="34" charset="0"/>
              </a:rPr>
              <a:t>Disolver en la medida de lo posible las capas insumo 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(Ayuda a eliminar superposición </a:t>
            </a:r>
            <a:r>
              <a:rPr lang="es-CO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)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 sz="1800" b="1" dirty="0">
                <a:solidFill>
                  <a:schemeClr val="dk1"/>
                </a:solidFill>
                <a:latin typeface="Century Gothic" panose="020B0502020202020204" pitchFamily="34" charset="0"/>
              </a:rPr>
              <a:t>No emplear caracteres especiales ni rutas con espacio 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(Imposibilita el uso de algunos scripts optimizados y generar problemas al publicar)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O" sz="1800" b="1" dirty="0">
                <a:solidFill>
                  <a:schemeClr val="dk1"/>
                </a:solidFill>
                <a:latin typeface="Century Gothic" panose="020B0502020202020204" pitchFamily="34" charset="0"/>
              </a:rPr>
              <a:t>No copiar y pegar fracciones de otros modelos 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(Las copias almacenan </a:t>
            </a:r>
            <a:r>
              <a:rPr lang="es-CO" dirty="0">
                <a:solidFill>
                  <a:srgbClr val="00B050"/>
                </a:solidFill>
                <a:latin typeface="Century Gothic" panose="020B0502020202020204" pitchFamily="34" charset="0"/>
              </a:rPr>
              <a:t>caché que puede causar resultados </a:t>
            </a:r>
            <a:r>
              <a:rPr lang="es-CO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inesperados)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" name="Shape 89"/>
          <p:cNvSpPr txBox="1"/>
          <p:nvPr/>
        </p:nvSpPr>
        <p:spPr>
          <a:xfrm>
            <a:off x="284091" y="966051"/>
            <a:ext cx="10515600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lang="es-CO" sz="4000" b="1" dirty="0" smtClean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Listado de buenas prácticas </a:t>
            </a:r>
            <a:endParaRPr sz="2800" b="1" i="0" u="none" strike="noStrike" cap="none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385057" y="2168399"/>
            <a:ext cx="1948241" cy="4207991"/>
          </a:xfrm>
          <a:custGeom>
            <a:avLst/>
            <a:gdLst>
              <a:gd name="connsiteX0" fmla="*/ 0 w 2186315"/>
              <a:gd name="connsiteY0" fmla="*/ 218632 h 4401367"/>
              <a:gd name="connsiteX1" fmla="*/ 218632 w 2186315"/>
              <a:gd name="connsiteY1" fmla="*/ 0 h 4401367"/>
              <a:gd name="connsiteX2" fmla="*/ 1967684 w 2186315"/>
              <a:gd name="connsiteY2" fmla="*/ 0 h 4401367"/>
              <a:gd name="connsiteX3" fmla="*/ 2186316 w 2186315"/>
              <a:gd name="connsiteY3" fmla="*/ 218632 h 4401367"/>
              <a:gd name="connsiteX4" fmla="*/ 2186315 w 2186315"/>
              <a:gd name="connsiteY4" fmla="*/ 4182736 h 4401367"/>
              <a:gd name="connsiteX5" fmla="*/ 1967683 w 2186315"/>
              <a:gd name="connsiteY5" fmla="*/ 4401368 h 4401367"/>
              <a:gd name="connsiteX6" fmla="*/ 218632 w 2186315"/>
              <a:gd name="connsiteY6" fmla="*/ 4401367 h 4401367"/>
              <a:gd name="connsiteX7" fmla="*/ 0 w 2186315"/>
              <a:gd name="connsiteY7" fmla="*/ 4182735 h 4401367"/>
              <a:gd name="connsiteX8" fmla="*/ 0 w 2186315"/>
              <a:gd name="connsiteY8" fmla="*/ 218632 h 440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6315" h="4401367">
                <a:moveTo>
                  <a:pt x="0" y="218632"/>
                </a:moveTo>
                <a:cubicBezTo>
                  <a:pt x="0" y="97885"/>
                  <a:pt x="97885" y="0"/>
                  <a:pt x="218632" y="0"/>
                </a:cubicBezTo>
                <a:lnTo>
                  <a:pt x="1967684" y="0"/>
                </a:lnTo>
                <a:cubicBezTo>
                  <a:pt x="2088431" y="0"/>
                  <a:pt x="2186316" y="97885"/>
                  <a:pt x="2186316" y="218632"/>
                </a:cubicBezTo>
                <a:cubicBezTo>
                  <a:pt x="2186316" y="1540000"/>
                  <a:pt x="2186315" y="2861368"/>
                  <a:pt x="2186315" y="4182736"/>
                </a:cubicBezTo>
                <a:cubicBezTo>
                  <a:pt x="2186315" y="4303483"/>
                  <a:pt x="2088430" y="4401368"/>
                  <a:pt x="1967683" y="4401368"/>
                </a:cubicBezTo>
                <a:lnTo>
                  <a:pt x="218632" y="4401367"/>
                </a:lnTo>
                <a:cubicBezTo>
                  <a:pt x="97885" y="4401367"/>
                  <a:pt x="0" y="4303482"/>
                  <a:pt x="0" y="4182735"/>
                </a:cubicBezTo>
                <a:lnTo>
                  <a:pt x="0" y="218632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1435" tIns="51435" rIns="51435" bIns="2362153" numCol="1" spcCol="1270" anchor="ctr" anchorCtr="0">
            <a:noAutofit/>
          </a:bodyPr>
          <a:lstStyle/>
          <a:p>
            <a:pPr algn="ctr" defTabSz="600075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s-CO" sz="135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Ajuste Inicial</a:t>
            </a:r>
          </a:p>
        </p:txBody>
      </p:sp>
      <p:sp>
        <p:nvSpPr>
          <p:cNvPr id="3" name="Forma libre 2"/>
          <p:cNvSpPr/>
          <p:nvPr/>
        </p:nvSpPr>
        <p:spPr>
          <a:xfrm>
            <a:off x="591669" y="3445694"/>
            <a:ext cx="1558593" cy="826701"/>
          </a:xfrm>
          <a:custGeom>
            <a:avLst/>
            <a:gdLst>
              <a:gd name="connsiteX0" fmla="*/ 0 w 1749052"/>
              <a:gd name="connsiteY0" fmla="*/ 86469 h 864692"/>
              <a:gd name="connsiteX1" fmla="*/ 86469 w 1749052"/>
              <a:gd name="connsiteY1" fmla="*/ 0 h 864692"/>
              <a:gd name="connsiteX2" fmla="*/ 1662583 w 1749052"/>
              <a:gd name="connsiteY2" fmla="*/ 0 h 864692"/>
              <a:gd name="connsiteX3" fmla="*/ 1749052 w 1749052"/>
              <a:gd name="connsiteY3" fmla="*/ 86469 h 864692"/>
              <a:gd name="connsiteX4" fmla="*/ 1749052 w 1749052"/>
              <a:gd name="connsiteY4" fmla="*/ 778223 h 864692"/>
              <a:gd name="connsiteX5" fmla="*/ 1662583 w 1749052"/>
              <a:gd name="connsiteY5" fmla="*/ 864692 h 864692"/>
              <a:gd name="connsiteX6" fmla="*/ 86469 w 1749052"/>
              <a:gd name="connsiteY6" fmla="*/ 864692 h 864692"/>
              <a:gd name="connsiteX7" fmla="*/ 0 w 1749052"/>
              <a:gd name="connsiteY7" fmla="*/ 778223 h 864692"/>
              <a:gd name="connsiteX8" fmla="*/ 0 w 1749052"/>
              <a:gd name="connsiteY8" fmla="*/ 86469 h 86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9052" h="864692">
                <a:moveTo>
                  <a:pt x="0" y="86469"/>
                </a:moveTo>
                <a:cubicBezTo>
                  <a:pt x="0" y="38713"/>
                  <a:pt x="38713" y="0"/>
                  <a:pt x="86469" y="0"/>
                </a:cubicBezTo>
                <a:lnTo>
                  <a:pt x="1662583" y="0"/>
                </a:lnTo>
                <a:cubicBezTo>
                  <a:pt x="1710339" y="0"/>
                  <a:pt x="1749052" y="38713"/>
                  <a:pt x="1749052" y="86469"/>
                </a:cubicBezTo>
                <a:lnTo>
                  <a:pt x="1749052" y="778223"/>
                </a:lnTo>
                <a:cubicBezTo>
                  <a:pt x="1749052" y="825979"/>
                  <a:pt x="1710339" y="864692"/>
                  <a:pt x="1662583" y="864692"/>
                </a:cubicBezTo>
                <a:lnTo>
                  <a:pt x="86469" y="864692"/>
                </a:lnTo>
                <a:cubicBezTo>
                  <a:pt x="38713" y="864692"/>
                  <a:pt x="0" y="825979"/>
                  <a:pt x="0" y="778223"/>
                </a:cubicBezTo>
                <a:lnTo>
                  <a:pt x="0" y="8646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045" tIns="33282" rIns="38045" bIns="33282" numCol="1" spcCol="1270" anchor="ctr" anchorCtr="0">
            <a:noAutofit/>
          </a:bodyPr>
          <a:lstStyle/>
          <a:p>
            <a:pPr algn="ctr" defTabSz="333375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s-CO" sz="750" dirty="0">
                <a:solidFill>
                  <a:prstClr val="white"/>
                </a:solidFill>
              </a:rPr>
              <a:t>Unificación de Sistemas de Coordenadas</a:t>
            </a:r>
          </a:p>
        </p:txBody>
      </p:sp>
      <p:sp>
        <p:nvSpPr>
          <p:cNvPr id="4" name="Forma libre 3"/>
          <p:cNvSpPr/>
          <p:nvPr/>
        </p:nvSpPr>
        <p:spPr>
          <a:xfrm>
            <a:off x="591669" y="4399580"/>
            <a:ext cx="1558593" cy="826701"/>
          </a:xfrm>
          <a:custGeom>
            <a:avLst/>
            <a:gdLst>
              <a:gd name="connsiteX0" fmla="*/ 0 w 1749052"/>
              <a:gd name="connsiteY0" fmla="*/ 86469 h 864692"/>
              <a:gd name="connsiteX1" fmla="*/ 86469 w 1749052"/>
              <a:gd name="connsiteY1" fmla="*/ 0 h 864692"/>
              <a:gd name="connsiteX2" fmla="*/ 1662583 w 1749052"/>
              <a:gd name="connsiteY2" fmla="*/ 0 h 864692"/>
              <a:gd name="connsiteX3" fmla="*/ 1749052 w 1749052"/>
              <a:gd name="connsiteY3" fmla="*/ 86469 h 864692"/>
              <a:gd name="connsiteX4" fmla="*/ 1749052 w 1749052"/>
              <a:gd name="connsiteY4" fmla="*/ 778223 h 864692"/>
              <a:gd name="connsiteX5" fmla="*/ 1662583 w 1749052"/>
              <a:gd name="connsiteY5" fmla="*/ 864692 h 864692"/>
              <a:gd name="connsiteX6" fmla="*/ 86469 w 1749052"/>
              <a:gd name="connsiteY6" fmla="*/ 864692 h 864692"/>
              <a:gd name="connsiteX7" fmla="*/ 0 w 1749052"/>
              <a:gd name="connsiteY7" fmla="*/ 778223 h 864692"/>
              <a:gd name="connsiteX8" fmla="*/ 0 w 1749052"/>
              <a:gd name="connsiteY8" fmla="*/ 86469 h 86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9052" h="864692">
                <a:moveTo>
                  <a:pt x="0" y="86469"/>
                </a:moveTo>
                <a:cubicBezTo>
                  <a:pt x="0" y="38713"/>
                  <a:pt x="38713" y="0"/>
                  <a:pt x="86469" y="0"/>
                </a:cubicBezTo>
                <a:lnTo>
                  <a:pt x="1662583" y="0"/>
                </a:lnTo>
                <a:cubicBezTo>
                  <a:pt x="1710339" y="0"/>
                  <a:pt x="1749052" y="38713"/>
                  <a:pt x="1749052" y="86469"/>
                </a:cubicBezTo>
                <a:lnTo>
                  <a:pt x="1749052" y="778223"/>
                </a:lnTo>
                <a:cubicBezTo>
                  <a:pt x="1749052" y="825979"/>
                  <a:pt x="1710339" y="864692"/>
                  <a:pt x="1662583" y="864692"/>
                </a:cubicBezTo>
                <a:lnTo>
                  <a:pt x="86469" y="864692"/>
                </a:lnTo>
                <a:cubicBezTo>
                  <a:pt x="38713" y="864692"/>
                  <a:pt x="0" y="825979"/>
                  <a:pt x="0" y="778223"/>
                </a:cubicBezTo>
                <a:lnTo>
                  <a:pt x="0" y="8646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19168"/>
              <a:satOff val="-1278"/>
              <a:lumOff val="-490"/>
              <a:alphaOff val="0"/>
            </a:schemeClr>
          </a:fillRef>
          <a:effectRef idx="0">
            <a:schemeClr val="accent5">
              <a:hueOff val="-919168"/>
              <a:satOff val="-1278"/>
              <a:lumOff val="-4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045" tIns="33282" rIns="38045" bIns="33282" numCol="1" spcCol="1270" anchor="ctr" anchorCtr="0">
            <a:noAutofit/>
          </a:bodyPr>
          <a:lstStyle/>
          <a:p>
            <a:pPr algn="ctr" defTabSz="333375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s-CO" sz="750" dirty="0">
                <a:solidFill>
                  <a:prstClr val="white"/>
                </a:solidFill>
              </a:rPr>
              <a:t>Validación Topológica: Eliminar superposiciones</a:t>
            </a:r>
          </a:p>
        </p:txBody>
      </p:sp>
      <p:sp>
        <p:nvSpPr>
          <p:cNvPr id="5" name="Forma libre 4"/>
          <p:cNvSpPr/>
          <p:nvPr/>
        </p:nvSpPr>
        <p:spPr>
          <a:xfrm>
            <a:off x="591669" y="5353468"/>
            <a:ext cx="1558593" cy="826701"/>
          </a:xfrm>
          <a:custGeom>
            <a:avLst/>
            <a:gdLst>
              <a:gd name="connsiteX0" fmla="*/ 0 w 1749052"/>
              <a:gd name="connsiteY0" fmla="*/ 86469 h 864692"/>
              <a:gd name="connsiteX1" fmla="*/ 86469 w 1749052"/>
              <a:gd name="connsiteY1" fmla="*/ 0 h 864692"/>
              <a:gd name="connsiteX2" fmla="*/ 1662583 w 1749052"/>
              <a:gd name="connsiteY2" fmla="*/ 0 h 864692"/>
              <a:gd name="connsiteX3" fmla="*/ 1749052 w 1749052"/>
              <a:gd name="connsiteY3" fmla="*/ 86469 h 864692"/>
              <a:gd name="connsiteX4" fmla="*/ 1749052 w 1749052"/>
              <a:gd name="connsiteY4" fmla="*/ 778223 h 864692"/>
              <a:gd name="connsiteX5" fmla="*/ 1662583 w 1749052"/>
              <a:gd name="connsiteY5" fmla="*/ 864692 h 864692"/>
              <a:gd name="connsiteX6" fmla="*/ 86469 w 1749052"/>
              <a:gd name="connsiteY6" fmla="*/ 864692 h 864692"/>
              <a:gd name="connsiteX7" fmla="*/ 0 w 1749052"/>
              <a:gd name="connsiteY7" fmla="*/ 778223 h 864692"/>
              <a:gd name="connsiteX8" fmla="*/ 0 w 1749052"/>
              <a:gd name="connsiteY8" fmla="*/ 86469 h 86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9052" h="864692">
                <a:moveTo>
                  <a:pt x="0" y="86469"/>
                </a:moveTo>
                <a:cubicBezTo>
                  <a:pt x="0" y="38713"/>
                  <a:pt x="38713" y="0"/>
                  <a:pt x="86469" y="0"/>
                </a:cubicBezTo>
                <a:lnTo>
                  <a:pt x="1662583" y="0"/>
                </a:lnTo>
                <a:cubicBezTo>
                  <a:pt x="1710339" y="0"/>
                  <a:pt x="1749052" y="38713"/>
                  <a:pt x="1749052" y="86469"/>
                </a:cubicBezTo>
                <a:lnTo>
                  <a:pt x="1749052" y="778223"/>
                </a:lnTo>
                <a:cubicBezTo>
                  <a:pt x="1749052" y="825979"/>
                  <a:pt x="1710339" y="864692"/>
                  <a:pt x="1662583" y="864692"/>
                </a:cubicBezTo>
                <a:lnTo>
                  <a:pt x="86469" y="864692"/>
                </a:lnTo>
                <a:cubicBezTo>
                  <a:pt x="38713" y="864692"/>
                  <a:pt x="0" y="825979"/>
                  <a:pt x="0" y="778223"/>
                </a:cubicBezTo>
                <a:lnTo>
                  <a:pt x="0" y="8646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838336"/>
              <a:satOff val="-2557"/>
              <a:lumOff val="-981"/>
              <a:alphaOff val="0"/>
            </a:schemeClr>
          </a:fillRef>
          <a:effectRef idx="0">
            <a:schemeClr val="accent5">
              <a:hueOff val="-1838336"/>
              <a:satOff val="-2557"/>
              <a:lumOff val="-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045" tIns="33282" rIns="38045" bIns="33282" numCol="1" spcCol="1270" anchor="ctr" anchorCtr="0">
            <a:noAutofit/>
          </a:bodyPr>
          <a:lstStyle/>
          <a:p>
            <a:pPr algn="ctr" defTabSz="333375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s-CO" sz="750" dirty="0">
                <a:solidFill>
                  <a:prstClr val="white"/>
                </a:solidFill>
              </a:rPr>
              <a:t>Eliminar representaciones y valores Z y M de las geometrías</a:t>
            </a:r>
          </a:p>
        </p:txBody>
      </p:sp>
      <p:grpSp>
        <p:nvGrpSpPr>
          <p:cNvPr id="84" name="Grupo 83"/>
          <p:cNvGrpSpPr/>
          <p:nvPr/>
        </p:nvGrpSpPr>
        <p:grpSpPr>
          <a:xfrm>
            <a:off x="4998256" y="2193238"/>
            <a:ext cx="1948241" cy="4207991"/>
            <a:chOff x="9745364" y="2182938"/>
            <a:chExt cx="1948241" cy="4207991"/>
          </a:xfrm>
        </p:grpSpPr>
        <p:sp>
          <p:nvSpPr>
            <p:cNvPr id="9" name="Forma libre 8"/>
            <p:cNvSpPr/>
            <p:nvPr/>
          </p:nvSpPr>
          <p:spPr>
            <a:xfrm>
              <a:off x="9745364" y="2182938"/>
              <a:ext cx="1948241" cy="4207991"/>
            </a:xfrm>
            <a:custGeom>
              <a:avLst/>
              <a:gdLst>
                <a:gd name="connsiteX0" fmla="*/ 0 w 2186315"/>
                <a:gd name="connsiteY0" fmla="*/ 218632 h 4401367"/>
                <a:gd name="connsiteX1" fmla="*/ 218632 w 2186315"/>
                <a:gd name="connsiteY1" fmla="*/ 0 h 4401367"/>
                <a:gd name="connsiteX2" fmla="*/ 1967684 w 2186315"/>
                <a:gd name="connsiteY2" fmla="*/ 0 h 4401367"/>
                <a:gd name="connsiteX3" fmla="*/ 2186316 w 2186315"/>
                <a:gd name="connsiteY3" fmla="*/ 218632 h 4401367"/>
                <a:gd name="connsiteX4" fmla="*/ 2186315 w 2186315"/>
                <a:gd name="connsiteY4" fmla="*/ 4182736 h 4401367"/>
                <a:gd name="connsiteX5" fmla="*/ 1967683 w 2186315"/>
                <a:gd name="connsiteY5" fmla="*/ 4401368 h 4401367"/>
                <a:gd name="connsiteX6" fmla="*/ 218632 w 2186315"/>
                <a:gd name="connsiteY6" fmla="*/ 4401367 h 4401367"/>
                <a:gd name="connsiteX7" fmla="*/ 0 w 2186315"/>
                <a:gd name="connsiteY7" fmla="*/ 4182735 h 4401367"/>
                <a:gd name="connsiteX8" fmla="*/ 0 w 2186315"/>
                <a:gd name="connsiteY8" fmla="*/ 218632 h 440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315" h="4401367">
                  <a:moveTo>
                    <a:pt x="0" y="218632"/>
                  </a:moveTo>
                  <a:cubicBezTo>
                    <a:pt x="0" y="97885"/>
                    <a:pt x="97885" y="0"/>
                    <a:pt x="218632" y="0"/>
                  </a:cubicBezTo>
                  <a:lnTo>
                    <a:pt x="1967684" y="0"/>
                  </a:lnTo>
                  <a:cubicBezTo>
                    <a:pt x="2088431" y="0"/>
                    <a:pt x="2186316" y="97885"/>
                    <a:pt x="2186316" y="218632"/>
                  </a:cubicBezTo>
                  <a:cubicBezTo>
                    <a:pt x="2186316" y="1540000"/>
                    <a:pt x="2186315" y="2861368"/>
                    <a:pt x="2186315" y="4182736"/>
                  </a:cubicBezTo>
                  <a:cubicBezTo>
                    <a:pt x="2186315" y="4303483"/>
                    <a:pt x="2088430" y="4401368"/>
                    <a:pt x="1967683" y="4401368"/>
                  </a:cubicBezTo>
                  <a:lnTo>
                    <a:pt x="218632" y="4401367"/>
                  </a:lnTo>
                  <a:cubicBezTo>
                    <a:pt x="97885" y="4401367"/>
                    <a:pt x="0" y="4303482"/>
                    <a:pt x="0" y="4182735"/>
                  </a:cubicBezTo>
                  <a:lnTo>
                    <a:pt x="0" y="21863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435" tIns="51435" rIns="51435" bIns="2362153" numCol="1" spcCol="1270" anchor="ctr" anchorCtr="0">
              <a:noAutofit/>
            </a:bodyPr>
            <a:lstStyle/>
            <a:p>
              <a:pPr algn="ctr" defTabSz="600075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s-CO" sz="1350" b="1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Almacenamiento</a:t>
              </a:r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9939438" y="3445694"/>
              <a:ext cx="1558593" cy="826701"/>
            </a:xfrm>
            <a:custGeom>
              <a:avLst/>
              <a:gdLst>
                <a:gd name="connsiteX0" fmla="*/ 0 w 1749052"/>
                <a:gd name="connsiteY0" fmla="*/ 86469 h 864692"/>
                <a:gd name="connsiteX1" fmla="*/ 86469 w 1749052"/>
                <a:gd name="connsiteY1" fmla="*/ 0 h 864692"/>
                <a:gd name="connsiteX2" fmla="*/ 1662583 w 1749052"/>
                <a:gd name="connsiteY2" fmla="*/ 0 h 864692"/>
                <a:gd name="connsiteX3" fmla="*/ 1749052 w 1749052"/>
                <a:gd name="connsiteY3" fmla="*/ 86469 h 864692"/>
                <a:gd name="connsiteX4" fmla="*/ 1749052 w 1749052"/>
                <a:gd name="connsiteY4" fmla="*/ 778223 h 864692"/>
                <a:gd name="connsiteX5" fmla="*/ 1662583 w 1749052"/>
                <a:gd name="connsiteY5" fmla="*/ 864692 h 864692"/>
                <a:gd name="connsiteX6" fmla="*/ 86469 w 1749052"/>
                <a:gd name="connsiteY6" fmla="*/ 864692 h 864692"/>
                <a:gd name="connsiteX7" fmla="*/ 0 w 1749052"/>
                <a:gd name="connsiteY7" fmla="*/ 778223 h 864692"/>
                <a:gd name="connsiteX8" fmla="*/ 0 w 1749052"/>
                <a:gd name="connsiteY8" fmla="*/ 86469 h 86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9052" h="864692">
                  <a:moveTo>
                    <a:pt x="0" y="86469"/>
                  </a:moveTo>
                  <a:cubicBezTo>
                    <a:pt x="0" y="38713"/>
                    <a:pt x="38713" y="0"/>
                    <a:pt x="86469" y="0"/>
                  </a:cubicBezTo>
                  <a:lnTo>
                    <a:pt x="1662583" y="0"/>
                  </a:lnTo>
                  <a:cubicBezTo>
                    <a:pt x="1710339" y="0"/>
                    <a:pt x="1749052" y="38713"/>
                    <a:pt x="1749052" y="86469"/>
                  </a:cubicBezTo>
                  <a:lnTo>
                    <a:pt x="1749052" y="778223"/>
                  </a:lnTo>
                  <a:cubicBezTo>
                    <a:pt x="1749052" y="825979"/>
                    <a:pt x="1710339" y="864692"/>
                    <a:pt x="1662583" y="864692"/>
                  </a:cubicBezTo>
                  <a:lnTo>
                    <a:pt x="86469" y="864692"/>
                  </a:lnTo>
                  <a:cubicBezTo>
                    <a:pt x="38713" y="864692"/>
                    <a:pt x="0" y="825979"/>
                    <a:pt x="0" y="778223"/>
                  </a:cubicBezTo>
                  <a:lnTo>
                    <a:pt x="0" y="8646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0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045" tIns="33282" rIns="38045" bIns="33282" numCol="1" spcCol="1270" anchor="ctr" anchorCtr="0">
              <a:noAutofit/>
            </a:bodyPr>
            <a:lstStyle/>
            <a:p>
              <a:pPr algn="ctr" defTabSz="333375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s-CO" sz="750" dirty="0">
                  <a:solidFill>
                    <a:prstClr val="white"/>
                  </a:solidFill>
                </a:rPr>
                <a:t>Al guardar las capas y rutas de salida deben ser cortas sin acentos, espacios y Ñ</a:t>
              </a:r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9939438" y="4399580"/>
              <a:ext cx="1558593" cy="826701"/>
            </a:xfrm>
            <a:custGeom>
              <a:avLst/>
              <a:gdLst>
                <a:gd name="connsiteX0" fmla="*/ 0 w 1749052"/>
                <a:gd name="connsiteY0" fmla="*/ 86469 h 864692"/>
                <a:gd name="connsiteX1" fmla="*/ 86469 w 1749052"/>
                <a:gd name="connsiteY1" fmla="*/ 0 h 864692"/>
                <a:gd name="connsiteX2" fmla="*/ 1662583 w 1749052"/>
                <a:gd name="connsiteY2" fmla="*/ 0 h 864692"/>
                <a:gd name="connsiteX3" fmla="*/ 1749052 w 1749052"/>
                <a:gd name="connsiteY3" fmla="*/ 86469 h 864692"/>
                <a:gd name="connsiteX4" fmla="*/ 1749052 w 1749052"/>
                <a:gd name="connsiteY4" fmla="*/ 778223 h 864692"/>
                <a:gd name="connsiteX5" fmla="*/ 1662583 w 1749052"/>
                <a:gd name="connsiteY5" fmla="*/ 864692 h 864692"/>
                <a:gd name="connsiteX6" fmla="*/ 86469 w 1749052"/>
                <a:gd name="connsiteY6" fmla="*/ 864692 h 864692"/>
                <a:gd name="connsiteX7" fmla="*/ 0 w 1749052"/>
                <a:gd name="connsiteY7" fmla="*/ 778223 h 864692"/>
                <a:gd name="connsiteX8" fmla="*/ 0 w 1749052"/>
                <a:gd name="connsiteY8" fmla="*/ 86469 h 86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9052" h="864692">
                  <a:moveTo>
                    <a:pt x="0" y="86469"/>
                  </a:moveTo>
                  <a:cubicBezTo>
                    <a:pt x="0" y="38713"/>
                    <a:pt x="38713" y="0"/>
                    <a:pt x="86469" y="0"/>
                  </a:cubicBezTo>
                  <a:lnTo>
                    <a:pt x="1662583" y="0"/>
                  </a:lnTo>
                  <a:cubicBezTo>
                    <a:pt x="1710339" y="0"/>
                    <a:pt x="1749052" y="38713"/>
                    <a:pt x="1749052" y="86469"/>
                  </a:cubicBezTo>
                  <a:lnTo>
                    <a:pt x="1749052" y="778223"/>
                  </a:lnTo>
                  <a:cubicBezTo>
                    <a:pt x="1749052" y="825979"/>
                    <a:pt x="1710339" y="864692"/>
                    <a:pt x="1662583" y="864692"/>
                  </a:cubicBezTo>
                  <a:lnTo>
                    <a:pt x="86469" y="864692"/>
                  </a:lnTo>
                  <a:cubicBezTo>
                    <a:pt x="38713" y="864692"/>
                    <a:pt x="0" y="825979"/>
                    <a:pt x="0" y="778223"/>
                  </a:cubicBezTo>
                  <a:lnTo>
                    <a:pt x="0" y="8646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434176"/>
                <a:satOff val="-8949"/>
                <a:lumOff val="-3432"/>
                <a:alphaOff val="0"/>
              </a:schemeClr>
            </a:fillRef>
            <a:effectRef idx="0">
              <a:schemeClr val="accent5">
                <a:hueOff val="-6434176"/>
                <a:satOff val="-8949"/>
                <a:lumOff val="-343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045" tIns="33282" rIns="38045" bIns="33282" numCol="1" spcCol="1270" anchor="ctr" anchorCtr="0">
              <a:noAutofit/>
            </a:bodyPr>
            <a:lstStyle/>
            <a:p>
              <a:pPr algn="ctr" defTabSz="333375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s-CO" sz="750" dirty="0">
                  <a:solidFill>
                    <a:prstClr val="white"/>
                  </a:solidFill>
                </a:rPr>
                <a:t>Se recomienda fraccionar los modelos grandes y hacer respaldos de los mismos</a:t>
              </a:r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9939438" y="5353468"/>
              <a:ext cx="1558593" cy="826701"/>
            </a:xfrm>
            <a:custGeom>
              <a:avLst/>
              <a:gdLst>
                <a:gd name="connsiteX0" fmla="*/ 0 w 1749052"/>
                <a:gd name="connsiteY0" fmla="*/ 86469 h 864692"/>
                <a:gd name="connsiteX1" fmla="*/ 86469 w 1749052"/>
                <a:gd name="connsiteY1" fmla="*/ 0 h 864692"/>
                <a:gd name="connsiteX2" fmla="*/ 1662583 w 1749052"/>
                <a:gd name="connsiteY2" fmla="*/ 0 h 864692"/>
                <a:gd name="connsiteX3" fmla="*/ 1749052 w 1749052"/>
                <a:gd name="connsiteY3" fmla="*/ 86469 h 864692"/>
                <a:gd name="connsiteX4" fmla="*/ 1749052 w 1749052"/>
                <a:gd name="connsiteY4" fmla="*/ 778223 h 864692"/>
                <a:gd name="connsiteX5" fmla="*/ 1662583 w 1749052"/>
                <a:gd name="connsiteY5" fmla="*/ 864692 h 864692"/>
                <a:gd name="connsiteX6" fmla="*/ 86469 w 1749052"/>
                <a:gd name="connsiteY6" fmla="*/ 864692 h 864692"/>
                <a:gd name="connsiteX7" fmla="*/ 0 w 1749052"/>
                <a:gd name="connsiteY7" fmla="*/ 778223 h 864692"/>
                <a:gd name="connsiteX8" fmla="*/ 0 w 1749052"/>
                <a:gd name="connsiteY8" fmla="*/ 86469 h 86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9052" h="864692">
                  <a:moveTo>
                    <a:pt x="0" y="86469"/>
                  </a:moveTo>
                  <a:cubicBezTo>
                    <a:pt x="0" y="38713"/>
                    <a:pt x="38713" y="0"/>
                    <a:pt x="86469" y="0"/>
                  </a:cubicBezTo>
                  <a:lnTo>
                    <a:pt x="1662583" y="0"/>
                  </a:lnTo>
                  <a:cubicBezTo>
                    <a:pt x="1710339" y="0"/>
                    <a:pt x="1749052" y="38713"/>
                    <a:pt x="1749052" y="86469"/>
                  </a:cubicBezTo>
                  <a:lnTo>
                    <a:pt x="1749052" y="778223"/>
                  </a:lnTo>
                  <a:cubicBezTo>
                    <a:pt x="1749052" y="825979"/>
                    <a:pt x="1710339" y="864692"/>
                    <a:pt x="1662583" y="864692"/>
                  </a:cubicBezTo>
                  <a:lnTo>
                    <a:pt x="86469" y="864692"/>
                  </a:lnTo>
                  <a:cubicBezTo>
                    <a:pt x="38713" y="864692"/>
                    <a:pt x="0" y="825979"/>
                    <a:pt x="0" y="778223"/>
                  </a:cubicBezTo>
                  <a:lnTo>
                    <a:pt x="0" y="8646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045" tIns="33282" rIns="38045" bIns="33282" numCol="1" spcCol="1270" anchor="ctr" anchorCtr="0">
              <a:noAutofit/>
            </a:bodyPr>
            <a:lstStyle/>
            <a:p>
              <a:pPr algn="ctr" defTabSz="333375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s-CO" sz="750" dirty="0">
                  <a:solidFill>
                    <a:prstClr val="white"/>
                  </a:solidFill>
                </a:rPr>
                <a:t>Al trabajar con Variables se recomienda estandarizar nombres y emplear diccionarios de datos</a:t>
              </a: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2637452" y="2202440"/>
            <a:ext cx="1948241" cy="4207991"/>
            <a:chOff x="4824324" y="2182938"/>
            <a:chExt cx="1948241" cy="4207991"/>
          </a:xfrm>
        </p:grpSpPr>
        <p:sp>
          <p:nvSpPr>
            <p:cNvPr id="6" name="Forma libre 5"/>
            <p:cNvSpPr/>
            <p:nvPr/>
          </p:nvSpPr>
          <p:spPr>
            <a:xfrm>
              <a:off x="4824324" y="2182938"/>
              <a:ext cx="1948241" cy="4207991"/>
            </a:xfrm>
            <a:custGeom>
              <a:avLst/>
              <a:gdLst>
                <a:gd name="connsiteX0" fmla="*/ 0 w 2186315"/>
                <a:gd name="connsiteY0" fmla="*/ 218632 h 4401367"/>
                <a:gd name="connsiteX1" fmla="*/ 218632 w 2186315"/>
                <a:gd name="connsiteY1" fmla="*/ 0 h 4401367"/>
                <a:gd name="connsiteX2" fmla="*/ 1967684 w 2186315"/>
                <a:gd name="connsiteY2" fmla="*/ 0 h 4401367"/>
                <a:gd name="connsiteX3" fmla="*/ 2186316 w 2186315"/>
                <a:gd name="connsiteY3" fmla="*/ 218632 h 4401367"/>
                <a:gd name="connsiteX4" fmla="*/ 2186315 w 2186315"/>
                <a:gd name="connsiteY4" fmla="*/ 4182736 h 4401367"/>
                <a:gd name="connsiteX5" fmla="*/ 1967683 w 2186315"/>
                <a:gd name="connsiteY5" fmla="*/ 4401368 h 4401367"/>
                <a:gd name="connsiteX6" fmla="*/ 218632 w 2186315"/>
                <a:gd name="connsiteY6" fmla="*/ 4401367 h 4401367"/>
                <a:gd name="connsiteX7" fmla="*/ 0 w 2186315"/>
                <a:gd name="connsiteY7" fmla="*/ 4182735 h 4401367"/>
                <a:gd name="connsiteX8" fmla="*/ 0 w 2186315"/>
                <a:gd name="connsiteY8" fmla="*/ 218632 h 440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315" h="4401367">
                  <a:moveTo>
                    <a:pt x="0" y="218632"/>
                  </a:moveTo>
                  <a:cubicBezTo>
                    <a:pt x="0" y="97885"/>
                    <a:pt x="97885" y="0"/>
                    <a:pt x="218632" y="0"/>
                  </a:cubicBezTo>
                  <a:lnTo>
                    <a:pt x="1967684" y="0"/>
                  </a:lnTo>
                  <a:cubicBezTo>
                    <a:pt x="2088431" y="0"/>
                    <a:pt x="2186316" y="97885"/>
                    <a:pt x="2186316" y="218632"/>
                  </a:cubicBezTo>
                  <a:cubicBezTo>
                    <a:pt x="2186316" y="1540000"/>
                    <a:pt x="2186315" y="2861368"/>
                    <a:pt x="2186315" y="4182736"/>
                  </a:cubicBezTo>
                  <a:cubicBezTo>
                    <a:pt x="2186315" y="4303483"/>
                    <a:pt x="2088430" y="4401368"/>
                    <a:pt x="1967683" y="4401368"/>
                  </a:cubicBezTo>
                  <a:lnTo>
                    <a:pt x="218632" y="4401367"/>
                  </a:lnTo>
                  <a:cubicBezTo>
                    <a:pt x="97885" y="4401367"/>
                    <a:pt x="0" y="4303482"/>
                    <a:pt x="0" y="4182735"/>
                  </a:cubicBezTo>
                  <a:lnTo>
                    <a:pt x="0" y="21863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435" tIns="51435" rIns="51435" bIns="2362153" numCol="1" spcCol="1270" anchor="ctr" anchorCtr="0">
              <a:noAutofit/>
            </a:bodyPr>
            <a:lstStyle/>
            <a:p>
              <a:pPr algn="ctr" defTabSz="600075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s-CO" sz="1350" b="1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Procesamiento</a:t>
              </a:r>
            </a:p>
          </p:txBody>
        </p:sp>
        <p:sp>
          <p:nvSpPr>
            <p:cNvPr id="7" name="Forma libre 6"/>
            <p:cNvSpPr/>
            <p:nvPr/>
          </p:nvSpPr>
          <p:spPr>
            <a:xfrm>
              <a:off x="5095988" y="3458863"/>
              <a:ext cx="1558593" cy="826701"/>
            </a:xfrm>
            <a:custGeom>
              <a:avLst/>
              <a:gdLst>
                <a:gd name="connsiteX0" fmla="*/ 0 w 1749052"/>
                <a:gd name="connsiteY0" fmla="*/ 86469 h 864692"/>
                <a:gd name="connsiteX1" fmla="*/ 86469 w 1749052"/>
                <a:gd name="connsiteY1" fmla="*/ 0 h 864692"/>
                <a:gd name="connsiteX2" fmla="*/ 1662583 w 1749052"/>
                <a:gd name="connsiteY2" fmla="*/ 0 h 864692"/>
                <a:gd name="connsiteX3" fmla="*/ 1749052 w 1749052"/>
                <a:gd name="connsiteY3" fmla="*/ 86469 h 864692"/>
                <a:gd name="connsiteX4" fmla="*/ 1749052 w 1749052"/>
                <a:gd name="connsiteY4" fmla="*/ 778223 h 864692"/>
                <a:gd name="connsiteX5" fmla="*/ 1662583 w 1749052"/>
                <a:gd name="connsiteY5" fmla="*/ 864692 h 864692"/>
                <a:gd name="connsiteX6" fmla="*/ 86469 w 1749052"/>
                <a:gd name="connsiteY6" fmla="*/ 864692 h 864692"/>
                <a:gd name="connsiteX7" fmla="*/ 0 w 1749052"/>
                <a:gd name="connsiteY7" fmla="*/ 778223 h 864692"/>
                <a:gd name="connsiteX8" fmla="*/ 0 w 1749052"/>
                <a:gd name="connsiteY8" fmla="*/ 86469 h 86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9052" h="864692">
                  <a:moveTo>
                    <a:pt x="0" y="86469"/>
                  </a:moveTo>
                  <a:cubicBezTo>
                    <a:pt x="0" y="38713"/>
                    <a:pt x="38713" y="0"/>
                    <a:pt x="86469" y="0"/>
                  </a:cubicBezTo>
                  <a:lnTo>
                    <a:pt x="1662583" y="0"/>
                  </a:lnTo>
                  <a:cubicBezTo>
                    <a:pt x="1710339" y="0"/>
                    <a:pt x="1749052" y="38713"/>
                    <a:pt x="1749052" y="86469"/>
                  </a:cubicBezTo>
                  <a:lnTo>
                    <a:pt x="1749052" y="778223"/>
                  </a:lnTo>
                  <a:cubicBezTo>
                    <a:pt x="1749052" y="825979"/>
                    <a:pt x="1710339" y="864692"/>
                    <a:pt x="1662583" y="864692"/>
                  </a:cubicBezTo>
                  <a:lnTo>
                    <a:pt x="86469" y="864692"/>
                  </a:lnTo>
                  <a:cubicBezTo>
                    <a:pt x="38713" y="864692"/>
                    <a:pt x="0" y="825979"/>
                    <a:pt x="0" y="778223"/>
                  </a:cubicBezTo>
                  <a:lnTo>
                    <a:pt x="0" y="8646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757504"/>
                <a:satOff val="-3835"/>
                <a:lumOff val="-1471"/>
                <a:alphaOff val="0"/>
              </a:schemeClr>
            </a:fillRef>
            <a:effectRef idx="0">
              <a:schemeClr val="accent5">
                <a:hueOff val="-2757504"/>
                <a:satOff val="-3835"/>
                <a:lumOff val="-147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045" tIns="33282" rIns="38045" bIns="33282" numCol="1" spcCol="1270" anchor="ctr" anchorCtr="0">
              <a:noAutofit/>
            </a:bodyPr>
            <a:lstStyle/>
            <a:p>
              <a:pPr algn="ctr" defTabSz="333375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s-CO" sz="750" dirty="0">
                  <a:solidFill>
                    <a:prstClr val="white"/>
                  </a:solidFill>
                </a:rPr>
                <a:t>Evitar múltiples geometrías por registro. (</a:t>
              </a:r>
              <a:r>
                <a:rPr lang="es-CO" sz="750" dirty="0" err="1">
                  <a:solidFill>
                    <a:prstClr val="white"/>
                  </a:solidFill>
                </a:rPr>
                <a:t>Multipart</a:t>
              </a:r>
              <a:r>
                <a:rPr lang="es-CO" sz="750" dirty="0">
                  <a:solidFill>
                    <a:prstClr val="white"/>
                  </a:solidFill>
                </a:rPr>
                <a:t> to Single </a:t>
              </a:r>
              <a:r>
                <a:rPr lang="es-CO" sz="750" dirty="0" err="1">
                  <a:solidFill>
                    <a:prstClr val="white"/>
                  </a:solidFill>
                </a:rPr>
                <a:t>Part</a:t>
              </a:r>
              <a:r>
                <a:rPr lang="es-CO" sz="750" dirty="0">
                  <a:solidFill>
                    <a:prstClr val="white"/>
                  </a:solidFill>
                </a:rPr>
                <a:t>)</a:t>
              </a:r>
            </a:p>
          </p:txBody>
        </p:sp>
        <p:sp>
          <p:nvSpPr>
            <p:cNvPr id="8" name="Forma libre 7"/>
            <p:cNvSpPr/>
            <p:nvPr/>
          </p:nvSpPr>
          <p:spPr>
            <a:xfrm>
              <a:off x="5095988" y="4412749"/>
              <a:ext cx="1558593" cy="826701"/>
            </a:xfrm>
            <a:custGeom>
              <a:avLst/>
              <a:gdLst>
                <a:gd name="connsiteX0" fmla="*/ 0 w 1749052"/>
                <a:gd name="connsiteY0" fmla="*/ 86469 h 864692"/>
                <a:gd name="connsiteX1" fmla="*/ 86469 w 1749052"/>
                <a:gd name="connsiteY1" fmla="*/ 0 h 864692"/>
                <a:gd name="connsiteX2" fmla="*/ 1662583 w 1749052"/>
                <a:gd name="connsiteY2" fmla="*/ 0 h 864692"/>
                <a:gd name="connsiteX3" fmla="*/ 1749052 w 1749052"/>
                <a:gd name="connsiteY3" fmla="*/ 86469 h 864692"/>
                <a:gd name="connsiteX4" fmla="*/ 1749052 w 1749052"/>
                <a:gd name="connsiteY4" fmla="*/ 778223 h 864692"/>
                <a:gd name="connsiteX5" fmla="*/ 1662583 w 1749052"/>
                <a:gd name="connsiteY5" fmla="*/ 864692 h 864692"/>
                <a:gd name="connsiteX6" fmla="*/ 86469 w 1749052"/>
                <a:gd name="connsiteY6" fmla="*/ 864692 h 864692"/>
                <a:gd name="connsiteX7" fmla="*/ 0 w 1749052"/>
                <a:gd name="connsiteY7" fmla="*/ 778223 h 864692"/>
                <a:gd name="connsiteX8" fmla="*/ 0 w 1749052"/>
                <a:gd name="connsiteY8" fmla="*/ 86469 h 86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9052" h="864692">
                  <a:moveTo>
                    <a:pt x="0" y="86469"/>
                  </a:moveTo>
                  <a:cubicBezTo>
                    <a:pt x="0" y="38713"/>
                    <a:pt x="38713" y="0"/>
                    <a:pt x="86469" y="0"/>
                  </a:cubicBezTo>
                  <a:lnTo>
                    <a:pt x="1662583" y="0"/>
                  </a:lnTo>
                  <a:cubicBezTo>
                    <a:pt x="1710339" y="0"/>
                    <a:pt x="1749052" y="38713"/>
                    <a:pt x="1749052" y="86469"/>
                  </a:cubicBezTo>
                  <a:lnTo>
                    <a:pt x="1749052" y="778223"/>
                  </a:lnTo>
                  <a:cubicBezTo>
                    <a:pt x="1749052" y="825979"/>
                    <a:pt x="1710339" y="864692"/>
                    <a:pt x="1662583" y="864692"/>
                  </a:cubicBezTo>
                  <a:lnTo>
                    <a:pt x="86469" y="864692"/>
                  </a:lnTo>
                  <a:cubicBezTo>
                    <a:pt x="38713" y="864692"/>
                    <a:pt x="0" y="825979"/>
                    <a:pt x="0" y="778223"/>
                  </a:cubicBezTo>
                  <a:lnTo>
                    <a:pt x="0" y="8646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045" tIns="33282" rIns="38045" bIns="33282" numCol="1" spcCol="1270" anchor="ctr" anchorCtr="0">
              <a:noAutofit/>
            </a:bodyPr>
            <a:lstStyle/>
            <a:p>
              <a:pPr algn="ctr" defTabSz="333375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s-CO" sz="750" dirty="0">
                  <a:solidFill>
                    <a:prstClr val="white"/>
                  </a:solidFill>
                </a:rPr>
                <a:t>Simplificar polígonos grandes y complejos. (Dice)</a:t>
              </a:r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5095988" y="5366637"/>
              <a:ext cx="1558593" cy="826701"/>
            </a:xfrm>
            <a:custGeom>
              <a:avLst/>
              <a:gdLst>
                <a:gd name="connsiteX0" fmla="*/ 0 w 1749052"/>
                <a:gd name="connsiteY0" fmla="*/ 86469 h 864692"/>
                <a:gd name="connsiteX1" fmla="*/ 86469 w 1749052"/>
                <a:gd name="connsiteY1" fmla="*/ 0 h 864692"/>
                <a:gd name="connsiteX2" fmla="*/ 1662583 w 1749052"/>
                <a:gd name="connsiteY2" fmla="*/ 0 h 864692"/>
                <a:gd name="connsiteX3" fmla="*/ 1749052 w 1749052"/>
                <a:gd name="connsiteY3" fmla="*/ 86469 h 864692"/>
                <a:gd name="connsiteX4" fmla="*/ 1749052 w 1749052"/>
                <a:gd name="connsiteY4" fmla="*/ 778223 h 864692"/>
                <a:gd name="connsiteX5" fmla="*/ 1662583 w 1749052"/>
                <a:gd name="connsiteY5" fmla="*/ 864692 h 864692"/>
                <a:gd name="connsiteX6" fmla="*/ 86469 w 1749052"/>
                <a:gd name="connsiteY6" fmla="*/ 864692 h 864692"/>
                <a:gd name="connsiteX7" fmla="*/ 0 w 1749052"/>
                <a:gd name="connsiteY7" fmla="*/ 778223 h 864692"/>
                <a:gd name="connsiteX8" fmla="*/ 0 w 1749052"/>
                <a:gd name="connsiteY8" fmla="*/ 86469 h 86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9052" h="864692">
                  <a:moveTo>
                    <a:pt x="0" y="86469"/>
                  </a:moveTo>
                  <a:cubicBezTo>
                    <a:pt x="0" y="38713"/>
                    <a:pt x="38713" y="0"/>
                    <a:pt x="86469" y="0"/>
                  </a:cubicBezTo>
                  <a:lnTo>
                    <a:pt x="1662583" y="0"/>
                  </a:lnTo>
                  <a:cubicBezTo>
                    <a:pt x="1710339" y="0"/>
                    <a:pt x="1749052" y="38713"/>
                    <a:pt x="1749052" y="86469"/>
                  </a:cubicBezTo>
                  <a:lnTo>
                    <a:pt x="1749052" y="778223"/>
                  </a:lnTo>
                  <a:cubicBezTo>
                    <a:pt x="1749052" y="825979"/>
                    <a:pt x="1710339" y="864692"/>
                    <a:pt x="1662583" y="864692"/>
                  </a:cubicBezTo>
                  <a:lnTo>
                    <a:pt x="86469" y="864692"/>
                  </a:lnTo>
                  <a:cubicBezTo>
                    <a:pt x="38713" y="864692"/>
                    <a:pt x="0" y="825979"/>
                    <a:pt x="0" y="778223"/>
                  </a:cubicBezTo>
                  <a:lnTo>
                    <a:pt x="0" y="8646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595840"/>
                <a:satOff val="-6392"/>
                <a:lumOff val="-2451"/>
                <a:alphaOff val="0"/>
              </a:schemeClr>
            </a:fillRef>
            <a:effectRef idx="0">
              <a:schemeClr val="accent5">
                <a:hueOff val="-4595840"/>
                <a:satOff val="-6392"/>
                <a:lumOff val="-245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045" tIns="33282" rIns="38045" bIns="33282" numCol="1" spcCol="1270" anchor="ctr" anchorCtr="0">
              <a:noAutofit/>
            </a:bodyPr>
            <a:lstStyle/>
            <a:p>
              <a:pPr algn="ctr" defTabSz="333375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s-CO" sz="750" dirty="0">
                  <a:solidFill>
                    <a:prstClr val="white"/>
                  </a:solidFill>
                </a:rPr>
                <a:t>Después de operaciones de superposición. </a:t>
              </a:r>
            </a:p>
            <a:p>
              <a:pPr algn="ctr" defTabSz="333375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s-CO" sz="750" dirty="0">
                  <a:solidFill>
                    <a:prstClr val="white"/>
                  </a:solidFill>
                </a:rPr>
                <a:t>(</a:t>
              </a:r>
              <a:r>
                <a:rPr lang="es-CO" sz="750" dirty="0" err="1">
                  <a:solidFill>
                    <a:prstClr val="white"/>
                  </a:solidFill>
                </a:rPr>
                <a:t>Repair</a:t>
              </a:r>
              <a:r>
                <a:rPr lang="es-CO" sz="750" dirty="0">
                  <a:solidFill>
                    <a:prstClr val="white"/>
                  </a:solidFill>
                </a:rPr>
                <a:t> </a:t>
              </a:r>
              <a:r>
                <a:rPr lang="es-CO" sz="750" dirty="0" err="1">
                  <a:solidFill>
                    <a:prstClr val="white"/>
                  </a:solidFill>
                </a:rPr>
                <a:t>Geometry</a:t>
              </a:r>
              <a:r>
                <a:rPr lang="es-CO" sz="750" dirty="0">
                  <a:solidFill>
                    <a:prstClr val="white"/>
                  </a:solidFill>
                </a:rPr>
                <a:t>)</a:t>
              </a:r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23" y="3882129"/>
            <a:ext cx="2220739" cy="679311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051" y="5084064"/>
            <a:ext cx="2330882" cy="913921"/>
          </a:xfrm>
          <a:prstGeom prst="rect">
            <a:avLst/>
          </a:prstGeom>
        </p:spPr>
      </p:pic>
      <p:sp>
        <p:nvSpPr>
          <p:cNvPr id="82" name="Shape 89"/>
          <p:cNvSpPr txBox="1"/>
          <p:nvPr/>
        </p:nvSpPr>
        <p:spPr>
          <a:xfrm>
            <a:off x="284091" y="966051"/>
            <a:ext cx="10515600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lang="es-CO" sz="4000" b="1" dirty="0" smtClean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Categorización y resumen</a:t>
            </a:r>
            <a:endParaRPr sz="2800" b="1" i="0" u="none" strike="noStrike" cap="none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9" name="Grupo 88"/>
          <p:cNvGrpSpPr/>
          <p:nvPr/>
        </p:nvGrpSpPr>
        <p:grpSpPr>
          <a:xfrm>
            <a:off x="7108343" y="2981484"/>
            <a:ext cx="2354797" cy="2773177"/>
            <a:chOff x="7108343" y="2981484"/>
            <a:chExt cx="2354797" cy="2773177"/>
          </a:xfrm>
        </p:grpSpPr>
        <p:grpSp>
          <p:nvGrpSpPr>
            <p:cNvPr id="48" name="Grupo 47"/>
            <p:cNvGrpSpPr/>
            <p:nvPr/>
          </p:nvGrpSpPr>
          <p:grpSpPr>
            <a:xfrm>
              <a:off x="7108343" y="2981484"/>
              <a:ext cx="2354797" cy="2277468"/>
              <a:chOff x="3818486" y="105107"/>
              <a:chExt cx="5129010" cy="4893793"/>
            </a:xfrm>
          </p:grpSpPr>
          <p:pic>
            <p:nvPicPr>
              <p:cNvPr id="49" name="Imagen 4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9401" y="1119621"/>
                <a:ext cx="2438095" cy="2438095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944" y="2139702"/>
                <a:ext cx="1224000" cy="1091676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7791" y="206914"/>
                <a:ext cx="1224000" cy="915699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5855" y="1223029"/>
                <a:ext cx="1224000" cy="983134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82831" y="3939902"/>
                <a:ext cx="1224000" cy="879179"/>
              </a:xfrm>
              <a:prstGeom prst="rect">
                <a:avLst/>
              </a:prstGeom>
            </p:spPr>
          </p:pic>
          <p:pic>
            <p:nvPicPr>
              <p:cNvPr id="54" name="Imagen 5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6032" y="3225478"/>
                <a:ext cx="1224000" cy="858440"/>
              </a:xfrm>
              <a:prstGeom prst="rect">
                <a:avLst/>
              </a:prstGeom>
            </p:spPr>
          </p:pic>
          <p:pic>
            <p:nvPicPr>
              <p:cNvPr id="55" name="Imagen 5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74280" y="4083918"/>
                <a:ext cx="1224000" cy="914982"/>
              </a:xfrm>
              <a:prstGeom prst="rect">
                <a:avLst/>
              </a:prstGeom>
            </p:spPr>
          </p:pic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48032" y="696657"/>
                <a:ext cx="1224000" cy="807075"/>
              </a:xfrm>
              <a:prstGeom prst="rect">
                <a:avLst/>
              </a:prstGeom>
            </p:spPr>
          </p:pic>
          <p:cxnSp>
            <p:nvCxnSpPr>
              <p:cNvPr id="57" name="Conector curvado 56"/>
              <p:cNvCxnSpPr>
                <a:stCxn id="56" idx="3"/>
              </p:cNvCxnSpPr>
              <p:nvPr/>
            </p:nvCxnSpPr>
            <p:spPr>
              <a:xfrm>
                <a:off x="6172032" y="1100195"/>
                <a:ext cx="897851" cy="65330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curvado 57"/>
              <p:cNvCxnSpPr>
                <a:stCxn id="52" idx="3"/>
              </p:cNvCxnSpPr>
              <p:nvPr/>
            </p:nvCxnSpPr>
            <p:spPr>
              <a:xfrm>
                <a:off x="5379855" y="1714596"/>
                <a:ext cx="1224000" cy="24578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curvado 58"/>
              <p:cNvCxnSpPr>
                <a:stCxn id="50" idx="3"/>
                <a:endCxn id="49" idx="1"/>
              </p:cNvCxnSpPr>
              <p:nvPr/>
            </p:nvCxnSpPr>
            <p:spPr>
              <a:xfrm flipV="1">
                <a:off x="5291944" y="2338669"/>
                <a:ext cx="1217457" cy="34687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curvado 59"/>
              <p:cNvCxnSpPr>
                <a:stCxn id="51" idx="3"/>
              </p:cNvCxnSpPr>
              <p:nvPr/>
            </p:nvCxnSpPr>
            <p:spPr>
              <a:xfrm flipH="1">
                <a:off x="7298280" y="664764"/>
                <a:ext cx="123511" cy="1042890"/>
              </a:xfrm>
              <a:prstGeom prst="curvedConnector4">
                <a:avLst>
                  <a:gd name="adj1" fmla="val -185085"/>
                  <a:gd name="adj2" fmla="val 7195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curvado 60"/>
              <p:cNvCxnSpPr>
                <a:stCxn id="54" idx="3"/>
              </p:cNvCxnSpPr>
              <p:nvPr/>
            </p:nvCxnSpPr>
            <p:spPr>
              <a:xfrm flipV="1">
                <a:off x="5560032" y="2775294"/>
                <a:ext cx="949369" cy="87940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curvado 61"/>
              <p:cNvCxnSpPr/>
              <p:nvPr/>
            </p:nvCxnSpPr>
            <p:spPr>
              <a:xfrm flipV="1">
                <a:off x="5966116" y="3191362"/>
                <a:ext cx="1115843" cy="89255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curvado 62"/>
              <p:cNvCxnSpPr/>
              <p:nvPr/>
            </p:nvCxnSpPr>
            <p:spPr>
              <a:xfrm rot="5400000" flipH="1" flipV="1">
                <a:off x="6710772" y="3435864"/>
                <a:ext cx="794695" cy="5966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ángulo 63"/>
              <p:cNvSpPr/>
              <p:nvPr/>
            </p:nvSpPr>
            <p:spPr>
              <a:xfrm>
                <a:off x="4429138" y="2501817"/>
                <a:ext cx="1412206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000" b="1" dirty="0" smtClean="0">
                    <a:solidFill>
                      <a:srgbClr val="1F497D"/>
                    </a:solidFill>
                    <a:latin typeface="Century Gothic" charset="0"/>
                  </a:rPr>
                  <a:t>PNN</a:t>
                </a:r>
                <a:endParaRPr lang="es-CO" sz="1000" dirty="0">
                  <a:solidFill>
                    <a:srgbClr val="1F497D"/>
                  </a:solidFill>
                </a:endParaRPr>
              </a:p>
            </p:txBody>
          </p:sp>
          <p:pic>
            <p:nvPicPr>
              <p:cNvPr id="65" name="Imagen 6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791" y="105107"/>
                <a:ext cx="426505" cy="426505"/>
              </a:xfrm>
              <a:prstGeom prst="rect">
                <a:avLst/>
              </a:prstGeom>
            </p:spPr>
          </p:pic>
          <p:pic>
            <p:nvPicPr>
              <p:cNvPr id="66" name="Imagen 6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7210" y="3801491"/>
                <a:ext cx="657070" cy="328535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020"/>
              <a:stretch/>
            </p:blipFill>
            <p:spPr>
              <a:xfrm>
                <a:off x="4761514" y="2244367"/>
                <a:ext cx="295962" cy="352076"/>
              </a:xfrm>
              <a:prstGeom prst="rect">
                <a:avLst/>
              </a:prstGeom>
            </p:spPr>
          </p:pic>
          <p:pic>
            <p:nvPicPr>
              <p:cNvPr id="68" name="Imagen 67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35" t="22235" r="12340" b="18521"/>
              <a:stretch/>
            </p:blipFill>
            <p:spPr>
              <a:xfrm>
                <a:off x="4948032" y="3174256"/>
                <a:ext cx="438357" cy="243532"/>
              </a:xfrm>
              <a:prstGeom prst="rect">
                <a:avLst/>
              </a:prstGeom>
            </p:spPr>
          </p:pic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791" y="4063538"/>
                <a:ext cx="245203" cy="268471"/>
              </a:xfrm>
              <a:prstGeom prst="rect">
                <a:avLst/>
              </a:prstGeom>
            </p:spPr>
          </p:pic>
          <p:pic>
            <p:nvPicPr>
              <p:cNvPr id="70" name="Imagen 69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0671" y="450875"/>
                <a:ext cx="232927" cy="323826"/>
              </a:xfrm>
              <a:prstGeom prst="rect">
                <a:avLst/>
              </a:prstGeom>
            </p:spPr>
          </p:pic>
          <p:pic>
            <p:nvPicPr>
              <p:cNvPr id="71" name="Imagen 70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06444" y="4255515"/>
                <a:ext cx="1293776" cy="743385"/>
              </a:xfrm>
              <a:prstGeom prst="rect">
                <a:avLst/>
              </a:prstGeom>
            </p:spPr>
          </p:pic>
          <p:cxnSp>
            <p:nvCxnSpPr>
              <p:cNvPr id="72" name="Conector curvado 71"/>
              <p:cNvCxnSpPr/>
              <p:nvPr/>
            </p:nvCxnSpPr>
            <p:spPr>
              <a:xfrm rot="16200000" flipV="1">
                <a:off x="7703136" y="3602834"/>
                <a:ext cx="829544" cy="475819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Imagen 72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3722" y="3992027"/>
                <a:ext cx="315036" cy="307395"/>
              </a:xfrm>
              <a:prstGeom prst="rect">
                <a:avLst/>
              </a:prstGeom>
            </p:spPr>
          </p:pic>
          <p:pic>
            <p:nvPicPr>
              <p:cNvPr id="74" name="Imagen 73"/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620" r="48432" b="27121"/>
              <a:stretch/>
            </p:blipFill>
            <p:spPr>
              <a:xfrm>
                <a:off x="3818486" y="1419622"/>
                <a:ext cx="1020571" cy="265551"/>
              </a:xfrm>
              <a:prstGeom prst="rect">
                <a:avLst/>
              </a:prstGeom>
            </p:spPr>
          </p:pic>
        </p:grpSp>
        <p:sp>
          <p:nvSpPr>
            <p:cNvPr id="86" name="CuadroTexto 85"/>
            <p:cNvSpPr txBox="1"/>
            <p:nvPr/>
          </p:nvSpPr>
          <p:spPr>
            <a:xfrm>
              <a:off x="7617300" y="5385329"/>
              <a:ext cx="1562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b="1" dirty="0" smtClean="0">
                  <a:solidFill>
                    <a:srgbClr val="FF0000"/>
                  </a:solidFill>
                </a:rPr>
                <a:t>Múltiples sistemas de coordenadas</a:t>
              </a:r>
              <a:endParaRPr lang="es-CO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9599668" y="2461842"/>
            <a:ext cx="2827428" cy="1008749"/>
            <a:chOff x="9599668" y="2461842"/>
            <a:chExt cx="2827428" cy="1008749"/>
          </a:xfrm>
        </p:grpSpPr>
        <p:pic>
          <p:nvPicPr>
            <p:cNvPr id="81" name="Imagen 8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08" y="2461842"/>
              <a:ext cx="2453229" cy="758354"/>
            </a:xfrm>
            <a:prstGeom prst="rect">
              <a:avLst/>
            </a:prstGeom>
          </p:spPr>
        </p:pic>
        <p:sp>
          <p:nvSpPr>
            <p:cNvPr id="85" name="CuadroTexto 84"/>
            <p:cNvSpPr txBox="1"/>
            <p:nvPr/>
          </p:nvSpPr>
          <p:spPr>
            <a:xfrm>
              <a:off x="9599668" y="3244522"/>
              <a:ext cx="15626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700" dirty="0" smtClean="0">
                  <a:solidFill>
                    <a:srgbClr val="FF0000"/>
                  </a:solidFill>
                </a:rPr>
                <a:t>Con problemas Geométricos</a:t>
              </a:r>
              <a:endParaRPr lang="es-CO" sz="700" dirty="0">
                <a:solidFill>
                  <a:srgbClr val="FF0000"/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10864492" y="3270536"/>
              <a:ext cx="15626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700" dirty="0" smtClean="0">
                  <a:solidFill>
                    <a:srgbClr val="00B050"/>
                  </a:solidFill>
                </a:rPr>
                <a:t>Sin  problemas Geométricos</a:t>
              </a:r>
              <a:endParaRPr lang="es-CO" sz="700" dirty="0">
                <a:solidFill>
                  <a:srgbClr val="00B050"/>
                </a:solidFill>
              </a:endParaRPr>
            </a:p>
          </p:txBody>
        </p:sp>
      </p:grpSp>
      <p:sp>
        <p:nvSpPr>
          <p:cNvPr id="90" name="Elipse 89"/>
          <p:cNvSpPr/>
          <p:nvPr/>
        </p:nvSpPr>
        <p:spPr>
          <a:xfrm>
            <a:off x="1102258" y="2411393"/>
            <a:ext cx="488960" cy="406573"/>
          </a:xfrm>
          <a:prstGeom prst="ellipse">
            <a:avLst/>
          </a:prstGeom>
          <a:solidFill>
            <a:srgbClr val="CFD5EA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91" name="Elipse 90"/>
          <p:cNvSpPr/>
          <p:nvPr/>
        </p:nvSpPr>
        <p:spPr>
          <a:xfrm>
            <a:off x="3387659" y="2425998"/>
            <a:ext cx="488960" cy="406573"/>
          </a:xfrm>
          <a:prstGeom prst="ellipse">
            <a:avLst/>
          </a:prstGeom>
          <a:solidFill>
            <a:srgbClr val="CFD5EA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92" name="Elipse 91"/>
          <p:cNvSpPr/>
          <p:nvPr/>
        </p:nvSpPr>
        <p:spPr>
          <a:xfrm>
            <a:off x="5717490" y="2411393"/>
            <a:ext cx="488960" cy="406573"/>
          </a:xfrm>
          <a:prstGeom prst="ellipse">
            <a:avLst/>
          </a:prstGeom>
          <a:solidFill>
            <a:srgbClr val="CFD5EA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  <a:endParaRPr lang="es-CO" dirty="0"/>
          </a:p>
        </p:txBody>
      </p:sp>
      <p:sp>
        <p:nvSpPr>
          <p:cNvPr id="94" name="CuadroTexto 93"/>
          <p:cNvSpPr txBox="1"/>
          <p:nvPr/>
        </p:nvSpPr>
        <p:spPr>
          <a:xfrm>
            <a:off x="10475441" y="2227338"/>
            <a:ext cx="1041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dirty="0" smtClean="0">
                <a:solidFill>
                  <a:srgbClr val="00B050"/>
                </a:solidFill>
              </a:rPr>
              <a:t>Reparación</a:t>
            </a:r>
            <a:endParaRPr lang="es-CO" sz="1000" b="1" dirty="0">
              <a:solidFill>
                <a:srgbClr val="00B050"/>
              </a:solidFill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7697004" y="2621690"/>
            <a:ext cx="148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 smtClean="0">
                <a:solidFill>
                  <a:srgbClr val="00B050"/>
                </a:solidFill>
              </a:rPr>
              <a:t>Unificación de coordenadas</a:t>
            </a:r>
            <a:endParaRPr lang="es-CO" sz="1000" b="1" dirty="0">
              <a:solidFill>
                <a:srgbClr val="00B050"/>
              </a:solidFill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10225933" y="3575424"/>
            <a:ext cx="123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 smtClean="0">
                <a:solidFill>
                  <a:srgbClr val="00B050"/>
                </a:solidFill>
              </a:rPr>
              <a:t>Partes únicas</a:t>
            </a:r>
            <a:endParaRPr lang="es-CO" sz="1000" b="1" dirty="0">
              <a:solidFill>
                <a:srgbClr val="00B050"/>
              </a:solidFill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10225932" y="4748341"/>
            <a:ext cx="142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 smtClean="0">
                <a:solidFill>
                  <a:srgbClr val="00B050"/>
                </a:solidFill>
              </a:rPr>
              <a:t>Fragmentación</a:t>
            </a:r>
            <a:endParaRPr lang="es-CO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5517" y="3410714"/>
            <a:ext cx="3020967" cy="171929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38200" y="22620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GRACIAS</a:t>
            </a:r>
            <a:endParaRPr sz="4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311</Words>
  <Application>Microsoft Office PowerPoint</Application>
  <PresentationFormat>Panorámica</PresentationFormat>
  <Paragraphs>52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Arial</vt:lpstr>
      <vt:lpstr>Tema de Office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Jeny Alejandra Castrillón Arboleda</dc:creator>
  <cp:lastModifiedBy>Carlos Mario Cano Campillo</cp:lastModifiedBy>
  <cp:revision>9</cp:revision>
  <dcterms:modified xsi:type="dcterms:W3CDTF">2018-12-03T19:37:25Z</dcterms:modified>
</cp:coreProperties>
</file>