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D2446-4A17-94EF-9B6C-FE5AC3821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9B9D1D-DDC6-8A9C-ED72-DACC921A4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2E172-CFC7-E5C3-C4F8-C0094705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A4AA-71C0-4A8B-835E-E04DA0BC384E}" type="datetimeFigureOut">
              <a:rPr lang="es-MX" smtClean="0"/>
              <a:t>20/02/2025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ED1144-1998-735F-91F0-8058BB4F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797A73-EE54-2884-FA8C-D723A21A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04D8-2C5C-453D-B628-7A1816B3F3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408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03EE1-0E61-B434-5417-F2F0377F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630701-07A9-1213-0D7B-D8A84D743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0E5191-EF70-2AAB-144E-4FB2A4EE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A4AA-71C0-4A8B-835E-E04DA0BC384E}" type="datetimeFigureOut">
              <a:rPr lang="es-MX" smtClean="0"/>
              <a:t>20/02/2025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427D4E-52BE-9FF6-C027-28CFB212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AEFFFB-B021-30C4-C5CE-232AA9DD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04D8-2C5C-453D-B628-7A1816B3F3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2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4A54C7-4F4F-DFB6-1CB7-E284196C5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7333D0-8E02-059E-4883-E6FC842BC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545F05-268A-9CA8-0CAC-3324A3B3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A4AA-71C0-4A8B-835E-E04DA0BC384E}" type="datetimeFigureOut">
              <a:rPr lang="es-MX" smtClean="0"/>
              <a:t>20/02/2025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01BD06-C32B-A788-55D9-B14AED29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31A79C-0A39-D969-3119-48C33F2F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04D8-2C5C-453D-B628-7A1816B3F3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65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E6676-A747-0239-0B4E-022D673B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519A60-056A-8AF9-567C-1A516755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80AA3A-ECC8-6CBB-C488-806097F4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A4AA-71C0-4A8B-835E-E04DA0BC384E}" type="datetimeFigureOut">
              <a:rPr lang="es-MX" smtClean="0"/>
              <a:t>20/02/2025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90323B-8C5B-C165-1A53-787B3A55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54CEF5-14A6-E3A7-2631-49AF7046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04D8-2C5C-453D-B628-7A1816B3F3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122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E2C8B-E0C3-99E7-DC02-38211D2E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46C5DC-77D6-5E9B-5DDF-E29D97ACB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35399E-2A65-8AB6-B35F-69E092E5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A4AA-71C0-4A8B-835E-E04DA0BC384E}" type="datetimeFigureOut">
              <a:rPr lang="es-MX" smtClean="0"/>
              <a:t>20/02/2025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F7911-6E92-9D79-1A80-B4C3C873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1D9ED2-D761-EB17-7C53-442C0A5A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04D8-2C5C-453D-B628-7A1816B3F3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078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6C96F-9598-2CAD-D78C-42DF444E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429141-4921-6E1C-A131-907F3F23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91898C-BF9B-0ED6-95FA-5E5E4F474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1E1BC9-96EB-0AE0-8959-63B18812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A4AA-71C0-4A8B-835E-E04DA0BC384E}" type="datetimeFigureOut">
              <a:rPr lang="es-MX" smtClean="0"/>
              <a:t>20/02/2025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FBD4D9-DF0D-4482-70D5-ACF305F7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23B3D6-D1EA-0E56-F898-C0F2A487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04D8-2C5C-453D-B628-7A1816B3F3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043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C24FF-5B46-2E94-D688-07292FB3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6429FD-AA91-33C8-8370-AE8F1CB92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A31CC5-F800-54E9-653E-5620736ED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4304F-D998-6A21-E154-A969A8618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D6A06F-25EF-61F8-F932-08EA4983E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7EDA76D-8648-3DB0-E2C7-5D4561CB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A4AA-71C0-4A8B-835E-E04DA0BC384E}" type="datetimeFigureOut">
              <a:rPr lang="es-MX" smtClean="0"/>
              <a:t>20/02/2025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59FAFD-588B-B558-0F80-701922BE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24DCF9-C783-964B-977C-B7A2B01A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04D8-2C5C-453D-B628-7A1816B3F3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644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5C91F-6E7F-7626-6131-59C1C695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C8B1CE-5748-A52B-7054-82D9278A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A4AA-71C0-4A8B-835E-E04DA0BC384E}" type="datetimeFigureOut">
              <a:rPr lang="es-MX" smtClean="0"/>
              <a:t>20/02/2025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7E69DC-ECCF-5BC0-BA5B-0686A578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6053E8-710E-CCBA-D72B-4A3B0FF8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04D8-2C5C-453D-B628-7A1816B3F3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167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B98058C-75CC-53A8-E643-9277402A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A4AA-71C0-4A8B-835E-E04DA0BC384E}" type="datetimeFigureOut">
              <a:rPr lang="es-MX" smtClean="0"/>
              <a:t>20/02/2025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53DECF-478E-B1BA-47BC-10CEB5C5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3520FF-A3F9-FCC6-F13E-2384B93D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04D8-2C5C-453D-B628-7A1816B3F3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53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E6157-1073-8E06-89ED-BE0ED746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7F587F-BE97-6AE8-D85C-8E63E61C2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FFF45B-34E8-722C-64FD-863486F59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31F970-A5FC-F9E1-390E-CBC1537A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A4AA-71C0-4A8B-835E-E04DA0BC384E}" type="datetimeFigureOut">
              <a:rPr lang="es-MX" smtClean="0"/>
              <a:t>20/02/2025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82F0A7-5059-EA7A-EA49-659EF12B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95A69B-6650-5845-FC1A-ADC96913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04D8-2C5C-453D-B628-7A1816B3F3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674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B752C-0AC9-4DC2-C416-3F1E658D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F5D4C28-306E-8E79-59F2-72196304A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E5637B-03E0-A24D-6208-D99B3A998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0695C8-EDFB-62DA-6ACA-34CB468E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A4AA-71C0-4A8B-835E-E04DA0BC384E}" type="datetimeFigureOut">
              <a:rPr lang="es-MX" smtClean="0"/>
              <a:t>20/02/2025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77D0C8-DD33-5134-8E94-B905CA82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28B9C0-03C5-40A3-C895-6A40C753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04D8-2C5C-453D-B628-7A1816B3F3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681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482790-71FE-C567-CE6E-1A85C1BB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7B39A7-DF47-FFF2-7F39-B480241D0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DB311E-AB01-A4DE-2050-640449D43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A4AA-71C0-4A8B-835E-E04DA0BC384E}" type="datetimeFigureOut">
              <a:rPr lang="es-MX" smtClean="0"/>
              <a:t>20/02/2025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8E285F-697A-FC05-ED50-469B3374A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0A4275-33B3-4838-08CB-61AF4B40E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004D8-2C5C-453D-B628-7A1816B3F3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653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ap-02">
            <a:extLst>
              <a:ext uri="{FF2B5EF4-FFF2-40B4-BE49-F238E27FC236}">
                <a16:creationId xmlns:a16="http://schemas.microsoft.com/office/drawing/2014/main" id="{3A975EE4-1EC0-EAFE-7948-610C052A07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25"/>
          <a:stretch/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7D7E23-751E-DF54-E4BB-CF7349CDD5DE}"/>
              </a:ext>
            </a:extLst>
          </p:cNvPr>
          <p:cNvSpPr txBox="1"/>
          <p:nvPr/>
        </p:nvSpPr>
        <p:spPr>
          <a:xfrm>
            <a:off x="798032" y="2610447"/>
            <a:ext cx="7188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TrueNAS</a:t>
            </a:r>
            <a:r>
              <a:rPr lang="es-MX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: Una Solución de Almacenamiento de Alto Rendimiento</a:t>
            </a:r>
            <a:endParaRPr lang="es-EC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ED669AD-B652-192A-32FD-BDCBB51191BF}"/>
              </a:ext>
            </a:extLst>
          </p:cNvPr>
          <p:cNvSpPr txBox="1"/>
          <p:nvPr/>
        </p:nvSpPr>
        <p:spPr>
          <a:xfrm>
            <a:off x="798032" y="3564554"/>
            <a:ext cx="5964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Grupo 1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4B67E8F-A2F2-1AD4-AD28-F030E3163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972" y="4123749"/>
            <a:ext cx="3886028" cy="254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8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cono&#10;&#10;Descripción generada automáticamente con confianza baja">
            <a:extLst>
              <a:ext uri="{FF2B5EF4-FFF2-40B4-BE49-F238E27FC236}">
                <a16:creationId xmlns:a16="http://schemas.microsoft.com/office/drawing/2014/main" id="{543A655F-139C-97FD-C490-DAC43EA46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0" r="-2" b="-2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62A974-2F76-00F0-0308-9A46BF31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/>
              <a:t>Introducción a TrueNAS</a:t>
            </a:r>
            <a:br>
              <a:rPr lang="en-US" sz="3400" b="1"/>
            </a:br>
            <a:endParaRPr lang="en-US" sz="3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C31FD83-D53A-08AA-E8F1-A1D986EEE8D2}"/>
              </a:ext>
            </a:extLst>
          </p:cNvPr>
          <p:cNvSpPr txBox="1"/>
          <p:nvPr/>
        </p:nvSpPr>
        <p:spPr>
          <a:xfrm>
            <a:off x="374904" y="2522949"/>
            <a:ext cx="5065776" cy="34023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s-EC"/>
            </a:defPPr>
            <a:lvl1pPr marL="342900" indent="-342900" algn="just">
              <a:buFont typeface="Arial" panose="020B0604020202020204" pitchFamily="34" charset="0"/>
              <a:buChar char="•"/>
              <a:defRPr sz="2000" b="1">
                <a:solidFill>
                  <a:srgbClr val="00588E"/>
                </a:solidFill>
                <a:latin typeface="+mj-lt"/>
              </a:defRPr>
            </a:lvl1pPr>
          </a:lstStyle>
          <a:p>
            <a:pPr marL="0" indent="-228600" algn="l"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  <a:latin typeface="+mn-lt"/>
              </a:rPr>
              <a:t>¿Qué es TrueNAS?</a:t>
            </a:r>
          </a:p>
          <a:p>
            <a:pPr marL="0" indent="-228600" algn="l">
              <a:lnSpc>
                <a:spcPct val="90000"/>
              </a:lnSpc>
              <a:spcAft>
                <a:spcPts val="600"/>
              </a:spcAft>
            </a:pPr>
            <a:r>
              <a:rPr lang="en-US" b="0">
                <a:solidFill>
                  <a:schemeClr val="tx1"/>
                </a:solidFill>
                <a:latin typeface="+mn-lt"/>
              </a:rPr>
              <a:t>Es una solución de almacenamiento en red (NAS) de código abierto basada en FreeBSD, ideal para entornos tanto empresariales como personales.</a:t>
            </a:r>
          </a:p>
          <a:p>
            <a:pPr marL="0" indent="-228600" algn="l"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  <a:latin typeface="+mn-lt"/>
              </a:rPr>
              <a:t>Características destacadas</a:t>
            </a:r>
          </a:p>
          <a:p>
            <a:pPr indent="-228600" algn="l">
              <a:lnSpc>
                <a:spcPct val="90000"/>
              </a:lnSpc>
              <a:spcAft>
                <a:spcPts val="600"/>
              </a:spcAft>
            </a:pPr>
            <a:r>
              <a:rPr lang="en-US" b="0">
                <a:solidFill>
                  <a:schemeClr val="tx1"/>
                </a:solidFill>
                <a:latin typeface="+mn-lt"/>
              </a:rPr>
              <a:t>    Código abierto.</a:t>
            </a:r>
          </a:p>
          <a:p>
            <a:pPr indent="-228600" algn="l">
              <a:lnSpc>
                <a:spcPct val="90000"/>
              </a:lnSpc>
              <a:spcAft>
                <a:spcPts val="600"/>
              </a:spcAft>
            </a:pPr>
            <a:r>
              <a:rPr lang="en-US" b="0">
                <a:solidFill>
                  <a:schemeClr val="tx1"/>
                </a:solidFill>
                <a:latin typeface="+mn-lt"/>
              </a:rPr>
              <a:t>    Basada en FreeBSD.</a:t>
            </a:r>
          </a:p>
          <a:p>
            <a:pPr indent="-228600" algn="l">
              <a:lnSpc>
                <a:spcPct val="90000"/>
              </a:lnSpc>
              <a:spcAft>
                <a:spcPts val="600"/>
              </a:spcAft>
            </a:pPr>
            <a:r>
              <a:rPr lang="en-US" b="0">
                <a:solidFill>
                  <a:schemeClr val="tx1"/>
                </a:solidFill>
                <a:latin typeface="+mn-lt"/>
              </a:rPr>
              <a:t>    Utiliza el sistema ZFS.</a:t>
            </a:r>
          </a:p>
          <a:p>
            <a:pPr indent="-228600" algn="l">
              <a:lnSpc>
                <a:spcPct val="90000"/>
              </a:lnSpc>
              <a:spcAft>
                <a:spcPts val="600"/>
              </a:spcAft>
            </a:pPr>
            <a:r>
              <a:rPr lang="en-US" b="0">
                <a:solidFill>
                  <a:schemeClr val="tx1"/>
                </a:solidFill>
                <a:latin typeface="+mn-lt"/>
              </a:rPr>
              <a:t>    Interfaz web intuitiva.</a:t>
            </a:r>
          </a:p>
        </p:txBody>
      </p:sp>
    </p:spTree>
    <p:extLst>
      <p:ext uri="{BB962C8B-B14F-4D97-AF65-F5344CB8AC3E}">
        <p14:creationId xmlns:p14="http://schemas.microsoft.com/office/powerpoint/2010/main" val="255807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F2EACF-18A9-5397-571E-A85146C1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s-MX" sz="3400" b="1">
                <a:latin typeface="Century Gothic" panose="020B0502020202020204" pitchFamily="34" charset="0"/>
              </a:rPr>
              <a:t>Historia y Evolución</a:t>
            </a:r>
            <a:br>
              <a:rPr lang="es-MX" sz="3400" b="1">
                <a:latin typeface="Century Gothic" panose="020B0502020202020204" pitchFamily="34" charset="0"/>
              </a:rPr>
            </a:br>
            <a:endParaRPr lang="es-EC" sz="3400">
              <a:latin typeface="Century Gothic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4FA019-B29D-2F05-5B4D-C689A31B4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MX" sz="1800"/>
              <a:t>Orígenes</a:t>
            </a:r>
          </a:p>
          <a:p>
            <a:r>
              <a:rPr lang="es-MX" sz="1800" b="0"/>
              <a:t>2005: Lanzamiento inicial como FreeNAS.</a:t>
            </a:r>
          </a:p>
          <a:p>
            <a:r>
              <a:rPr lang="es-MX" sz="1800" b="0"/>
              <a:t>2010: iXsystems adquiere el proyecto.</a:t>
            </a:r>
          </a:p>
          <a:p>
            <a:r>
              <a:rPr lang="es-MX" sz="1800" b="0"/>
              <a:t>2020: Renombrado como TrueNAS para enfatizar la integridad y confiabilidad de los datos.</a:t>
            </a:r>
          </a:p>
        </p:txBody>
      </p:sp>
      <p:pic>
        <p:nvPicPr>
          <p:cNvPr id="8" name="Picture 7" descr="Gráfico">
            <a:extLst>
              <a:ext uri="{FF2B5EF4-FFF2-40B4-BE49-F238E27FC236}">
                <a16:creationId xmlns:a16="http://schemas.microsoft.com/office/drawing/2014/main" id="{16A7756F-4E72-2C53-5871-83EACC1DF9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99" r="24265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709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8B4E32-FA5D-063F-7BB8-D9E34CB60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F82EC1-0554-B4C1-847D-827E67C6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s-MX" sz="3400" b="1">
                <a:latin typeface="Century Gothic" panose="020B0502020202020204" pitchFamily="34" charset="0"/>
              </a:rPr>
              <a:t>Características Clave</a:t>
            </a:r>
            <a:endParaRPr lang="es-EC" sz="3400">
              <a:latin typeface="Century Gothic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8C67D9-80D4-BA0B-EEC6-C6077F17A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MX" sz="1800"/>
              <a:t>Sistema ZFS</a:t>
            </a:r>
          </a:p>
          <a:p>
            <a:r>
              <a:rPr lang="es-MX" sz="1800" b="0"/>
              <a:t>Avanzado, con funciones de detección y corrección de errores.</a:t>
            </a:r>
          </a:p>
          <a:p>
            <a:pPr marL="0" indent="0">
              <a:buNone/>
            </a:pPr>
            <a:r>
              <a:rPr lang="es-MX" sz="1800"/>
              <a:t>Alta disponibilidad</a:t>
            </a:r>
          </a:p>
          <a:p>
            <a:r>
              <a:rPr lang="es-MX" sz="1800" b="0"/>
              <a:t>Replicación y failover.</a:t>
            </a:r>
          </a:p>
          <a:p>
            <a:pPr marL="0" indent="0">
              <a:buNone/>
            </a:pPr>
            <a:r>
              <a:rPr lang="es-MX" sz="1800"/>
              <a:t>Compatibilidad</a:t>
            </a:r>
          </a:p>
          <a:p>
            <a:r>
              <a:rPr lang="es-MX" sz="1800" b="0"/>
              <a:t>NFS, SMB, iSCSI, AFP, FTP.</a:t>
            </a:r>
          </a:p>
          <a:p>
            <a:pPr marL="0" indent="0">
              <a:buNone/>
            </a:pPr>
            <a:r>
              <a:rPr lang="es-MX" sz="1800"/>
              <a:t>Seguridad</a:t>
            </a:r>
          </a:p>
          <a:p>
            <a:r>
              <a:rPr lang="es-MX" sz="1800" b="0"/>
              <a:t>Autenticación, control de acceso y encriptación.</a:t>
            </a:r>
          </a:p>
        </p:txBody>
      </p:sp>
      <p:pic>
        <p:nvPicPr>
          <p:cNvPr id="8" name="Picture 7" descr="Candado encima de placa base de ordenador">
            <a:extLst>
              <a:ext uri="{FF2B5EF4-FFF2-40B4-BE49-F238E27FC236}">
                <a16:creationId xmlns:a16="http://schemas.microsoft.com/office/drawing/2014/main" id="{18C3E360-1538-4AC4-7300-7BC4145D2E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21" r="28175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318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754F08-EBDB-FEBA-7C2B-92A4E2B80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308126-B1F1-1D5D-A8C6-A04CE863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s-MX" sz="3200" b="1">
                <a:latin typeface="Century Gothic" panose="020B0502020202020204" pitchFamily="34" charset="0"/>
              </a:rPr>
              <a:t>Ediciones y Comparativa</a:t>
            </a:r>
            <a:br>
              <a:rPr lang="es-MX" sz="3200" b="1">
                <a:latin typeface="Century Gothic" panose="020B0502020202020204" pitchFamily="34" charset="0"/>
              </a:rPr>
            </a:br>
            <a:endParaRPr lang="es-EC" sz="3200">
              <a:latin typeface="Century Gothic" panose="020B0502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3C4FF9-891B-6A15-A423-1EEF30CFE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1400"/>
              <a:t>Ediciones</a:t>
            </a:r>
          </a:p>
          <a:p>
            <a:r>
              <a:rPr lang="es-MX" sz="1400"/>
              <a:t>TrueNAS Community Edition: </a:t>
            </a:r>
            <a:r>
              <a:rPr lang="es-MX" sz="1400" b="0"/>
              <a:t>Gratuito, código abierto, ideal para pequeñas empresas.</a:t>
            </a:r>
          </a:p>
          <a:p>
            <a:r>
              <a:rPr lang="es-MX" sz="1400"/>
              <a:t>TrueNAS Enterprise: </a:t>
            </a:r>
            <a:r>
              <a:rPr lang="es-MX" sz="1400" b="0"/>
              <a:t>Licenciado, con soporte empresarial y características avanzadas.</a:t>
            </a:r>
            <a:endParaRPr lang="es-MX" sz="1400"/>
          </a:p>
          <a:p>
            <a:pPr marL="0" indent="0">
              <a:buNone/>
            </a:pPr>
            <a:r>
              <a:rPr lang="es-MX" sz="1400"/>
              <a:t>Comparativa</a:t>
            </a:r>
            <a:endParaRPr lang="es-MX" sz="1400" b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D807109-88F9-7742-C4BB-E2DC0722C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345549"/>
            <a:ext cx="11164824" cy="226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5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BA263F-B5D4-13A0-BCF4-3B24D22B9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145EF6-3E88-3CF8-8496-87CD869C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MX" sz="3700" b="1">
                <a:latin typeface="Century Gothic" panose="020B0502020202020204" pitchFamily="34" charset="0"/>
              </a:rPr>
              <a:t>Casos de Uso y Conclusión</a:t>
            </a:r>
            <a:br>
              <a:rPr lang="es-MX" sz="3700" b="1">
                <a:latin typeface="Century Gothic" panose="020B0502020202020204" pitchFamily="34" charset="0"/>
              </a:rPr>
            </a:br>
            <a:endParaRPr lang="es-EC" sz="3700">
              <a:latin typeface="Century Gothic" panose="020B0502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37CDB1-729B-1CE3-52C7-CB45E33BF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/>
              <a:t>Casos de Uso Comunes</a:t>
            </a:r>
          </a:p>
          <a:p>
            <a:r>
              <a:rPr lang="es-MX" sz="2200" b="0"/>
              <a:t>Almacenamiento empresarial: Escalable y confiable.</a:t>
            </a:r>
          </a:p>
          <a:p>
            <a:r>
              <a:rPr lang="es-MX" sz="2200" b="0"/>
              <a:t>Backup y recuperación de datos.</a:t>
            </a:r>
          </a:p>
          <a:p>
            <a:r>
              <a:rPr lang="es-MX" sz="2200" b="0"/>
              <a:t>Compartición de archivos: En redes locales y remotas.</a:t>
            </a:r>
          </a:p>
          <a:p>
            <a:r>
              <a:rPr lang="es-MX" sz="2200" b="0"/>
              <a:t>Virtualización: Compatible con VMware y Hyper-V.</a:t>
            </a:r>
            <a:endParaRPr lang="es-MX" sz="2200"/>
          </a:p>
          <a:p>
            <a:pPr marL="0" indent="0">
              <a:buNone/>
            </a:pPr>
            <a:r>
              <a:rPr lang="es-MX" sz="2200"/>
              <a:t>Conclusión</a:t>
            </a:r>
          </a:p>
          <a:p>
            <a:pPr marL="0" indent="0">
              <a:buNone/>
            </a:pPr>
            <a:r>
              <a:rPr lang="es-MX" sz="2200" b="0"/>
              <a:t>TrueNAS es una solución potente y flexible que se adapta tanto a necesidades personales como empresariales, con una fuerte comunidad de apoyo y opciones de soporte técnico para entornos más complejos.</a:t>
            </a:r>
          </a:p>
        </p:txBody>
      </p:sp>
    </p:spTree>
    <p:extLst>
      <p:ext uri="{BB962C8B-B14F-4D97-AF65-F5344CB8AC3E}">
        <p14:creationId xmlns:p14="http://schemas.microsoft.com/office/powerpoint/2010/main" val="33809074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249</Words>
  <Application>Microsoft Office PowerPoint</Application>
  <PresentationFormat>Panorámica</PresentationFormat>
  <Paragraphs>37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Introducción a TrueNAS </vt:lpstr>
      <vt:lpstr>Historia y Evolución </vt:lpstr>
      <vt:lpstr>Características Clave</vt:lpstr>
      <vt:lpstr>Ediciones y Comparativa </vt:lpstr>
      <vt:lpstr>Casos de Uso y Conclusión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Usuario</dc:creator>
  <cp:lastModifiedBy>Vela Moya Christian Eduardo</cp:lastModifiedBy>
  <cp:revision>2</cp:revision>
  <dcterms:created xsi:type="dcterms:W3CDTF">2025-02-20T02:52:37Z</dcterms:created>
  <dcterms:modified xsi:type="dcterms:W3CDTF">2025-02-20T17:52:37Z</dcterms:modified>
</cp:coreProperties>
</file>