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67" r:id="rId7"/>
    <p:sldId id="308" r:id="rId8"/>
    <p:sldId id="260" r:id="rId9"/>
    <p:sldId id="281" r:id="rId10"/>
    <p:sldId id="269" r:id="rId11"/>
    <p:sldId id="282" r:id="rId12"/>
    <p:sldId id="283" r:id="rId13"/>
    <p:sldId id="285" r:id="rId14"/>
    <p:sldId id="261" r:id="rId15"/>
    <p:sldId id="258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1" r:id="rId29"/>
    <p:sldId id="302" r:id="rId30"/>
    <p:sldId id="303" r:id="rId31"/>
    <p:sldId id="304" r:id="rId32"/>
    <p:sldId id="306" r:id="rId33"/>
    <p:sldId id="3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05F71-2D6B-4E12-5B9F-711B35640976}" v="15" dt="2024-03-06T08:13:5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3/6/2024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399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7ABC5-5297-6CA1-3EFE-01B6F52951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508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MY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EDA7C-4241-E493-DD3D-80113138FD3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706225" y="6642100"/>
            <a:ext cx="4508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MY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</a:t>
            </a:r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athancarter.github.io/dataframe-animations/" TargetMode="External"/><Relationship Id="rId2" Type="http://schemas.openxmlformats.org/officeDocument/2006/relationships/hyperlink" Target="https://github.com/nathancarter/dataframe-animation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F434-C705-CF95-A573-9CC9BC666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7950F-044F-8019-AFAF-060C93A48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Processing Data in Excel Files with Python</a:t>
            </a:r>
          </a:p>
        </p:txBody>
      </p:sp>
    </p:spTree>
    <p:extLst>
      <p:ext uri="{BB962C8B-B14F-4D97-AF65-F5344CB8AC3E}">
        <p14:creationId xmlns:p14="http://schemas.microsoft.com/office/powerpoint/2010/main" val="244819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FCAC-3585-39F1-AF93-8CF19B3F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Exploring </a:t>
            </a:r>
            <a:r>
              <a:rPr lang="en-MY" dirty="0" err="1"/>
              <a:t>ExcelFile</a:t>
            </a:r>
            <a:r>
              <a:rPr lang="en-MY" dirty="0"/>
              <a:t> – faster reading of </a:t>
            </a:r>
            <a:r>
              <a:rPr lang="en-MY" dirty="0" err="1"/>
              <a:t>xls</a:t>
            </a:r>
            <a:r>
              <a:rPr lang="en-MY" dirty="0"/>
              <a:t>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FE9D-C06A-4D5C-4E7E-C1F1E171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5534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MY" sz="1800" dirty="0"/>
              <a:t>Consider the following code</a:t>
            </a:r>
            <a:endParaRPr lang="en-US" sz="1800">
              <a:cs typeface="Segoe U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sz="1800" dirty="0">
                <a:latin typeface="T3Font_16"/>
              </a:rPr>
              <a:t>import pandas as pd</a:t>
            </a:r>
            <a:endParaRPr lang="en-GB" sz="1800">
              <a:latin typeface="T3Font_16"/>
              <a:cs typeface="Segoe U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sz="1800" b="0" i="0" u="none" strike="noStrike" baseline="0" dirty="0">
                <a:latin typeface="T3Font_16"/>
              </a:rPr>
              <a:t>with </a:t>
            </a:r>
            <a:r>
              <a:rPr lang="en-GB" sz="1800" b="0" i="0" u="none" strike="noStrike" baseline="0" dirty="0" err="1">
                <a:latin typeface="T3Font_16"/>
              </a:rPr>
              <a:t>pd.ExcelFile</a:t>
            </a:r>
            <a:r>
              <a:rPr lang="en-GB" sz="1800" b="0" i="0" u="none" strike="noStrike" baseline="0" dirty="0">
                <a:latin typeface="T3Font_16"/>
              </a:rPr>
              <a:t>("stores.</a:t>
            </a:r>
            <a:r>
              <a:rPr lang="en-GB" sz="1800" dirty="0">
                <a:latin typeface="T3Font_16"/>
              </a:rPr>
              <a:t>xlsx</a:t>
            </a:r>
            <a:r>
              <a:rPr lang="en-GB" sz="1800" b="0" i="0" u="none" strike="noStrike" baseline="0" dirty="0">
                <a:latin typeface="T3Font_16"/>
              </a:rPr>
              <a:t>") as f:</a:t>
            </a:r>
            <a:endParaRPr lang="en-GB" sz="1800" dirty="0">
              <a:latin typeface="T3Font_16"/>
              <a:cs typeface="Segoe U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sz="1800" dirty="0">
                <a:latin typeface="T3Font_16"/>
              </a:rPr>
              <a:t>    </a:t>
            </a:r>
            <a:r>
              <a:rPr lang="en-GB" sz="1800" b="0" i="0" u="none" strike="noStrike" baseline="0" dirty="0">
                <a:latin typeface="T3Font_16"/>
              </a:rPr>
              <a:t>df1 = </a:t>
            </a:r>
            <a:r>
              <a:rPr lang="en-GB" sz="1800" b="0" i="0" u="none" strike="noStrike" baseline="0" dirty="0" err="1">
                <a:latin typeface="T3Font_16"/>
              </a:rPr>
              <a:t>pd.read_excel</a:t>
            </a:r>
            <a:r>
              <a:rPr lang="en-GB" sz="1800" b="0" i="0" u="none" strike="noStrike" baseline="0" dirty="0">
                <a:latin typeface="T3Font_16"/>
              </a:rPr>
              <a:t>(f, "2019", </a:t>
            </a:r>
            <a:r>
              <a:rPr lang="en-GB" sz="1800" b="0" i="0" u="none" strike="noStrike" baseline="0" dirty="0" err="1">
                <a:latin typeface="T3Font_16"/>
              </a:rPr>
              <a:t>skiprows</a:t>
            </a:r>
            <a:r>
              <a:rPr lang="en-GB" sz="1800" b="0" i="0" u="none" strike="noStrike" baseline="0" dirty="0">
                <a:latin typeface="T3Font_16"/>
              </a:rPr>
              <a:t>=1,usecols="B:F", </a:t>
            </a:r>
            <a:r>
              <a:rPr lang="en-GB" sz="1800" b="0" i="0" u="none" strike="noStrike" baseline="0" dirty="0" err="1">
                <a:latin typeface="T3Font_16"/>
              </a:rPr>
              <a:t>nrows</a:t>
            </a:r>
            <a:r>
              <a:rPr lang="en-GB" sz="1800" b="0" i="0" u="none" strike="noStrike" baseline="0" dirty="0">
                <a:latin typeface="T3Font_16"/>
              </a:rPr>
              <a:t>=2)</a:t>
            </a:r>
            <a:endParaRPr lang="en-GB" sz="1800" dirty="0">
              <a:latin typeface="T3Font_16"/>
              <a:cs typeface="Segoe U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sz="1800" dirty="0">
                <a:latin typeface="T3Font_16"/>
              </a:rPr>
              <a:t>    </a:t>
            </a:r>
            <a:r>
              <a:rPr lang="en-GB" sz="1800" b="0" i="0" u="none" strike="noStrike" baseline="0" dirty="0">
                <a:latin typeface="T3Font_16"/>
              </a:rPr>
              <a:t>df2 = </a:t>
            </a:r>
            <a:r>
              <a:rPr lang="en-GB" sz="1800" b="0" i="0" u="none" strike="noStrike" baseline="0" dirty="0" err="1">
                <a:latin typeface="T3Font_16"/>
              </a:rPr>
              <a:t>pd.read_excel</a:t>
            </a:r>
            <a:r>
              <a:rPr lang="en-GB" sz="1800" b="0" i="0" u="none" strike="noStrike" baseline="0" dirty="0">
                <a:latin typeface="T3Font_16"/>
              </a:rPr>
              <a:t>(f, "2020", </a:t>
            </a:r>
            <a:r>
              <a:rPr lang="en-GB" sz="1800" b="0" i="0" u="none" strike="noStrike" baseline="0" dirty="0" err="1">
                <a:latin typeface="T3Font_16"/>
              </a:rPr>
              <a:t>skiprows</a:t>
            </a:r>
            <a:r>
              <a:rPr lang="en-GB" sz="1800" b="0" i="0" u="none" strike="noStrike" baseline="0" dirty="0">
                <a:latin typeface="T3Font_16"/>
              </a:rPr>
              <a:t>=1,usecols="B:F", </a:t>
            </a:r>
            <a:r>
              <a:rPr lang="en-GB" sz="1800" b="0" i="0" u="none" strike="noStrike" baseline="0" dirty="0" err="1">
                <a:latin typeface="T3Font_16"/>
              </a:rPr>
              <a:t>nrows</a:t>
            </a:r>
            <a:r>
              <a:rPr lang="en-GB" sz="1800" b="0" i="0" u="none" strike="noStrike" baseline="0" dirty="0">
                <a:latin typeface="T3Font_16"/>
              </a:rPr>
              <a:t>=2)</a:t>
            </a:r>
            <a:endParaRPr lang="en-GB" sz="1800" dirty="0">
              <a:latin typeface="T3Font_16"/>
              <a:cs typeface="Segoe U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sz="1800" dirty="0">
                <a:latin typeface="T3Font_16"/>
              </a:rPr>
              <a:t>    </a:t>
            </a:r>
            <a:r>
              <a:rPr lang="en-GB" sz="1800" b="0" i="0" u="none" strike="noStrike" baseline="0" dirty="0">
                <a:latin typeface="T3Font_16"/>
              </a:rPr>
              <a:t>stores = </a:t>
            </a:r>
            <a:r>
              <a:rPr lang="en-GB" sz="1800" b="0" i="0" u="none" strike="noStrike" baseline="0" dirty="0" err="1">
                <a:latin typeface="T3Font_16"/>
              </a:rPr>
              <a:t>pd.ExcelFile</a:t>
            </a:r>
            <a:r>
              <a:rPr lang="en-GB" sz="1800" b="0" i="0" u="none" strike="noStrike" baseline="0" dirty="0">
                <a:latin typeface="T3Font_16"/>
              </a:rPr>
              <a:t>("stores.xlsx")</a:t>
            </a:r>
            <a:endParaRPr lang="en-GB" sz="1800" dirty="0">
              <a:latin typeface="T3Font_16"/>
              <a:cs typeface="Segoe U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sz="1800" dirty="0">
                <a:latin typeface="T3Font_16"/>
              </a:rPr>
              <a:t>    </a:t>
            </a:r>
            <a:r>
              <a:rPr lang="en-GB" sz="1800" b="0" i="0" u="none" strike="noStrike" baseline="0" err="1">
                <a:latin typeface="T3Font_16"/>
              </a:rPr>
              <a:t>stores.sheet_names</a:t>
            </a:r>
            <a:endParaRPr lang="en-GB" sz="1800" err="1">
              <a:latin typeface="T3Font_16"/>
              <a:cs typeface="Segoe U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sz="1800" b="0" i="0" u="none" strike="noStrike" baseline="0" dirty="0" err="1">
                <a:latin typeface="T3Font_16"/>
              </a:rPr>
              <a:t>url</a:t>
            </a:r>
            <a:r>
              <a:rPr lang="en-GB" sz="1800" b="0" i="0" u="none" strike="noStrike" baseline="0" dirty="0">
                <a:latin typeface="T3Font_16"/>
              </a:rPr>
              <a:t> = ("https://raw.githubusercontent.com/</a:t>
            </a:r>
            <a:r>
              <a:rPr lang="en-GB" sz="1800" b="0" i="0" u="none" strike="noStrike" baseline="0" dirty="0" err="1">
                <a:latin typeface="T3Font_16"/>
              </a:rPr>
              <a:t>fzumstein</a:t>
            </a:r>
            <a:r>
              <a:rPr lang="en-GB" sz="1800" dirty="0">
                <a:latin typeface="T3Font_16"/>
              </a:rPr>
              <a:t>/""</a:t>
            </a:r>
            <a:r>
              <a:rPr lang="en-GB" sz="1800" b="0" i="0" u="none" strike="noStrike" baseline="0" dirty="0">
                <a:latin typeface="T3Font_16"/>
              </a:rPr>
              <a:t>python-for-excel/1st-edition/xl/stores.xlsx")</a:t>
            </a:r>
            <a:endParaRPr lang="en-GB" sz="1800" dirty="0">
              <a:latin typeface="T3Font_16"/>
              <a:cs typeface="Segoe UI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sz="1800" b="0" i="0" u="none" strike="noStrike" baseline="0" dirty="0" err="1">
                <a:latin typeface="T3Font_16"/>
              </a:rPr>
              <a:t>pd.read_excel</a:t>
            </a:r>
            <a:r>
              <a:rPr lang="en-GB" sz="1800" b="0" i="0" u="none" strike="noStrike" baseline="0" dirty="0">
                <a:latin typeface="T3Font_16"/>
              </a:rPr>
              <a:t>(</a:t>
            </a:r>
            <a:r>
              <a:rPr lang="en-GB" sz="1800" b="0" i="0" u="none" strike="noStrike" baseline="0" dirty="0" err="1">
                <a:latin typeface="T3Font_16"/>
              </a:rPr>
              <a:t>url</a:t>
            </a:r>
            <a:r>
              <a:rPr lang="en-GB" sz="1800" b="0" i="0" u="none" strike="noStrike" baseline="0" dirty="0">
                <a:latin typeface="T3Font_16"/>
              </a:rPr>
              <a:t>, </a:t>
            </a:r>
            <a:r>
              <a:rPr lang="en-GB" sz="1800" b="0" i="0" u="none" strike="noStrike" baseline="0" dirty="0" err="1">
                <a:latin typeface="T3Font_16"/>
              </a:rPr>
              <a:t>skiprows</a:t>
            </a:r>
            <a:r>
              <a:rPr lang="en-GB" sz="1800" b="0" i="0" u="none" strike="noStrike" baseline="0" dirty="0">
                <a:latin typeface="T3Font_16"/>
              </a:rPr>
              <a:t>=1, </a:t>
            </a:r>
            <a:r>
              <a:rPr lang="en-GB" sz="1800" b="0" i="0" u="none" strike="noStrike" baseline="0" dirty="0" err="1">
                <a:latin typeface="T3Font_16"/>
              </a:rPr>
              <a:t>usecols</a:t>
            </a:r>
            <a:r>
              <a:rPr lang="en-GB" sz="1800" b="0" i="0" u="none" strike="noStrike" baseline="0" dirty="0">
                <a:latin typeface="T3Font_16"/>
              </a:rPr>
              <a:t>="B:E", </a:t>
            </a:r>
            <a:r>
              <a:rPr lang="en-GB" sz="1800" b="0" i="0" u="none" strike="noStrike" baseline="0" dirty="0" err="1">
                <a:latin typeface="T3Font_16"/>
              </a:rPr>
              <a:t>nrows</a:t>
            </a:r>
            <a:r>
              <a:rPr lang="en-GB" sz="1800" b="0" i="0" u="none" strike="noStrike" baseline="0" dirty="0">
                <a:latin typeface="T3Font_16"/>
              </a:rPr>
              <a:t>=2)</a:t>
            </a:r>
            <a:endParaRPr lang="en-GB" sz="1800" dirty="0">
              <a:latin typeface="T3Font_16"/>
              <a:cs typeface="Segoe UI"/>
            </a:endParaRPr>
          </a:p>
          <a:p>
            <a:pPr marL="0" indent="0">
              <a:buNone/>
            </a:pPr>
            <a:endParaRPr lang="en-GB" sz="1800" dirty="0">
              <a:latin typeface="T3Font_16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1368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8D4E-D62F-A13D-41EF-E17A4FA8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Writing to an Excel file using </a:t>
            </a:r>
            <a:r>
              <a:rPr lang="en-MY" dirty="0" err="1"/>
              <a:t>to_excel</a:t>
            </a:r>
            <a:r>
              <a:rPr lang="en-MY" dirty="0"/>
              <a:t> method and </a:t>
            </a:r>
            <a:r>
              <a:rPr lang="en-MY" dirty="0" err="1"/>
              <a:t>ExcelWriter</a:t>
            </a:r>
            <a:r>
              <a:rPr lang="en-MY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2BF4-D5F2-1BF1-BFDB-C90FA7ED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" y="1756383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7965" indent="-227965"/>
            <a:r>
              <a:rPr lang="en-MY" dirty="0"/>
              <a:t>Consider the following code:</a:t>
            </a:r>
            <a:endParaRPr lang="en-US"/>
          </a:p>
          <a:p>
            <a:pPr marL="0" indent="0" algn="l">
              <a:buNone/>
            </a:pPr>
            <a:r>
              <a:rPr lang="en-MY" sz="1800" b="0" i="0" u="none" strike="noStrike" baseline="0" dirty="0">
                <a:latin typeface="T3Font_16"/>
              </a:rPr>
              <a:t>import </a:t>
            </a:r>
            <a:r>
              <a:rPr lang="en-MY" sz="1800" b="0" i="0" u="none" strike="noStrike" baseline="0" err="1">
                <a:latin typeface="T3Font_16"/>
              </a:rPr>
              <a:t>numpy</a:t>
            </a:r>
            <a:r>
              <a:rPr lang="en-MY" sz="1800" b="0" i="0" u="none" strike="noStrike" baseline="0" dirty="0">
                <a:latin typeface="T3Font_16"/>
              </a:rPr>
              <a:t> as np</a:t>
            </a:r>
          </a:p>
          <a:p>
            <a:pPr marL="0" indent="0" algn="l">
              <a:buNone/>
            </a:pPr>
            <a:r>
              <a:rPr lang="en-MY" sz="1800" b="0" i="0" u="none" strike="noStrike" baseline="0" dirty="0">
                <a:latin typeface="T3Font_16"/>
              </a:rPr>
              <a:t>import datetime as dt</a:t>
            </a:r>
          </a:p>
          <a:p>
            <a:pPr marL="0" indent="0">
              <a:buNone/>
            </a:pPr>
            <a:r>
              <a:rPr lang="en-MY" sz="1800" dirty="0">
                <a:solidFill>
                  <a:srgbClr val="000000"/>
                </a:solidFill>
                <a:latin typeface="T3Font_16"/>
              </a:rPr>
              <a:t>import pandas as pd</a:t>
            </a:r>
          </a:p>
          <a:p>
            <a:pPr marL="0" indent="0" algn="l">
              <a:buNone/>
            </a:pPr>
            <a:r>
              <a:rPr lang="nn-NO" sz="1800" b="0" i="0" u="none" strike="noStrike" baseline="0" dirty="0">
                <a:solidFill>
                  <a:srgbClr val="000089"/>
                </a:solidFill>
                <a:latin typeface="T3Font_16"/>
              </a:rPr>
              <a:t>data</a:t>
            </a:r>
            <a:r>
              <a:rPr lang="nn-NO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[[</a:t>
            </a:r>
            <a:r>
              <a:rPr lang="nn-NO" sz="1800" b="0" i="0" u="none" strike="noStrike" baseline="0" dirty="0">
                <a:solidFill>
                  <a:srgbClr val="000089"/>
                </a:solidFill>
                <a:latin typeface="T3Font_16"/>
              </a:rPr>
              <a:t>dt</a:t>
            </a:r>
            <a:r>
              <a:rPr lang="nn-NO" sz="1800" b="0" i="0" u="none" strike="noStrike" baseline="0" dirty="0">
                <a:solidFill>
                  <a:srgbClr val="555555"/>
                </a:solidFill>
                <a:latin typeface="T3Font_16"/>
              </a:rPr>
              <a:t>.</a:t>
            </a:r>
            <a:r>
              <a:rPr lang="nn-NO" sz="1800" b="0" i="0" u="none" strike="noStrike" baseline="0" dirty="0">
                <a:solidFill>
                  <a:srgbClr val="000089"/>
                </a:solidFill>
                <a:latin typeface="T3Font_16"/>
              </a:rPr>
              <a:t>datetime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(</a:t>
            </a:r>
            <a:r>
              <a:rPr lang="nn-NO" sz="1800" b="0" i="0" u="none" strike="noStrike" baseline="0" dirty="0">
                <a:solidFill>
                  <a:srgbClr val="FF6600"/>
                </a:solidFill>
                <a:latin typeface="T3Font_16"/>
              </a:rPr>
              <a:t>2020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,</a:t>
            </a:r>
            <a:r>
              <a:rPr lang="nn-NO" sz="1800" b="0" i="0" u="none" strike="noStrike" baseline="0" dirty="0">
                <a:solidFill>
                  <a:srgbClr val="FF6600"/>
                </a:solidFill>
                <a:latin typeface="T3Font_16"/>
              </a:rPr>
              <a:t>1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,</a:t>
            </a:r>
            <a:r>
              <a:rPr lang="nn-NO" sz="1800" b="0" i="0" u="none" strike="noStrike" baseline="0" dirty="0">
                <a:solidFill>
                  <a:srgbClr val="FF6600"/>
                </a:solidFill>
                <a:latin typeface="T3Font_16"/>
              </a:rPr>
              <a:t>1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nn-NO" sz="1800" b="0" i="0" u="none" strike="noStrike" baseline="0" dirty="0">
                <a:solidFill>
                  <a:srgbClr val="FF6600"/>
                </a:solidFill>
                <a:latin typeface="T3Font_16"/>
              </a:rPr>
              <a:t>10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nn-NO" sz="1800" b="0" i="0" u="none" strike="noStrike" baseline="0" dirty="0">
                <a:solidFill>
                  <a:srgbClr val="FF6600"/>
                </a:solidFill>
                <a:latin typeface="T3Font_16"/>
              </a:rPr>
              <a:t>13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), </a:t>
            </a:r>
            <a:r>
              <a:rPr lang="nn-NO" sz="1800" b="0" i="0" u="none" strike="noStrike" baseline="0" dirty="0">
                <a:solidFill>
                  <a:srgbClr val="FF6600"/>
                </a:solidFill>
                <a:latin typeface="T3Font_16"/>
              </a:rPr>
              <a:t>2.222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nn-NO" sz="1800" b="0" i="0" u="none" strike="noStrike" baseline="0" dirty="0">
                <a:solidFill>
                  <a:srgbClr val="FF6600"/>
                </a:solidFill>
                <a:latin typeface="T3Font_16"/>
              </a:rPr>
              <a:t>1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nn-NO" sz="1800" b="0" i="0" u="none" strike="noStrike" baseline="0" dirty="0">
                <a:solidFill>
                  <a:srgbClr val="336666"/>
                </a:solidFill>
                <a:latin typeface="T3Font_16"/>
              </a:rPr>
              <a:t>True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T3Font_16"/>
              </a:rPr>
              <a:t>],</a:t>
            </a:r>
          </a:p>
          <a:p>
            <a:pPr marL="0" indent="0" algn="l">
              <a:buNone/>
            </a:pP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	[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6"/>
              </a:rPr>
              <a:t>dt</a:t>
            </a:r>
            <a:r>
              <a:rPr lang="en-MY" sz="1800" b="0" i="0" u="none" strike="noStrike" baseline="0" dirty="0" err="1">
                <a:solidFill>
                  <a:srgbClr val="555555"/>
                </a:solidFill>
                <a:latin typeface="T3Font_16"/>
              </a:rPr>
              <a:t>.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6"/>
              </a:rPr>
              <a:t>datetime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(</a:t>
            </a:r>
            <a:r>
              <a:rPr lang="en-MY" sz="1800" b="0" i="0" u="none" strike="noStrike" baseline="0" dirty="0">
                <a:solidFill>
                  <a:srgbClr val="FF6600"/>
                </a:solidFill>
                <a:latin typeface="T3Font_16"/>
              </a:rPr>
              <a:t>2020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</a:t>
            </a:r>
            <a:r>
              <a:rPr lang="en-MY" sz="1800" b="0" i="0" u="none" strike="noStrike" baseline="0" dirty="0">
                <a:solidFill>
                  <a:srgbClr val="FF6600"/>
                </a:solidFill>
                <a:latin typeface="T3Font_16"/>
              </a:rPr>
              <a:t>1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</a:t>
            </a:r>
            <a:r>
              <a:rPr lang="en-MY" sz="1800" b="0" i="0" u="none" strike="noStrike" baseline="0" dirty="0">
                <a:solidFill>
                  <a:srgbClr val="FF6600"/>
                </a:solidFill>
                <a:latin typeface="T3Font_16"/>
              </a:rPr>
              <a:t>2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), 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6"/>
              </a:rPr>
              <a:t>np</a:t>
            </a:r>
            <a:r>
              <a:rPr lang="en-MY" sz="1800" b="0" i="0" u="none" strike="noStrike" baseline="0" dirty="0" err="1">
                <a:solidFill>
                  <a:srgbClr val="555555"/>
                </a:solidFill>
                <a:latin typeface="T3Font_16"/>
              </a:rPr>
              <a:t>.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6"/>
              </a:rPr>
              <a:t>nan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dirty="0">
                <a:solidFill>
                  <a:srgbClr val="FF6600"/>
                </a:solidFill>
                <a:latin typeface="T3Font_16"/>
              </a:rPr>
              <a:t>2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dirty="0">
                <a:solidFill>
                  <a:srgbClr val="336666"/>
                </a:solidFill>
                <a:latin typeface="T3Font_16"/>
              </a:rPr>
              <a:t>False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],</a:t>
            </a:r>
          </a:p>
          <a:p>
            <a:pPr marL="0" indent="0" algn="l">
              <a:buNone/>
            </a:pP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	[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6"/>
              </a:rPr>
              <a:t>dt</a:t>
            </a:r>
            <a:r>
              <a:rPr lang="en-MY" sz="1800" b="0" i="0" u="none" strike="noStrike" baseline="0" dirty="0" err="1">
                <a:solidFill>
                  <a:srgbClr val="555555"/>
                </a:solidFill>
                <a:latin typeface="T3Font_16"/>
              </a:rPr>
              <a:t>.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6"/>
              </a:rPr>
              <a:t>datetime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(</a:t>
            </a:r>
            <a:r>
              <a:rPr lang="en-MY" sz="1800" b="0" i="0" u="none" strike="noStrike" baseline="0" dirty="0">
                <a:solidFill>
                  <a:srgbClr val="FF6600"/>
                </a:solidFill>
                <a:latin typeface="T3Font_16"/>
              </a:rPr>
              <a:t>2020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</a:t>
            </a:r>
            <a:r>
              <a:rPr lang="en-MY" sz="1800" b="0" i="0" u="none" strike="noStrike" baseline="0" dirty="0">
                <a:solidFill>
                  <a:srgbClr val="FF6600"/>
                </a:solidFill>
                <a:latin typeface="T3Font_16"/>
              </a:rPr>
              <a:t>1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</a:t>
            </a:r>
            <a:r>
              <a:rPr lang="en-MY" sz="1800" b="0" i="0" u="none" strike="noStrike" baseline="0" dirty="0">
                <a:solidFill>
                  <a:srgbClr val="FF6600"/>
                </a:solidFill>
                <a:latin typeface="T3Font_16"/>
              </a:rPr>
              <a:t>2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), </a:t>
            </a: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np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.</a:t>
            </a: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inf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dirty="0">
                <a:solidFill>
                  <a:srgbClr val="FF6600"/>
                </a:solidFill>
                <a:latin typeface="T3Font_16"/>
              </a:rPr>
              <a:t>3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dirty="0">
                <a:solidFill>
                  <a:srgbClr val="336666"/>
                </a:solidFill>
                <a:latin typeface="T3Font_16"/>
              </a:rPr>
              <a:t>True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]]</a:t>
            </a:r>
          </a:p>
          <a:p>
            <a:pPr marL="0" indent="0" algn="l">
              <a:buNone/>
            </a:pP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	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6"/>
              </a:rPr>
              <a:t>df</a:t>
            </a: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 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= 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6"/>
              </a:rPr>
              <a:t>pd</a:t>
            </a:r>
            <a:r>
              <a:rPr lang="en-MY" sz="1800" b="0" i="0" u="none" strike="noStrike" baseline="0" dirty="0" err="1">
                <a:solidFill>
                  <a:srgbClr val="555555"/>
                </a:solidFill>
                <a:latin typeface="T3Font_16"/>
              </a:rPr>
              <a:t>.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6"/>
              </a:rPr>
              <a:t>DataFrame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(</a:t>
            </a: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data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data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</a:t>
            </a:r>
          </a:p>
          <a:p>
            <a:pPr marL="0" indent="0" algn="l">
              <a:buNone/>
            </a:pP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	columns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[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6"/>
              </a:rPr>
              <a:t>"Dates"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6"/>
              </a:rPr>
              <a:t>"Floats"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6"/>
              </a:rPr>
              <a:t>"Integers"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</a:t>
            </a:r>
          </a:p>
          <a:p>
            <a:pPr marL="0" indent="0" algn="l">
              <a:buNone/>
            </a:pPr>
            <a:r>
              <a:rPr lang="en-MY" sz="1800" b="0" i="0" u="none" strike="noStrike" baseline="0" dirty="0">
                <a:solidFill>
                  <a:srgbClr val="CD3300"/>
                </a:solidFill>
                <a:latin typeface="T3Font_16"/>
              </a:rPr>
              <a:t>	"Booleans"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])</a:t>
            </a:r>
          </a:p>
          <a:p>
            <a:pPr marL="0" indent="0" algn="l">
              <a:buNone/>
            </a:pP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	df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.</a:t>
            </a: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index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.</a:t>
            </a: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name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6"/>
              </a:rPr>
              <a:t>"index</a:t>
            </a:r>
            <a:r>
              <a:rPr lang="en-MY" sz="1800" dirty="0">
                <a:solidFill>
                  <a:srgbClr val="CD3300"/>
                </a:solidFill>
                <a:latin typeface="T3Font_16"/>
              </a:rPr>
              <a:t>"</a:t>
            </a:r>
            <a:endParaRPr lang="en-MY" sz="1800" b="0" i="0" u="none" strike="noStrike" baseline="0" dirty="0">
              <a:solidFill>
                <a:srgbClr val="CD3300"/>
              </a:solidFill>
              <a:latin typeface="T3Font_16"/>
            </a:endParaRPr>
          </a:p>
          <a:p>
            <a:pPr marL="0" indent="0" algn="l">
              <a:buNone/>
            </a:pPr>
            <a:r>
              <a:rPr lang="en-GB" sz="1800" b="0" i="0" u="none" strike="noStrike" baseline="0" err="1">
                <a:solidFill>
                  <a:srgbClr val="000089"/>
                </a:solidFill>
                <a:latin typeface="T3Font_16"/>
              </a:rPr>
              <a:t>df</a:t>
            </a:r>
            <a:r>
              <a:rPr lang="en-GB" sz="1800" b="0" i="0" u="none" strike="noStrike" baseline="0" err="1">
                <a:solidFill>
                  <a:srgbClr val="555555"/>
                </a:solidFill>
                <a:latin typeface="T3Font_16"/>
              </a:rPr>
              <a:t>.</a:t>
            </a:r>
            <a:r>
              <a:rPr lang="en-GB" sz="1800" b="0" i="0" u="none" strike="noStrike" baseline="0" err="1">
                <a:solidFill>
                  <a:srgbClr val="000089"/>
                </a:solidFill>
                <a:latin typeface="T3Font_16"/>
              </a:rPr>
              <a:t>to_excel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6"/>
              </a:rPr>
              <a:t>(</a:t>
            </a:r>
            <a:r>
              <a:rPr lang="en-GB" sz="1800" b="0" i="0" u="none" strike="noStrike" baseline="0" dirty="0">
                <a:solidFill>
                  <a:srgbClr val="CD3300"/>
                </a:solidFill>
                <a:latin typeface="T3Font_16"/>
              </a:rPr>
              <a:t>"written_with_pandas.xlsx"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err="1">
                <a:solidFill>
                  <a:srgbClr val="000089"/>
                </a:solidFill>
                <a:latin typeface="T3Font_16"/>
              </a:rPr>
              <a:t>sheet_name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6"/>
              </a:rPr>
              <a:t>"Output"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GB" sz="1800" b="0" i="0" u="none" strike="noStrike" baseline="0" err="1">
                <a:solidFill>
                  <a:srgbClr val="000089"/>
                </a:solidFill>
                <a:latin typeface="T3Font_16"/>
              </a:rPr>
              <a:t>startrow</a:t>
            </a:r>
            <a:r>
              <a:rPr lang="en-GB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GB" sz="1800" b="0" i="0" u="none" strike="noStrike" baseline="0" dirty="0">
                <a:solidFill>
                  <a:srgbClr val="FF6600"/>
                </a:solidFill>
                <a:latin typeface="T3Font_16"/>
              </a:rPr>
              <a:t>1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GB" sz="1800" b="0" i="0" u="none" strike="noStrike" baseline="0" err="1">
                <a:solidFill>
                  <a:srgbClr val="000089"/>
                </a:solidFill>
                <a:latin typeface="T3Font_16"/>
              </a:rPr>
              <a:t>startcol</a:t>
            </a:r>
            <a:r>
              <a:rPr lang="en-GB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GB" sz="1800" b="0" i="0" u="none" strike="noStrike" baseline="0" dirty="0">
                <a:solidFill>
                  <a:srgbClr val="FF6600"/>
                </a:solidFill>
                <a:latin typeface="T3Font_16"/>
              </a:rPr>
              <a:t>1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GB" sz="1800" b="0" i="0" u="none" strike="noStrike" baseline="0" dirty="0">
                <a:solidFill>
                  <a:srgbClr val="000089"/>
                </a:solidFill>
                <a:latin typeface="T3Font_16"/>
              </a:rPr>
              <a:t>index</a:t>
            </a:r>
            <a:r>
              <a:rPr lang="en-GB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GB" sz="1800" b="0" i="0" u="none" strike="noStrike" baseline="0" dirty="0">
                <a:solidFill>
                  <a:srgbClr val="336666"/>
                </a:solidFill>
                <a:latin typeface="T3Font_16"/>
              </a:rPr>
              <a:t>True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dirty="0">
                <a:solidFill>
                  <a:srgbClr val="000089"/>
                </a:solidFill>
                <a:latin typeface="T3Font_16"/>
              </a:rPr>
              <a:t>header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MY" sz="1800" b="0" i="0" u="none" strike="noStrike" baseline="0" dirty="0">
                <a:solidFill>
                  <a:srgbClr val="336666"/>
                </a:solidFill>
                <a:latin typeface="T3Font_16"/>
              </a:rPr>
              <a:t>True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err="1">
                <a:solidFill>
                  <a:srgbClr val="000089"/>
                </a:solidFill>
                <a:latin typeface="T3Font_16"/>
              </a:rPr>
              <a:t>na_rep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6"/>
              </a:rPr>
              <a:t>"&lt;NA&gt;"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, </a:t>
            </a:r>
            <a:r>
              <a:rPr lang="en-MY" sz="1800" b="0" i="0" u="none" strike="noStrike" baseline="0" err="1">
                <a:solidFill>
                  <a:srgbClr val="000089"/>
                </a:solidFill>
                <a:latin typeface="T3Font_16"/>
              </a:rPr>
              <a:t>inf_rep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6"/>
              </a:rPr>
              <a:t>=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6"/>
              </a:rPr>
              <a:t>"&lt;INF&gt;"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6"/>
              </a:rPr>
              <a:t>)</a:t>
            </a:r>
            <a:endParaRPr lang="en-MY" dirty="0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5DF3A-4490-3018-BBDD-E3E8FCA78532}"/>
              </a:ext>
            </a:extLst>
          </p:cNvPr>
          <p:cNvSpPr txBox="1"/>
          <p:nvPr/>
        </p:nvSpPr>
        <p:spPr>
          <a:xfrm>
            <a:off x="620486" y="624713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Try : Write multiple </a:t>
            </a:r>
            <a:r>
              <a:rPr lang="en-MY" dirty="0" err="1"/>
              <a:t>df</a:t>
            </a:r>
            <a:r>
              <a:rPr lang="en-MY" dirty="0"/>
              <a:t> to the same or different sheet using </a:t>
            </a:r>
            <a:r>
              <a:rPr lang="en-MY" dirty="0" err="1"/>
              <a:t>pd.ExcelWriter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5130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A40D-A533-FD4B-B532-B9BE6CD2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Python Packages To Manipulate Excel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30D0-0342-919A-3D6D-3F4B5576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2950234" cy="3581400"/>
          </a:xfrm>
        </p:spPr>
        <p:txBody>
          <a:bodyPr/>
          <a:lstStyle/>
          <a:p>
            <a:r>
              <a:rPr lang="en-MY" dirty="0" err="1"/>
              <a:t>OpenPyXL</a:t>
            </a:r>
            <a:endParaRPr lang="en-MY" dirty="0"/>
          </a:p>
          <a:p>
            <a:r>
              <a:rPr lang="en-MY" dirty="0" err="1"/>
              <a:t>XlsxWriter</a:t>
            </a:r>
            <a:endParaRPr lang="en-MY" dirty="0"/>
          </a:p>
          <a:p>
            <a:r>
              <a:rPr lang="en-MY" dirty="0" err="1"/>
              <a:t>Pyxlsb</a:t>
            </a:r>
            <a:endParaRPr lang="en-MY" dirty="0"/>
          </a:p>
          <a:p>
            <a:r>
              <a:rPr lang="en-MY" dirty="0" err="1"/>
              <a:t>xlrd</a:t>
            </a:r>
            <a:endParaRPr lang="en-MY" dirty="0"/>
          </a:p>
          <a:p>
            <a:r>
              <a:rPr lang="en-MY" dirty="0" err="1"/>
              <a:t>xlwt</a:t>
            </a:r>
            <a:endParaRPr lang="en-MY" dirty="0"/>
          </a:p>
          <a:p>
            <a:r>
              <a:rPr lang="en-MY" dirty="0" err="1"/>
              <a:t>xlutils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71BB39-31FC-F250-77A8-F0CD5226176A}"/>
              </a:ext>
            </a:extLst>
          </p:cNvPr>
          <p:cNvGraphicFramePr>
            <a:graphicFrameLocks noGrp="1"/>
          </p:cNvGraphicFramePr>
          <p:nvPr/>
        </p:nvGraphicFramePr>
        <p:xfrm>
          <a:off x="3507117" y="2286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66097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2757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4704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637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Excel File </a:t>
                      </a:r>
                      <a:r>
                        <a:rPr lang="en-MY" dirty="0" err="1"/>
                        <a:t>Fornat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9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OpenPyXL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OpenPyXL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OpenPyXL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6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err="1"/>
                        <a:t>xlsm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err="1"/>
                        <a:t>OpenPyXL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err="1"/>
                        <a:t>OpenPyXL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err="1"/>
                        <a:t>OpenPyXL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0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err="1"/>
                        <a:t>xltx</a:t>
                      </a:r>
                      <a:r>
                        <a:rPr lang="en-MY" dirty="0"/>
                        <a:t>, </a:t>
                      </a:r>
                      <a:r>
                        <a:rPr lang="en-MY" dirty="0" err="1"/>
                        <a:t>xltm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err="1"/>
                        <a:t>OpenPyXL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err="1"/>
                        <a:t>OpenPyXL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 err="1"/>
                        <a:t>OpenPyXL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err="1"/>
                        <a:t>xlsb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pyxlsb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2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err="1"/>
                        <a:t>xls</a:t>
                      </a:r>
                      <a:r>
                        <a:rPr lang="en-MY" dirty="0"/>
                        <a:t>, </a:t>
                      </a:r>
                      <a:r>
                        <a:rPr lang="en-MY" dirty="0" err="1"/>
                        <a:t>xlt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xlrd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xlwt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xlutils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241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A3DDAF-F8DD-DBB1-A05E-252E0280ED7F}"/>
              </a:ext>
            </a:extLst>
          </p:cNvPr>
          <p:cNvSpPr txBox="1"/>
          <p:nvPr/>
        </p:nvSpPr>
        <p:spPr>
          <a:xfrm>
            <a:off x="3571336" y="4891177"/>
            <a:ext cx="8063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pandas uses the writer package installed , and is </a:t>
            </a:r>
            <a:r>
              <a:rPr lang="en-MY" dirty="0" err="1"/>
              <a:t>OpenPyXL</a:t>
            </a:r>
            <a:r>
              <a:rPr lang="en-MY" dirty="0"/>
              <a:t> and </a:t>
            </a:r>
            <a:r>
              <a:rPr lang="en-MY" dirty="0" err="1"/>
              <a:t>XlsxWriter</a:t>
            </a:r>
            <a:r>
              <a:rPr lang="en-MY" dirty="0"/>
              <a:t> is installed , </a:t>
            </a:r>
            <a:r>
              <a:rPr lang="en-MY" dirty="0" err="1"/>
              <a:t>XlsxWriter</a:t>
            </a:r>
            <a:r>
              <a:rPr lang="en-MY" dirty="0"/>
              <a:t> is the default. The engine parameter in </a:t>
            </a:r>
            <a:r>
              <a:rPr lang="en-MY" dirty="0" err="1"/>
              <a:t>read_excel</a:t>
            </a:r>
            <a:r>
              <a:rPr lang="en-MY" dirty="0"/>
              <a:t> or </a:t>
            </a:r>
            <a:r>
              <a:rPr lang="en-MY" dirty="0" err="1"/>
              <a:t>to_excel</a:t>
            </a:r>
            <a:r>
              <a:rPr lang="en-MY" dirty="0"/>
              <a:t> or </a:t>
            </a:r>
            <a:r>
              <a:rPr lang="en-MY" dirty="0" err="1"/>
              <a:t>ExcelFile</a:t>
            </a:r>
            <a:r>
              <a:rPr lang="en-MY" dirty="0"/>
              <a:t> or </a:t>
            </a:r>
            <a:r>
              <a:rPr lang="en-MY" dirty="0" err="1"/>
              <a:t>ExcelWriter</a:t>
            </a:r>
            <a:r>
              <a:rPr lang="en-MY" dirty="0"/>
              <a:t> can be used to specify which packages is used</a:t>
            </a:r>
          </a:p>
          <a:p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7"/>
              </a:rPr>
              <a:t>df</a:t>
            </a:r>
            <a:r>
              <a:rPr lang="en-MY" sz="1800" b="0" i="0" u="none" strike="noStrike" baseline="0" dirty="0" err="1">
                <a:solidFill>
                  <a:srgbClr val="555555"/>
                </a:solidFill>
                <a:latin typeface="T3Font_17"/>
              </a:rPr>
              <a:t>.</a:t>
            </a:r>
            <a:r>
              <a:rPr lang="en-MY" sz="1800" b="0" i="0" u="none" strike="noStrike" baseline="0" dirty="0" err="1">
                <a:solidFill>
                  <a:srgbClr val="000089"/>
                </a:solidFill>
                <a:latin typeface="T3Font_17"/>
              </a:rPr>
              <a:t>to_excel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7"/>
              </a:rPr>
              <a:t>(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7"/>
              </a:rPr>
              <a:t>"filename.xlsx"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7"/>
              </a:rPr>
              <a:t>, </a:t>
            </a:r>
            <a:r>
              <a:rPr lang="en-MY" sz="1800" b="0" i="0" u="none" strike="noStrike" baseline="0" dirty="0">
                <a:solidFill>
                  <a:srgbClr val="000089"/>
                </a:solidFill>
                <a:latin typeface="T3Font_17"/>
              </a:rPr>
              <a:t>engine</a:t>
            </a:r>
            <a:r>
              <a:rPr lang="en-MY" sz="1800" b="0" i="0" u="none" strike="noStrike" baseline="0" dirty="0">
                <a:solidFill>
                  <a:srgbClr val="555555"/>
                </a:solidFill>
                <a:latin typeface="T3Font_17"/>
              </a:rPr>
              <a:t>=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7"/>
              </a:rPr>
              <a:t>"</a:t>
            </a:r>
            <a:r>
              <a:rPr lang="en-MY" sz="1800" b="0" i="0" u="none" strike="noStrike" baseline="0" dirty="0" err="1">
                <a:solidFill>
                  <a:srgbClr val="CD3300"/>
                </a:solidFill>
                <a:latin typeface="T3Font_17"/>
              </a:rPr>
              <a:t>openpyxl</a:t>
            </a:r>
            <a:r>
              <a:rPr lang="en-MY" sz="1800" b="0" i="0" u="none" strike="noStrike" baseline="0" dirty="0">
                <a:solidFill>
                  <a:srgbClr val="CD3300"/>
                </a:solidFill>
                <a:latin typeface="T3Font_17"/>
              </a:rPr>
              <a:t>"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T3Font_17"/>
              </a:rPr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094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65DC-5BFC-DC5A-DEDD-BEDC7D3E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Manipulating Excel File with Reader and Writer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81FB-F41D-8930-4A7C-2BA559AB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5605"/>
          </a:xfrm>
        </p:spPr>
        <p:txBody>
          <a:bodyPr/>
          <a:lstStyle/>
          <a:p>
            <a:r>
              <a:rPr lang="en-MY" dirty="0"/>
              <a:t>Try: Paste excel.py into ChatGPT and try and understand how it works</a:t>
            </a:r>
          </a:p>
          <a:p>
            <a:r>
              <a:rPr lang="en-MY" dirty="0"/>
              <a:t>How to use excel.py</a:t>
            </a:r>
          </a:p>
          <a:p>
            <a:pPr marL="0" indent="0" algn="l">
              <a:buNone/>
            </a:pPr>
            <a:r>
              <a:rPr lang="en-MY" sz="1800" b="0" i="0" u="none" strike="noStrike" baseline="0" dirty="0">
                <a:solidFill>
                  <a:srgbClr val="000000"/>
                </a:solidFill>
                <a:latin typeface="T3Font_17"/>
              </a:rPr>
              <a:t>import excel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solidFill>
                  <a:srgbClr val="000089"/>
                </a:solidFill>
                <a:latin typeface="T3Font_17"/>
              </a:rPr>
              <a:t>values </a:t>
            </a:r>
            <a:r>
              <a:rPr lang="en-GB" sz="1800" b="0" i="0" u="none" strike="noStrike" baseline="0" dirty="0">
                <a:solidFill>
                  <a:srgbClr val="555555"/>
                </a:solidFill>
                <a:latin typeface="T3Font_17"/>
              </a:rPr>
              <a:t>= 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excel</a:t>
            </a:r>
            <a:r>
              <a:rPr lang="en-GB" sz="1800" b="0" i="0" u="none" strike="noStrike" baseline="0" dirty="0" err="1">
                <a:solidFill>
                  <a:srgbClr val="555555"/>
                </a:solidFill>
                <a:latin typeface="T3Font_17"/>
              </a:rPr>
              <a:t>.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read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(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sheet_object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, 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first_cell</a:t>
            </a:r>
            <a:r>
              <a:rPr lang="en-GB" sz="1800" b="0" i="0" u="none" strike="noStrike" baseline="0" dirty="0">
                <a:solidFill>
                  <a:srgbClr val="555555"/>
                </a:solidFill>
                <a:latin typeface="T3Font_17"/>
              </a:rPr>
              <a:t>=</a:t>
            </a:r>
            <a:r>
              <a:rPr lang="en-GB" sz="1800" b="0" i="0" u="none" strike="noStrike" baseline="0" dirty="0">
                <a:solidFill>
                  <a:srgbClr val="CD3300"/>
                </a:solidFill>
                <a:latin typeface="T3Font_17"/>
              </a:rPr>
              <a:t>"A1"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, 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last_cell</a:t>
            </a:r>
            <a:r>
              <a:rPr lang="en-GB" sz="1800" b="0" i="0" u="none" strike="noStrike" baseline="0" dirty="0">
                <a:solidFill>
                  <a:srgbClr val="555555"/>
                </a:solidFill>
                <a:latin typeface="T3Font_17"/>
              </a:rPr>
              <a:t>=</a:t>
            </a:r>
            <a:r>
              <a:rPr lang="en-GB" sz="1800" b="0" i="0" u="none" strike="noStrike" baseline="0" dirty="0">
                <a:solidFill>
                  <a:srgbClr val="336666"/>
                </a:solidFill>
                <a:latin typeface="T3Font_17"/>
              </a:rPr>
              <a:t>None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excel</a:t>
            </a:r>
            <a:r>
              <a:rPr lang="en-GB" sz="1800" b="0" i="0" u="none" strike="noStrike" baseline="0" dirty="0" err="1">
                <a:solidFill>
                  <a:srgbClr val="555555"/>
                </a:solidFill>
                <a:latin typeface="T3Font_17"/>
              </a:rPr>
              <a:t>.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write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(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sheet_object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, </a:t>
            </a:r>
            <a:r>
              <a:rPr lang="en-GB" sz="1800" b="0" i="0" u="none" strike="noStrike" baseline="0" dirty="0">
                <a:solidFill>
                  <a:srgbClr val="000089"/>
                </a:solidFill>
                <a:latin typeface="T3Font_17"/>
              </a:rPr>
              <a:t>values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, 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first_cell</a:t>
            </a:r>
            <a:r>
              <a:rPr lang="en-GB" sz="1800" b="0" i="0" u="none" strike="noStrike" baseline="0" dirty="0">
                <a:solidFill>
                  <a:srgbClr val="555555"/>
                </a:solidFill>
                <a:latin typeface="T3Font_17"/>
              </a:rPr>
              <a:t>=</a:t>
            </a:r>
            <a:r>
              <a:rPr lang="en-GB" sz="1800" b="0" i="0" u="none" strike="noStrike" baseline="0" dirty="0">
                <a:solidFill>
                  <a:srgbClr val="CD3300"/>
                </a:solidFill>
                <a:latin typeface="T3Font_17"/>
              </a:rPr>
              <a:t>"A1"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)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21F2B-C7D0-356F-BD97-379F317AB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37" y="2362068"/>
            <a:ext cx="48162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2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445-BF4F-D9F7-6C01-D887D4A6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Task 5 : Reading Excel using </a:t>
            </a:r>
            <a:r>
              <a:rPr lang="en-MY" dirty="0" err="1"/>
              <a:t>OpenPyXL</a:t>
            </a:r>
            <a:r>
              <a:rPr lang="en-MY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194C-1CCA-EC00-D35D-DAD86FBA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Import pandas, </a:t>
            </a:r>
            <a:r>
              <a:rPr lang="en-MY" dirty="0" err="1"/>
              <a:t>openpyxl</a:t>
            </a:r>
            <a:r>
              <a:rPr lang="en-MY" dirty="0"/>
              <a:t>, excel and datetime</a:t>
            </a:r>
          </a:p>
          <a:p>
            <a:r>
              <a:rPr lang="en-MY" dirty="0"/>
              <a:t>Open stores.xlsx using the </a:t>
            </a:r>
            <a:r>
              <a:rPr lang="en-MY" dirty="0" err="1"/>
              <a:t>load_workbook</a:t>
            </a:r>
            <a:r>
              <a:rPr lang="en-MY" dirty="0"/>
              <a:t> function</a:t>
            </a:r>
          </a:p>
          <a:p>
            <a:r>
              <a:rPr lang="en-MY" dirty="0"/>
              <a:t>Declare 2019 as a sheet using the workbook loaded in the step above</a:t>
            </a:r>
          </a:p>
          <a:p>
            <a:r>
              <a:rPr lang="en-MY" dirty="0"/>
              <a:t>List all </a:t>
            </a:r>
            <a:r>
              <a:rPr lang="en-MY" dirty="0" err="1"/>
              <a:t>sheetnames</a:t>
            </a:r>
            <a:endParaRPr lang="en-MY" dirty="0"/>
          </a:p>
          <a:p>
            <a:r>
              <a:rPr lang="en-MY" dirty="0"/>
              <a:t>Loop through sheet objects</a:t>
            </a:r>
          </a:p>
          <a:p>
            <a:r>
              <a:rPr lang="en-MY" dirty="0"/>
              <a:t>Get the dimension of the sheets</a:t>
            </a:r>
          </a:p>
          <a:p>
            <a:r>
              <a:rPr lang="en-MY" dirty="0"/>
              <a:t>Read the value of a single cell</a:t>
            </a:r>
          </a:p>
          <a:p>
            <a:r>
              <a:rPr lang="en-MY" dirty="0"/>
              <a:t>Read in a range of cell values using the excel.py module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693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5A70-679F-E133-9B34-7661FC41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Writing with </a:t>
            </a:r>
            <a:r>
              <a:rPr lang="en-MY" dirty="0" err="1"/>
              <a:t>OpenPyXL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1F5F-7F5A-C38C-EA0C-5665A3D6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OpenPyXL</a:t>
            </a:r>
            <a:r>
              <a:rPr lang="en-MY" dirty="0"/>
              <a:t> can produce an excel file like this!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EA0A9-E5E9-A0F0-50AD-1D5A1F07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16" y="2311879"/>
            <a:ext cx="5126618" cy="45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1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222F-1310-CFF6-3FA0-DDCABC40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19"/>
            <a:ext cx="10515600" cy="1325563"/>
          </a:xfrm>
        </p:spPr>
        <p:txBody>
          <a:bodyPr>
            <a:normAutofit/>
          </a:bodyPr>
          <a:lstStyle/>
          <a:p>
            <a:r>
              <a:rPr lang="en-MY" sz="3200" dirty="0"/>
              <a:t>Task 6: Paste this code snippet and modify it for different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BD83-091B-2F73-2DC5-F05D2B4C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" y="1283854"/>
            <a:ext cx="324209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MY" sz="1000" dirty="0"/>
              <a:t>#Part1</a:t>
            </a:r>
          </a:p>
          <a:p>
            <a:pPr marL="0" indent="0">
              <a:buNone/>
            </a:pPr>
            <a:r>
              <a:rPr lang="en-MY" sz="1000" dirty="0"/>
              <a:t>import </a:t>
            </a:r>
            <a:r>
              <a:rPr lang="en-MY" sz="1000" dirty="0" err="1"/>
              <a:t>openpyxl</a:t>
            </a:r>
            <a:endParaRPr lang="en-MY" sz="1000" dirty="0"/>
          </a:p>
          <a:p>
            <a:pPr marL="0" indent="0">
              <a:buNone/>
            </a:pPr>
            <a:r>
              <a:rPr lang="en-MY" sz="1000" dirty="0"/>
              <a:t>from </a:t>
            </a:r>
            <a:r>
              <a:rPr lang="en-MY" sz="1000" dirty="0" err="1"/>
              <a:t>openpyxl.drawing.image</a:t>
            </a:r>
            <a:r>
              <a:rPr lang="en-MY" sz="1000" dirty="0"/>
              <a:t> import Image</a:t>
            </a:r>
          </a:p>
          <a:p>
            <a:pPr marL="0" indent="0">
              <a:buNone/>
            </a:pPr>
            <a:r>
              <a:rPr lang="en-MY" sz="1000" dirty="0"/>
              <a:t>from </a:t>
            </a:r>
            <a:r>
              <a:rPr lang="en-MY" sz="1000" dirty="0" err="1"/>
              <a:t>openpyxl.chart</a:t>
            </a:r>
            <a:r>
              <a:rPr lang="en-MY" sz="1000" dirty="0"/>
              <a:t> import </a:t>
            </a:r>
            <a:r>
              <a:rPr lang="en-MY" sz="1000" dirty="0" err="1"/>
              <a:t>BarChart</a:t>
            </a:r>
            <a:r>
              <a:rPr lang="en-MY" sz="1000" dirty="0"/>
              <a:t>, Reference</a:t>
            </a:r>
          </a:p>
          <a:p>
            <a:pPr marL="0" indent="0">
              <a:buNone/>
            </a:pPr>
            <a:r>
              <a:rPr lang="en-MY" sz="1000" dirty="0"/>
              <a:t>from </a:t>
            </a:r>
            <a:r>
              <a:rPr lang="en-MY" sz="1000" dirty="0" err="1"/>
              <a:t>openpyxl.styles</a:t>
            </a:r>
            <a:r>
              <a:rPr lang="en-MY" sz="1000" dirty="0"/>
              <a:t> import Font, </a:t>
            </a:r>
            <a:r>
              <a:rPr lang="en-MY" sz="1000" dirty="0" err="1"/>
              <a:t>colors</a:t>
            </a:r>
            <a:endParaRPr lang="en-MY" sz="1000" dirty="0"/>
          </a:p>
          <a:p>
            <a:pPr marL="0" indent="0">
              <a:buNone/>
            </a:pPr>
            <a:r>
              <a:rPr lang="en-MY" sz="1000" dirty="0"/>
              <a:t>from </a:t>
            </a:r>
            <a:r>
              <a:rPr lang="en-MY" sz="1000" dirty="0" err="1"/>
              <a:t>openpyxl.styles.borders</a:t>
            </a:r>
            <a:r>
              <a:rPr lang="en-MY" sz="1000" dirty="0"/>
              <a:t> import Border, Side</a:t>
            </a:r>
          </a:p>
          <a:p>
            <a:pPr marL="0" indent="0">
              <a:buNone/>
            </a:pPr>
            <a:r>
              <a:rPr lang="en-MY" sz="1000" dirty="0"/>
              <a:t>from </a:t>
            </a:r>
            <a:r>
              <a:rPr lang="en-MY" sz="1000" dirty="0" err="1"/>
              <a:t>openpyxl.styles.alignment</a:t>
            </a:r>
            <a:r>
              <a:rPr lang="en-MY" sz="1000" dirty="0"/>
              <a:t> import Alignment</a:t>
            </a:r>
          </a:p>
          <a:p>
            <a:pPr marL="0" indent="0">
              <a:buNone/>
            </a:pPr>
            <a:r>
              <a:rPr lang="en-MY" sz="1000" dirty="0"/>
              <a:t>from </a:t>
            </a:r>
            <a:r>
              <a:rPr lang="en-MY" sz="1000" dirty="0" err="1"/>
              <a:t>openpyxl.styles.fills</a:t>
            </a:r>
            <a:r>
              <a:rPr lang="en-MY" sz="1000" dirty="0"/>
              <a:t> import </a:t>
            </a:r>
            <a:r>
              <a:rPr lang="en-MY" sz="1000" dirty="0" err="1"/>
              <a:t>PatternFill</a:t>
            </a:r>
            <a:endParaRPr lang="en-MY" sz="1000" dirty="0"/>
          </a:p>
          <a:p>
            <a:pPr marL="0" indent="0">
              <a:buNone/>
            </a:pPr>
            <a:r>
              <a:rPr lang="en-MY" sz="1000" dirty="0"/>
              <a:t>from </a:t>
            </a:r>
            <a:r>
              <a:rPr lang="en-MY" sz="1000" dirty="0" err="1"/>
              <a:t>openpyxl.drawing.image</a:t>
            </a:r>
            <a:r>
              <a:rPr lang="en-MY" sz="1000" dirty="0"/>
              <a:t> import Image</a:t>
            </a:r>
          </a:p>
          <a:p>
            <a:pPr marL="0" indent="0">
              <a:buNone/>
            </a:pPr>
            <a:r>
              <a:rPr lang="en-MY" sz="1000" dirty="0"/>
              <a:t>import datetime as dt</a:t>
            </a:r>
          </a:p>
          <a:p>
            <a:pPr marL="0" indent="0">
              <a:buNone/>
            </a:pPr>
            <a:r>
              <a:rPr lang="en-MY" sz="1000" dirty="0"/>
              <a:t>import excel</a:t>
            </a:r>
          </a:p>
          <a:p>
            <a:pPr marL="0" indent="0">
              <a:buNone/>
            </a:pPr>
            <a:r>
              <a:rPr lang="en-GB" sz="1000" dirty="0"/>
              <a:t># Instantiate a workbook</a:t>
            </a:r>
          </a:p>
          <a:p>
            <a:pPr marL="0" indent="0">
              <a:buNone/>
            </a:pPr>
            <a:r>
              <a:rPr lang="en-GB" sz="1000" dirty="0"/>
              <a:t>book = </a:t>
            </a:r>
            <a:r>
              <a:rPr lang="en-GB" sz="1000" dirty="0" err="1"/>
              <a:t>openpyxl.Workbook</a:t>
            </a:r>
            <a:r>
              <a:rPr lang="en-GB" sz="1000" dirty="0"/>
              <a:t>()</a:t>
            </a:r>
          </a:p>
          <a:p>
            <a:pPr marL="0" indent="0">
              <a:buNone/>
            </a:pPr>
            <a:r>
              <a:rPr lang="en-GB" sz="1000" dirty="0"/>
              <a:t># Get the first sheet and give it a name</a:t>
            </a:r>
          </a:p>
          <a:p>
            <a:pPr marL="0" indent="0">
              <a:buNone/>
            </a:pPr>
            <a:r>
              <a:rPr lang="en-GB" sz="1000" dirty="0"/>
              <a:t>sheet = </a:t>
            </a:r>
            <a:r>
              <a:rPr lang="en-GB" sz="1000" dirty="0" err="1"/>
              <a:t>book.active</a:t>
            </a:r>
            <a:endParaRPr lang="en-GB" sz="1000" dirty="0"/>
          </a:p>
          <a:p>
            <a:pPr marL="0" indent="0">
              <a:buNone/>
            </a:pPr>
            <a:r>
              <a:rPr lang="en-GB" sz="1000" dirty="0" err="1"/>
              <a:t>sheet.title</a:t>
            </a:r>
            <a:r>
              <a:rPr lang="en-GB" sz="1000" dirty="0"/>
              <a:t> = "Sheet1"</a:t>
            </a:r>
          </a:p>
          <a:p>
            <a:pPr marL="0" indent="0">
              <a:buNone/>
            </a:pPr>
            <a:r>
              <a:rPr lang="en-GB" sz="1000" dirty="0"/>
              <a:t># Writing individual cells using A1 notation</a:t>
            </a:r>
          </a:p>
          <a:p>
            <a:pPr marL="0" indent="0">
              <a:buNone/>
            </a:pPr>
            <a:r>
              <a:rPr lang="en-GB" sz="1000" dirty="0"/>
              <a:t># and cell indices (1-based)</a:t>
            </a:r>
          </a:p>
          <a:p>
            <a:pPr marL="0" indent="0">
              <a:buNone/>
            </a:pPr>
            <a:r>
              <a:rPr lang="en-GB" sz="1000" dirty="0"/>
              <a:t>sheet["A1"].value = "Hello 1"</a:t>
            </a:r>
          </a:p>
          <a:p>
            <a:pPr marL="0" indent="0">
              <a:buNone/>
            </a:pPr>
            <a:r>
              <a:rPr lang="en-GB" sz="1000" dirty="0" err="1"/>
              <a:t>sheet.cell</a:t>
            </a:r>
            <a:r>
              <a:rPr lang="en-GB" sz="1000" dirty="0"/>
              <a:t>(row=2, column=1, value="Hello 2")</a:t>
            </a:r>
          </a:p>
          <a:p>
            <a:pPr marL="0" indent="0">
              <a:buNone/>
            </a:pPr>
            <a:endParaRPr lang="en-MY" sz="1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1C5D0-9701-FCE3-8288-4DC533BB751F}"/>
              </a:ext>
            </a:extLst>
          </p:cNvPr>
          <p:cNvSpPr txBox="1">
            <a:spLocks/>
          </p:cNvSpPr>
          <p:nvPr/>
        </p:nvSpPr>
        <p:spPr>
          <a:xfrm>
            <a:off x="4009846" y="1836827"/>
            <a:ext cx="3242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MY" sz="1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C215AF-3877-7946-265F-14FCA32F30BC}"/>
              </a:ext>
            </a:extLst>
          </p:cNvPr>
          <p:cNvSpPr txBox="1">
            <a:spLocks/>
          </p:cNvSpPr>
          <p:nvPr/>
        </p:nvSpPr>
        <p:spPr>
          <a:xfrm>
            <a:off x="3811438" y="1814423"/>
            <a:ext cx="32420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MY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CFCAAF-A312-8BEE-1F69-B0CC51A5ED77}"/>
              </a:ext>
            </a:extLst>
          </p:cNvPr>
          <p:cNvSpPr txBox="1">
            <a:spLocks/>
          </p:cNvSpPr>
          <p:nvPr/>
        </p:nvSpPr>
        <p:spPr>
          <a:xfrm>
            <a:off x="2700609" y="1271962"/>
            <a:ext cx="3242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#Part2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# Formatting: fill </a:t>
            </a:r>
            <a:r>
              <a:rPr lang="en-MY" sz="1000" dirty="0" err="1"/>
              <a:t>color</a:t>
            </a:r>
            <a:r>
              <a:rPr lang="en-MY" sz="1000" dirty="0"/>
              <a:t>, alignment, border and font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 err="1"/>
              <a:t>font_format</a:t>
            </a:r>
            <a:r>
              <a:rPr lang="en-MY" sz="1000" dirty="0"/>
              <a:t> = Font(</a:t>
            </a:r>
            <a:r>
              <a:rPr lang="en-MY" sz="1000" dirty="0" err="1"/>
              <a:t>color</a:t>
            </a:r>
            <a:r>
              <a:rPr lang="en-MY" sz="1000" dirty="0"/>
              <a:t>="FF0000", bold=True)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thin = Side(</a:t>
            </a:r>
            <a:r>
              <a:rPr lang="en-MY" sz="1000" dirty="0" err="1"/>
              <a:t>border_style</a:t>
            </a:r>
            <a:r>
              <a:rPr lang="en-MY" sz="1000" dirty="0"/>
              <a:t>="thin", </a:t>
            </a:r>
            <a:r>
              <a:rPr lang="en-MY" sz="1000" dirty="0" err="1"/>
              <a:t>color</a:t>
            </a:r>
            <a:r>
              <a:rPr lang="en-MY" sz="1000" dirty="0"/>
              <a:t>="FF0000")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sheet["A3"].value = "Hello 3"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sheet["A3"].font = </a:t>
            </a:r>
            <a:r>
              <a:rPr lang="en-MY" sz="1000" dirty="0" err="1"/>
              <a:t>font_format</a:t>
            </a:r>
            <a:endParaRPr lang="en-MY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sheet["A3"].border = Border(top=thin, left=thin,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                            right=thin, bottom=thin)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sheet["A3"].alignment = Alignment(horizontal="</a:t>
            </a:r>
            <a:r>
              <a:rPr lang="en-MY" sz="1000" dirty="0" err="1"/>
              <a:t>center</a:t>
            </a:r>
            <a:r>
              <a:rPr lang="en-MY" sz="10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sheet["A3"].fill = </a:t>
            </a:r>
            <a:r>
              <a:rPr lang="en-MY" sz="1000" dirty="0" err="1"/>
              <a:t>PatternFill</a:t>
            </a:r>
            <a:r>
              <a:rPr lang="en-MY" sz="1000" dirty="0"/>
              <a:t>(</a:t>
            </a:r>
            <a:r>
              <a:rPr lang="en-MY" sz="1000" dirty="0" err="1"/>
              <a:t>fgColor</a:t>
            </a:r>
            <a:r>
              <a:rPr lang="en-MY" sz="1000" dirty="0"/>
              <a:t>="FFFF00", </a:t>
            </a:r>
            <a:r>
              <a:rPr lang="en-MY" sz="1000" dirty="0" err="1"/>
              <a:t>fill_type</a:t>
            </a:r>
            <a:r>
              <a:rPr lang="en-MY" sz="1000" dirty="0"/>
              <a:t>="solid")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MY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# Number formatting (using Excel's formatting strings)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sheet["A4"].value = 3.3333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sz="1000" dirty="0"/>
              <a:t>sheet["A4"].</a:t>
            </a:r>
            <a:r>
              <a:rPr lang="en-MY" sz="1000" dirty="0" err="1"/>
              <a:t>number_format</a:t>
            </a:r>
            <a:r>
              <a:rPr lang="en-MY" sz="1000" dirty="0"/>
              <a:t> = "0.00"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0A88D-EFCA-B402-3871-11FD88B80C9C}"/>
              </a:ext>
            </a:extLst>
          </p:cNvPr>
          <p:cNvSpPr txBox="1">
            <a:spLocks/>
          </p:cNvSpPr>
          <p:nvPr/>
        </p:nvSpPr>
        <p:spPr>
          <a:xfrm>
            <a:off x="5679778" y="1262946"/>
            <a:ext cx="3242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#Part3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# Date formatting (using Excel's formatting strings)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sheet["A5"].value = </a:t>
            </a:r>
            <a:r>
              <a:rPr lang="en-GB" sz="1000" dirty="0" err="1"/>
              <a:t>dt.date</a:t>
            </a:r>
            <a:r>
              <a:rPr lang="en-GB" sz="1000" dirty="0"/>
              <a:t>(2016, 10, 13)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sheet["A5"].</a:t>
            </a:r>
            <a:r>
              <a:rPr lang="en-GB" sz="1000" dirty="0" err="1"/>
              <a:t>number_format</a:t>
            </a:r>
            <a:r>
              <a:rPr lang="en-GB" sz="1000" dirty="0"/>
              <a:t> = "mm/dd/</a:t>
            </a:r>
            <a:r>
              <a:rPr lang="en-GB" sz="1000" dirty="0" err="1"/>
              <a:t>yy</a:t>
            </a:r>
            <a:r>
              <a:rPr lang="en-GB" sz="1000" dirty="0"/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# Formula: you must use the English name of the formula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# with commas as delimiters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sheet["A6"].value = "=SUM(A4, 2)"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# Image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err="1"/>
              <a:t>img</a:t>
            </a:r>
            <a:r>
              <a:rPr lang="en-GB" sz="1000" dirty="0"/>
              <a:t> = Image(</a:t>
            </a:r>
            <a:r>
              <a:rPr lang="en-GB" sz="1000" dirty="0" err="1"/>
              <a:t>r"C</a:t>
            </a:r>
            <a:r>
              <a:rPr lang="en-GB" sz="1000" dirty="0"/>
              <a:t>:\Users\sshocc\Documents\PythonChatGPT\training\images\python.png")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err="1"/>
              <a:t>sheet.add_image</a:t>
            </a:r>
            <a:r>
              <a:rPr lang="en-GB" sz="1000" dirty="0"/>
              <a:t>(</a:t>
            </a:r>
            <a:r>
              <a:rPr lang="en-GB" sz="1000" dirty="0" err="1"/>
              <a:t>img</a:t>
            </a:r>
            <a:r>
              <a:rPr lang="en-GB" sz="1000" dirty="0"/>
              <a:t>, 'C1')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# Two-dimensional list (we're using our excel module)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data = [[None, "North", "South"],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        ["Last Year", 2, 5],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        ["This Year", 3, 6]]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err="1"/>
              <a:t>excel.write</a:t>
            </a:r>
            <a:r>
              <a:rPr lang="en-GB" sz="1000" dirty="0"/>
              <a:t>(sheet, data, "A10")</a:t>
            </a:r>
            <a:endParaRPr lang="en-MY" sz="1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076D86-1E1D-2FBE-3B98-BCD1AE2EA199}"/>
              </a:ext>
            </a:extLst>
          </p:cNvPr>
          <p:cNvSpPr txBox="1">
            <a:spLocks/>
          </p:cNvSpPr>
          <p:nvPr/>
        </p:nvSpPr>
        <p:spPr>
          <a:xfrm>
            <a:off x="8872987" y="1253331"/>
            <a:ext cx="32420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900" dirty="0"/>
              <a:t>#Part4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# Chart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chart = </a:t>
            </a:r>
            <a:r>
              <a:rPr lang="en-GB" sz="800" dirty="0" err="1"/>
              <a:t>BarChart</a:t>
            </a:r>
            <a:r>
              <a:rPr lang="en-GB" sz="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chart.type</a:t>
            </a:r>
            <a:r>
              <a:rPr lang="en-GB" sz="800" dirty="0"/>
              <a:t> = "col"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chart.title</a:t>
            </a:r>
            <a:r>
              <a:rPr lang="en-GB" sz="800" dirty="0"/>
              <a:t> = "Sales Per Region"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chart.x_axis.title</a:t>
            </a:r>
            <a:r>
              <a:rPr lang="en-GB" sz="800" dirty="0"/>
              <a:t> = "Regions"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chart.y_axis.title</a:t>
            </a:r>
            <a:r>
              <a:rPr lang="en-GB" sz="800" dirty="0"/>
              <a:t> = "Sales"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chart_data</a:t>
            </a:r>
            <a:r>
              <a:rPr lang="en-GB" sz="800" dirty="0"/>
              <a:t> = Reference(sheet, </a:t>
            </a:r>
            <a:r>
              <a:rPr lang="en-GB" sz="800" dirty="0" err="1"/>
              <a:t>min_row</a:t>
            </a:r>
            <a:r>
              <a:rPr lang="en-GB" sz="800" dirty="0"/>
              <a:t>=11, </a:t>
            </a:r>
            <a:r>
              <a:rPr lang="en-GB" sz="800" dirty="0" err="1"/>
              <a:t>min_col</a:t>
            </a:r>
            <a:r>
              <a:rPr lang="en-GB" sz="800" dirty="0"/>
              <a:t>=1,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 </a:t>
            </a:r>
            <a:r>
              <a:rPr lang="en-GB" sz="800" dirty="0" err="1"/>
              <a:t>max_row</a:t>
            </a:r>
            <a:r>
              <a:rPr lang="en-GB" sz="800" dirty="0"/>
              <a:t>=12, </a:t>
            </a:r>
            <a:r>
              <a:rPr lang="en-GB" sz="800" dirty="0" err="1"/>
              <a:t>max_col</a:t>
            </a:r>
            <a:r>
              <a:rPr lang="en-GB" sz="800" dirty="0"/>
              <a:t>=3)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chart_categories</a:t>
            </a:r>
            <a:r>
              <a:rPr lang="en-GB" sz="800" dirty="0"/>
              <a:t> = Reference(sheet, </a:t>
            </a:r>
            <a:r>
              <a:rPr lang="en-GB" sz="800" dirty="0" err="1"/>
              <a:t>min_row</a:t>
            </a:r>
            <a:r>
              <a:rPr lang="en-GB" sz="800" dirty="0"/>
              <a:t>=10, </a:t>
            </a:r>
            <a:r>
              <a:rPr lang="en-GB" sz="800" dirty="0" err="1"/>
              <a:t>min_col</a:t>
            </a:r>
            <a:r>
              <a:rPr lang="en-GB" sz="800" dirty="0"/>
              <a:t>=2,  </a:t>
            </a:r>
            <a:r>
              <a:rPr lang="en-GB" sz="800" dirty="0" err="1"/>
              <a:t>max_row</a:t>
            </a:r>
            <a:r>
              <a:rPr lang="en-GB" sz="800" dirty="0"/>
              <a:t>=10, </a:t>
            </a:r>
            <a:r>
              <a:rPr lang="en-GB" sz="800" dirty="0" err="1"/>
              <a:t>max_col</a:t>
            </a:r>
            <a:r>
              <a:rPr lang="en-GB" sz="800" dirty="0"/>
              <a:t>=3)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# </a:t>
            </a:r>
            <a:r>
              <a:rPr lang="en-GB" sz="800" dirty="0" err="1"/>
              <a:t>from_rows</a:t>
            </a:r>
            <a:r>
              <a:rPr lang="en-GB" sz="800" dirty="0"/>
              <a:t> interprets the data in the same way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# as if you would add a chart manually in Excel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chart.add_data</a:t>
            </a:r>
            <a:r>
              <a:rPr lang="en-GB" sz="800" dirty="0"/>
              <a:t>(</a:t>
            </a:r>
            <a:r>
              <a:rPr lang="en-GB" sz="800" dirty="0" err="1"/>
              <a:t>chart_data</a:t>
            </a:r>
            <a:r>
              <a:rPr lang="en-GB" sz="800" dirty="0"/>
              <a:t>, </a:t>
            </a:r>
            <a:r>
              <a:rPr lang="en-GB" sz="800" dirty="0" err="1"/>
              <a:t>titles_from_data</a:t>
            </a:r>
            <a:r>
              <a:rPr lang="en-GB" sz="800" dirty="0"/>
              <a:t>=True, </a:t>
            </a:r>
            <a:r>
              <a:rPr lang="en-GB" sz="800" dirty="0" err="1"/>
              <a:t>from_rows</a:t>
            </a:r>
            <a:r>
              <a:rPr lang="en-GB" sz="800" dirty="0"/>
              <a:t>=True)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chart.set_categories</a:t>
            </a:r>
            <a:r>
              <a:rPr lang="en-GB" sz="800" dirty="0"/>
              <a:t>(</a:t>
            </a:r>
            <a:r>
              <a:rPr lang="en-GB" sz="800" dirty="0" err="1"/>
              <a:t>chart_categories</a:t>
            </a:r>
            <a:r>
              <a:rPr lang="en-GB" sz="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sheet.add_chart</a:t>
            </a:r>
            <a:r>
              <a:rPr lang="en-GB" sz="800" dirty="0"/>
              <a:t>(chart, "A15")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# Saving the workbook creates the file on disk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book.save</a:t>
            </a:r>
            <a:r>
              <a:rPr lang="en-GB" sz="800" dirty="0"/>
              <a:t>("openpyxl.xlsx")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book = </a:t>
            </a:r>
            <a:r>
              <a:rPr lang="en-GB" sz="800" dirty="0" err="1"/>
              <a:t>openpyxl.Workbook</a:t>
            </a:r>
            <a:r>
              <a:rPr lang="en-GB" sz="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sheet = </a:t>
            </a:r>
            <a:r>
              <a:rPr lang="en-GB" sz="800" dirty="0" err="1"/>
              <a:t>book.active</a:t>
            </a:r>
            <a:endParaRPr lang="en-GB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/>
              <a:t>sheet["A1"].value = "This is a template"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book.template</a:t>
            </a:r>
            <a:r>
              <a:rPr lang="en-GB" sz="800" dirty="0"/>
              <a:t>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800" dirty="0" err="1"/>
              <a:t>book.save</a:t>
            </a:r>
            <a:r>
              <a:rPr lang="en-GB" sz="800" dirty="0"/>
              <a:t>("template.xltx")</a:t>
            </a:r>
            <a:endParaRPr lang="en-MY" sz="800" dirty="0"/>
          </a:p>
        </p:txBody>
      </p:sp>
    </p:spTree>
    <p:extLst>
      <p:ext uri="{BB962C8B-B14F-4D97-AF65-F5344CB8AC3E}">
        <p14:creationId xmlns:p14="http://schemas.microsoft.com/office/powerpoint/2010/main" val="361779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8FFE-C58F-BC53-BBC0-EBF5E496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Excel-Python Performance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4EEA-ABF5-2B24-D89D-2B6F012A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800" dirty="0"/>
              <a:t>When writing large files with </a:t>
            </a:r>
            <a:r>
              <a:rPr lang="en-MY" sz="1800" dirty="0" err="1"/>
              <a:t>OpenPyXL</a:t>
            </a:r>
            <a:r>
              <a:rPr lang="en-MY" sz="1800" dirty="0"/>
              <a:t>, install </a:t>
            </a:r>
            <a:r>
              <a:rPr lang="en-MY" sz="1800" dirty="0" err="1"/>
              <a:t>lxml</a:t>
            </a:r>
            <a:r>
              <a:rPr lang="en-MY" sz="1800" dirty="0"/>
              <a:t> to speed up the process</a:t>
            </a:r>
          </a:p>
          <a:p>
            <a:pPr algn="l"/>
            <a:r>
              <a:rPr lang="en-GB" sz="1600" b="0" i="0" u="none" strike="noStrike" baseline="0" dirty="0"/>
              <a:t>To keep memory under control when reading big Excel files </a:t>
            </a:r>
            <a:r>
              <a:rPr lang="en-GB" sz="1600" b="0" i="0" u="none" strike="noStrike" baseline="0" dirty="0" err="1"/>
              <a:t>withOpenPyXL</a:t>
            </a:r>
            <a:r>
              <a:rPr lang="en-GB" sz="1600" b="0" i="0" u="none" strike="noStrike" baseline="0" dirty="0"/>
              <a:t>, you should load the workbook with </a:t>
            </a:r>
            <a:r>
              <a:rPr lang="en-GB" sz="1600" b="0" i="0" u="none" strike="noStrike" baseline="0" dirty="0" err="1"/>
              <a:t>read_only</a:t>
            </a:r>
            <a:r>
              <a:rPr lang="en-GB" sz="1600" b="0" i="0" u="none" strike="noStrike" baseline="0" dirty="0"/>
              <a:t>=True, </a:t>
            </a:r>
            <a:r>
              <a:rPr lang="en-GB" sz="1600" b="0" i="0" u="none" strike="noStrike" baseline="0" dirty="0" err="1"/>
              <a:t>data_only</a:t>
            </a:r>
            <a:r>
              <a:rPr lang="en-GB" sz="1600" b="0" i="0" u="none" strike="noStrike" baseline="0" dirty="0"/>
              <a:t>=True and </a:t>
            </a:r>
            <a:r>
              <a:rPr lang="en-GB" sz="1600" b="0" i="0" u="none" strike="noStrike" baseline="0" dirty="0" err="1"/>
              <a:t>keep_links</a:t>
            </a:r>
            <a:r>
              <a:rPr lang="en-GB" sz="1600" b="0" i="0" u="none" strike="noStrike" baseline="0" dirty="0"/>
              <a:t>=False</a:t>
            </a:r>
          </a:p>
          <a:p>
            <a:pPr algn="l"/>
            <a:r>
              <a:rPr lang="en-GB" sz="1600" b="0" i="0" u="none" strike="noStrike" baseline="0" dirty="0"/>
              <a:t>In Python, if you want to take advantage of the multiple CPU cores that every modern computer has, you use the multiprocessing package that is part of the standard library. </a:t>
            </a:r>
            <a:r>
              <a:rPr lang="en-GB" sz="1600" dirty="0"/>
              <a:t>Make use of the provided parallel_pandas.py </a:t>
            </a:r>
            <a:endParaRPr lang="en-GB" sz="1600" b="0" i="0" u="none" strike="noStrike" baseline="0" dirty="0"/>
          </a:p>
          <a:p>
            <a:pPr marL="0" indent="0" algn="l">
              <a:buNone/>
            </a:pPr>
            <a:r>
              <a:rPr lang="en-MY" sz="1800" b="0" i="0" u="none" strike="noStrike" baseline="0" dirty="0">
                <a:solidFill>
                  <a:srgbClr val="000000"/>
                </a:solidFill>
                <a:latin typeface="T3Font_17"/>
              </a:rPr>
              <a:t>import </a:t>
            </a:r>
            <a:r>
              <a:rPr lang="en-MY" sz="1800" b="0" i="0" u="none" strike="noStrike" baseline="0" dirty="0" err="1">
                <a:solidFill>
                  <a:srgbClr val="000000"/>
                </a:solidFill>
                <a:latin typeface="T3Font_17"/>
              </a:rPr>
              <a:t>parallel_pandas</a:t>
            </a:r>
            <a:endParaRPr lang="en-MY" sz="1800" b="0" i="0" u="none" strike="noStrike" baseline="0" dirty="0">
              <a:solidFill>
                <a:srgbClr val="000000"/>
              </a:solidFill>
              <a:latin typeface="T3Font_17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parallel_pandas</a:t>
            </a:r>
            <a:r>
              <a:rPr lang="en-GB" sz="1800" b="0" i="0" u="none" strike="noStrike" baseline="0" dirty="0" err="1">
                <a:solidFill>
                  <a:srgbClr val="555555"/>
                </a:solidFill>
                <a:latin typeface="T3Font_17"/>
              </a:rPr>
              <a:t>.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read_excel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(</a:t>
            </a:r>
            <a:r>
              <a:rPr lang="en-GB" sz="1800" b="0" i="0" u="none" strike="noStrike" baseline="0" dirty="0">
                <a:solidFill>
                  <a:srgbClr val="000089"/>
                </a:solidFill>
                <a:latin typeface="T3Font_17"/>
              </a:rPr>
              <a:t>filename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, </a:t>
            </a:r>
            <a:r>
              <a:rPr lang="en-GB" sz="1800" b="0" i="0" u="none" strike="noStrike" baseline="0" dirty="0" err="1">
                <a:solidFill>
                  <a:srgbClr val="000089"/>
                </a:solidFill>
                <a:latin typeface="T3Font_17"/>
              </a:rPr>
              <a:t>sheet_name</a:t>
            </a:r>
            <a:r>
              <a:rPr lang="en-GB" sz="1800" b="0" i="0" u="none" strike="noStrike" baseline="0" dirty="0">
                <a:solidFill>
                  <a:srgbClr val="555555"/>
                </a:solidFill>
                <a:latin typeface="T3Font_17"/>
              </a:rPr>
              <a:t>=</a:t>
            </a:r>
            <a:r>
              <a:rPr lang="en-GB" sz="1800" b="0" i="0" u="none" strike="noStrike" baseline="0" dirty="0">
                <a:solidFill>
                  <a:srgbClr val="336666"/>
                </a:solidFill>
                <a:latin typeface="T3Font_17"/>
              </a:rPr>
              <a:t>None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3Font_17"/>
              </a:rPr>
              <a:t>)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94316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4F9B-0540-436D-12BC-39B67DCB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Visualizing Pivot, Pivot Table, Melt, Stack/Unstack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4BA5-20D0-7CB7-95AC-8513A8555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>
                <a:hlinkClick r:id="rId2"/>
              </a:rPr>
              <a:t>https://github.com/nathancarter/dataframe-animations</a:t>
            </a:r>
            <a:endParaRPr lang="en-MY" dirty="0"/>
          </a:p>
          <a:p>
            <a:r>
              <a:rPr lang="en-MY" dirty="0">
                <a:hlinkClick r:id="rId3"/>
              </a:rPr>
              <a:t>https://nathancarter.github.io/dataframe-animations/</a:t>
            </a:r>
            <a:endParaRPr lang="en-MY" dirty="0"/>
          </a:p>
          <a:p>
            <a:endParaRPr lang="en-MY" dirty="0"/>
          </a:p>
          <a:p>
            <a:r>
              <a:rPr lang="en-GB" dirty="0"/>
              <a:t>The stack() method works with the </a:t>
            </a:r>
            <a:r>
              <a:rPr lang="en-GB" dirty="0" err="1"/>
              <a:t>MultiIndex</a:t>
            </a:r>
            <a:r>
              <a:rPr lang="en-GB" dirty="0"/>
              <a:t> objects in </a:t>
            </a:r>
            <a:r>
              <a:rPr lang="en-GB" dirty="0" err="1"/>
              <a:t>DataFrame</a:t>
            </a:r>
            <a:r>
              <a:rPr lang="en-GB" dirty="0"/>
              <a:t>, it returns a </a:t>
            </a:r>
            <a:r>
              <a:rPr lang="en-GB" dirty="0" err="1"/>
              <a:t>DataFrame</a:t>
            </a:r>
            <a:r>
              <a:rPr lang="en-GB" dirty="0"/>
              <a:t> with an index with a new inner-most level of row labels. It changes the wide table to a long table</a:t>
            </a:r>
          </a:p>
          <a:p>
            <a:r>
              <a:rPr lang="en-GB" dirty="0"/>
              <a:t>The unstack() is similar to stack method, It also works with multi-index objects in </a:t>
            </a:r>
            <a:r>
              <a:rPr lang="en-GB" dirty="0" err="1"/>
              <a:t>dataframe</a:t>
            </a:r>
            <a:r>
              <a:rPr lang="en-GB" dirty="0"/>
              <a:t>, producing a reshaped </a:t>
            </a:r>
            <a:r>
              <a:rPr lang="en-GB" dirty="0" err="1"/>
              <a:t>DataFrame</a:t>
            </a:r>
            <a:r>
              <a:rPr lang="en-GB" dirty="0"/>
              <a:t> with a new inner-most level of column labels.</a:t>
            </a:r>
          </a:p>
          <a:p>
            <a:r>
              <a:rPr lang="en-GB" dirty="0"/>
              <a:t>The melt() in Pandas reshape </a:t>
            </a:r>
            <a:r>
              <a:rPr lang="en-GB" dirty="0" err="1"/>
              <a:t>dataframe</a:t>
            </a:r>
            <a:r>
              <a:rPr lang="en-GB" dirty="0"/>
              <a:t> from wide format to long format. It uses the “</a:t>
            </a:r>
            <a:r>
              <a:rPr lang="en-GB" dirty="0" err="1"/>
              <a:t>id_vars</a:t>
            </a:r>
            <a:r>
              <a:rPr lang="en-GB" dirty="0"/>
              <a:t>[‘</a:t>
            </a:r>
            <a:r>
              <a:rPr lang="en-GB" dirty="0" err="1"/>
              <a:t>col_names</a:t>
            </a:r>
            <a:r>
              <a:rPr lang="en-GB" dirty="0"/>
              <a:t>’]” to melt the </a:t>
            </a:r>
            <a:r>
              <a:rPr lang="en-GB" dirty="0" err="1"/>
              <a:t>dataframe</a:t>
            </a:r>
            <a:r>
              <a:rPr lang="en-GB" dirty="0"/>
              <a:t> by column names.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3681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2DEF-968E-F4A2-8C09-8C23C9E8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Setting up pivot, stack, and melt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62BB-893A-25DD-B75C-496E7311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8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from </a:t>
            </a:r>
            <a:r>
              <a:rPr lang="en-MY" dirty="0" err="1"/>
              <a:t>IPython.core.interactiveshell</a:t>
            </a:r>
            <a:r>
              <a:rPr lang="en-MY" dirty="0"/>
              <a:t> import </a:t>
            </a:r>
            <a:r>
              <a:rPr lang="en-MY" dirty="0" err="1"/>
              <a:t>InteractiveShell</a:t>
            </a:r>
            <a:endParaRPr lang="en-MY" dirty="0"/>
          </a:p>
          <a:p>
            <a:pPr marL="0" indent="0">
              <a:buNone/>
            </a:pPr>
            <a:r>
              <a:rPr lang="en-MY" dirty="0" err="1"/>
              <a:t>InteractiveShell.ast_node_interactivity</a:t>
            </a:r>
            <a:r>
              <a:rPr lang="en-MY" dirty="0"/>
              <a:t> = "all"</a:t>
            </a:r>
          </a:p>
          <a:p>
            <a:pPr marL="0" indent="0">
              <a:buNone/>
            </a:pPr>
            <a:r>
              <a:rPr lang="en-MY" dirty="0"/>
              <a:t>import pandas as pd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76B2-7B08-95FE-0C44-AF11FF7A81F5}"/>
              </a:ext>
            </a:extLst>
          </p:cNvPr>
          <p:cNvSpPr txBox="1"/>
          <p:nvPr/>
        </p:nvSpPr>
        <p:spPr>
          <a:xfrm>
            <a:off x="198408" y="6167887"/>
            <a:ext cx="923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Reference:  https://towardsdatascience.com/transformations-of-stack-melt-pivot-table-901292196d9e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841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53A-FA7F-B430-4F58-08B3B517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8F70-A5BF-8605-4197-6F757739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err="1"/>
              <a:t>Protips</a:t>
            </a:r>
            <a:r>
              <a:rPr lang="en-MY" dirty="0"/>
              <a:t> for happier programming</a:t>
            </a:r>
          </a:p>
          <a:p>
            <a:r>
              <a:rPr lang="en-MY" dirty="0"/>
              <a:t>Reading in an Excel File</a:t>
            </a:r>
          </a:p>
          <a:p>
            <a:r>
              <a:rPr lang="en-MY" dirty="0"/>
              <a:t>Understanding Excel code</a:t>
            </a:r>
          </a:p>
          <a:p>
            <a:r>
              <a:rPr lang="en-MY" dirty="0"/>
              <a:t>Reading in Many Excel Files</a:t>
            </a:r>
          </a:p>
          <a:p>
            <a:r>
              <a:rPr lang="en-MY" dirty="0" err="1"/>
              <a:t>ExcelFile</a:t>
            </a:r>
            <a:r>
              <a:rPr lang="en-MY" dirty="0"/>
              <a:t> and </a:t>
            </a:r>
            <a:r>
              <a:rPr lang="en-MY" dirty="0" err="1"/>
              <a:t>ExcelWriter</a:t>
            </a:r>
            <a:endParaRPr lang="en-MY" dirty="0"/>
          </a:p>
          <a:p>
            <a:r>
              <a:rPr lang="en-MY" dirty="0" err="1"/>
              <a:t>OpenpyXL</a:t>
            </a:r>
            <a:endParaRPr lang="en-MY" dirty="0"/>
          </a:p>
          <a:p>
            <a:r>
              <a:rPr lang="en-MY" dirty="0"/>
              <a:t>Reader and Writer</a:t>
            </a:r>
          </a:p>
          <a:p>
            <a:r>
              <a:rPr lang="en-MY" dirty="0"/>
              <a:t>Excel Performance tips</a:t>
            </a:r>
          </a:p>
          <a:p>
            <a:r>
              <a:rPr lang="en-MY" dirty="0"/>
              <a:t>Pivot stack melt</a:t>
            </a:r>
          </a:p>
          <a:p>
            <a:r>
              <a:rPr lang="en-MY" dirty="0"/>
              <a:t>Real life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2598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268B-768B-CDE0-8E2F-2BD8958E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df</a:t>
            </a:r>
            <a:r>
              <a:rPr lang="en-MY" dirty="0" err="1">
                <a:sym typeface="Wingdings" panose="05000000000000000000" pitchFamily="2" charset="2"/>
              </a:rPr>
              <a:t>stackreset_indexpivotdf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94CC-C620-0A53-2481-450A46ED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MY" dirty="0" err="1"/>
              <a:t>df</a:t>
            </a:r>
            <a:r>
              <a:rPr lang="en-MY" dirty="0"/>
              <a:t>= </a:t>
            </a:r>
            <a:r>
              <a:rPr lang="en-MY" dirty="0" err="1"/>
              <a:t>pd.DataFrame</a:t>
            </a:r>
            <a:r>
              <a:rPr lang="en-MY" dirty="0"/>
              <a:t>([[0, 1], [2, 3]],index=['cat', 'dog'],columns=['weight', 'height'])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print('{:*^80}'.format('</a:t>
            </a:r>
            <a:r>
              <a:rPr lang="en-MY" dirty="0" err="1"/>
              <a:t>dataframe</a:t>
            </a:r>
            <a:r>
              <a:rPr lang="en-MY" dirty="0"/>
              <a:t>'))</a:t>
            </a:r>
          </a:p>
          <a:p>
            <a:pPr marL="0" indent="0">
              <a:buNone/>
            </a:pPr>
            <a:r>
              <a:rPr lang="en-MY" dirty="0" err="1"/>
              <a:t>df</a:t>
            </a: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print('{:*^80}'.format('stacked </a:t>
            </a:r>
            <a:r>
              <a:rPr lang="en-MY" dirty="0" err="1"/>
              <a:t>dataframe</a:t>
            </a:r>
            <a:r>
              <a:rPr lang="en-MY" dirty="0"/>
              <a:t>'))</a:t>
            </a:r>
          </a:p>
          <a:p>
            <a:pPr marL="0" indent="0">
              <a:buNone/>
            </a:pPr>
            <a:r>
              <a:rPr lang="en-MY" dirty="0" err="1"/>
              <a:t>df.stack</a:t>
            </a:r>
            <a:r>
              <a:rPr lang="en-MY" dirty="0"/>
              <a:t>()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print('{:*^80}'.format('stacked </a:t>
            </a:r>
            <a:r>
              <a:rPr lang="en-MY" dirty="0" err="1"/>
              <a:t>dataframe</a:t>
            </a:r>
            <a:r>
              <a:rPr lang="en-MY" dirty="0"/>
              <a:t> with index in column'))</a:t>
            </a:r>
          </a:p>
          <a:p>
            <a:pPr marL="0" indent="0">
              <a:buNone/>
            </a:pPr>
            <a:r>
              <a:rPr lang="en-MY" dirty="0" err="1"/>
              <a:t>df.stack</a:t>
            </a:r>
            <a:r>
              <a:rPr lang="en-MY" dirty="0"/>
              <a:t>().</a:t>
            </a:r>
            <a:r>
              <a:rPr lang="en-MY" dirty="0" err="1"/>
              <a:t>reset_index</a:t>
            </a:r>
            <a:r>
              <a:rPr lang="en-MY" dirty="0"/>
              <a:t>(level = 1)   #AttributeError: 'Series' object has no attribute '</a:t>
            </a:r>
            <a:r>
              <a:rPr lang="en-MY" dirty="0" err="1"/>
              <a:t>pivot_table</a:t>
            </a:r>
            <a:r>
              <a:rPr lang="en-MY" dirty="0"/>
              <a:t>' , so must convert to </a:t>
            </a:r>
            <a:r>
              <a:rPr lang="en-MY" dirty="0" err="1"/>
              <a:t>dataframe</a:t>
            </a:r>
            <a:r>
              <a:rPr lang="en-MY" dirty="0"/>
              <a:t> before </a:t>
            </a:r>
            <a:r>
              <a:rPr lang="en-MY" dirty="0" err="1"/>
              <a:t>pivot_table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stacked = </a:t>
            </a:r>
            <a:r>
              <a:rPr lang="en-MY" dirty="0" err="1"/>
              <a:t>df.stack</a:t>
            </a:r>
            <a:r>
              <a:rPr lang="en-MY" dirty="0"/>
              <a:t>().</a:t>
            </a:r>
            <a:r>
              <a:rPr lang="en-MY" dirty="0" err="1"/>
              <a:t>reset_index</a:t>
            </a:r>
            <a:r>
              <a:rPr lang="en-MY" dirty="0"/>
              <a:t>(level = 1)  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print('{:*^80}'.format('</a:t>
            </a:r>
            <a:r>
              <a:rPr lang="en-MY" dirty="0" err="1"/>
              <a:t>pivot_table</a:t>
            </a:r>
            <a:r>
              <a:rPr lang="en-MY" dirty="0"/>
              <a:t> recovered original </a:t>
            </a:r>
            <a:r>
              <a:rPr lang="en-MY" dirty="0" err="1"/>
              <a:t>dataframe</a:t>
            </a:r>
            <a:r>
              <a:rPr lang="en-MY" dirty="0"/>
              <a:t> (with extra name for columns)'))</a:t>
            </a:r>
          </a:p>
          <a:p>
            <a:pPr marL="0" indent="0">
              <a:buNone/>
            </a:pPr>
            <a:r>
              <a:rPr lang="en-MY" dirty="0"/>
              <a:t>recovered_df1 = </a:t>
            </a:r>
            <a:r>
              <a:rPr lang="en-MY" dirty="0" err="1"/>
              <a:t>df.stack</a:t>
            </a:r>
            <a:r>
              <a:rPr lang="en-MY" dirty="0"/>
              <a:t>().</a:t>
            </a:r>
            <a:r>
              <a:rPr lang="en-MY" dirty="0" err="1"/>
              <a:t>reset_index</a:t>
            </a:r>
            <a:r>
              <a:rPr lang="en-MY" dirty="0"/>
              <a:t>(level = 1).</a:t>
            </a:r>
            <a:r>
              <a:rPr lang="en-MY" dirty="0" err="1"/>
              <a:t>pivot_table</a:t>
            </a:r>
            <a:r>
              <a:rPr lang="en-MY" dirty="0"/>
              <a:t>(index = </a:t>
            </a:r>
            <a:r>
              <a:rPr lang="en-MY" dirty="0" err="1"/>
              <a:t>stacked.index</a:t>
            </a:r>
            <a:r>
              <a:rPr lang="en-MY" dirty="0"/>
              <a:t>, columns = 'level_1',values = 0) #pivot_table orders columns </a:t>
            </a:r>
            <a:r>
              <a:rPr lang="en-MY" dirty="0" err="1"/>
              <a:t>alphabetically,specifying</a:t>
            </a:r>
            <a:r>
              <a:rPr lang="en-MY" dirty="0"/>
              <a:t> values parameter prevents creation of useless </a:t>
            </a:r>
            <a:r>
              <a:rPr lang="en-MY" dirty="0" err="1"/>
              <a:t>multiindex</a:t>
            </a:r>
            <a:r>
              <a:rPr lang="en-MY" dirty="0"/>
              <a:t> column </a:t>
            </a:r>
          </a:p>
          <a:p>
            <a:pPr marL="0" indent="0">
              <a:buNone/>
            </a:pPr>
            <a:r>
              <a:rPr lang="en-MY" dirty="0"/>
              <a:t>recovered_df1.columns.name = None  #remove 'level_1' column.name</a:t>
            </a:r>
          </a:p>
          <a:p>
            <a:pPr marL="0" indent="0">
              <a:buNone/>
            </a:pPr>
            <a:r>
              <a:rPr lang="en-MY" dirty="0"/>
              <a:t>recovered_df1</a:t>
            </a:r>
          </a:p>
        </p:txBody>
      </p:sp>
    </p:spTree>
    <p:extLst>
      <p:ext uri="{BB962C8B-B14F-4D97-AF65-F5344CB8AC3E}">
        <p14:creationId xmlns:p14="http://schemas.microsoft.com/office/powerpoint/2010/main" val="400476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99650-3C7C-92CD-EB8B-D2055F98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4D04-AEA1-5287-888B-8F22D80A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df</a:t>
            </a:r>
            <a:r>
              <a:rPr lang="en-MY" dirty="0" err="1">
                <a:sym typeface="Wingdings" panose="05000000000000000000" pitchFamily="2" charset="2"/>
              </a:rPr>
              <a:t>stackdfpivotdf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B542-3886-FC51-D543-65E6B321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print('{:*^80}'.format('</a:t>
            </a:r>
            <a:r>
              <a:rPr lang="en-MY" dirty="0" err="1"/>
              <a:t>dataframe</a:t>
            </a:r>
            <a:r>
              <a:rPr lang="en-MY" dirty="0"/>
              <a:t>'))</a:t>
            </a:r>
          </a:p>
          <a:p>
            <a:pPr marL="0" indent="0">
              <a:buNone/>
            </a:pPr>
            <a:r>
              <a:rPr lang="en-MY" dirty="0" err="1"/>
              <a:t>df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print('{:*^80}'.format('stack and convert to </a:t>
            </a:r>
            <a:r>
              <a:rPr lang="en-MY" dirty="0" err="1"/>
              <a:t>dataframe</a:t>
            </a:r>
            <a:r>
              <a:rPr lang="en-MY" dirty="0"/>
              <a:t> to expose </a:t>
            </a:r>
            <a:r>
              <a:rPr lang="en-MY" dirty="0" err="1"/>
              <a:t>pivot_table</a:t>
            </a:r>
            <a:r>
              <a:rPr lang="en-MY" dirty="0"/>
              <a:t>'))</a:t>
            </a:r>
          </a:p>
          <a:p>
            <a:pPr marL="0" indent="0">
              <a:buNone/>
            </a:pPr>
            <a:r>
              <a:rPr lang="en-MY" dirty="0" err="1"/>
              <a:t>stacked_df</a:t>
            </a:r>
            <a:r>
              <a:rPr lang="en-MY" dirty="0"/>
              <a:t> = </a:t>
            </a:r>
            <a:r>
              <a:rPr lang="en-MY" dirty="0" err="1"/>
              <a:t>pd.DataFrame</a:t>
            </a:r>
            <a:r>
              <a:rPr lang="en-MY" dirty="0"/>
              <a:t>(</a:t>
            </a:r>
            <a:r>
              <a:rPr lang="en-MY" dirty="0" err="1"/>
              <a:t>df.stack</a:t>
            </a:r>
            <a:r>
              <a:rPr lang="en-MY" dirty="0"/>
              <a:t>())</a:t>
            </a:r>
          </a:p>
          <a:p>
            <a:pPr marL="0" indent="0">
              <a:buNone/>
            </a:pPr>
            <a:r>
              <a:rPr lang="en-MY" dirty="0" err="1"/>
              <a:t>stacked_df</a:t>
            </a: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print('{:*^80}'.format('rather than unstack, </a:t>
            </a:r>
            <a:r>
              <a:rPr lang="en-MY" dirty="0" err="1"/>
              <a:t>pivot_table</a:t>
            </a:r>
            <a:r>
              <a:rPr lang="en-MY" dirty="0"/>
              <a:t> achieves the same'))</a:t>
            </a:r>
          </a:p>
          <a:p>
            <a:pPr marL="0" indent="0">
              <a:buNone/>
            </a:pPr>
            <a:r>
              <a:rPr lang="en-MY" dirty="0"/>
              <a:t>idx_lvl0, idx_lvl1 = </a:t>
            </a:r>
            <a:r>
              <a:rPr lang="en-MY" dirty="0" err="1"/>
              <a:t>stacked_df.index.get_level_values</a:t>
            </a:r>
            <a:r>
              <a:rPr lang="en-MY" dirty="0"/>
              <a:t>(0), </a:t>
            </a:r>
            <a:r>
              <a:rPr lang="en-MY" dirty="0" err="1"/>
              <a:t>stacked_df.index.get_level_values</a:t>
            </a:r>
            <a:r>
              <a:rPr lang="en-MY" dirty="0"/>
              <a:t>(1)</a:t>
            </a:r>
          </a:p>
          <a:p>
            <a:pPr marL="0" indent="0">
              <a:buNone/>
            </a:pPr>
            <a:r>
              <a:rPr lang="en-MY" dirty="0"/>
              <a:t>recovered_df2 = </a:t>
            </a:r>
            <a:r>
              <a:rPr lang="en-MY" dirty="0" err="1"/>
              <a:t>stacked_df.pivot_table</a:t>
            </a:r>
            <a:r>
              <a:rPr lang="en-MY" dirty="0"/>
              <a:t>(index=idx_lvl0,columns = idx_lvl1,values = 0)</a:t>
            </a:r>
          </a:p>
          <a:p>
            <a:pPr marL="0" indent="0">
              <a:buNone/>
            </a:pPr>
            <a:r>
              <a:rPr lang="en-MY" dirty="0"/>
              <a:t>recovered_df2</a:t>
            </a:r>
          </a:p>
        </p:txBody>
      </p:sp>
    </p:spTree>
    <p:extLst>
      <p:ext uri="{BB962C8B-B14F-4D97-AF65-F5344CB8AC3E}">
        <p14:creationId xmlns:p14="http://schemas.microsoft.com/office/powerpoint/2010/main" val="320345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3D5B-C22D-77C5-A268-6D8D5761E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3661-9E0C-03F9-CDFA-C14DD623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df</a:t>
            </a:r>
            <a:r>
              <a:rPr lang="en-MY" dirty="0" err="1">
                <a:sym typeface="Wingdings" panose="05000000000000000000" pitchFamily="2" charset="2"/>
              </a:rPr>
              <a:t>meltadd</a:t>
            </a:r>
            <a:r>
              <a:rPr lang="en-MY" dirty="0">
                <a:sym typeface="Wingdings" panose="05000000000000000000" pitchFamily="2" charset="2"/>
              </a:rPr>
              <a:t> </a:t>
            </a:r>
            <a:r>
              <a:rPr lang="en-MY" dirty="0" err="1">
                <a:sym typeface="Wingdings" panose="05000000000000000000" pitchFamily="2" charset="2"/>
              </a:rPr>
              <a:t>indexpivotdf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7C58-19D1-A3DB-7645-32D75A77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print('{:*^80}'.format('</a:t>
            </a:r>
            <a:r>
              <a:rPr lang="en-GB" dirty="0" err="1"/>
              <a:t>dataframe</a:t>
            </a:r>
            <a:r>
              <a:rPr lang="en-GB" dirty="0"/>
              <a:t>'))</a:t>
            </a:r>
          </a:p>
          <a:p>
            <a:pPr marL="0" indent="0">
              <a:buNone/>
            </a:pPr>
            <a:r>
              <a:rPr lang="en-GB" dirty="0" err="1"/>
              <a:t>df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print('{:*^80}'.format('melting loses index information'))</a:t>
            </a:r>
          </a:p>
          <a:p>
            <a:pPr marL="0" indent="0">
              <a:buNone/>
            </a:pPr>
            <a:r>
              <a:rPr lang="en-GB" dirty="0"/>
              <a:t>melted = </a:t>
            </a:r>
            <a:r>
              <a:rPr lang="en-GB" dirty="0" err="1"/>
              <a:t>df.melt</a:t>
            </a:r>
            <a:r>
              <a:rPr lang="en-GB" dirty="0"/>
              <a:t>()   #melt appends columns into new "variable" column, while stack adds columns to new inner index layer (same information end up different places)</a:t>
            </a:r>
          </a:p>
          <a:p>
            <a:pPr marL="0" indent="0">
              <a:buNone/>
            </a:pPr>
            <a:r>
              <a:rPr lang="en-GB" dirty="0"/>
              <a:t>melted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print('{:*^80}'.format('manually enrich index')) # until this is solved: https://github.com/pandas-dev/pandas/issues/17440</a:t>
            </a:r>
          </a:p>
          <a:p>
            <a:pPr marL="0" indent="0">
              <a:buNone/>
            </a:pPr>
            <a:r>
              <a:rPr lang="en-GB" dirty="0" err="1"/>
              <a:t>melted.index</a:t>
            </a:r>
            <a:r>
              <a:rPr lang="en-GB" dirty="0"/>
              <a:t> = ['</a:t>
            </a:r>
            <a:r>
              <a:rPr lang="en-GB" dirty="0" err="1"/>
              <a:t>cat','dog</a:t>
            </a:r>
            <a:r>
              <a:rPr lang="en-GB" dirty="0"/>
              <a:t>']*2   #list(df.index)*len(df.columns) for more generalizable index generation</a:t>
            </a:r>
          </a:p>
          <a:p>
            <a:pPr marL="0" indent="0">
              <a:buNone/>
            </a:pPr>
            <a:r>
              <a:rPr lang="en-GB" dirty="0"/>
              <a:t>melted          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print('{:*^80}'.format('</a:t>
            </a:r>
            <a:r>
              <a:rPr lang="en-GB" dirty="0" err="1"/>
              <a:t>pivot_table</a:t>
            </a:r>
            <a:r>
              <a:rPr lang="en-GB" dirty="0"/>
              <a:t> recovered original </a:t>
            </a:r>
            <a:r>
              <a:rPr lang="en-GB" dirty="0" err="1"/>
              <a:t>dataframe</a:t>
            </a:r>
            <a:r>
              <a:rPr lang="en-GB" dirty="0"/>
              <a:t> (with extra name for columns)'))</a:t>
            </a:r>
          </a:p>
          <a:p>
            <a:pPr marL="0" indent="0">
              <a:buNone/>
            </a:pPr>
            <a:r>
              <a:rPr lang="en-GB" dirty="0"/>
              <a:t>recovered_df3 = </a:t>
            </a:r>
            <a:r>
              <a:rPr lang="en-GB" dirty="0" err="1"/>
              <a:t>melted.pivot_table</a:t>
            </a:r>
            <a:r>
              <a:rPr lang="en-GB" dirty="0"/>
              <a:t>(index = </a:t>
            </a:r>
            <a:r>
              <a:rPr lang="en-GB" dirty="0" err="1"/>
              <a:t>melted.index</a:t>
            </a:r>
            <a:r>
              <a:rPr lang="en-GB" dirty="0"/>
              <a:t>, columns = '</a:t>
            </a:r>
            <a:r>
              <a:rPr lang="en-GB" dirty="0" err="1"/>
              <a:t>variable',values</a:t>
            </a:r>
            <a:r>
              <a:rPr lang="en-GB" dirty="0"/>
              <a:t> = 'value')</a:t>
            </a:r>
          </a:p>
          <a:p>
            <a:pPr marL="0" indent="0">
              <a:buNone/>
            </a:pPr>
            <a:r>
              <a:rPr lang="en-GB" dirty="0"/>
              <a:t>recovered_df3.columns.name=None  #remove 'variable' column.name</a:t>
            </a:r>
          </a:p>
          <a:p>
            <a:pPr marL="0" indent="0">
              <a:buNone/>
            </a:pPr>
            <a:r>
              <a:rPr lang="en-GB" dirty="0"/>
              <a:t>recovered_df3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#melting loses index while </a:t>
            </a:r>
            <a:r>
              <a:rPr lang="en-GB" dirty="0" err="1"/>
              <a:t>pivot_table</a:t>
            </a:r>
            <a:r>
              <a:rPr lang="en-GB" dirty="0"/>
              <a:t> requires index parameter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22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75F9-633A-404B-72F6-5786B35D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Task 6: Stack, unstack and melt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F2E6-489B-6246-1FC5-72ADDE63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Setting up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GB" dirty="0"/>
              <a:t># import pandas module</a:t>
            </a:r>
          </a:p>
          <a:p>
            <a:pPr marL="0" indent="0">
              <a:buNone/>
            </a:pPr>
            <a:r>
              <a:rPr lang="en-GB" dirty="0"/>
              <a:t>import pandas as pd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making </a:t>
            </a:r>
            <a:r>
              <a:rPr lang="en-GB" dirty="0" err="1"/>
              <a:t>dataframe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df</a:t>
            </a:r>
            <a:r>
              <a:rPr lang="en-GB" dirty="0"/>
              <a:t> = </a:t>
            </a:r>
            <a:r>
              <a:rPr lang="en-GB" dirty="0" err="1"/>
              <a:t>pd.read_csv</a:t>
            </a:r>
            <a:r>
              <a:rPr lang="en-GB" dirty="0"/>
              <a:t>("https://media.geeksforgeeks.org/</a:t>
            </a:r>
            <a:r>
              <a:rPr lang="en-GB" dirty="0" err="1"/>
              <a:t>wp</a:t>
            </a:r>
            <a:r>
              <a:rPr lang="en-GB" dirty="0"/>
              <a:t>-content/uploads/nba.csv")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it was print the first 5-rows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df.head</a:t>
            </a:r>
            <a:r>
              <a:rPr lang="en-GB" dirty="0"/>
              <a:t>())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335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0C7A-228C-7B11-541E-578657EA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Task 6.1 : Generate this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8D03-D786-F5B1-BC1F-7E4B2909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Decide what operation is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3BD84-BD05-868B-EF41-503ED02B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24" y="0"/>
            <a:ext cx="3010161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90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C76D-C4C1-8133-EC6B-157DA0F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Task 6.2 : Generate this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62F88-096D-74A1-EB6D-13EC587B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556" y="1825625"/>
            <a:ext cx="5740887" cy="4351338"/>
          </a:xfrm>
        </p:spPr>
      </p:pic>
    </p:spTree>
    <p:extLst>
      <p:ext uri="{BB962C8B-B14F-4D97-AF65-F5344CB8AC3E}">
        <p14:creationId xmlns:p14="http://schemas.microsoft.com/office/powerpoint/2010/main" val="178822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8138-418E-C573-2535-5F1F6243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Task 6.3 : Generate this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849AF-865A-C0E1-612A-1C4ABFD3B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630" y="2397145"/>
            <a:ext cx="4846740" cy="3208298"/>
          </a:xfrm>
        </p:spPr>
      </p:pic>
    </p:spTree>
    <p:extLst>
      <p:ext uri="{BB962C8B-B14F-4D97-AF65-F5344CB8AC3E}">
        <p14:creationId xmlns:p14="http://schemas.microsoft.com/office/powerpoint/2010/main" val="217920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4E71-2F5B-A0CE-61EE-529DB09B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Pivot table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8CA5-E745-CEB4-0A69-F1EB6F0F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# importing pandas</a:t>
            </a:r>
          </a:p>
          <a:p>
            <a:pPr marL="0" indent="0">
              <a:buNone/>
            </a:pPr>
            <a:r>
              <a:rPr lang="en-MY" dirty="0"/>
              <a:t>import pandas as pd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# creating </a:t>
            </a:r>
            <a:r>
              <a:rPr lang="en-MY" dirty="0" err="1"/>
              <a:t>dataframe</a:t>
            </a:r>
            <a:endParaRPr lang="en-MY" dirty="0"/>
          </a:p>
          <a:p>
            <a:pPr marL="0" indent="0">
              <a:buNone/>
            </a:pPr>
            <a:r>
              <a:rPr lang="en-MY" dirty="0" err="1"/>
              <a:t>df</a:t>
            </a:r>
            <a:r>
              <a:rPr lang="en-MY" dirty="0"/>
              <a:t> = </a:t>
            </a:r>
            <a:r>
              <a:rPr lang="en-MY" dirty="0" err="1"/>
              <a:t>pd.DataFrame</a:t>
            </a:r>
            <a:r>
              <a:rPr lang="en-MY" dirty="0"/>
              <a:t>({'Product': ['Carrots', 'Broccoli', 'Banana', '</a:t>
            </a:r>
            <a:r>
              <a:rPr lang="en-MY" dirty="0" err="1"/>
              <a:t>Banana','Beans</a:t>
            </a:r>
            <a:r>
              <a:rPr lang="en-MY" dirty="0"/>
              <a:t>’,        'Orange', 'Broccoli', 'Banana'],</a:t>
            </a:r>
          </a:p>
          <a:p>
            <a:pPr marL="0" indent="0">
              <a:buNone/>
            </a:pPr>
            <a:r>
              <a:rPr lang="en-MY" dirty="0"/>
              <a:t>'Category': ['Vegetable', 'Vegetable', 'Fruit', '</a:t>
            </a:r>
            <a:r>
              <a:rPr lang="en-MY" dirty="0" err="1"/>
              <a:t>Fruit','Vegetable</a:t>
            </a:r>
            <a:r>
              <a:rPr lang="en-MY" dirty="0"/>
              <a:t>', 'Fruit', 'Vegetable', 'Fruit'],</a:t>
            </a:r>
          </a:p>
          <a:p>
            <a:pPr marL="0" indent="0">
              <a:buNone/>
            </a:pPr>
            <a:r>
              <a:rPr lang="en-MY" dirty="0"/>
              <a:t>'Quantity': [8, 5, 3, 4, 5, 9, 11, 8],</a:t>
            </a:r>
          </a:p>
          <a:p>
            <a:pPr marL="0" indent="0">
              <a:buNone/>
            </a:pPr>
            <a:r>
              <a:rPr lang="en-MY" dirty="0"/>
              <a:t>'Amount': [270, 239, 617, 384, 626, 610, 62, 90]})</a:t>
            </a:r>
          </a:p>
          <a:p>
            <a:pPr marL="0" indent="0">
              <a:buNone/>
            </a:pPr>
            <a:r>
              <a:rPr lang="en-MY" dirty="0" err="1"/>
              <a:t>df</a:t>
            </a: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7699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8AC7-A7E1-D6EF-A840-18B31F9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Task 7: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AAC3-9A24-D972-0575-20AB4A8D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rgbClr val="273239"/>
                </a:solidFill>
                <a:effectLst/>
                <a:latin typeface="Nunito" pitchFamily="2" charset="0"/>
              </a:rPr>
              <a:t>7.1 Get the Total Sales of Each Product</a:t>
            </a:r>
          </a:p>
          <a:p>
            <a:r>
              <a:rPr lang="en-GB" i="0" dirty="0">
                <a:solidFill>
                  <a:srgbClr val="273239"/>
                </a:solidFill>
                <a:effectLst/>
                <a:latin typeface="Nunito" pitchFamily="2" charset="0"/>
              </a:rPr>
              <a:t>7.2 Get the Total Sales of Each Category</a:t>
            </a:r>
          </a:p>
          <a:p>
            <a:r>
              <a:rPr lang="en-GB" i="0" dirty="0">
                <a:solidFill>
                  <a:srgbClr val="273239"/>
                </a:solidFill>
                <a:effectLst/>
                <a:latin typeface="Nunito" pitchFamily="2" charset="0"/>
              </a:rPr>
              <a:t>7.3 Get Total Sales by Category and Product Both</a:t>
            </a:r>
          </a:p>
          <a:p>
            <a:r>
              <a:rPr lang="en-GB" i="0" dirty="0">
                <a:solidFill>
                  <a:srgbClr val="273239"/>
                </a:solidFill>
                <a:effectLst/>
                <a:latin typeface="Nunito" pitchFamily="2" charset="0"/>
              </a:rPr>
              <a:t>7.4 Get the Mean, Median, Minimum Sale by Category</a:t>
            </a:r>
          </a:p>
          <a:p>
            <a:r>
              <a:rPr lang="en-GB" i="0" dirty="0">
                <a:solidFill>
                  <a:srgbClr val="273239"/>
                </a:solidFill>
                <a:effectLst/>
                <a:latin typeface="Nunito" pitchFamily="2" charset="0"/>
              </a:rPr>
              <a:t>7.5 Get the Mean, Median, Minimum Sale by Product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4119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0DF2-65C1-1478-E827-7452D3F3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Semibold"/>
              </a:rPr>
              <a:t>Task 8 : Final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B588-4172-7897-B88F-EAEFFDCC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cs typeface="Segoe UI"/>
              </a:rPr>
              <a:t>You are given two  Excel files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File 1 : Assets, Liabilities, External, Deposits 1 EX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File 2 : Key Business Reasons EX</a:t>
            </a:r>
          </a:p>
          <a:p>
            <a:pPr marL="227965" indent="-227965"/>
            <a:r>
              <a:rPr lang="en-US" dirty="0">
                <a:ea typeface="+mn-lt"/>
                <a:cs typeface="+mn-lt"/>
              </a:rPr>
              <a:t>Biz rules : If Value Column in File 1 = Current Column in File 2 AND if  File 1 </a:t>
            </a:r>
            <a:r>
              <a:rPr lang="en-US" dirty="0" err="1">
                <a:ea typeface="+mn-lt"/>
                <a:cs typeface="+mn-lt"/>
              </a:rPr>
              <a:t>Preceeding</a:t>
            </a:r>
            <a:r>
              <a:rPr lang="en-US" dirty="0">
                <a:ea typeface="+mn-lt"/>
                <a:cs typeface="+mn-lt"/>
              </a:rPr>
              <a:t> Change  = File 2Mom Change THEN copy File 2 Column 3 (reason ) to append in File 1</a:t>
            </a:r>
          </a:p>
          <a:p>
            <a:pPr marL="227965" indent="-227965"/>
            <a:r>
              <a:rPr lang="en-US" dirty="0">
                <a:cs typeface="Segoe UI"/>
              </a:rPr>
              <a:t>Also copy the corresponding </a:t>
            </a:r>
            <a:r>
              <a:rPr lang="en-US" dirty="0" err="1">
                <a:cs typeface="Segoe UI"/>
              </a:rPr>
              <a:t>Source.Name</a:t>
            </a:r>
            <a:r>
              <a:rPr lang="en-US" dirty="0">
                <a:cs typeface="Segoe UI"/>
              </a:rPr>
              <a:t> that meets all the requirement !</a:t>
            </a:r>
          </a:p>
        </p:txBody>
      </p:sp>
    </p:spTree>
    <p:extLst>
      <p:ext uri="{BB962C8B-B14F-4D97-AF65-F5344CB8AC3E}">
        <p14:creationId xmlns:p14="http://schemas.microsoft.com/office/powerpoint/2010/main" val="36616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97A6-0616-C13B-7115-0CD9B2EE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ED82-1021-23B7-5795-097591A0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After this lesson, you will be able to do the following</a:t>
            </a:r>
          </a:p>
          <a:p>
            <a:pPr lvl="1"/>
            <a:r>
              <a:rPr lang="en-MY" dirty="0"/>
              <a:t>Read and Write Excel files using Python</a:t>
            </a:r>
          </a:p>
          <a:p>
            <a:pPr lvl="1"/>
            <a:r>
              <a:rPr lang="en-MY" dirty="0"/>
              <a:t>Manipulate Excel File with Reader and Writer Packages</a:t>
            </a:r>
          </a:p>
          <a:p>
            <a:pPr lvl="1"/>
            <a:r>
              <a:rPr lang="en-MY" dirty="0"/>
              <a:t>Work with Many Excel Files</a:t>
            </a:r>
          </a:p>
          <a:p>
            <a:pPr lvl="1"/>
            <a:r>
              <a:rPr lang="en-MY" dirty="0"/>
              <a:t>Perform pivot melt and stack</a:t>
            </a:r>
          </a:p>
          <a:p>
            <a:pPr lvl="1"/>
            <a:r>
              <a:rPr lang="en-MY"/>
              <a:t>Conditional append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730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9E71-0095-BDD5-CFE4-CB61EF5C0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Segoe UI Semibold"/>
              </a:rPr>
              <a:t>THANK YOU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179CC-91D5-8CF1-56CE-0B64DBF8C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4979-D1D9-4B98-4292-6E2309EE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pro-tips to prevent frustration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005A-E720-6BC6-1979-7C26C3EE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you see an error related to Unicode error, it’s because of hidden characters when you copy from an application. To solve it, delete the character denoted by a red squiggly line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Path of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notebook is important, otherwise simple commands like reading an excel file will fail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Always run </a:t>
            </a:r>
          </a:p>
          <a:p>
            <a:pPr marL="0" indent="0">
              <a:buNone/>
            </a:pPr>
            <a:r>
              <a:rPr lang="en-MY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import </a:t>
            </a:r>
            <a:r>
              <a:rPr lang="en-MY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MY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MY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MY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chdir</a:t>
            </a:r>
            <a:r>
              <a:rPr lang="en-MY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MY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r'C</a:t>
            </a:r>
            <a:r>
              <a:rPr lang="en-MY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:\Users\sshocc\Documents\</a:t>
            </a:r>
            <a:r>
              <a:rPr lang="en-MY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PythonChatGPT</a:t>
            </a:r>
            <a:r>
              <a:rPr lang="en-MY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MY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</a:t>
            </a:r>
            <a:r>
              <a:rPr lang="en-MY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MY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ning</a:t>
            </a:r>
            <a:r>
              <a:rPr lang="en-MY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’) </a:t>
            </a:r>
          </a:p>
          <a:p>
            <a:pPr marL="0" indent="0">
              <a:buNone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MY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s.getcwd</a:t>
            </a:r>
            <a:r>
              <a:rPr lang="en-MY" b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indent="0">
              <a:buNone/>
            </a:pPr>
            <a:r>
              <a:rPr lang="en-MY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r before the location is to escape back-slash etc.</a:t>
            </a:r>
            <a:r>
              <a:rPr lang="en-MY" b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MY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 save your notebook ! VS Code is not synced to the cloud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Check for typos , Python is case sensitive</a:t>
            </a:r>
            <a:endParaRPr lang="en-MY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44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4DE9-6831-8DB9-5CDA-4CA80F97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Scenario: Excel Reporting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3C3E-C3F3-2556-C75E-6B85F0DF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27965" indent="-227965"/>
            <a:r>
              <a:rPr lang="en-MY" dirty="0"/>
              <a:t>You have a directory of many Excel files which needs to be consolidated into a report</a:t>
            </a:r>
            <a:endParaRPr lang="en-US"/>
          </a:p>
          <a:p>
            <a:pPr marL="227965" indent="-227965"/>
            <a:r>
              <a:rPr lang="en-MY" dirty="0"/>
              <a:t>In this example, the </a:t>
            </a:r>
            <a:r>
              <a:rPr lang="en-MY" dirty="0" err="1"/>
              <a:t>sales_data</a:t>
            </a:r>
            <a:r>
              <a:rPr lang="en-MY" dirty="0"/>
              <a:t> folder contains sales transactions for a telco provider selling different types of telco plans: </a:t>
            </a:r>
            <a:r>
              <a:rPr lang="en-MY" i="1" dirty="0"/>
              <a:t>bronze, silver, gold</a:t>
            </a:r>
            <a:endParaRPr lang="en-MY" i="1" dirty="0">
              <a:cs typeface="Segoe UI"/>
            </a:endParaRPr>
          </a:p>
          <a:p>
            <a:pPr marL="227965" indent="-227965"/>
            <a:r>
              <a:rPr lang="en-MY" dirty="0"/>
              <a:t>Every month , new contracts are placed in the </a:t>
            </a:r>
            <a:r>
              <a:rPr lang="en-MY" u="sng" dirty="0"/>
              <a:t>new</a:t>
            </a:r>
            <a:r>
              <a:rPr lang="en-MY" dirty="0"/>
              <a:t> folder, while existing contracts are placed in the </a:t>
            </a:r>
            <a:r>
              <a:rPr lang="en-MY" u="sng" dirty="0"/>
              <a:t>existing</a:t>
            </a:r>
            <a:r>
              <a:rPr lang="en-MY" dirty="0"/>
              <a:t> folder</a:t>
            </a:r>
            <a:endParaRPr lang="en-MY" dirty="0">
              <a:cs typeface="Segoe UI"/>
            </a:endParaRPr>
          </a:p>
          <a:p>
            <a:pPr marL="227965" indent="-227965"/>
            <a:r>
              <a:rPr lang="en-MY" dirty="0"/>
              <a:t>New customer reports are saved as xlsx files, while existing customer are saved as older </a:t>
            </a:r>
            <a:r>
              <a:rPr lang="en-MY" dirty="0" err="1"/>
              <a:t>xls</a:t>
            </a:r>
            <a:r>
              <a:rPr lang="en-MY" dirty="0"/>
              <a:t> files</a:t>
            </a:r>
            <a:endParaRPr lang="en-MY" dirty="0">
              <a:cs typeface="Segoe UI"/>
            </a:endParaRPr>
          </a:p>
          <a:p>
            <a:pPr marL="227965" indent="-227965"/>
            <a:r>
              <a:rPr lang="en-MY" dirty="0"/>
              <a:t>Each file has 10,000 transaction, and we are tasked to show the total sales per store and month</a:t>
            </a:r>
            <a:endParaRPr lang="en-MY" dirty="0"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206BA-5953-F971-D591-EC7D25A2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66" y="4914827"/>
            <a:ext cx="668331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41DF-8BE0-E6A8-0DE7-5AAC4065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Time to learn by doing</a:t>
            </a:r>
            <a:br>
              <a:rPr lang="en-MY" dirty="0"/>
            </a:br>
            <a:r>
              <a:rPr lang="en-MY" dirty="0"/>
              <a:t>Task 1 : Reading in an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9529-DF5A-E046-CD93-ED87BE87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MY" dirty="0"/>
              <a:t>Refer to the provided </a:t>
            </a:r>
            <a:r>
              <a:rPr lang="en-MY" dirty="0" err="1"/>
              <a:t>sales_date</a:t>
            </a:r>
            <a:r>
              <a:rPr lang="en-MY" dirty="0"/>
              <a:t> folder</a:t>
            </a:r>
            <a:endParaRPr lang="en-US"/>
          </a:p>
          <a:p>
            <a:pPr marL="227965" indent="-227965"/>
            <a:r>
              <a:rPr lang="en-MY" dirty="0"/>
              <a:t>Read the January.xlsx file in the new subfolder</a:t>
            </a:r>
            <a:endParaRPr lang="en-MY" dirty="0">
              <a:cs typeface="Segoe UI"/>
            </a:endParaRPr>
          </a:p>
          <a:p>
            <a:pPr marL="227965" indent="-227965"/>
            <a:r>
              <a:rPr lang="en-MY" dirty="0"/>
              <a:t>Read the January.xls file in the existing subfolder</a:t>
            </a:r>
            <a:endParaRPr lang="en-MY" dirty="0">
              <a:cs typeface="Segoe UI"/>
            </a:endParaRPr>
          </a:p>
          <a:p>
            <a:pPr marL="227965" indent="-227965"/>
            <a:endParaRPr lang="en-MY" dirty="0">
              <a:cs typeface="Segoe UI"/>
            </a:endParaRPr>
          </a:p>
          <a:p>
            <a:pPr marL="0" indent="0">
              <a:buNone/>
            </a:pPr>
            <a:r>
              <a:rPr lang="en-MY" dirty="0"/>
              <a:t>Hint:</a:t>
            </a:r>
          </a:p>
          <a:p>
            <a:pPr marL="0" indent="0">
              <a:buNone/>
            </a:pPr>
            <a:r>
              <a:rPr lang="en-MY" dirty="0"/>
              <a:t>You need to install the pandas and </a:t>
            </a:r>
            <a:r>
              <a:rPr lang="en-MY" dirty="0" err="1"/>
              <a:t>openpyxl</a:t>
            </a:r>
            <a:r>
              <a:rPr lang="en-MY" dirty="0"/>
              <a:t> and </a:t>
            </a:r>
            <a:r>
              <a:rPr lang="en-MY" dirty="0" err="1"/>
              <a:t>xlrd</a:t>
            </a:r>
            <a:r>
              <a:rPr lang="en-MY" dirty="0"/>
              <a:t> packages</a:t>
            </a:r>
            <a:endParaRPr lang="en-MY" dirty="0">
              <a:cs typeface="Segoe UI"/>
            </a:endParaRPr>
          </a:p>
          <a:p>
            <a:pPr marL="0" indent="0">
              <a:buNone/>
            </a:pPr>
            <a:r>
              <a:rPr lang="en-MY" dirty="0">
                <a:cs typeface="Segoe UI"/>
              </a:rPr>
              <a:t>Ask </a:t>
            </a:r>
            <a:r>
              <a:rPr lang="en-MY" dirty="0" err="1">
                <a:cs typeface="Segoe UI"/>
              </a:rPr>
              <a:t>chatgpt</a:t>
            </a:r>
            <a:r>
              <a:rPr lang="en-MY" dirty="0">
                <a:cs typeface="Segoe UI"/>
              </a:rPr>
              <a:t> on relative path and escape character</a:t>
            </a:r>
          </a:p>
        </p:txBody>
      </p:sp>
    </p:spTree>
    <p:extLst>
      <p:ext uri="{BB962C8B-B14F-4D97-AF65-F5344CB8AC3E}">
        <p14:creationId xmlns:p14="http://schemas.microsoft.com/office/powerpoint/2010/main" val="269875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0223-72A1-C41F-CE7F-CB331173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Task 2 : Understanding code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38D7D-E589-1107-DE47-696DA77E24ED}"/>
              </a:ext>
            </a:extLst>
          </p:cNvPr>
          <p:cNvSpPr txBox="1">
            <a:spLocks/>
          </p:cNvSpPr>
          <p:nvPr/>
        </p:nvSpPr>
        <p:spPr>
          <a:xfrm>
            <a:off x="6360162" y="1435463"/>
            <a:ext cx="4287520" cy="419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cs typeface="Segoe UI"/>
              </a:rPr>
              <a:t>#Part 2</a:t>
            </a:r>
            <a:endParaRPr lang="en-US" sz="1100" dirty="0">
              <a:solidFill>
                <a:srgbClr val="000000"/>
              </a:solidFill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# Proceed only if there are </a:t>
            </a:r>
            <a:r>
              <a:rPr lang="en-US" sz="1100" dirty="0" err="1">
                <a:solidFill>
                  <a:srgbClr val="000000"/>
                </a:solidFill>
              </a:rPr>
              <a:t>DataFrame</a:t>
            </a:r>
            <a:r>
              <a:rPr lang="en-US" sz="1100" dirty="0">
                <a:solidFill>
                  <a:srgbClr val="000000"/>
                </a:solidFill>
              </a:rPr>
              <a:t> parts to concatenate</a:t>
            </a:r>
            <a:endParaRPr lang="en-US" sz="1100" dirty="0">
              <a:solidFill>
                <a:srgbClr val="000000"/>
              </a:solidFill>
              <a:cs typeface="Segoe UI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if parts: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 # Combine the </a:t>
            </a:r>
            <a:r>
              <a:rPr lang="en-US" sz="1100" dirty="0" err="1">
                <a:solidFill>
                  <a:srgbClr val="000000"/>
                </a:solidFill>
              </a:rPr>
              <a:t>DataFrames</a:t>
            </a:r>
            <a:r>
              <a:rPr lang="en-US" sz="1100" dirty="0">
                <a:solidFill>
                  <a:srgbClr val="000000"/>
                </a:solidFill>
              </a:rPr>
              <a:t> from each file into a single </a:t>
            </a:r>
            <a:r>
              <a:rPr lang="en-US" sz="1100" dirty="0" err="1">
                <a:solidFill>
                  <a:srgbClr val="000000"/>
                </a:solidFill>
              </a:rPr>
              <a:t>DataFrame</a:t>
            </a:r>
            <a:endParaRPr lang="en-US" sz="1100" dirty="0" err="1">
              <a:solidFill>
                <a:srgbClr val="000000"/>
              </a:solidFill>
              <a:cs typeface="Segoe UI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 </a:t>
            </a:r>
            <a:r>
              <a:rPr lang="en-US" sz="1100" dirty="0" err="1">
                <a:solidFill>
                  <a:srgbClr val="000000"/>
                </a:solidFill>
              </a:rPr>
              <a:t>df</a:t>
            </a:r>
            <a:r>
              <a:rPr lang="en-US" sz="1100" dirty="0">
                <a:solidFill>
                  <a:srgbClr val="000000"/>
                </a:solidFill>
              </a:rPr>
              <a:t> = </a:t>
            </a:r>
            <a:r>
              <a:rPr lang="en-US" sz="1100" dirty="0" err="1">
                <a:solidFill>
                  <a:srgbClr val="000000"/>
                </a:solidFill>
              </a:rPr>
              <a:t>pd.concat</a:t>
            </a:r>
            <a:r>
              <a:rPr lang="en-US" sz="1100" dirty="0">
                <a:solidFill>
                  <a:srgbClr val="000000"/>
                </a:solidFill>
              </a:rPr>
              <a:t>(parts)</a:t>
            </a:r>
            <a:endParaRPr lang="en-US" sz="1100" dirty="0">
              <a:solidFill>
                <a:srgbClr val="000000"/>
              </a:solidFill>
              <a:cs typeface="Segoe UI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 # Pivot each store into a column and sum up all transactions per date</a:t>
            </a:r>
            <a:endParaRPr lang="en-US" sz="1100" dirty="0">
              <a:solidFill>
                <a:srgbClr val="000000"/>
              </a:solidFill>
              <a:cs typeface="Segoe UI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 pivot = </a:t>
            </a:r>
            <a:r>
              <a:rPr lang="en-US" sz="1100" dirty="0" err="1">
                <a:solidFill>
                  <a:srgbClr val="000000"/>
                </a:solidFill>
              </a:rPr>
              <a:t>pd.pivot_table</a:t>
            </a:r>
            <a:r>
              <a:rPr lang="en-US" sz="1100" dirty="0">
                <a:solidFill>
                  <a:srgbClr val="000000"/>
                </a:solidFill>
              </a:rPr>
              <a:t>(</a:t>
            </a:r>
            <a:r>
              <a:rPr lang="en-US" sz="1100" dirty="0" err="1">
                <a:solidFill>
                  <a:srgbClr val="000000"/>
                </a:solidFill>
              </a:rPr>
              <a:t>df</a:t>
            </a:r>
            <a:r>
              <a:rPr lang="en-US" sz="1100" dirty="0">
                <a:solidFill>
                  <a:srgbClr val="000000"/>
                </a:solidFill>
              </a:rPr>
              <a:t>, index="</a:t>
            </a:r>
            <a:r>
              <a:rPr lang="en-US" sz="1100" dirty="0" err="1">
                <a:solidFill>
                  <a:srgbClr val="000000"/>
                </a:solidFill>
              </a:rPr>
              <a:t>transaction_date</a:t>
            </a:r>
            <a:r>
              <a:rPr lang="en-US" sz="1100" dirty="0">
                <a:solidFill>
                  <a:srgbClr val="000000"/>
                </a:solidFill>
              </a:rPr>
              <a:t>", columns="store", values="amount", </a:t>
            </a:r>
            <a:r>
              <a:rPr lang="en-US" sz="1100" dirty="0" err="1">
                <a:solidFill>
                  <a:srgbClr val="000000"/>
                </a:solidFill>
              </a:rPr>
              <a:t>aggfunc</a:t>
            </a:r>
            <a:r>
              <a:rPr lang="en-US" sz="1100" dirty="0">
                <a:solidFill>
                  <a:srgbClr val="000000"/>
                </a:solidFill>
              </a:rPr>
              <a:t>="sum")</a:t>
            </a:r>
            <a:endParaRPr lang="en-US" sz="1100" dirty="0">
              <a:solidFill>
                <a:srgbClr val="000000"/>
              </a:solidFill>
              <a:cs typeface="Segoe UI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 # Resample to end of month and assign an index name</a:t>
            </a:r>
            <a:endParaRPr lang="en-US" sz="1100" dirty="0">
              <a:solidFill>
                <a:srgbClr val="000000"/>
              </a:solidFill>
              <a:cs typeface="Segoe UI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 summary = </a:t>
            </a:r>
            <a:r>
              <a:rPr lang="en-US" sz="1100" dirty="0" err="1">
                <a:solidFill>
                  <a:srgbClr val="000000"/>
                </a:solidFill>
              </a:rPr>
              <a:t>pivot.resample</a:t>
            </a:r>
            <a:r>
              <a:rPr lang="en-US" sz="1100" dirty="0">
                <a:solidFill>
                  <a:srgbClr val="000000"/>
                </a:solidFill>
              </a:rPr>
              <a:t>("M").sum()</a:t>
            </a:r>
            <a:endParaRPr lang="en-US" sz="1100" dirty="0">
              <a:solidFill>
                <a:srgbClr val="000000"/>
              </a:solidFill>
              <a:cs typeface="Segoe UI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 summary.index.name = "Month"</a:t>
            </a:r>
            <a:endParaRPr lang="en-US" sz="1100" dirty="0">
              <a:solidFill>
                <a:srgbClr val="000000"/>
              </a:solidFill>
              <a:cs typeface="Segoe UI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 # Specify the path for the summary report</a:t>
            </a:r>
            <a:endParaRPr lang="en-US" sz="1100" dirty="0">
              <a:solidFill>
                <a:srgbClr val="000000"/>
              </a:solidFill>
              <a:cs typeface="Segoe UI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 </a:t>
            </a:r>
            <a:r>
              <a:rPr lang="en-US" sz="1100" dirty="0" err="1">
                <a:solidFill>
                  <a:srgbClr val="000000"/>
                </a:solidFill>
              </a:rPr>
              <a:t>summary_file_path</a:t>
            </a:r>
            <a:r>
              <a:rPr lang="en-US" sz="1100" dirty="0">
                <a:solidFill>
                  <a:srgbClr val="000000"/>
                </a:solidFill>
              </a:rPr>
              <a:t> = </a:t>
            </a:r>
            <a:r>
              <a:rPr lang="en-US" sz="1100" dirty="0" err="1">
                <a:solidFill>
                  <a:srgbClr val="000000"/>
                </a:solidFill>
              </a:rPr>
              <a:t>sales_data_dir.parent</a:t>
            </a:r>
            <a:r>
              <a:rPr lang="en-US" sz="1100" dirty="0">
                <a:solidFill>
                  <a:srgbClr val="000000"/>
                </a:solidFill>
              </a:rPr>
              <a:t> / "sales_report_pandas.xlsx"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 </a:t>
            </a:r>
            <a:r>
              <a:rPr lang="en-US" sz="1100" dirty="0" err="1">
                <a:solidFill>
                  <a:srgbClr val="000000"/>
                </a:solidFill>
              </a:rPr>
              <a:t>summary.to_excel</a:t>
            </a:r>
            <a:r>
              <a:rPr lang="en-US" sz="1100" dirty="0">
                <a:solidFill>
                  <a:srgbClr val="000000"/>
                </a:solidFill>
              </a:rPr>
              <a:t>(</a:t>
            </a:r>
            <a:r>
              <a:rPr lang="en-US" sz="1100" dirty="0" err="1">
                <a:solidFill>
                  <a:srgbClr val="000000"/>
                </a:solidFill>
              </a:rPr>
              <a:t>summary_file_path</a:t>
            </a:r>
            <a:r>
              <a:rPr lang="en-US" sz="1100" dirty="0">
                <a:solidFill>
                  <a:srgbClr val="000000"/>
                </a:solidFill>
              </a:rPr>
              <a:t>, engine='</a:t>
            </a:r>
            <a:r>
              <a:rPr lang="en-US" sz="1100" dirty="0" err="1">
                <a:solidFill>
                  <a:srgbClr val="000000"/>
                </a:solidFill>
              </a:rPr>
              <a:t>openpyxl</a:t>
            </a:r>
            <a:r>
              <a:rPr lang="en-US" sz="1100" dirty="0">
                <a:solidFill>
                  <a:srgbClr val="000000"/>
                </a:solidFill>
              </a:rPr>
              <a:t>')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 print(</a:t>
            </a:r>
            <a:r>
              <a:rPr lang="en-US" sz="1100" dirty="0" err="1">
                <a:solidFill>
                  <a:srgbClr val="000000"/>
                </a:solidFill>
              </a:rPr>
              <a:t>f"Summary</a:t>
            </a:r>
            <a:r>
              <a:rPr lang="en-US" sz="1100" dirty="0">
                <a:solidFill>
                  <a:srgbClr val="000000"/>
                </a:solidFill>
              </a:rPr>
              <a:t> report has been written to {</a:t>
            </a:r>
            <a:r>
              <a:rPr lang="en-US" sz="1100" dirty="0" err="1">
                <a:solidFill>
                  <a:srgbClr val="000000"/>
                </a:solidFill>
              </a:rPr>
              <a:t>summary_file_path</a:t>
            </a:r>
            <a:r>
              <a:rPr lang="en-US" sz="1100" dirty="0">
                <a:solidFill>
                  <a:srgbClr val="000000"/>
                </a:solidFill>
              </a:rPr>
              <a:t>}")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else: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    print("No Excel files were found or read. Please check the directory path and file permissions.")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>
              <a:cs typeface="Segoe U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04C3C-68B6-6F7F-427C-AE8C2BAB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6"/>
            <a:ext cx="3403601" cy="5222194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#Part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# Imports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from </a:t>
            </a:r>
            <a:r>
              <a:rPr lang="en-US" dirty="0" err="1">
                <a:cs typeface="Segoe UI"/>
              </a:rPr>
              <a:t>pathlib</a:t>
            </a:r>
            <a:r>
              <a:rPr lang="en-US" dirty="0">
                <a:cs typeface="Segoe UI"/>
              </a:rPr>
              <a:t> import Path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import pandas as pd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endParaRPr lang="en-US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# Specify the absolute path to the '</a:t>
            </a:r>
            <a:r>
              <a:rPr lang="en-US" dirty="0" err="1">
                <a:cs typeface="Segoe UI"/>
              </a:rPr>
              <a:t>sales_data</a:t>
            </a:r>
            <a:r>
              <a:rPr lang="en-US" dirty="0">
                <a:cs typeface="Segoe UI"/>
              </a:rPr>
              <a:t>' directory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# Replace this path with the actual path where your </a:t>
            </a:r>
            <a:r>
              <a:rPr lang="en-US" dirty="0" err="1">
                <a:cs typeface="Segoe UI"/>
              </a:rPr>
              <a:t>sales_data</a:t>
            </a:r>
            <a:r>
              <a:rPr lang="en-US" dirty="0">
                <a:cs typeface="Segoe UI"/>
              </a:rPr>
              <a:t> folder is located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>
                <a:cs typeface="Segoe UI"/>
              </a:rPr>
              <a:t>sales_data_dir</a:t>
            </a:r>
            <a:r>
              <a:rPr lang="en-US" dirty="0">
                <a:cs typeface="Segoe UI"/>
              </a:rPr>
              <a:t> = Path("C:/Users/</a:t>
            </a:r>
            <a:r>
              <a:rPr lang="en-US" dirty="0" err="1">
                <a:cs typeface="Segoe UI"/>
              </a:rPr>
              <a:t>sshocc</a:t>
            </a:r>
            <a:r>
              <a:rPr lang="en-US" dirty="0">
                <a:cs typeface="Segoe UI"/>
              </a:rPr>
              <a:t>/Documents/</a:t>
            </a:r>
            <a:r>
              <a:rPr lang="en-US" dirty="0" err="1">
                <a:cs typeface="Segoe UI"/>
              </a:rPr>
              <a:t>PythonChatGPT</a:t>
            </a:r>
            <a:r>
              <a:rPr lang="en-US" dirty="0">
                <a:cs typeface="Segoe UI"/>
              </a:rPr>
              <a:t>/training/</a:t>
            </a:r>
            <a:r>
              <a:rPr lang="en-US" dirty="0" err="1">
                <a:cs typeface="Segoe UI"/>
              </a:rPr>
              <a:t>sales_data</a:t>
            </a:r>
            <a:r>
              <a:rPr lang="en-US" dirty="0">
                <a:cs typeface="Segoe UI"/>
              </a:rPr>
              <a:t>/existing")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endParaRPr lang="en-US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# Initialize a list to store parts of the </a:t>
            </a:r>
            <a:r>
              <a:rPr lang="en-US" dirty="0" err="1">
                <a:cs typeface="Segoe UI"/>
              </a:rPr>
              <a:t>DataFrame</a:t>
            </a:r>
            <a:endParaRPr lang="en-US" dirty="0" err="1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parts = []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endParaRPr lang="en-US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# Check if the </a:t>
            </a:r>
            <a:r>
              <a:rPr lang="en-US" dirty="0" err="1">
                <a:cs typeface="Segoe UI"/>
              </a:rPr>
              <a:t>sales_data</a:t>
            </a:r>
            <a:r>
              <a:rPr lang="en-US" dirty="0">
                <a:cs typeface="Segoe UI"/>
              </a:rPr>
              <a:t> directory exists before proceeding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if </a:t>
            </a:r>
            <a:r>
              <a:rPr lang="en-US" dirty="0" err="1">
                <a:cs typeface="Segoe UI"/>
              </a:rPr>
              <a:t>sales_data_dir.exists</a:t>
            </a:r>
            <a:r>
              <a:rPr lang="en-US" dirty="0">
                <a:cs typeface="Segoe UI"/>
              </a:rPr>
              <a:t>() and </a:t>
            </a:r>
            <a:r>
              <a:rPr lang="en-US" dirty="0" err="1">
                <a:cs typeface="Segoe UI"/>
              </a:rPr>
              <a:t>sales_data_dir.is_dir</a:t>
            </a:r>
            <a:r>
              <a:rPr lang="en-US" dirty="0">
                <a:cs typeface="Segoe UI"/>
              </a:rPr>
              <a:t>():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 print(</a:t>
            </a:r>
            <a:r>
              <a:rPr lang="en-US" dirty="0" err="1">
                <a:cs typeface="Segoe UI"/>
              </a:rPr>
              <a:t>f'Searching</a:t>
            </a:r>
            <a:r>
              <a:rPr lang="en-US" dirty="0">
                <a:cs typeface="Segoe UI"/>
              </a:rPr>
              <a:t> in {</a:t>
            </a:r>
            <a:r>
              <a:rPr lang="en-US" dirty="0" err="1">
                <a:cs typeface="Segoe UI"/>
              </a:rPr>
              <a:t>sales_data_dir</a:t>
            </a:r>
            <a:r>
              <a:rPr lang="en-US" dirty="0">
                <a:cs typeface="Segoe UI"/>
              </a:rPr>
              <a:t>}')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 # Iterate over all Excel files within the '</a:t>
            </a:r>
            <a:r>
              <a:rPr lang="en-US" dirty="0" err="1">
                <a:cs typeface="Segoe UI"/>
              </a:rPr>
              <a:t>sales_data</a:t>
            </a:r>
            <a:r>
              <a:rPr lang="en-US" dirty="0">
                <a:cs typeface="Segoe UI"/>
              </a:rPr>
              <a:t>' directory and its subdirectories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 for path in </a:t>
            </a:r>
            <a:r>
              <a:rPr lang="en-US" dirty="0" err="1">
                <a:cs typeface="Segoe UI"/>
              </a:rPr>
              <a:t>sales_data_dir.rglob</a:t>
            </a:r>
            <a:r>
              <a:rPr lang="en-US" dirty="0">
                <a:cs typeface="Segoe UI"/>
              </a:rPr>
              <a:t>("*"):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     # Determine the appropriate engine based on file extension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     if </a:t>
            </a:r>
            <a:r>
              <a:rPr lang="en-US" dirty="0" err="1">
                <a:cs typeface="Segoe UI"/>
              </a:rPr>
              <a:t>path.suffix</a:t>
            </a:r>
            <a:r>
              <a:rPr lang="en-US" dirty="0">
                <a:cs typeface="Segoe UI"/>
              </a:rPr>
              <a:t> in ['.</a:t>
            </a:r>
            <a:r>
              <a:rPr lang="en-US" dirty="0" err="1">
                <a:cs typeface="Segoe UI"/>
              </a:rPr>
              <a:t>xls</a:t>
            </a:r>
            <a:r>
              <a:rPr lang="en-US" dirty="0">
                <a:cs typeface="Segoe UI"/>
              </a:rPr>
              <a:t>', '.xlsx']: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         print(</a:t>
            </a:r>
            <a:r>
              <a:rPr lang="en-US" dirty="0" err="1">
                <a:cs typeface="Segoe UI"/>
              </a:rPr>
              <a:t>f'Trying</a:t>
            </a:r>
            <a:r>
              <a:rPr lang="en-US" dirty="0">
                <a:cs typeface="Segoe UI"/>
              </a:rPr>
              <a:t> to read {path}')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         engine = '</a:t>
            </a:r>
            <a:r>
              <a:rPr lang="en-US" dirty="0" err="1">
                <a:cs typeface="Segoe UI"/>
              </a:rPr>
              <a:t>xlrd</a:t>
            </a:r>
            <a:r>
              <a:rPr lang="en-US" dirty="0">
                <a:cs typeface="Segoe UI"/>
              </a:rPr>
              <a:t>' if </a:t>
            </a:r>
            <a:r>
              <a:rPr lang="en-US" dirty="0" err="1">
                <a:cs typeface="Segoe UI"/>
              </a:rPr>
              <a:t>path.suffix</a:t>
            </a:r>
            <a:r>
              <a:rPr lang="en-US" dirty="0">
                <a:cs typeface="Segoe UI"/>
              </a:rPr>
              <a:t> == '.</a:t>
            </a:r>
            <a:r>
              <a:rPr lang="en-US" dirty="0" err="1">
                <a:cs typeface="Segoe UI"/>
              </a:rPr>
              <a:t>xls</a:t>
            </a:r>
            <a:r>
              <a:rPr lang="en-US" dirty="0">
                <a:cs typeface="Segoe UI"/>
              </a:rPr>
              <a:t>' else '</a:t>
            </a:r>
            <a:r>
              <a:rPr lang="en-US" dirty="0" err="1">
                <a:cs typeface="Segoe UI"/>
              </a:rPr>
              <a:t>openpyxl</a:t>
            </a:r>
            <a:r>
              <a:rPr lang="en-US" dirty="0">
                <a:cs typeface="Segoe UI"/>
              </a:rPr>
              <a:t>'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         try: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             part = </a:t>
            </a:r>
            <a:r>
              <a:rPr lang="en-US" dirty="0" err="1">
                <a:cs typeface="Segoe UI"/>
              </a:rPr>
              <a:t>pd.read_excel</a:t>
            </a:r>
            <a:r>
              <a:rPr lang="en-US" dirty="0">
                <a:cs typeface="Segoe UI"/>
              </a:rPr>
              <a:t>(path, </a:t>
            </a:r>
            <a:r>
              <a:rPr lang="en-US" dirty="0" err="1">
                <a:cs typeface="Segoe UI"/>
              </a:rPr>
              <a:t>index_col</a:t>
            </a:r>
            <a:r>
              <a:rPr lang="en-US" dirty="0">
                <a:cs typeface="Segoe UI"/>
              </a:rPr>
              <a:t>="</a:t>
            </a:r>
            <a:r>
              <a:rPr lang="en-US" dirty="0" err="1">
                <a:cs typeface="Segoe UI"/>
              </a:rPr>
              <a:t>transaction_id</a:t>
            </a:r>
            <a:r>
              <a:rPr lang="en-US" dirty="0">
                <a:cs typeface="Segoe UI"/>
              </a:rPr>
              <a:t>", engine=engine)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             </a:t>
            </a:r>
            <a:r>
              <a:rPr lang="en-US" dirty="0" err="1">
                <a:cs typeface="Segoe UI"/>
              </a:rPr>
              <a:t>parts.append</a:t>
            </a:r>
            <a:r>
              <a:rPr lang="en-US" dirty="0">
                <a:cs typeface="Segoe UI"/>
              </a:rPr>
              <a:t>(part)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         except Exception as e: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             print(</a:t>
            </a:r>
            <a:r>
              <a:rPr lang="en-US" dirty="0" err="1">
                <a:cs typeface="Segoe UI"/>
              </a:rPr>
              <a:t>f'Failed</a:t>
            </a:r>
            <a:r>
              <a:rPr lang="en-US" dirty="0">
                <a:cs typeface="Segoe UI"/>
              </a:rPr>
              <a:t> to read {path}: {e}')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else: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Segoe UI"/>
              </a:rPr>
              <a:t>    print(</a:t>
            </a:r>
            <a:r>
              <a:rPr lang="en-US" dirty="0" err="1">
                <a:cs typeface="Segoe UI"/>
              </a:rPr>
              <a:t>f'Error</a:t>
            </a:r>
            <a:r>
              <a:rPr lang="en-US" dirty="0">
                <a:cs typeface="Segoe UI"/>
              </a:rPr>
              <a:t>: The directory {</a:t>
            </a:r>
            <a:r>
              <a:rPr lang="en-US" dirty="0" err="1">
                <a:cs typeface="Segoe UI"/>
              </a:rPr>
              <a:t>sales_data_dir</a:t>
            </a:r>
            <a:r>
              <a:rPr lang="en-US" dirty="0">
                <a:cs typeface="Segoe UI"/>
              </a:rPr>
              <a:t>} does not exist or is not a directory.')</a:t>
            </a:r>
            <a:endParaRPr lang="en-US" dirty="0"/>
          </a:p>
          <a:p>
            <a:pPr marL="0" indent="0">
              <a:lnSpc>
                <a:spcPct val="70000"/>
              </a:lnSpc>
              <a:buNone/>
            </a:pPr>
            <a:endParaRPr lang="en-US"/>
          </a:p>
          <a:p>
            <a:pPr marL="0" indent="0">
              <a:lnSpc>
                <a:spcPct val="7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C120-2747-7E09-8E1B-57B69071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Task 3 : Write your own version of Task 2 code, but this time target the existing subfolder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FB7B-C3B0-A9D4-68EC-76102701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262"/>
            <a:ext cx="10515600" cy="4351338"/>
          </a:xfrm>
        </p:spPr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2401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341A-02B6-286B-B68E-176F4EEA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9385" cy="1325563"/>
          </a:xfrm>
        </p:spPr>
        <p:txBody>
          <a:bodyPr/>
          <a:lstStyle/>
          <a:p>
            <a:r>
              <a:rPr lang="en-MY" dirty="0"/>
              <a:t>Task 4: Reading in messy Excel workbooks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78BB8-BC93-F98E-BFC5-7E61E9A9E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75" y="1249146"/>
            <a:ext cx="6614733" cy="22633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45E82-D367-AE92-0BBB-F79E2E2A8510}"/>
              </a:ext>
            </a:extLst>
          </p:cNvPr>
          <p:cNvSpPr txBox="1"/>
          <p:nvPr/>
        </p:nvSpPr>
        <p:spPr>
          <a:xfrm>
            <a:off x="1061048" y="3512728"/>
            <a:ext cx="10183493" cy="33239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/>
              <a:t>Consider the excel file above.  This is the first sheet of the stores.xlsx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/>
              <a:t>Try and </a:t>
            </a:r>
            <a:r>
              <a:rPr lang="en-MY" sz="1600" dirty="0" err="1"/>
              <a:t>and</a:t>
            </a:r>
            <a:r>
              <a:rPr lang="en-MY" sz="1600" dirty="0"/>
              <a:t> use the parameters </a:t>
            </a:r>
            <a:r>
              <a:rPr lang="en-MY" sz="1600" dirty="0" err="1"/>
              <a:t>sheet_name</a:t>
            </a:r>
            <a:r>
              <a:rPr lang="en-MY" sz="1600" dirty="0"/>
              <a:t>, </a:t>
            </a:r>
            <a:r>
              <a:rPr lang="en-MY" sz="1600" dirty="0" err="1"/>
              <a:t>skiprows</a:t>
            </a:r>
            <a:r>
              <a:rPr lang="en-MY" sz="1600" dirty="0"/>
              <a:t> and </a:t>
            </a:r>
            <a:r>
              <a:rPr lang="en-MY" sz="1600" dirty="0" err="1"/>
              <a:t>usecols</a:t>
            </a:r>
            <a:r>
              <a:rPr lang="en-MY" sz="1600" dirty="0"/>
              <a:t> to read this file into a pandas </a:t>
            </a:r>
            <a:r>
              <a:rPr lang="en-MY" sz="1600" dirty="0" err="1"/>
              <a:t>df</a:t>
            </a:r>
            <a:endParaRPr lang="en-MY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/>
              <a:t>Subsequently, write a function called </a:t>
            </a:r>
            <a:r>
              <a:rPr lang="en-MY" sz="1600" dirty="0" err="1"/>
              <a:t>fix_missing</a:t>
            </a:r>
            <a:r>
              <a:rPr lang="en-MY" sz="1600" dirty="0"/>
              <a:t> to return the False if the value in the flagship column is</a:t>
            </a:r>
          </a:p>
          <a:p>
            <a:r>
              <a:rPr lang="en-MY" sz="1600" dirty="0"/>
              <a:t>“Missing” or “ “ (blank)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/>
              <a:t>What if we want to read in all sheet in an Excel file? And if the column headers are null, how do we treat this?</a:t>
            </a:r>
          </a:p>
          <a:p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661BB-D049-E589-5903-70CC8403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09" y="4110754"/>
            <a:ext cx="6706181" cy="16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9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C9F1B824EB464EB67FCC78E648DD06" ma:contentTypeVersion="6" ma:contentTypeDescription="Create a new document." ma:contentTypeScope="" ma:versionID="f9abf754b1944980013826552cfd23f8">
  <xsd:schema xmlns:xsd="http://www.w3.org/2001/XMLSchema" xmlns:xs="http://www.w3.org/2001/XMLSchema" xmlns:p="http://schemas.microsoft.com/office/2006/metadata/properties" xmlns:ns2="0ebb0a7a-8fdd-4414-8755-3c5250a19738" xmlns:ns3="38e05356-be96-4859-b1ec-583a1efa5cb5" targetNamespace="http://schemas.microsoft.com/office/2006/metadata/properties" ma:root="true" ma:fieldsID="37bc3f63ebc9e91e32fa87577fba3b3f" ns2:_="" ns3:_="">
    <xsd:import namespace="0ebb0a7a-8fdd-4414-8755-3c5250a19738"/>
    <xsd:import namespace="38e05356-be96-4859-b1ec-583a1efa5c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b0a7a-8fdd-4414-8755-3c5250a19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05356-be96-4859-b1ec-583a1efa5cb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A55C43-82C4-47FE-9144-2860DE7449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bb0a7a-8fdd-4414-8755-3c5250a19738"/>
    <ds:schemaRef ds:uri="38e05356-be96-4859-b1ec-583a1efa5c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8DEAE-E0CA-42BB-BA2E-F6A39AAEB4B0}">
  <ds:schemaRefs>
    <ds:schemaRef ds:uri="http://purl.org/dc/terms/"/>
    <ds:schemaRef ds:uri="ba469983-c116-4a04-ae1d-ffab5fa667d6"/>
    <ds:schemaRef ds:uri="http://purl.org/dc/dcmitype/"/>
    <ds:schemaRef ds:uri="http://schemas.openxmlformats.org/package/2006/metadata/core-properties"/>
    <ds:schemaRef ds:uri="http://purl.org/dc/elements/1.1/"/>
    <ds:schemaRef ds:uri="e254a6d2-d151-4862-b966-9b16ae58e2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3e2fb493-0a5c-4ba5-8fbb-6e26ce6929ed}" enabled="1" method="Privileged" siteId="{aac700cd-c721-4651-98dd-b78544c94fd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5858</Words>
  <Application>Microsoft Office PowerPoint</Application>
  <PresentationFormat>Widescreen</PresentationFormat>
  <Paragraphs>632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 wrangling</vt:lpstr>
      <vt:lpstr>Sections</vt:lpstr>
      <vt:lpstr>Learning outcomes</vt:lpstr>
      <vt:lpstr>Some pro-tips to prevent frustration</vt:lpstr>
      <vt:lpstr>Scenario: Excel Reporting Scenario</vt:lpstr>
      <vt:lpstr>Time to learn by doing Task 1 : Reading in an Excel File</vt:lpstr>
      <vt:lpstr>Task 2 : Understanding code </vt:lpstr>
      <vt:lpstr>Task 3 : Write your own version of Task 2 code, but this time target the existing subfolder only</vt:lpstr>
      <vt:lpstr>Task 4: Reading in messy Excel workbooks</vt:lpstr>
      <vt:lpstr>Exploring ExcelFile – faster reading of xls sheets</vt:lpstr>
      <vt:lpstr>Writing to an Excel file using to_excel method and ExcelWriter Class</vt:lpstr>
      <vt:lpstr>Python Packages To Manipulate Excel files</vt:lpstr>
      <vt:lpstr>Manipulating Excel File with Reader and Writer Packages</vt:lpstr>
      <vt:lpstr>Task 5 : Reading Excel using OpenPyXL </vt:lpstr>
      <vt:lpstr>Writing with OpenPyXL</vt:lpstr>
      <vt:lpstr>Task 6: Paste this code snippet and modify it for different effects</vt:lpstr>
      <vt:lpstr>Excel-Python Performance Tips</vt:lpstr>
      <vt:lpstr>Visualizing Pivot, Pivot Table, Melt, Stack/Unstack</vt:lpstr>
      <vt:lpstr>Setting up pivot, stack, and melt</vt:lpstr>
      <vt:lpstr>dfstackreset_indexpivotdf</vt:lpstr>
      <vt:lpstr>dfstackdfpivotdf</vt:lpstr>
      <vt:lpstr>dfmeltadd indexpivotdf</vt:lpstr>
      <vt:lpstr>Task 6: Stack, unstack and melt exercise </vt:lpstr>
      <vt:lpstr>Task 6.1 : Generate this output</vt:lpstr>
      <vt:lpstr>Task 6.2 : Generate this output</vt:lpstr>
      <vt:lpstr>Task 6.3 : Generate this output</vt:lpstr>
      <vt:lpstr>Pivot table setup</vt:lpstr>
      <vt:lpstr>Task 7: Pivot</vt:lpstr>
      <vt:lpstr>Task 8 : Final task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lastModifiedBy/>
  <cp:revision>163</cp:revision>
  <dcterms:created xsi:type="dcterms:W3CDTF">2023-05-01T17:37:37Z</dcterms:created>
  <dcterms:modified xsi:type="dcterms:W3CDTF">2024-03-06T08:13:54Z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0x010100E2C9F1B824EB464EB67FCC78E648DD06</vt:lpwstr>
  </property>
  <property fmtid="{D5CDD505-2E9C-101B-9397-08002B2CF9AE}" pid="3" name="ClassificationContentMarkingFooterLocations">
    <vt:lpwstr>Office Theme:10</vt:lpwstr>
  </property>
  <property fmtid="{D5CDD505-2E9C-101B-9397-08002B2CF9AE}" pid="4" name="ClassificationContentMarkingFooterText">
    <vt:lpwstr>TERHAD</vt:lpwstr>
  </property>
  <property fmtid="{D5CDD505-2E9C-101B-9397-08002B2CF9AE}" pid="5" name="ClassificationContentMarkingHeaderLocations">
    <vt:lpwstr>Office Theme:9</vt:lpwstr>
  </property>
  <property fmtid="{D5CDD505-2E9C-101B-9397-08002B2CF9AE}" pid="6" name="ClassificationContentMarkingHeaderText">
    <vt:lpwstr>TERHAD</vt:lpwstr>
  </property>
  <property fmtid="{D5CDD505-2E9C-101B-9397-08002B2CF9AE}" pid="7" name="MediaServiceImageTags">
    <vt:lpwstr/>
  </property>
</Properties>
</file>