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 name="Shape 6"/>
          <p:cNvSpPr/>
          <p:nvPr>
            <p:ph type="title"/>
          </p:nvPr>
        </p:nvSpPr>
        <p:spPr>
          <a:xfrm>
            <a:off x="4490342" y="1749082"/>
            <a:ext cx="8510993" cy="1535367"/>
          </a:xfrm>
          <a:prstGeom prst="rect">
            <a:avLst/>
          </a:prstGeom>
        </p:spPr>
        <p:txBody>
          <a:bodyPr anchor="b"/>
          <a:lstStyle>
            <a:lvl1pPr algn="r"/>
          </a:lstStyle>
          <a:p>
            <a:pPr lvl="0">
              <a:defRPr sz="1800">
                <a:solidFill>
                  <a:srgbClr val="000000"/>
                </a:solidFill>
              </a:defRPr>
            </a:pPr>
            <a:r>
              <a:rPr sz="8000">
                <a:solidFill>
                  <a:srgbClr val="FFFB00"/>
                </a:solidFill>
              </a:rPr>
              <a:t>Title Text</a:t>
            </a:r>
          </a:p>
        </p:txBody>
      </p:sp>
      <p:sp>
        <p:nvSpPr>
          <p:cNvPr id="7" name="Shape 7"/>
          <p:cNvSpPr/>
          <p:nvPr>
            <p:ph type="body" idx="1"/>
          </p:nvPr>
        </p:nvSpPr>
        <p:spPr>
          <a:xfrm>
            <a:off x="4730065" y="4947577"/>
            <a:ext cx="8271270" cy="1535366"/>
          </a:xfrm>
          <a:prstGeom prst="rect">
            <a:avLst/>
          </a:prstGeom>
        </p:spPr>
        <p:txBody>
          <a:bodyPr anchor="t"/>
          <a:lstStyle>
            <a:lvl1pPr marL="0" indent="0" algn="r">
              <a:spcBef>
                <a:spcPts val="0"/>
              </a:spcBef>
              <a:buSzTx/>
              <a:buNone/>
              <a:defRPr sz="3200"/>
            </a:lvl1pPr>
            <a:lvl2pPr marL="0" indent="228600" algn="r">
              <a:spcBef>
                <a:spcPts val="0"/>
              </a:spcBef>
              <a:buSzTx/>
              <a:buNone/>
              <a:defRPr sz="3200"/>
            </a:lvl2pPr>
            <a:lvl3pPr marL="0" indent="457200" algn="r">
              <a:spcBef>
                <a:spcPts val="0"/>
              </a:spcBef>
              <a:buSzTx/>
              <a:buNone/>
              <a:defRPr sz="3200"/>
            </a:lvl3pPr>
            <a:lvl4pPr marL="0" indent="685800" algn="r">
              <a:spcBef>
                <a:spcPts val="0"/>
              </a:spcBef>
              <a:buSzTx/>
              <a:buNone/>
              <a:defRPr sz="3200"/>
            </a:lvl4pPr>
            <a:lvl5pPr marL="0" indent="914400" algn="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469900"/>
            <a:ext cx="10464800" cy="1422400"/>
          </a:xfrm>
          <a:prstGeom prst="rect">
            <a:avLst/>
          </a:prstGeom>
        </p:spPr>
        <p:txBody>
          <a:bodyPr anchor="b"/>
          <a:lstStyle/>
          <a:p>
            <a:pPr lvl="0">
              <a:defRPr sz="1800">
                <a:solidFill>
                  <a:srgbClr val="000000"/>
                </a:solidFill>
              </a:defRPr>
            </a:pPr>
            <a:r>
              <a:rPr sz="8000">
                <a:solidFill>
                  <a:srgbClr val="FFFB00"/>
                </a:solidFill>
              </a:rPr>
              <a:t>Title Text</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800818" y="558800"/>
            <a:ext cx="11403163" cy="1785740"/>
          </a:xfrm>
          <a:prstGeom prst="rect">
            <a:avLst/>
          </a:prstGeom>
        </p:spPr>
        <p:txBody>
          <a:bodyPr/>
          <a:lstStyle>
            <a:lvl1pPr>
              <a:defRPr sz="6000"/>
            </a:lvl1pPr>
          </a:lstStyle>
          <a:p>
            <a:pPr lvl="0">
              <a:defRPr sz="1800">
                <a:solidFill>
                  <a:srgbClr val="000000"/>
                </a:solidFill>
              </a:defRPr>
            </a:pPr>
            <a:r>
              <a:rPr sz="6000">
                <a:solidFill>
                  <a:srgbClr val="FFFB00"/>
                </a:solidFill>
              </a:rPr>
              <a:t>Title Text</a:t>
            </a:r>
          </a:p>
        </p:txBody>
      </p:sp>
      <p:sp>
        <p:nvSpPr>
          <p:cNvPr id="15" name="Shape 15"/>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0" name="Shape 20"/>
          <p:cNvSpPr/>
          <p:nvPr>
            <p:ph type="body" idx="1"/>
          </p:nvPr>
        </p:nvSpPr>
        <p:spPr>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3" name="Shape 23"/>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solidFill>
                  <a:srgbClr val="000000"/>
                </a:solidFill>
              </a:defRPr>
            </a:pPr>
            <a:r>
              <a:rPr sz="2800">
                <a:solidFill>
                  <a:srgbClr val="26E9FF"/>
                </a:solidFill>
              </a:rPr>
              <a:t>Body Level One</a:t>
            </a:r>
            <a:endParaRPr sz="2800">
              <a:solidFill>
                <a:srgbClr val="26E9FF"/>
              </a:solidFill>
            </a:endParaRPr>
          </a:p>
          <a:p>
            <a:pPr lvl="1">
              <a:defRPr sz="1800">
                <a:solidFill>
                  <a:srgbClr val="000000"/>
                </a:solidFill>
              </a:defRPr>
            </a:pPr>
            <a:r>
              <a:rPr sz="2800">
                <a:solidFill>
                  <a:srgbClr val="26E9FF"/>
                </a:solidFill>
              </a:rPr>
              <a:t>Body Level Two</a:t>
            </a:r>
            <a:endParaRPr sz="2800">
              <a:solidFill>
                <a:srgbClr val="26E9FF"/>
              </a:solidFill>
            </a:endParaRPr>
          </a:p>
          <a:p>
            <a:pPr lvl="2">
              <a:defRPr sz="1800">
                <a:solidFill>
                  <a:srgbClr val="000000"/>
                </a:solidFill>
              </a:defRPr>
            </a:pPr>
            <a:r>
              <a:rPr sz="2800">
                <a:solidFill>
                  <a:srgbClr val="26E9FF"/>
                </a:solidFill>
              </a:rPr>
              <a:t>Body Level Three</a:t>
            </a:r>
            <a:endParaRPr sz="2800">
              <a:solidFill>
                <a:srgbClr val="26E9FF"/>
              </a:solidFill>
            </a:endParaRPr>
          </a:p>
          <a:p>
            <a:pPr lvl="3">
              <a:defRPr sz="1800">
                <a:solidFill>
                  <a:srgbClr val="000000"/>
                </a:solidFill>
              </a:defRPr>
            </a:pPr>
            <a:r>
              <a:rPr sz="2800">
                <a:solidFill>
                  <a:srgbClr val="26E9FF"/>
                </a:solidFill>
              </a:rPr>
              <a:t>Body Level Four</a:t>
            </a:r>
            <a:endParaRPr sz="2800">
              <a:solidFill>
                <a:srgbClr val="26E9FF"/>
              </a:solidFill>
            </a:endParaRPr>
          </a:p>
          <a:p>
            <a:pPr lvl="4">
              <a:defRPr sz="1800">
                <a:solidFill>
                  <a:srgbClr val="000000"/>
                </a:solidFill>
              </a:defRPr>
            </a:pPr>
            <a:r>
              <a:rPr sz="2800">
                <a:solidFill>
                  <a:srgbClr val="26E9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0" y="-44450"/>
            <a:ext cx="13004800" cy="9842500"/>
          </a:xfrm>
          <a:prstGeom prst="rect">
            <a:avLst/>
          </a:prstGeom>
          <a:solidFill>
            <a:srgbClr val="000000">
              <a:alpha val="37685"/>
            </a:srgbClr>
          </a:solidFill>
          <a:ln w="12700">
            <a:miter lim="400000"/>
          </a:ln>
        </p:spPr>
        <p:txBody>
          <a:bodyPr lIns="0" tIns="0" rIns="0" bIns="0" anchor="ctr"/>
          <a:lstStyle/>
          <a:p>
            <a:pPr lvl="0">
              <a:defRPr sz="2400">
                <a:solidFill>
                  <a:srgbClr val="FFFFFF"/>
                </a:solidFill>
              </a:defRPr>
            </a:pPr>
          </a:p>
        </p:txBody>
      </p:sp>
      <p:sp>
        <p:nvSpPr>
          <p:cNvPr id="3" name="Shape 3"/>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B00"/>
                </a:solidFill>
              </a:rPr>
              <a:t>Title Text</a:t>
            </a:r>
          </a:p>
        </p:txBody>
      </p:sp>
      <p:sp>
        <p:nvSpPr>
          <p:cNvPr id="4" name="Shape 4"/>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B00"/>
          </a:solidFill>
          <a:latin typeface="+mn-lt"/>
          <a:ea typeface="+mn-ea"/>
          <a:cs typeface="+mn-cs"/>
          <a:sym typeface="Helvetica Light"/>
        </a:defRPr>
      </a:lvl1pPr>
      <a:lvl2pPr indent="228600" algn="ctr" defTabSz="584200">
        <a:defRPr sz="8000">
          <a:solidFill>
            <a:srgbClr val="FFFB00"/>
          </a:solidFill>
          <a:latin typeface="+mn-lt"/>
          <a:ea typeface="+mn-ea"/>
          <a:cs typeface="+mn-cs"/>
          <a:sym typeface="Helvetica Light"/>
        </a:defRPr>
      </a:lvl2pPr>
      <a:lvl3pPr indent="457200" algn="ctr" defTabSz="584200">
        <a:defRPr sz="8000">
          <a:solidFill>
            <a:srgbClr val="FFFB00"/>
          </a:solidFill>
          <a:latin typeface="+mn-lt"/>
          <a:ea typeface="+mn-ea"/>
          <a:cs typeface="+mn-cs"/>
          <a:sym typeface="Helvetica Light"/>
        </a:defRPr>
      </a:lvl3pPr>
      <a:lvl4pPr indent="685800" algn="ctr" defTabSz="584200">
        <a:defRPr sz="8000">
          <a:solidFill>
            <a:srgbClr val="FFFB00"/>
          </a:solidFill>
          <a:latin typeface="+mn-lt"/>
          <a:ea typeface="+mn-ea"/>
          <a:cs typeface="+mn-cs"/>
          <a:sym typeface="Helvetica Light"/>
        </a:defRPr>
      </a:lvl4pPr>
      <a:lvl5pPr indent="914400" algn="ctr" defTabSz="584200">
        <a:defRPr sz="8000">
          <a:solidFill>
            <a:srgbClr val="FFFB00"/>
          </a:solidFill>
          <a:latin typeface="+mn-lt"/>
          <a:ea typeface="+mn-ea"/>
          <a:cs typeface="+mn-cs"/>
          <a:sym typeface="Helvetica Light"/>
        </a:defRPr>
      </a:lvl5pPr>
      <a:lvl6pPr indent="1143000" algn="ctr" defTabSz="584200">
        <a:defRPr sz="8000">
          <a:solidFill>
            <a:srgbClr val="FFFB00"/>
          </a:solidFill>
          <a:latin typeface="+mn-lt"/>
          <a:ea typeface="+mn-ea"/>
          <a:cs typeface="+mn-cs"/>
          <a:sym typeface="Helvetica Light"/>
        </a:defRPr>
      </a:lvl6pPr>
      <a:lvl7pPr indent="1371600" algn="ctr" defTabSz="584200">
        <a:defRPr sz="8000">
          <a:solidFill>
            <a:srgbClr val="FFFB00"/>
          </a:solidFill>
          <a:latin typeface="+mn-lt"/>
          <a:ea typeface="+mn-ea"/>
          <a:cs typeface="+mn-cs"/>
          <a:sym typeface="Helvetica Light"/>
        </a:defRPr>
      </a:lvl7pPr>
      <a:lvl8pPr indent="1600200" algn="ctr" defTabSz="584200">
        <a:defRPr sz="8000">
          <a:solidFill>
            <a:srgbClr val="FFFB00"/>
          </a:solidFill>
          <a:latin typeface="+mn-lt"/>
          <a:ea typeface="+mn-ea"/>
          <a:cs typeface="+mn-cs"/>
          <a:sym typeface="Helvetica Light"/>
        </a:defRPr>
      </a:lvl8pPr>
      <a:lvl9pPr indent="1828800" algn="ctr" defTabSz="584200">
        <a:defRPr sz="8000">
          <a:solidFill>
            <a:srgbClr val="FFFB00"/>
          </a:solidFill>
          <a:latin typeface="+mn-lt"/>
          <a:ea typeface="+mn-ea"/>
          <a:cs typeface="+mn-cs"/>
          <a:sym typeface="Helvetica Light"/>
        </a:defRPr>
      </a:lvl9pPr>
    </p:titleStyle>
    <p:bodyStyle>
      <a:lvl1pPr marL="444500" indent="-444500" defTabSz="584200">
        <a:spcBef>
          <a:spcPts val="4200"/>
        </a:spcBef>
        <a:buSzPct val="75000"/>
        <a:buChar char="•"/>
        <a:defRPr sz="3600">
          <a:solidFill>
            <a:srgbClr val="26E9FF"/>
          </a:solidFill>
          <a:latin typeface="+mn-lt"/>
          <a:ea typeface="+mn-ea"/>
          <a:cs typeface="+mn-cs"/>
          <a:sym typeface="Helvetica Light"/>
        </a:defRPr>
      </a:lvl1pPr>
      <a:lvl2pPr marL="889000" indent="-444500" defTabSz="584200">
        <a:spcBef>
          <a:spcPts val="4200"/>
        </a:spcBef>
        <a:buSzPct val="75000"/>
        <a:buChar char="•"/>
        <a:defRPr sz="3600">
          <a:solidFill>
            <a:srgbClr val="26E9FF"/>
          </a:solidFill>
          <a:latin typeface="+mn-lt"/>
          <a:ea typeface="+mn-ea"/>
          <a:cs typeface="+mn-cs"/>
          <a:sym typeface="Helvetica Light"/>
        </a:defRPr>
      </a:lvl2pPr>
      <a:lvl3pPr marL="1333500" indent="-444500" defTabSz="584200">
        <a:spcBef>
          <a:spcPts val="4200"/>
        </a:spcBef>
        <a:buSzPct val="75000"/>
        <a:buChar char="•"/>
        <a:defRPr sz="3600">
          <a:solidFill>
            <a:srgbClr val="26E9FF"/>
          </a:solidFill>
          <a:latin typeface="+mn-lt"/>
          <a:ea typeface="+mn-ea"/>
          <a:cs typeface="+mn-cs"/>
          <a:sym typeface="Helvetica Light"/>
        </a:defRPr>
      </a:lvl3pPr>
      <a:lvl4pPr marL="1778000" indent="-444500" defTabSz="584200">
        <a:spcBef>
          <a:spcPts val="4200"/>
        </a:spcBef>
        <a:buSzPct val="75000"/>
        <a:buChar char="•"/>
        <a:defRPr sz="3600">
          <a:solidFill>
            <a:srgbClr val="26E9FF"/>
          </a:solidFill>
          <a:latin typeface="+mn-lt"/>
          <a:ea typeface="+mn-ea"/>
          <a:cs typeface="+mn-cs"/>
          <a:sym typeface="Helvetica Light"/>
        </a:defRPr>
      </a:lvl4pPr>
      <a:lvl5pPr marL="2222500" indent="-444500" defTabSz="584200">
        <a:spcBef>
          <a:spcPts val="4200"/>
        </a:spcBef>
        <a:buSzPct val="75000"/>
        <a:buChar char="•"/>
        <a:defRPr sz="3600">
          <a:solidFill>
            <a:srgbClr val="26E9FF"/>
          </a:solidFill>
          <a:latin typeface="+mn-lt"/>
          <a:ea typeface="+mn-ea"/>
          <a:cs typeface="+mn-cs"/>
          <a:sym typeface="Helvetica Light"/>
        </a:defRPr>
      </a:lvl5pPr>
      <a:lvl6pPr marL="2667000" indent="-444500" defTabSz="584200">
        <a:spcBef>
          <a:spcPts val="4200"/>
        </a:spcBef>
        <a:buSzPct val="75000"/>
        <a:buChar char="•"/>
        <a:defRPr sz="3600">
          <a:solidFill>
            <a:srgbClr val="26E9FF"/>
          </a:solidFill>
          <a:latin typeface="+mn-lt"/>
          <a:ea typeface="+mn-ea"/>
          <a:cs typeface="+mn-cs"/>
          <a:sym typeface="Helvetica Light"/>
        </a:defRPr>
      </a:lvl6pPr>
      <a:lvl7pPr marL="3111500" indent="-444500" defTabSz="584200">
        <a:spcBef>
          <a:spcPts val="4200"/>
        </a:spcBef>
        <a:buSzPct val="75000"/>
        <a:buChar char="•"/>
        <a:defRPr sz="3600">
          <a:solidFill>
            <a:srgbClr val="26E9FF"/>
          </a:solidFill>
          <a:latin typeface="+mn-lt"/>
          <a:ea typeface="+mn-ea"/>
          <a:cs typeface="+mn-cs"/>
          <a:sym typeface="Helvetica Light"/>
        </a:defRPr>
      </a:lvl7pPr>
      <a:lvl8pPr marL="3556000" indent="-444500" defTabSz="584200">
        <a:spcBef>
          <a:spcPts val="4200"/>
        </a:spcBef>
        <a:buSzPct val="75000"/>
        <a:buChar char="•"/>
        <a:defRPr sz="3600">
          <a:solidFill>
            <a:srgbClr val="26E9FF"/>
          </a:solidFill>
          <a:latin typeface="+mn-lt"/>
          <a:ea typeface="+mn-ea"/>
          <a:cs typeface="+mn-cs"/>
          <a:sym typeface="Helvetica Light"/>
        </a:defRPr>
      </a:lvl8pPr>
      <a:lvl9pPr marL="4000500" indent="-444500" defTabSz="584200">
        <a:spcBef>
          <a:spcPts val="4200"/>
        </a:spcBef>
        <a:buSzPct val="75000"/>
        <a:buChar char="•"/>
        <a:defRPr sz="3600">
          <a:solidFill>
            <a:srgbClr val="26E9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www.nami.org/NAMI/media/NAMI-Media/Infographics/GeneralMHFacts.pdf"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xfrm>
            <a:off x="4730065" y="1645498"/>
            <a:ext cx="8271270" cy="1638951"/>
          </a:xfrm>
          <a:prstGeom prst="rect">
            <a:avLst/>
          </a:prstGeom>
        </p:spPr>
        <p:txBody>
          <a:bodyPr/>
          <a:lstStyle>
            <a:lvl1pPr defTabSz="251206">
              <a:defRPr sz="3440"/>
            </a:lvl1pPr>
          </a:lstStyle>
          <a:p>
            <a:pPr lvl="0">
              <a:defRPr sz="1800">
                <a:solidFill>
                  <a:srgbClr val="000000"/>
                </a:solidFill>
              </a:defRPr>
            </a:pPr>
            <a:r>
              <a:rPr sz="3440">
                <a:solidFill>
                  <a:srgbClr val="FFFB00"/>
                </a:solidFill>
              </a:rPr>
              <a:t>HOCKEY: How to Observe Connectomes for gaining Knowledge and Estimating ‘Y’</a:t>
            </a:r>
          </a:p>
        </p:txBody>
      </p:sp>
      <p:sp>
        <p:nvSpPr>
          <p:cNvPr id="34" name="Shape 34"/>
          <p:cNvSpPr/>
          <p:nvPr>
            <p:ph type="body" idx="1"/>
          </p:nvPr>
        </p:nvSpPr>
        <p:spPr>
          <a:prstGeom prst="rect">
            <a:avLst/>
          </a:prstGeom>
        </p:spPr>
        <p:txBody>
          <a:bodyPr/>
          <a:lstStyle/>
          <a:p>
            <a:pPr lvl="0" defTabSz="578358">
              <a:defRPr sz="1800">
                <a:solidFill>
                  <a:srgbClr val="000000"/>
                </a:solidFill>
              </a:defRPr>
            </a:pPr>
            <a:r>
              <a:rPr sz="3168">
                <a:solidFill>
                  <a:srgbClr val="26E9FF"/>
                </a:solidFill>
              </a:rPr>
              <a:t>Greg Kiar</a:t>
            </a:r>
            <a:endParaRPr sz="3168">
              <a:solidFill>
                <a:srgbClr val="26E9FF"/>
              </a:solidFill>
            </a:endParaRPr>
          </a:p>
          <a:p>
            <a:pPr lvl="0" defTabSz="578358">
              <a:defRPr sz="1800">
                <a:solidFill>
                  <a:srgbClr val="000000"/>
                </a:solidFill>
              </a:defRPr>
            </a:pPr>
            <a:endParaRPr sz="3168">
              <a:solidFill>
                <a:srgbClr val="26E9FF"/>
              </a:solidFill>
            </a:endParaRPr>
          </a:p>
          <a:p>
            <a:pPr lvl="0" defTabSz="578358">
              <a:defRPr sz="1800">
                <a:solidFill>
                  <a:srgbClr val="000000"/>
                </a:solidFill>
              </a:defRPr>
            </a:pPr>
            <a:r>
              <a:rPr sz="3168">
                <a:solidFill>
                  <a:srgbClr val="26E9FF"/>
                </a:solidFill>
              </a:rPr>
              <a:t>March 7th, 2016</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p>
            <a:pPr lvl="0">
              <a:defRPr sz="1800">
                <a:solidFill>
                  <a:srgbClr val="000000"/>
                </a:solidFill>
              </a:defRPr>
            </a:pPr>
            <a:r>
              <a:rPr sz="8000">
                <a:solidFill>
                  <a:srgbClr val="FFFB00"/>
                </a:solidFill>
              </a:rPr>
              <a:t>Resolution</a:t>
            </a:r>
          </a:p>
        </p:txBody>
      </p:sp>
      <p:pic>
        <p:nvPicPr>
          <p:cNvPr id="114" name="pasted-image.pdf"/>
          <p:cNvPicPr/>
          <p:nvPr/>
        </p:nvPicPr>
        <p:blipFill>
          <a:blip r:embed="rId2">
            <a:extLst/>
          </a:blip>
          <a:stretch>
            <a:fillRect/>
          </a:stretch>
        </p:blipFill>
        <p:spPr>
          <a:xfrm>
            <a:off x="130979" y="3585585"/>
            <a:ext cx="3924301" cy="3492501"/>
          </a:xfrm>
          <a:prstGeom prst="rect">
            <a:avLst/>
          </a:prstGeom>
          <a:ln w="12700">
            <a:miter lim="400000"/>
          </a:ln>
        </p:spPr>
      </p:pic>
      <p:sp>
        <p:nvSpPr>
          <p:cNvPr id="115" name="Shape 115"/>
          <p:cNvSpPr/>
          <p:nvPr/>
        </p:nvSpPr>
        <p:spPr>
          <a:xfrm>
            <a:off x="4559585" y="4140199"/>
            <a:ext cx="68523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a:t>
            </a:r>
          </a:p>
        </p:txBody>
      </p:sp>
      <p:pic>
        <p:nvPicPr>
          <p:cNvPr id="116" name="pasted-image.png"/>
          <p:cNvPicPr/>
          <p:nvPr/>
        </p:nvPicPr>
        <p:blipFill>
          <a:blip r:embed="rId3">
            <a:extLst/>
          </a:blip>
          <a:stretch>
            <a:fillRect/>
          </a:stretch>
        </p:blipFill>
        <p:spPr>
          <a:xfrm>
            <a:off x="4254500" y="4925435"/>
            <a:ext cx="1371600" cy="812801"/>
          </a:xfrm>
          <a:prstGeom prst="rect">
            <a:avLst/>
          </a:prstGeom>
          <a:ln w="12700">
            <a:miter lim="400000"/>
          </a:ln>
        </p:spPr>
      </p:pic>
      <p:pic>
        <p:nvPicPr>
          <p:cNvPr id="117" name="pasted-image-filtered.png"/>
          <p:cNvPicPr/>
          <p:nvPr/>
        </p:nvPicPr>
        <p:blipFill>
          <a:blip r:embed="rId4">
            <a:extLst/>
          </a:blip>
          <a:stretch>
            <a:fillRect/>
          </a:stretch>
        </p:blipFill>
        <p:spPr>
          <a:xfrm>
            <a:off x="6167839" y="3839585"/>
            <a:ext cx="1435101" cy="2984501"/>
          </a:xfrm>
          <a:prstGeom prst="rect">
            <a:avLst/>
          </a:prstGeom>
          <a:ln w="12700">
            <a:miter lim="400000"/>
          </a:ln>
        </p:spPr>
      </p:pic>
      <p:pic>
        <p:nvPicPr>
          <p:cNvPr id="118" name="pasted-image-filtered.png"/>
          <p:cNvPicPr/>
          <p:nvPr/>
        </p:nvPicPr>
        <p:blipFill>
          <a:blip r:embed="rId5">
            <a:extLst/>
          </a:blip>
          <a:srcRect l="0" t="0" r="0" b="0"/>
          <a:stretch>
            <a:fillRect/>
          </a:stretch>
        </p:blipFill>
        <p:spPr>
          <a:xfrm rot="1680000">
            <a:off x="9855200" y="3384560"/>
            <a:ext cx="3186156" cy="2984501"/>
          </a:xfrm>
          <a:prstGeom prst="rect">
            <a:avLst/>
          </a:prstGeom>
          <a:ln w="12700">
            <a:miter lim="400000"/>
          </a:ln>
        </p:spPr>
      </p:pic>
      <p:pic>
        <p:nvPicPr>
          <p:cNvPr id="119" name="pasted-image.png"/>
          <p:cNvPicPr/>
          <p:nvPr/>
        </p:nvPicPr>
        <p:blipFill>
          <a:blip r:embed="rId3">
            <a:extLst/>
          </a:blip>
          <a:stretch>
            <a:fillRect/>
          </a:stretch>
        </p:blipFill>
        <p:spPr>
          <a:xfrm>
            <a:off x="8137525" y="4925435"/>
            <a:ext cx="1371600" cy="812801"/>
          </a:xfrm>
          <a:prstGeom prst="rect">
            <a:avLst/>
          </a:prstGeom>
          <a:ln w="12700">
            <a:miter lim="400000"/>
          </a:ln>
        </p:spPr>
      </p:pic>
      <p:sp>
        <p:nvSpPr>
          <p:cNvPr id="120" name="Shape 120"/>
          <p:cNvSpPr/>
          <p:nvPr/>
        </p:nvSpPr>
        <p:spPr>
          <a:xfrm>
            <a:off x="8343804" y="4140199"/>
            <a:ext cx="78124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Rx</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Significance</a:t>
            </a:r>
          </a:p>
        </p:txBody>
      </p:sp>
      <p:pic>
        <p:nvPicPr>
          <p:cNvPr id="37" name="Screen Shot 2016-03-04 at 12.04.15 PM.png"/>
          <p:cNvPicPr/>
          <p:nvPr/>
        </p:nvPicPr>
        <p:blipFill>
          <a:blip r:embed="rId2">
            <a:extLst/>
          </a:blip>
          <a:srcRect l="2110" t="1641" r="6324" b="1641"/>
          <a:stretch>
            <a:fillRect/>
          </a:stretch>
        </p:blipFill>
        <p:spPr>
          <a:xfrm>
            <a:off x="8807003" y="2955329"/>
            <a:ext cx="3739105" cy="5569989"/>
          </a:xfrm>
          <a:prstGeom prst="rect">
            <a:avLst/>
          </a:prstGeom>
          <a:ln w="25400">
            <a:solidFill>
              <a:srgbClr val="00FDFF"/>
            </a:solidFill>
            <a:miter lim="400000"/>
          </a:ln>
        </p:spPr>
      </p:pic>
      <p:pic>
        <p:nvPicPr>
          <p:cNvPr id="38" name="Screen Shot 2016-03-04 at 12.04.53 PM.png"/>
          <p:cNvPicPr/>
          <p:nvPr/>
        </p:nvPicPr>
        <p:blipFill>
          <a:blip r:embed="rId3">
            <a:extLst/>
          </a:blip>
          <a:srcRect l="3073" t="3324" r="3073" b="3324"/>
          <a:stretch>
            <a:fillRect/>
          </a:stretch>
        </p:blipFill>
        <p:spPr>
          <a:xfrm>
            <a:off x="273544" y="3889970"/>
            <a:ext cx="8249870" cy="3700755"/>
          </a:xfrm>
          <a:prstGeom prst="rect">
            <a:avLst/>
          </a:prstGeom>
          <a:ln w="25400">
            <a:solidFill>
              <a:srgbClr val="00FDFF"/>
            </a:solidFill>
            <a:miter lim="400000"/>
          </a:ln>
        </p:spPr>
      </p:pic>
      <p:sp>
        <p:nvSpPr>
          <p:cNvPr id="39" name="Shape 39"/>
          <p:cNvSpPr/>
          <p:nvPr/>
        </p:nvSpPr>
        <p:spPr>
          <a:xfrm>
            <a:off x="310334" y="9213849"/>
            <a:ext cx="817626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solidFill>
                  <a:srgbClr val="00FDFF"/>
                </a:solidFill>
              </a:rPr>
              <a:t>NAMI: </a:t>
            </a:r>
            <a:r>
              <a:rPr sz="1600" u="sng">
                <a:solidFill>
                  <a:srgbClr val="00FDFF"/>
                </a:solidFill>
                <a:hlinkClick r:id="rId4" invalidUrl="" action="" tgtFrame="" tooltip="" history="1" highlightClick="0" endSnd="0"/>
              </a:rPr>
              <a:t>https://www.nami.org/NAMI/media/NAMI-Media/Infographics/GeneralMHFacts.pdf</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Gap</a:t>
            </a:r>
          </a:p>
        </p:txBody>
      </p:sp>
      <p:sp>
        <p:nvSpPr>
          <p:cNvPr id="42" name="Shape 42"/>
          <p:cNvSpPr/>
          <p:nvPr>
            <p:ph type="body" idx="1"/>
          </p:nvPr>
        </p:nvSpPr>
        <p:spPr>
          <a:xfrm>
            <a:off x="814006" y="5604347"/>
            <a:ext cx="11376788" cy="3450753"/>
          </a:xfrm>
          <a:prstGeom prst="rect">
            <a:avLst/>
          </a:prstGeom>
        </p:spPr>
        <p:txBody>
          <a:bodyPr/>
          <a:lstStyle/>
          <a:p>
            <a:pPr lvl="0">
              <a:defRPr sz="1800">
                <a:solidFill>
                  <a:srgbClr val="000000"/>
                </a:solidFill>
              </a:defRPr>
            </a:pPr>
            <a:r>
              <a:rPr sz="2800">
                <a:solidFill>
                  <a:srgbClr val="26E9FF"/>
                </a:solidFill>
              </a:rPr>
              <a:t>“50% of people show signs at 14 years old  diagnosed with a mental disorder show signs of the disease by age 14, 75% by age 25.”</a:t>
            </a:r>
            <a:endParaRPr sz="2800">
              <a:solidFill>
                <a:srgbClr val="26E9FF"/>
              </a:solidFill>
            </a:endParaRPr>
          </a:p>
          <a:p>
            <a:pPr lvl="0">
              <a:defRPr sz="1800">
                <a:solidFill>
                  <a:srgbClr val="000000"/>
                </a:solidFill>
              </a:defRPr>
            </a:pPr>
            <a:r>
              <a:rPr sz="2800">
                <a:solidFill>
                  <a:srgbClr val="26E9FF"/>
                </a:solidFill>
              </a:rPr>
              <a:t>“76-85% of serious cases went untreated in low and middle income countries, 35-50% of cases in high income countries.”</a:t>
            </a:r>
          </a:p>
        </p:txBody>
      </p:sp>
      <p:pic>
        <p:nvPicPr>
          <p:cNvPr id="43" name="Screen Shot 2016-03-04 at 12.20.25 PM.png"/>
          <p:cNvPicPr/>
          <p:nvPr/>
        </p:nvPicPr>
        <p:blipFill>
          <a:blip r:embed="rId2">
            <a:extLst/>
          </a:blip>
          <a:stretch>
            <a:fillRect/>
          </a:stretch>
        </p:blipFill>
        <p:spPr>
          <a:xfrm>
            <a:off x="895953" y="2486868"/>
            <a:ext cx="11212894" cy="2971133"/>
          </a:xfrm>
          <a:prstGeom prst="rect">
            <a:avLst/>
          </a:prstGeom>
          <a:ln w="25400">
            <a:solidFill>
              <a:srgbClr val="00FDFF"/>
            </a:solidFill>
            <a:miter lim="400000"/>
          </a:ln>
        </p:spPr>
      </p:pic>
      <p:sp>
        <p:nvSpPr>
          <p:cNvPr id="44" name="Shape 44"/>
          <p:cNvSpPr/>
          <p:nvPr/>
        </p:nvSpPr>
        <p:spPr>
          <a:xfrm>
            <a:off x="102768" y="9188747"/>
            <a:ext cx="1246906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solidFill>
                  <a:srgbClr val="00FDFF"/>
                </a:solidFill>
              </a:defRPr>
            </a:lvl1pPr>
          </a:lstStyle>
          <a:p>
            <a:pPr lvl="0">
              <a:defRPr sz="1800">
                <a:solidFill>
                  <a:srgbClr val="000000"/>
                </a:solidFill>
              </a:defRPr>
            </a:pPr>
            <a:r>
              <a:rPr sz="1600">
                <a:solidFill>
                  <a:srgbClr val="00FDFF"/>
                </a:solidFill>
              </a:rPr>
              <a:t>Prevalence, Severity, and Unmet Need for Treatment of Mental Disorders, World Health Organization World Mental Health Surveys, June 2004, Journal of the American Medical Association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Challenge</a:t>
            </a:r>
          </a:p>
        </p:txBody>
      </p:sp>
      <p:pic>
        <p:nvPicPr>
          <p:cNvPr id="47" name="pasted-image.pdf"/>
          <p:cNvPicPr/>
          <p:nvPr/>
        </p:nvPicPr>
        <p:blipFill>
          <a:blip r:embed="rId2">
            <a:extLst/>
          </a:blip>
          <a:stretch>
            <a:fillRect/>
          </a:stretch>
        </p:blipFill>
        <p:spPr>
          <a:xfrm>
            <a:off x="1312079" y="3585585"/>
            <a:ext cx="3924301" cy="3492501"/>
          </a:xfrm>
          <a:prstGeom prst="rect">
            <a:avLst/>
          </a:prstGeom>
          <a:ln w="12700">
            <a:miter lim="400000"/>
          </a:ln>
        </p:spPr>
      </p:pic>
      <p:sp>
        <p:nvSpPr>
          <p:cNvPr id="48" name="Shape 48"/>
          <p:cNvSpPr/>
          <p:nvPr/>
        </p:nvSpPr>
        <p:spPr>
          <a:xfrm>
            <a:off x="6245225" y="4140199"/>
            <a:ext cx="97155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rgbClr val="00FDFF"/>
                </a:solidFill>
              </a:defRPr>
            </a:lvl1pPr>
          </a:lstStyle>
          <a:p>
            <a:pPr lvl="0">
              <a:defRPr sz="1800">
                <a:solidFill>
                  <a:srgbClr val="000000"/>
                </a:solidFill>
              </a:defRPr>
            </a:pPr>
            <a:r>
              <a:rPr sz="4500">
                <a:solidFill>
                  <a:srgbClr val="00FDFF"/>
                </a:solidFill>
              </a:rPr>
              <a:t>???</a:t>
            </a:r>
          </a:p>
        </p:txBody>
      </p:sp>
      <p:pic>
        <p:nvPicPr>
          <p:cNvPr id="49" name="pasted-image.png"/>
          <p:cNvPicPr/>
          <p:nvPr/>
        </p:nvPicPr>
        <p:blipFill>
          <a:blip r:embed="rId3">
            <a:extLst/>
          </a:blip>
          <a:stretch>
            <a:fillRect/>
          </a:stretch>
        </p:blipFill>
        <p:spPr>
          <a:xfrm>
            <a:off x="6045200" y="4925435"/>
            <a:ext cx="1371600" cy="812801"/>
          </a:xfrm>
          <a:prstGeom prst="rect">
            <a:avLst/>
          </a:prstGeom>
          <a:ln w="12700">
            <a:miter lim="400000"/>
          </a:ln>
        </p:spPr>
      </p:pic>
      <p:pic>
        <p:nvPicPr>
          <p:cNvPr id="50" name="pasted-image-filtered.png"/>
          <p:cNvPicPr/>
          <p:nvPr/>
        </p:nvPicPr>
        <p:blipFill>
          <a:blip r:embed="rId4">
            <a:extLst/>
          </a:blip>
          <a:stretch>
            <a:fillRect/>
          </a:stretch>
        </p:blipFill>
        <p:spPr>
          <a:xfrm>
            <a:off x="8896350" y="3839585"/>
            <a:ext cx="1435100" cy="2984501"/>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544859" y="-19844"/>
            <a:ext cx="11915081" cy="2159001"/>
          </a:xfrm>
          <a:prstGeom prst="rect">
            <a:avLst/>
          </a:prstGeom>
        </p:spPr>
        <p:txBody>
          <a:bodyPr/>
          <a:lstStyle>
            <a:lvl1pPr defTabSz="519937">
              <a:defRPr sz="7119"/>
            </a:lvl1pPr>
          </a:lstStyle>
          <a:p>
            <a:pPr lvl="0">
              <a:defRPr sz="1800">
                <a:solidFill>
                  <a:srgbClr val="000000"/>
                </a:solidFill>
              </a:defRPr>
            </a:pPr>
            <a:r>
              <a:rPr sz="7119">
                <a:solidFill>
                  <a:srgbClr val="FFFB00"/>
                </a:solidFill>
              </a:rPr>
              <a:t>Formal Statement of Problem</a:t>
            </a:r>
          </a:p>
        </p:txBody>
      </p:sp>
      <p:pic>
        <p:nvPicPr>
          <p:cNvPr id="53" name="pasted-image.png"/>
          <p:cNvPicPr/>
          <p:nvPr/>
        </p:nvPicPr>
        <p:blipFill>
          <a:blip r:embed="rId2">
            <a:extLst/>
          </a:blip>
          <a:stretch>
            <a:fillRect/>
          </a:stretch>
        </p:blipFill>
        <p:spPr>
          <a:xfrm>
            <a:off x="505243" y="2197100"/>
            <a:ext cx="6228514" cy="475366"/>
          </a:xfrm>
          <a:prstGeom prst="rect">
            <a:avLst/>
          </a:prstGeom>
          <a:ln w="12700">
            <a:miter lim="400000"/>
          </a:ln>
        </p:spPr>
      </p:pic>
      <p:sp>
        <p:nvSpPr>
          <p:cNvPr id="54" name="Shape 54"/>
          <p:cNvSpPr/>
          <p:nvPr/>
        </p:nvSpPr>
        <p:spPr>
          <a:xfrm>
            <a:off x="7299769" y="2142682"/>
            <a:ext cx="498386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and labels observed</a:t>
            </a:r>
          </a:p>
        </p:txBody>
      </p:sp>
      <p:pic>
        <p:nvPicPr>
          <p:cNvPr id="55" name="pasted-image.png"/>
          <p:cNvPicPr/>
          <p:nvPr/>
        </p:nvPicPr>
        <p:blipFill>
          <a:blip r:embed="rId3">
            <a:extLst/>
          </a:blip>
          <a:stretch>
            <a:fillRect/>
          </a:stretch>
        </p:blipFill>
        <p:spPr>
          <a:xfrm>
            <a:off x="1460500" y="3136900"/>
            <a:ext cx="2680536" cy="475366"/>
          </a:xfrm>
          <a:prstGeom prst="rect">
            <a:avLst/>
          </a:prstGeom>
          <a:ln w="12700">
            <a:miter lim="400000"/>
          </a:ln>
        </p:spPr>
      </p:pic>
      <p:sp>
        <p:nvSpPr>
          <p:cNvPr id="56" name="Shape 56"/>
          <p:cNvSpPr/>
          <p:nvPr/>
        </p:nvSpPr>
        <p:spPr>
          <a:xfrm>
            <a:off x="7313548" y="3057083"/>
            <a:ext cx="432130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They are graph matched</a:t>
            </a:r>
          </a:p>
        </p:txBody>
      </p:sp>
      <p:pic>
        <p:nvPicPr>
          <p:cNvPr id="57" name="pasted-image.png"/>
          <p:cNvPicPr/>
          <p:nvPr/>
        </p:nvPicPr>
        <p:blipFill>
          <a:blip r:embed="rId4">
            <a:extLst/>
          </a:blip>
          <a:stretch>
            <a:fillRect/>
          </a:stretch>
        </p:blipFill>
        <p:spPr>
          <a:xfrm>
            <a:off x="2014865" y="3724764"/>
            <a:ext cx="4652011" cy="1941392"/>
          </a:xfrm>
          <a:prstGeom prst="rect">
            <a:avLst/>
          </a:prstGeom>
          <a:ln w="12700">
            <a:miter lim="400000"/>
          </a:ln>
        </p:spPr>
      </p:pic>
      <p:sp>
        <p:nvSpPr>
          <p:cNvPr id="58" name="Shape 58"/>
          <p:cNvSpPr/>
          <p:nvPr/>
        </p:nvSpPr>
        <p:spPr>
          <a:xfrm>
            <a:off x="7331519" y="4024091"/>
            <a:ext cx="441236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X is our adjacency matrix</a:t>
            </a:r>
          </a:p>
        </p:txBody>
      </p:sp>
      <p:sp>
        <p:nvSpPr>
          <p:cNvPr id="59" name="Shape 59"/>
          <p:cNvSpPr/>
          <p:nvPr/>
        </p:nvSpPr>
        <p:spPr>
          <a:xfrm>
            <a:off x="7313294" y="5118100"/>
            <a:ext cx="46520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Y is our binary label vector</a:t>
            </a:r>
          </a:p>
        </p:txBody>
      </p:sp>
      <p:pic>
        <p:nvPicPr>
          <p:cNvPr id="60" name="pasted-image.png"/>
          <p:cNvPicPr/>
          <p:nvPr/>
        </p:nvPicPr>
        <p:blipFill>
          <a:blip r:embed="rId5">
            <a:extLst/>
          </a:blip>
          <a:stretch>
            <a:fillRect/>
          </a:stretch>
        </p:blipFill>
        <p:spPr>
          <a:xfrm>
            <a:off x="2108222" y="5988934"/>
            <a:ext cx="2364942" cy="1150163"/>
          </a:xfrm>
          <a:prstGeom prst="rect">
            <a:avLst/>
          </a:prstGeom>
          <a:ln w="12700">
            <a:miter lim="400000"/>
          </a:ln>
        </p:spPr>
      </p:pic>
      <p:sp>
        <p:nvSpPr>
          <p:cNvPr id="61" name="Shape 61"/>
          <p:cNvSpPr/>
          <p:nvPr/>
        </p:nvSpPr>
        <p:spPr>
          <a:xfrm>
            <a:off x="7306690" y="6208415"/>
            <a:ext cx="5097019"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We estimate edge probability</a:t>
            </a:r>
          </a:p>
        </p:txBody>
      </p:sp>
      <p:pic>
        <p:nvPicPr>
          <p:cNvPr id="62" name="pasted-image.png"/>
          <p:cNvPicPr/>
          <p:nvPr/>
        </p:nvPicPr>
        <p:blipFill>
          <a:blip r:embed="rId6">
            <a:extLst/>
          </a:blip>
          <a:stretch>
            <a:fillRect/>
          </a:stretch>
        </p:blipFill>
        <p:spPr>
          <a:xfrm>
            <a:off x="1638121" y="8253244"/>
            <a:ext cx="4295234" cy="689359"/>
          </a:xfrm>
          <a:prstGeom prst="rect">
            <a:avLst/>
          </a:prstGeom>
          <a:ln w="12700">
            <a:miter lim="400000"/>
          </a:ln>
        </p:spPr>
      </p:pic>
      <p:sp>
        <p:nvSpPr>
          <p:cNvPr id="63" name="Shape 63"/>
          <p:cNvSpPr/>
          <p:nvPr/>
        </p:nvSpPr>
        <p:spPr>
          <a:xfrm>
            <a:off x="7176833" y="8128024"/>
            <a:ext cx="533133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We evaluate based on correct</a:t>
            </a:r>
            <a:endParaRPr sz="3000">
              <a:solidFill>
                <a:srgbClr val="FFFB00"/>
              </a:solidFill>
            </a:endParaRPr>
          </a:p>
          <a:p>
            <a:pPr lvl="0">
              <a:defRPr sz="1800"/>
            </a:pPr>
            <a:r>
              <a:rPr sz="3000">
                <a:solidFill>
                  <a:srgbClr val="FFFB00"/>
                </a:solidFill>
              </a:rPr>
              <a:t>assignment</a:t>
            </a:r>
          </a:p>
        </p:txBody>
      </p:sp>
      <p:sp>
        <p:nvSpPr>
          <p:cNvPr id="64" name="Shape 64"/>
          <p:cNvSpPr/>
          <p:nvPr/>
        </p:nvSpPr>
        <p:spPr>
          <a:xfrm flipV="1">
            <a:off x="365820" y="7302499"/>
            <a:ext cx="12273160" cy="2"/>
          </a:xfrm>
          <a:prstGeom prst="line">
            <a:avLst/>
          </a:prstGeom>
          <a:ln w="25400">
            <a:solidFill>
              <a:srgbClr val="FFFB00"/>
            </a:solidFill>
            <a:miter lim="400000"/>
          </a:ln>
        </p:spPr>
        <p:txBody>
          <a:bodyPr lIns="0" tIns="0" rIns="0" bIns="0" anchor="ctr"/>
          <a:lstStyle/>
          <a:p>
            <a:pPr lvl="0">
              <a:defRPr sz="2400"/>
            </a:pPr>
          </a:p>
        </p:txBody>
      </p:sp>
      <p:sp>
        <p:nvSpPr>
          <p:cNvPr id="65" name="Shape 65"/>
          <p:cNvSpPr/>
          <p:nvPr/>
        </p:nvSpPr>
        <p:spPr>
          <a:xfrm flipV="1">
            <a:off x="365820" y="8051799"/>
            <a:ext cx="12273160" cy="2"/>
          </a:xfrm>
          <a:prstGeom prst="line">
            <a:avLst/>
          </a:prstGeom>
          <a:ln w="25400">
            <a:solidFill>
              <a:srgbClr val="FFFB00"/>
            </a:solidFill>
            <a:miter lim="400000"/>
          </a:ln>
        </p:spPr>
        <p:txBody>
          <a:bodyPr lIns="0" tIns="0" rIns="0" bIns="0" anchor="ctr"/>
          <a:lstStyle/>
          <a:p>
            <a:pPr lvl="0">
              <a:defRPr sz="2400"/>
            </a:pPr>
          </a:p>
        </p:txBody>
      </p:sp>
      <p:sp>
        <p:nvSpPr>
          <p:cNvPr id="66" name="Shape 66"/>
          <p:cNvSpPr/>
          <p:nvPr/>
        </p:nvSpPr>
        <p:spPr>
          <a:xfrm>
            <a:off x="5566663" y="7397750"/>
            <a:ext cx="187147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0FDFF"/>
                </a:solidFill>
              </a:defRPr>
            </a:lvl1pPr>
          </a:lstStyle>
          <a:p>
            <a:pPr lvl="0">
              <a:defRPr sz="1800">
                <a:solidFill>
                  <a:srgbClr val="000000"/>
                </a:solidFill>
              </a:defRPr>
            </a:pPr>
            <a:r>
              <a:rPr sz="3000">
                <a:solidFill>
                  <a:srgbClr val="00FDFF"/>
                </a:solidFill>
              </a:rPr>
              <a:t>CLASSIFY</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Model Assumptions</a:t>
            </a:r>
          </a:p>
        </p:txBody>
      </p:sp>
      <p:pic>
        <p:nvPicPr>
          <p:cNvPr id="69" name="pasted-image.png"/>
          <p:cNvPicPr/>
          <p:nvPr/>
        </p:nvPicPr>
        <p:blipFill>
          <a:blip r:embed="rId2">
            <a:extLst/>
          </a:blip>
          <a:stretch>
            <a:fillRect/>
          </a:stretch>
        </p:blipFill>
        <p:spPr>
          <a:xfrm>
            <a:off x="505243" y="4741418"/>
            <a:ext cx="6228514" cy="1307988"/>
          </a:xfrm>
          <a:prstGeom prst="rect">
            <a:avLst/>
          </a:prstGeom>
          <a:ln w="12700">
            <a:miter lim="400000"/>
          </a:ln>
        </p:spPr>
      </p:pic>
      <p:sp>
        <p:nvSpPr>
          <p:cNvPr id="70" name="Shape 70"/>
          <p:cNvSpPr/>
          <p:nvPr/>
        </p:nvSpPr>
        <p:spPr>
          <a:xfrm>
            <a:off x="8484679" y="5052511"/>
            <a:ext cx="269024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Edges are i.i.d.</a:t>
            </a:r>
          </a:p>
        </p:txBody>
      </p:sp>
      <p:sp>
        <p:nvSpPr>
          <p:cNvPr id="71" name="Shape 71"/>
          <p:cNvSpPr/>
          <p:nvPr/>
        </p:nvSpPr>
        <p:spPr>
          <a:xfrm>
            <a:off x="7612760" y="7263484"/>
            <a:ext cx="443407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A class conditional edge</a:t>
            </a:r>
            <a:endParaRPr sz="3000">
              <a:solidFill>
                <a:srgbClr val="FFFB00"/>
              </a:solidFill>
            </a:endParaRPr>
          </a:p>
          <a:p>
            <a:pPr lvl="0">
              <a:defRPr sz="1800"/>
            </a:pPr>
            <a:r>
              <a:rPr sz="3000">
                <a:solidFill>
                  <a:srgbClr val="FFFB00"/>
                </a:solidFill>
              </a:rPr>
              <a:t>probability exists</a:t>
            </a:r>
          </a:p>
        </p:txBody>
      </p:sp>
      <p:pic>
        <p:nvPicPr>
          <p:cNvPr id="72" name="pasted-image.png"/>
          <p:cNvPicPr/>
          <p:nvPr/>
        </p:nvPicPr>
        <p:blipFill>
          <a:blip r:embed="rId3">
            <a:extLst/>
          </a:blip>
          <a:stretch>
            <a:fillRect/>
          </a:stretch>
        </p:blipFill>
        <p:spPr>
          <a:xfrm>
            <a:off x="3103503" y="7607300"/>
            <a:ext cx="1307178" cy="389860"/>
          </a:xfrm>
          <a:prstGeom prst="rect">
            <a:avLst/>
          </a:prstGeom>
          <a:ln w="12700">
            <a:miter lim="400000"/>
          </a:ln>
        </p:spPr>
      </p:pic>
      <p:pic>
        <p:nvPicPr>
          <p:cNvPr id="73" name="pasted-image.png"/>
          <p:cNvPicPr/>
          <p:nvPr/>
        </p:nvPicPr>
        <p:blipFill>
          <a:blip r:embed="rId4">
            <a:extLst/>
          </a:blip>
          <a:stretch>
            <a:fillRect/>
          </a:stretch>
        </p:blipFill>
        <p:spPr>
          <a:xfrm>
            <a:off x="2390292" y="2781299"/>
            <a:ext cx="2263038" cy="604335"/>
          </a:xfrm>
          <a:prstGeom prst="rect">
            <a:avLst/>
          </a:prstGeom>
          <a:ln w="12700">
            <a:miter lim="400000"/>
          </a:ln>
        </p:spPr>
      </p:pic>
      <p:sp>
        <p:nvSpPr>
          <p:cNvPr id="74" name="Shape 74"/>
          <p:cNvSpPr/>
          <p:nvPr/>
        </p:nvSpPr>
        <p:spPr>
          <a:xfrm>
            <a:off x="8399906" y="2804066"/>
            <a:ext cx="285978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are i.i.d.</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xfrm>
            <a:off x="421977" y="-12700"/>
            <a:ext cx="12160847" cy="2159000"/>
          </a:xfrm>
          <a:prstGeom prst="rect">
            <a:avLst/>
          </a:prstGeom>
        </p:spPr>
        <p:txBody>
          <a:bodyPr/>
          <a:lstStyle>
            <a:lvl1pPr defTabSz="508254">
              <a:defRPr sz="6960"/>
            </a:lvl1pPr>
          </a:lstStyle>
          <a:p>
            <a:pPr lvl="0">
              <a:defRPr sz="1800">
                <a:solidFill>
                  <a:srgbClr val="000000"/>
                </a:solidFill>
              </a:defRPr>
            </a:pPr>
            <a:r>
              <a:rPr sz="6960">
                <a:solidFill>
                  <a:srgbClr val="FFFB00"/>
                </a:solidFill>
              </a:rPr>
              <a:t>Formal Statement of Algorithm</a:t>
            </a:r>
          </a:p>
        </p:txBody>
      </p:sp>
      <p:sp>
        <p:nvSpPr>
          <p:cNvPr id="77" name="Shape 77"/>
          <p:cNvSpPr/>
          <p:nvPr>
            <p:ph type="body" idx="1"/>
          </p:nvPr>
        </p:nvSpPr>
        <p:spPr>
          <a:xfrm>
            <a:off x="952500" y="1638300"/>
            <a:ext cx="11099800" cy="4292204"/>
          </a:xfrm>
          <a:prstGeom prst="rect">
            <a:avLst/>
          </a:prstGeom>
        </p:spPr>
        <p:txBody>
          <a:bodyPr/>
          <a:lstStyle/>
          <a:p>
            <a:pPr lvl="0" marL="0" indent="0" defTabSz="525779">
              <a:spcBef>
                <a:spcPts val="2800"/>
              </a:spcBef>
              <a:buSzTx/>
              <a:buNone/>
              <a:defRPr sz="1800">
                <a:solidFill>
                  <a:srgbClr val="000000"/>
                </a:solidFill>
              </a:defRPr>
            </a:pPr>
            <a:r>
              <a:rPr sz="2520">
                <a:solidFill>
                  <a:srgbClr val="FFFB00"/>
                </a:solidFill>
              </a:rPr>
              <a:t>Algorithms</a:t>
            </a:r>
            <a:r>
              <a:rPr b="1" sz="2520">
                <a:solidFill>
                  <a:srgbClr val="FFFB00"/>
                </a:solidFill>
                <a:latin typeface="Helvetica"/>
                <a:ea typeface="Helvetica"/>
                <a:cs typeface="Helvetica"/>
                <a:sym typeface="Helvetica"/>
              </a:rPr>
              <a:t> </a:t>
            </a:r>
            <a:r>
              <a:rPr sz="2520">
                <a:solidFill>
                  <a:srgbClr val="FFFB00"/>
                </a:solidFill>
              </a:rPr>
              <a:t>used:</a:t>
            </a:r>
            <a:endParaRPr b="1" sz="2520">
              <a:solidFill>
                <a:srgbClr val="FFFB00"/>
              </a:solidFill>
              <a:latin typeface="Helvetica"/>
              <a:ea typeface="Helvetica"/>
              <a:cs typeface="Helvetica"/>
              <a:sym typeface="Helvetica"/>
            </a:endParaRPr>
          </a:p>
          <a:p>
            <a:pPr lvl="0" marL="308609" indent="-308609" defTabSz="525779">
              <a:spcBef>
                <a:spcPts val="2800"/>
              </a:spcBef>
              <a:defRPr sz="1800">
                <a:solidFill>
                  <a:srgbClr val="000000"/>
                </a:solidFill>
              </a:defRPr>
            </a:pPr>
            <a:r>
              <a:rPr sz="2520">
                <a:solidFill>
                  <a:srgbClr val="00FDFF"/>
                </a:solidFill>
              </a:rPr>
              <a:t>Linear Discriminant Analysis (LDA)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Quadratic Discriminant Analysis (QDA)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K-Nearest Neighbours (KNN)</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Support Vector Machine (SVM)</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Random Forrest (RF)</a:t>
            </a:r>
          </a:p>
        </p:txBody>
      </p:sp>
      <p:sp>
        <p:nvSpPr>
          <p:cNvPr id="78" name="Shape 78"/>
          <p:cNvSpPr/>
          <p:nvPr/>
        </p:nvSpPr>
        <p:spPr>
          <a:xfrm flipV="1">
            <a:off x="365820" y="6197599"/>
            <a:ext cx="12273160" cy="2"/>
          </a:xfrm>
          <a:prstGeom prst="line">
            <a:avLst/>
          </a:prstGeom>
          <a:ln w="25400">
            <a:solidFill>
              <a:srgbClr val="FFFB00"/>
            </a:solidFill>
            <a:miter lim="400000"/>
          </a:ln>
        </p:spPr>
        <p:txBody>
          <a:bodyPr lIns="0" tIns="0" rIns="0" bIns="0" anchor="ctr"/>
          <a:lstStyle/>
          <a:p>
            <a:pPr lvl="0">
              <a:defRPr sz="2400"/>
            </a:pPr>
          </a:p>
        </p:txBody>
      </p:sp>
      <p:pic>
        <p:nvPicPr>
          <p:cNvPr id="79" name="pasted-image.png"/>
          <p:cNvPicPr/>
          <p:nvPr/>
        </p:nvPicPr>
        <p:blipFill>
          <a:blip r:embed="rId2">
            <a:extLst/>
          </a:blip>
          <a:stretch>
            <a:fillRect/>
          </a:stretch>
        </p:blipFill>
        <p:spPr>
          <a:xfrm>
            <a:off x="3141133" y="7252570"/>
            <a:ext cx="9606598" cy="885130"/>
          </a:xfrm>
          <a:prstGeom prst="rect">
            <a:avLst/>
          </a:prstGeom>
          <a:ln w="12700">
            <a:miter lim="400000"/>
          </a:ln>
        </p:spPr>
      </p:pic>
      <p:pic>
        <p:nvPicPr>
          <p:cNvPr id="80" name="pasted-image.png"/>
          <p:cNvPicPr/>
          <p:nvPr/>
        </p:nvPicPr>
        <p:blipFill>
          <a:blip r:embed="rId3">
            <a:extLst/>
          </a:blip>
          <a:stretch>
            <a:fillRect/>
          </a:stretch>
        </p:blipFill>
        <p:spPr>
          <a:xfrm>
            <a:off x="3141133" y="8646569"/>
            <a:ext cx="9606598" cy="922530"/>
          </a:xfrm>
          <a:prstGeom prst="rect">
            <a:avLst/>
          </a:prstGeom>
          <a:ln w="12700">
            <a:miter lim="400000"/>
          </a:ln>
        </p:spPr>
      </p:pic>
      <p:sp>
        <p:nvSpPr>
          <p:cNvPr id="81" name="Shape 81"/>
          <p:cNvSpPr/>
          <p:nvPr/>
        </p:nvSpPr>
        <p:spPr>
          <a:xfrm>
            <a:off x="497310" y="6223397"/>
            <a:ext cx="104584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QDA:</a:t>
            </a:r>
          </a:p>
        </p:txBody>
      </p:sp>
      <p:sp>
        <p:nvSpPr>
          <p:cNvPr id="82" name="Shape 82"/>
          <p:cNvSpPr/>
          <p:nvPr/>
        </p:nvSpPr>
        <p:spPr>
          <a:xfrm>
            <a:off x="7944432" y="8158823"/>
            <a:ext cx="1" cy="558801"/>
          </a:xfrm>
          <a:prstGeom prst="line">
            <a:avLst/>
          </a:prstGeom>
          <a:ln w="38100">
            <a:solidFill>
              <a:srgbClr val="FFFB00"/>
            </a:solidFill>
            <a:miter lim="400000"/>
            <a:tailEnd type="triangle"/>
          </a:ln>
        </p:spPr>
        <p:txBody>
          <a:bodyPr lIns="0" tIns="0" rIns="0" bIns="0" anchor="ctr"/>
          <a:lstStyle/>
          <a:p>
            <a:pPr lvl="0">
              <a:defRPr sz="2400"/>
            </a:pPr>
          </a:p>
        </p:txBody>
      </p:sp>
      <p:sp>
        <p:nvSpPr>
          <p:cNvPr id="83" name="Shape 83"/>
          <p:cNvSpPr/>
          <p:nvPr/>
        </p:nvSpPr>
        <p:spPr>
          <a:xfrm>
            <a:off x="1156097" y="6729934"/>
            <a:ext cx="5138472"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 Quadratic Score Function:</a:t>
            </a:r>
          </a:p>
        </p:txBody>
      </p:sp>
      <p:sp>
        <p:nvSpPr>
          <p:cNvPr id="84" name="Shape 84"/>
          <p:cNvSpPr/>
          <p:nvPr/>
        </p:nvSpPr>
        <p:spPr>
          <a:xfrm>
            <a:off x="1373820" y="8133423"/>
            <a:ext cx="470302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Becomes Decision Rule: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Results</a:t>
            </a:r>
          </a:p>
        </p:txBody>
      </p:sp>
      <p:grpSp>
        <p:nvGrpSpPr>
          <p:cNvPr id="91" name="Group 91"/>
          <p:cNvGrpSpPr/>
          <p:nvPr/>
        </p:nvGrpSpPr>
        <p:grpSpPr>
          <a:xfrm>
            <a:off x="254000" y="3038516"/>
            <a:ext cx="7174092" cy="3676568"/>
            <a:chOff x="0" y="0"/>
            <a:chExt cx="7174091" cy="3676566"/>
          </a:xfrm>
        </p:grpSpPr>
        <p:grpSp>
          <p:nvGrpSpPr>
            <p:cNvPr id="89" name="Group 89"/>
            <p:cNvGrpSpPr/>
            <p:nvPr/>
          </p:nvGrpSpPr>
          <p:grpSpPr>
            <a:xfrm>
              <a:off x="0" y="0"/>
              <a:ext cx="7174092" cy="3676567"/>
              <a:chOff x="0" y="0"/>
              <a:chExt cx="7174091" cy="3676566"/>
            </a:xfrm>
          </p:grpSpPr>
          <p:sp>
            <p:nvSpPr>
              <p:cNvPr id="87" name="Shape 87"/>
              <p:cNvSpPr/>
              <p:nvPr/>
            </p:nvSpPr>
            <p:spPr>
              <a:xfrm>
                <a:off x="0" y="0"/>
                <a:ext cx="7174092" cy="3676567"/>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88" name="pasted-image.png"/>
              <p:cNvPicPr/>
              <p:nvPr/>
            </p:nvPicPr>
            <p:blipFill>
              <a:blip r:embed="rId2">
                <a:extLst/>
              </a:blip>
              <a:stretch>
                <a:fillRect/>
              </a:stretch>
            </p:blipFill>
            <p:spPr>
              <a:xfrm>
                <a:off x="65652" y="235093"/>
                <a:ext cx="7042787" cy="3206381"/>
              </a:xfrm>
              <a:prstGeom prst="rect">
                <a:avLst/>
              </a:prstGeom>
              <a:ln w="12700" cap="flat">
                <a:noFill/>
                <a:miter lim="400000"/>
              </a:ln>
              <a:effectLst/>
            </p:spPr>
          </p:pic>
        </p:grpSp>
        <p:sp>
          <p:nvSpPr>
            <p:cNvPr id="90" name="Shape 90"/>
            <p:cNvSpPr/>
            <p:nvPr/>
          </p:nvSpPr>
          <p:spPr>
            <a:xfrm>
              <a:off x="6286" y="10891"/>
              <a:ext cx="36842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lvl="0">
                <a:defRPr sz="1800"/>
              </a:pPr>
              <a:r>
                <a:rPr sz="3000"/>
                <a:t>A</a:t>
              </a:r>
            </a:p>
          </p:txBody>
        </p:sp>
      </p:grpSp>
      <p:graphicFrame>
        <p:nvGraphicFramePr>
          <p:cNvPr id="92" name="Table 92"/>
          <p:cNvGraphicFramePr/>
          <p:nvPr/>
        </p:nvGraphicFramePr>
        <p:xfrm>
          <a:off x="7950200" y="2920553"/>
          <a:ext cx="4687838" cy="391249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43919"/>
                <a:gridCol w="2343919"/>
              </a:tblGrid>
              <a:tr h="652082">
                <a:tc>
                  <a:txBody>
                    <a:bodyPr/>
                    <a:lstStyle/>
                    <a:p>
                      <a:pPr lvl="0" defTabSz="914400">
                        <a:defRPr b="0">
                          <a:solidFill>
                            <a:srgbClr val="000000"/>
                          </a:solidFill>
                        </a:defRPr>
                      </a:pPr>
                      <a:r>
                        <a:rPr b="1">
                          <a:solidFill>
                            <a:srgbClr val="942192"/>
                          </a:solidFill>
                          <a:sym typeface="Helvetica"/>
                        </a:rPr>
                        <a:t>Algorithm</a:t>
                      </a:r>
                    </a:p>
                  </a:txBody>
                  <a:tcPr marL="50800" marR="50800" marT="50800" marB="50800" anchor="ctr" anchorCtr="0" horzOverflow="overflow">
                    <a:solidFill>
                      <a:srgbClr val="00FDFF"/>
                    </a:solidFill>
                  </a:tcPr>
                </a:tc>
                <a:tc>
                  <a:txBody>
                    <a:bodyPr/>
                    <a:lstStyle/>
                    <a:p>
                      <a:pPr lvl="0" defTabSz="914400">
                        <a:defRPr b="0">
                          <a:solidFill>
                            <a:srgbClr val="000000"/>
                          </a:solidFill>
                        </a:defRPr>
                      </a:pPr>
                      <a:r>
                        <a:rPr b="1">
                          <a:solidFill>
                            <a:srgbClr val="942192"/>
                          </a:solidFill>
                          <a:sym typeface="Helvetica"/>
                        </a:rPr>
                        <a:t>Classification Accuracy</a:t>
                      </a:r>
                    </a:p>
                  </a:txBody>
                  <a:tcPr marL="50800" marR="50800" marT="50800" marB="50800" anchor="ctr" anchorCtr="0" horzOverflow="overflow">
                    <a:solidFill>
                      <a:srgbClr val="00FDFF"/>
                    </a:solidFill>
                  </a:tcPr>
                </a:tc>
              </a:tr>
              <a:tr h="652082">
                <a:tc>
                  <a:txBody>
                    <a:bodyPr/>
                    <a:lstStyle/>
                    <a:p>
                      <a:pPr lvl="0" defTabSz="914400"/>
                      <a:r>
                        <a:t>Nearest Neighbors</a:t>
                      </a:r>
                    </a:p>
                  </a:txBody>
                  <a:tcPr marL="50800" marR="50800" marT="50800" marB="50800" anchor="ctr" anchorCtr="0" horzOverflow="overflow"/>
                </a:tc>
                <a:tc>
                  <a:txBody>
                    <a:bodyPr/>
                    <a:lstStyle/>
                    <a:p>
                      <a:pPr lvl="0" defTabSz="914400"/>
                      <a:r>
                        <a:t>0.48 (+/- 1.00)</a:t>
                      </a:r>
                    </a:p>
                  </a:txBody>
                  <a:tcPr marL="50800" marR="50800" marT="50800" marB="50800" anchor="ctr" anchorCtr="0" horzOverflow="overflow"/>
                </a:tc>
              </a:tr>
              <a:tr h="652082">
                <a:tc>
                  <a:txBody>
                    <a:bodyPr/>
                    <a:lstStyle/>
                    <a:p>
                      <a:pPr lvl="0" defTabSz="914400"/>
                      <a:r>
                        <a:t>Linear SVM</a:t>
                      </a:r>
                    </a:p>
                  </a:txBody>
                  <a:tcPr marL="50800" marR="50800" marT="50800" marB="50800" anchor="ctr" anchorCtr="0" horzOverflow="overflow"/>
                </a:tc>
                <a:tc>
                  <a:txBody>
                    <a:bodyPr/>
                    <a:lstStyle/>
                    <a:p>
                      <a:pPr lvl="0" defTabSz="914400"/>
                      <a:r>
                        <a:t>0.55 (+/- 1.00)</a:t>
                      </a:r>
                    </a:p>
                  </a:txBody>
                  <a:tcPr marL="50800" marR="50800" marT="50800" marB="50800" anchor="ctr" anchorCtr="0" horzOverflow="overflow"/>
                </a:tc>
              </a:tr>
              <a:tr h="652082">
                <a:tc>
                  <a:txBody>
                    <a:bodyPr/>
                    <a:lstStyle/>
                    <a:p>
                      <a:pPr lvl="0" defTabSz="914400"/>
                      <a:r>
                        <a:t>Random Forest</a:t>
                      </a:r>
                    </a:p>
                  </a:txBody>
                  <a:tcPr marL="50800" marR="50800" marT="50800" marB="50800" anchor="ctr" anchorCtr="0" horzOverflow="overflow"/>
                </a:tc>
                <a:tc>
                  <a:txBody>
                    <a:bodyPr/>
                    <a:lstStyle/>
                    <a:p>
                      <a:pPr lvl="0" defTabSz="914400"/>
                      <a:r>
                        <a:t>0.57 (+/- 0.99)</a:t>
                      </a:r>
                    </a:p>
                  </a:txBody>
                  <a:tcPr marL="50800" marR="50800" marT="50800" marB="50800" anchor="ctr" anchorCtr="0" horzOverflow="overflow"/>
                </a:tc>
              </a:tr>
              <a:tr h="652082">
                <a:tc>
                  <a:txBody>
                    <a:bodyPr/>
                    <a:lstStyle/>
                    <a:p>
                      <a:pPr lvl="0" defTabSz="914400"/>
                      <a:r>
                        <a:t>Linear Discriminant Analysis</a:t>
                      </a:r>
                    </a:p>
                  </a:txBody>
                  <a:tcPr marL="50800" marR="50800" marT="50800" marB="50800" anchor="ctr" anchorCtr="0" horzOverflow="overflow"/>
                </a:tc>
                <a:tc>
                  <a:txBody>
                    <a:bodyPr/>
                    <a:lstStyle/>
                    <a:p>
                      <a:pPr lvl="0" defTabSz="914400"/>
                      <a:r>
                        <a:t>0.45 (+/- 1.00)</a:t>
                      </a:r>
                    </a:p>
                  </a:txBody>
                  <a:tcPr marL="50800" marR="50800" marT="50800" marB="50800" anchor="ctr" anchorCtr="0" horzOverflow="overflow"/>
                </a:tc>
              </a:tr>
              <a:tr h="652082">
                <a:tc>
                  <a:txBody>
                    <a:bodyPr/>
                    <a:lstStyle/>
                    <a:p>
                      <a:pPr lvl="0" defTabSz="914400"/>
                      <a:r>
                        <a:t>Quadratic Discriminant Analysis</a:t>
                      </a:r>
                    </a:p>
                  </a:txBody>
                  <a:tcPr marL="50800" marR="50800" marT="50800" marB="50800" anchor="ctr" anchorCtr="0" horzOverflow="overflow"/>
                </a:tc>
                <a:tc>
                  <a:txBody>
                    <a:bodyPr/>
                    <a:lstStyle/>
                    <a:p>
                      <a:pPr lvl="0" defTabSz="914400"/>
                      <a:r>
                        <a:t> 0.71 (+/- 0.90)</a:t>
                      </a:r>
                    </a:p>
                  </a:txBody>
                  <a:tcPr marL="50800" marR="50800" marT="50800" marB="50800" anchor="ctr" anchorCtr="0" horzOverflow="overflow"/>
                </a:tc>
              </a:tr>
            </a:tbl>
          </a:graphicData>
        </a:graphic>
      </p:graphicFrame>
      <p:sp>
        <p:nvSpPr>
          <p:cNvPr id="93" name="Shape 93"/>
          <p:cNvSpPr/>
          <p:nvPr/>
        </p:nvSpPr>
        <p:spPr>
          <a:xfrm>
            <a:off x="19049" y="7592791"/>
            <a:ext cx="129667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The performance of several classifiers on simulated data from our model, showing performance as the number of samples scaled. All algorithms scaled well with N and achieved near perfect accuracy in classification under these conditions. B. Performance of the same classifiers on the given dataset consisting of 42 graphs with 20 and 22 members of class 0 and 1, respectively, and each graph containing 70 nodes. The best classifier used here was the QDA method, which achieved just over 70% classification accuracy.</a:t>
            </a:r>
          </a:p>
        </p:txBody>
      </p:sp>
      <p:sp>
        <p:nvSpPr>
          <p:cNvPr id="94" name="Shape 94"/>
          <p:cNvSpPr/>
          <p:nvPr/>
        </p:nvSpPr>
        <p:spPr>
          <a:xfrm>
            <a:off x="7941444" y="28683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xfrm>
            <a:off x="952500" y="-25400"/>
            <a:ext cx="11099800" cy="2159000"/>
          </a:xfrm>
          <a:prstGeom prst="rect">
            <a:avLst/>
          </a:prstGeom>
        </p:spPr>
        <p:txBody>
          <a:bodyPr/>
          <a:lstStyle/>
          <a:p>
            <a:pPr lvl="0">
              <a:defRPr sz="1800">
                <a:solidFill>
                  <a:srgbClr val="000000"/>
                </a:solidFill>
              </a:defRPr>
            </a:pPr>
            <a:r>
              <a:rPr sz="8000">
                <a:solidFill>
                  <a:srgbClr val="FFFB00"/>
                </a:solidFill>
              </a:rPr>
              <a:t>Model Checking</a:t>
            </a:r>
          </a:p>
        </p:txBody>
      </p:sp>
      <p:grpSp>
        <p:nvGrpSpPr>
          <p:cNvPr id="100" name="Group 100"/>
          <p:cNvGrpSpPr/>
          <p:nvPr/>
        </p:nvGrpSpPr>
        <p:grpSpPr>
          <a:xfrm>
            <a:off x="236487" y="1695516"/>
            <a:ext cx="4044122" cy="6354720"/>
            <a:chOff x="0" y="0"/>
            <a:chExt cx="4044120" cy="6354719"/>
          </a:xfrm>
        </p:grpSpPr>
        <p:sp>
          <p:nvSpPr>
            <p:cNvPr id="97" name="Shape 97"/>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98" name="pasted-image.png"/>
            <p:cNvPicPr/>
            <p:nvPr/>
          </p:nvPicPr>
          <p:blipFill>
            <a:blip r:embed="rId2">
              <a:extLst/>
            </a:blip>
            <a:stretch>
              <a:fillRect/>
            </a:stretch>
          </p:blipFill>
          <p:spPr>
            <a:xfrm>
              <a:off x="282658" y="0"/>
              <a:ext cx="3478804" cy="3268946"/>
            </a:xfrm>
            <a:prstGeom prst="rect">
              <a:avLst/>
            </a:prstGeom>
            <a:ln w="12700" cap="flat">
              <a:noFill/>
              <a:miter lim="400000"/>
            </a:ln>
            <a:effectLst/>
          </p:spPr>
        </p:pic>
        <p:pic>
          <p:nvPicPr>
            <p:cNvPr id="99" name="pasted-image.png"/>
            <p:cNvPicPr/>
            <p:nvPr/>
          </p:nvPicPr>
          <p:blipFill>
            <a:blip r:embed="rId3">
              <a:extLst/>
            </a:blip>
            <a:stretch>
              <a:fillRect/>
            </a:stretch>
          </p:blipFill>
          <p:spPr>
            <a:xfrm>
              <a:off x="260178" y="3079564"/>
              <a:ext cx="3523765" cy="3268946"/>
            </a:xfrm>
            <a:prstGeom prst="rect">
              <a:avLst/>
            </a:prstGeom>
            <a:ln w="12700" cap="flat">
              <a:noFill/>
              <a:miter lim="400000"/>
            </a:ln>
            <a:effectLst/>
          </p:spPr>
        </p:pic>
      </p:grpSp>
      <p:grpSp>
        <p:nvGrpSpPr>
          <p:cNvPr id="104" name="Group 104"/>
          <p:cNvGrpSpPr/>
          <p:nvPr/>
        </p:nvGrpSpPr>
        <p:grpSpPr>
          <a:xfrm>
            <a:off x="4690243" y="1695516"/>
            <a:ext cx="4044122" cy="6354720"/>
            <a:chOff x="0" y="0"/>
            <a:chExt cx="4044120" cy="6354719"/>
          </a:xfrm>
        </p:grpSpPr>
        <p:sp>
          <p:nvSpPr>
            <p:cNvPr id="101" name="Shape 101"/>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102" name="pasted-image.png"/>
            <p:cNvPicPr/>
            <p:nvPr/>
          </p:nvPicPr>
          <p:blipFill>
            <a:blip r:embed="rId4">
              <a:extLst/>
            </a:blip>
            <a:stretch>
              <a:fillRect/>
            </a:stretch>
          </p:blipFill>
          <p:spPr>
            <a:xfrm>
              <a:off x="391516" y="0"/>
              <a:ext cx="3261088" cy="3268946"/>
            </a:xfrm>
            <a:prstGeom prst="rect">
              <a:avLst/>
            </a:prstGeom>
            <a:ln w="12700" cap="flat">
              <a:noFill/>
              <a:miter lim="400000"/>
            </a:ln>
            <a:effectLst/>
          </p:spPr>
        </p:pic>
        <p:pic>
          <p:nvPicPr>
            <p:cNvPr id="103" name="pasted-image.png"/>
            <p:cNvPicPr/>
            <p:nvPr/>
          </p:nvPicPr>
          <p:blipFill>
            <a:blip r:embed="rId5">
              <a:extLst/>
            </a:blip>
            <a:stretch>
              <a:fillRect/>
            </a:stretch>
          </p:blipFill>
          <p:spPr>
            <a:xfrm>
              <a:off x="234696" y="3079564"/>
              <a:ext cx="3574728" cy="3268946"/>
            </a:xfrm>
            <a:prstGeom prst="rect">
              <a:avLst/>
            </a:prstGeom>
            <a:ln w="12700" cap="flat">
              <a:noFill/>
              <a:miter lim="400000"/>
            </a:ln>
            <a:effectLst/>
          </p:spPr>
        </p:pic>
      </p:grpSp>
      <p:grpSp>
        <p:nvGrpSpPr>
          <p:cNvPr id="107" name="Group 107"/>
          <p:cNvGrpSpPr/>
          <p:nvPr/>
        </p:nvGrpSpPr>
        <p:grpSpPr>
          <a:xfrm>
            <a:off x="9144000" y="3085008"/>
            <a:ext cx="3680272" cy="3575736"/>
            <a:chOff x="0" y="0"/>
            <a:chExt cx="3680271" cy="3575735"/>
          </a:xfrm>
        </p:grpSpPr>
        <p:sp>
          <p:nvSpPr>
            <p:cNvPr id="105" name="Shape 105"/>
            <p:cNvSpPr/>
            <p:nvPr/>
          </p:nvSpPr>
          <p:spPr>
            <a:xfrm>
              <a:off x="0" y="0"/>
              <a:ext cx="3680272" cy="3575736"/>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106" name="pasted-image.png"/>
            <p:cNvPicPr/>
            <p:nvPr/>
          </p:nvPicPr>
          <p:blipFill>
            <a:blip r:embed="rId6">
              <a:extLst/>
            </a:blip>
            <a:stretch>
              <a:fillRect/>
            </a:stretch>
          </p:blipFill>
          <p:spPr>
            <a:xfrm>
              <a:off x="123919" y="109041"/>
              <a:ext cx="3432434" cy="3357653"/>
            </a:xfrm>
            <a:prstGeom prst="rect">
              <a:avLst/>
            </a:prstGeom>
            <a:ln w="12700" cap="flat">
              <a:noFill/>
              <a:miter lim="400000"/>
            </a:ln>
            <a:effectLst/>
          </p:spPr>
        </p:pic>
      </p:grpSp>
      <p:sp>
        <p:nvSpPr>
          <p:cNvPr id="108" name="Shape 108"/>
          <p:cNvSpPr/>
          <p:nvPr/>
        </p:nvSpPr>
        <p:spPr>
          <a:xfrm>
            <a:off x="19049" y="8037291"/>
            <a:ext cx="129667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We show that the covariance across subjects is non zero and the ideal number of clusters is &gt; 1, indicating both our graph i.i.d. assumptions were false. B. Like A, the same is true for the edge i.i.d. assumption. C. Performing linear regression over edge probability and class labels failed to separate the subjects successfully 100% of the time, as can be seen in the residual plot; this shows us the class conditional probability difference assumption is also false.</a:t>
            </a:r>
          </a:p>
        </p:txBody>
      </p:sp>
      <p:sp>
        <p:nvSpPr>
          <p:cNvPr id="109" name="Shape 109"/>
          <p:cNvSpPr/>
          <p:nvPr/>
        </p:nvSpPr>
        <p:spPr>
          <a:xfrm>
            <a:off x="209486"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A</a:t>
            </a:r>
          </a:p>
        </p:txBody>
      </p:sp>
      <p:sp>
        <p:nvSpPr>
          <p:cNvPr id="110" name="Shape 110"/>
          <p:cNvSpPr/>
          <p:nvPr/>
        </p:nvSpPr>
        <p:spPr>
          <a:xfrm>
            <a:off x="4690243"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sp>
        <p:nvSpPr>
          <p:cNvPr id="111" name="Shape 111"/>
          <p:cNvSpPr/>
          <p:nvPr/>
        </p:nvSpPr>
        <p:spPr>
          <a:xfrm>
            <a:off x="9143999" y="3058891"/>
            <a:ext cx="38938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C</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