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4490342" y="1749082"/>
            <a:ext cx="8510993" cy="1535367"/>
          </a:xfrm>
          <a:prstGeom prst="rect">
            <a:avLst/>
          </a:prstGeom>
        </p:spPr>
        <p:txBody>
          <a:bodyPr anchor="b"/>
          <a:lstStyle>
            <a:lvl1pPr algn="r"/>
          </a:lstStyle>
          <a:p>
            <a:pPr lvl="0">
              <a:defRPr sz="1800">
                <a:solidFill>
                  <a:srgbClr val="000000"/>
                </a:solidFill>
              </a:defRPr>
            </a:pPr>
            <a:r>
              <a:rPr sz="8000">
                <a:solidFill>
                  <a:srgbClr val="FFFB00"/>
                </a:solidFill>
              </a:rPr>
              <a:t>Title Text</a:t>
            </a:r>
          </a:p>
        </p:txBody>
      </p:sp>
      <p:sp>
        <p:nvSpPr>
          <p:cNvPr id="7" name="Shape 7"/>
          <p:cNvSpPr/>
          <p:nvPr>
            <p:ph type="body" idx="1"/>
          </p:nvPr>
        </p:nvSpPr>
        <p:spPr>
          <a:xfrm>
            <a:off x="4730065" y="4947577"/>
            <a:ext cx="8271270" cy="1535366"/>
          </a:xfrm>
          <a:prstGeom prst="rect">
            <a:avLst/>
          </a:prstGeom>
        </p:spPr>
        <p:txBody>
          <a:bodyPr anchor="t"/>
          <a:lstStyle>
            <a:lvl1pPr marL="0" indent="0" algn="r">
              <a:spcBef>
                <a:spcPts val="0"/>
              </a:spcBef>
              <a:buSzTx/>
              <a:buNone/>
              <a:defRPr sz="3200"/>
            </a:lvl1pPr>
            <a:lvl2pPr marL="0" indent="228600" algn="r">
              <a:spcBef>
                <a:spcPts val="0"/>
              </a:spcBef>
              <a:buSzTx/>
              <a:buNone/>
              <a:defRPr sz="3200"/>
            </a:lvl2pPr>
            <a:lvl3pPr marL="0" indent="457200" algn="r">
              <a:spcBef>
                <a:spcPts val="0"/>
              </a:spcBef>
              <a:buSzTx/>
              <a:buNone/>
              <a:defRPr sz="3200"/>
            </a:lvl3pPr>
            <a:lvl4pPr marL="0" indent="685800" algn="r">
              <a:spcBef>
                <a:spcPts val="0"/>
              </a:spcBef>
              <a:buSzTx/>
              <a:buNone/>
              <a:defRPr sz="3200"/>
            </a:lvl4pPr>
            <a:lvl5pPr marL="0" indent="914400" algn="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469900"/>
            <a:ext cx="10464800" cy="1422400"/>
          </a:xfrm>
          <a:prstGeom prst="rect">
            <a:avLst/>
          </a:prstGeom>
        </p:spPr>
        <p:txBody>
          <a:bodyPr anchor="b"/>
          <a:lstStyle/>
          <a:p>
            <a:pPr lvl="0">
              <a:defRPr sz="1800">
                <a:solidFill>
                  <a:srgbClr val="000000"/>
                </a:solidFill>
              </a:defRPr>
            </a:pPr>
            <a:r>
              <a:rPr sz="8000">
                <a:solidFill>
                  <a:srgbClr val="FFFB00"/>
                </a:solidFill>
              </a:rPr>
              <a:t>Title Text</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800818" y="558800"/>
            <a:ext cx="11403163" cy="1785740"/>
          </a:xfrm>
          <a:prstGeom prst="rect">
            <a:avLst/>
          </a:prstGeom>
        </p:spPr>
        <p:txBody>
          <a:bodyPr/>
          <a:lstStyle>
            <a:lvl1pPr>
              <a:defRPr sz="6000"/>
            </a:lvl1pPr>
          </a:lstStyle>
          <a:p>
            <a:pPr lvl="0">
              <a:defRPr sz="1800">
                <a:solidFill>
                  <a:srgbClr val="000000"/>
                </a:solidFill>
              </a:defRPr>
            </a:pPr>
            <a:r>
              <a:rPr sz="6000">
                <a:solidFill>
                  <a:srgbClr val="FFFB00"/>
                </a:solidFill>
              </a:rPr>
              <a:t>Title Text</a:t>
            </a:r>
          </a:p>
        </p:txBody>
      </p:sp>
      <p:sp>
        <p:nvSpPr>
          <p:cNvPr id="15" name="Shape 15"/>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0" name="Shape 20"/>
          <p:cNvSpPr/>
          <p:nvPr>
            <p:ph type="body" idx="1"/>
          </p:nvPr>
        </p:nvSpPr>
        <p:spPr>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3" name="Shape 23"/>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solidFill>
                  <a:srgbClr val="000000"/>
                </a:solidFill>
              </a:defRPr>
            </a:pPr>
            <a:r>
              <a:rPr sz="2800">
                <a:solidFill>
                  <a:srgbClr val="26E9FF"/>
                </a:solidFill>
              </a:rPr>
              <a:t>Body Level One</a:t>
            </a:r>
            <a:endParaRPr sz="2800">
              <a:solidFill>
                <a:srgbClr val="26E9FF"/>
              </a:solidFill>
            </a:endParaRPr>
          </a:p>
          <a:p>
            <a:pPr lvl="1">
              <a:defRPr sz="1800">
                <a:solidFill>
                  <a:srgbClr val="000000"/>
                </a:solidFill>
              </a:defRPr>
            </a:pPr>
            <a:r>
              <a:rPr sz="2800">
                <a:solidFill>
                  <a:srgbClr val="26E9FF"/>
                </a:solidFill>
              </a:rPr>
              <a:t>Body Level Two</a:t>
            </a:r>
            <a:endParaRPr sz="2800">
              <a:solidFill>
                <a:srgbClr val="26E9FF"/>
              </a:solidFill>
            </a:endParaRPr>
          </a:p>
          <a:p>
            <a:pPr lvl="2">
              <a:defRPr sz="1800">
                <a:solidFill>
                  <a:srgbClr val="000000"/>
                </a:solidFill>
              </a:defRPr>
            </a:pPr>
            <a:r>
              <a:rPr sz="2800">
                <a:solidFill>
                  <a:srgbClr val="26E9FF"/>
                </a:solidFill>
              </a:rPr>
              <a:t>Body Level Three</a:t>
            </a:r>
            <a:endParaRPr sz="2800">
              <a:solidFill>
                <a:srgbClr val="26E9FF"/>
              </a:solidFill>
            </a:endParaRPr>
          </a:p>
          <a:p>
            <a:pPr lvl="3">
              <a:defRPr sz="1800">
                <a:solidFill>
                  <a:srgbClr val="000000"/>
                </a:solidFill>
              </a:defRPr>
            </a:pPr>
            <a:r>
              <a:rPr sz="2800">
                <a:solidFill>
                  <a:srgbClr val="26E9FF"/>
                </a:solidFill>
              </a:rPr>
              <a:t>Body Level Four</a:t>
            </a:r>
            <a:endParaRPr sz="2800">
              <a:solidFill>
                <a:srgbClr val="26E9FF"/>
              </a:solidFill>
            </a:endParaRPr>
          </a:p>
          <a:p>
            <a:pPr lvl="4">
              <a:defRPr sz="1800">
                <a:solidFill>
                  <a:srgbClr val="000000"/>
                </a:solidFill>
              </a:defRPr>
            </a:pPr>
            <a:r>
              <a:rPr sz="2800">
                <a:solidFill>
                  <a:srgbClr val="26E9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0" y="-44450"/>
            <a:ext cx="13004800" cy="9842500"/>
          </a:xfrm>
          <a:prstGeom prst="rect">
            <a:avLst/>
          </a:prstGeom>
          <a:solidFill>
            <a:srgbClr val="000000">
              <a:alpha val="37685"/>
            </a:srgbClr>
          </a:solidFill>
          <a:ln w="12700">
            <a:miter lim="400000"/>
          </a:ln>
        </p:spPr>
        <p:txBody>
          <a:bodyPr lIns="0" tIns="0" rIns="0" bIns="0" anchor="ctr"/>
          <a:lstStyle/>
          <a:p>
            <a:pPr lvl="0">
              <a:defRPr sz="2400">
                <a:solidFill>
                  <a:srgbClr val="FFFFFF"/>
                </a:solidFill>
              </a:defRPr>
            </a:pPr>
          </a:p>
        </p:txBody>
      </p:sp>
      <p:sp>
        <p:nvSpPr>
          <p:cNvPr id="3" name="Shape 3"/>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B00"/>
                </a:solidFill>
              </a:rPr>
              <a:t>Title Text</a:t>
            </a:r>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B00"/>
          </a:solidFill>
          <a:latin typeface="+mn-lt"/>
          <a:ea typeface="+mn-ea"/>
          <a:cs typeface="+mn-cs"/>
          <a:sym typeface="Helvetica Light"/>
        </a:defRPr>
      </a:lvl1pPr>
      <a:lvl2pPr indent="228600" algn="ctr" defTabSz="584200">
        <a:defRPr sz="8000">
          <a:solidFill>
            <a:srgbClr val="FFFB00"/>
          </a:solidFill>
          <a:latin typeface="+mn-lt"/>
          <a:ea typeface="+mn-ea"/>
          <a:cs typeface="+mn-cs"/>
          <a:sym typeface="Helvetica Light"/>
        </a:defRPr>
      </a:lvl2pPr>
      <a:lvl3pPr indent="457200" algn="ctr" defTabSz="584200">
        <a:defRPr sz="8000">
          <a:solidFill>
            <a:srgbClr val="FFFB00"/>
          </a:solidFill>
          <a:latin typeface="+mn-lt"/>
          <a:ea typeface="+mn-ea"/>
          <a:cs typeface="+mn-cs"/>
          <a:sym typeface="Helvetica Light"/>
        </a:defRPr>
      </a:lvl3pPr>
      <a:lvl4pPr indent="685800" algn="ctr" defTabSz="584200">
        <a:defRPr sz="8000">
          <a:solidFill>
            <a:srgbClr val="FFFB00"/>
          </a:solidFill>
          <a:latin typeface="+mn-lt"/>
          <a:ea typeface="+mn-ea"/>
          <a:cs typeface="+mn-cs"/>
          <a:sym typeface="Helvetica Light"/>
        </a:defRPr>
      </a:lvl4pPr>
      <a:lvl5pPr indent="914400" algn="ctr" defTabSz="584200">
        <a:defRPr sz="8000">
          <a:solidFill>
            <a:srgbClr val="FFFB00"/>
          </a:solidFill>
          <a:latin typeface="+mn-lt"/>
          <a:ea typeface="+mn-ea"/>
          <a:cs typeface="+mn-cs"/>
          <a:sym typeface="Helvetica Light"/>
        </a:defRPr>
      </a:lvl5pPr>
      <a:lvl6pPr indent="1143000" algn="ctr" defTabSz="584200">
        <a:defRPr sz="8000">
          <a:solidFill>
            <a:srgbClr val="FFFB00"/>
          </a:solidFill>
          <a:latin typeface="+mn-lt"/>
          <a:ea typeface="+mn-ea"/>
          <a:cs typeface="+mn-cs"/>
          <a:sym typeface="Helvetica Light"/>
        </a:defRPr>
      </a:lvl6pPr>
      <a:lvl7pPr indent="1371600" algn="ctr" defTabSz="584200">
        <a:defRPr sz="8000">
          <a:solidFill>
            <a:srgbClr val="FFFB00"/>
          </a:solidFill>
          <a:latin typeface="+mn-lt"/>
          <a:ea typeface="+mn-ea"/>
          <a:cs typeface="+mn-cs"/>
          <a:sym typeface="Helvetica Light"/>
        </a:defRPr>
      </a:lvl7pPr>
      <a:lvl8pPr indent="1600200" algn="ctr" defTabSz="584200">
        <a:defRPr sz="8000">
          <a:solidFill>
            <a:srgbClr val="FFFB00"/>
          </a:solidFill>
          <a:latin typeface="+mn-lt"/>
          <a:ea typeface="+mn-ea"/>
          <a:cs typeface="+mn-cs"/>
          <a:sym typeface="Helvetica Light"/>
        </a:defRPr>
      </a:lvl8pPr>
      <a:lvl9pPr indent="1828800" algn="ctr" defTabSz="584200">
        <a:defRPr sz="8000">
          <a:solidFill>
            <a:srgbClr val="FFFB00"/>
          </a:solidFill>
          <a:latin typeface="+mn-lt"/>
          <a:ea typeface="+mn-ea"/>
          <a:cs typeface="+mn-cs"/>
          <a:sym typeface="Helvetica Light"/>
        </a:defRPr>
      </a:lvl9pPr>
    </p:titleStyle>
    <p:bodyStyle>
      <a:lvl1pPr marL="444500" indent="-444500" defTabSz="584200">
        <a:spcBef>
          <a:spcPts val="4200"/>
        </a:spcBef>
        <a:buSzPct val="75000"/>
        <a:buChar char="•"/>
        <a:defRPr sz="3600">
          <a:solidFill>
            <a:srgbClr val="26E9FF"/>
          </a:solidFill>
          <a:latin typeface="+mn-lt"/>
          <a:ea typeface="+mn-ea"/>
          <a:cs typeface="+mn-cs"/>
          <a:sym typeface="Helvetica Light"/>
        </a:defRPr>
      </a:lvl1pPr>
      <a:lvl2pPr marL="889000" indent="-444500" defTabSz="584200">
        <a:spcBef>
          <a:spcPts val="4200"/>
        </a:spcBef>
        <a:buSzPct val="75000"/>
        <a:buChar char="•"/>
        <a:defRPr sz="3600">
          <a:solidFill>
            <a:srgbClr val="26E9FF"/>
          </a:solidFill>
          <a:latin typeface="+mn-lt"/>
          <a:ea typeface="+mn-ea"/>
          <a:cs typeface="+mn-cs"/>
          <a:sym typeface="Helvetica Light"/>
        </a:defRPr>
      </a:lvl2pPr>
      <a:lvl3pPr marL="1333500" indent="-444500" defTabSz="584200">
        <a:spcBef>
          <a:spcPts val="4200"/>
        </a:spcBef>
        <a:buSzPct val="75000"/>
        <a:buChar char="•"/>
        <a:defRPr sz="3600">
          <a:solidFill>
            <a:srgbClr val="26E9FF"/>
          </a:solidFill>
          <a:latin typeface="+mn-lt"/>
          <a:ea typeface="+mn-ea"/>
          <a:cs typeface="+mn-cs"/>
          <a:sym typeface="Helvetica Light"/>
        </a:defRPr>
      </a:lvl3pPr>
      <a:lvl4pPr marL="1778000" indent="-444500" defTabSz="584200">
        <a:spcBef>
          <a:spcPts val="4200"/>
        </a:spcBef>
        <a:buSzPct val="75000"/>
        <a:buChar char="•"/>
        <a:defRPr sz="3600">
          <a:solidFill>
            <a:srgbClr val="26E9FF"/>
          </a:solidFill>
          <a:latin typeface="+mn-lt"/>
          <a:ea typeface="+mn-ea"/>
          <a:cs typeface="+mn-cs"/>
          <a:sym typeface="Helvetica Light"/>
        </a:defRPr>
      </a:lvl4pPr>
      <a:lvl5pPr marL="2222500" indent="-444500" defTabSz="584200">
        <a:spcBef>
          <a:spcPts val="4200"/>
        </a:spcBef>
        <a:buSzPct val="75000"/>
        <a:buChar char="•"/>
        <a:defRPr sz="3600">
          <a:solidFill>
            <a:srgbClr val="26E9FF"/>
          </a:solidFill>
          <a:latin typeface="+mn-lt"/>
          <a:ea typeface="+mn-ea"/>
          <a:cs typeface="+mn-cs"/>
          <a:sym typeface="Helvetica Light"/>
        </a:defRPr>
      </a:lvl5pPr>
      <a:lvl6pPr marL="2667000" indent="-444500" defTabSz="584200">
        <a:spcBef>
          <a:spcPts val="4200"/>
        </a:spcBef>
        <a:buSzPct val="75000"/>
        <a:buChar char="•"/>
        <a:defRPr sz="3600">
          <a:solidFill>
            <a:srgbClr val="26E9FF"/>
          </a:solidFill>
          <a:latin typeface="+mn-lt"/>
          <a:ea typeface="+mn-ea"/>
          <a:cs typeface="+mn-cs"/>
          <a:sym typeface="Helvetica Light"/>
        </a:defRPr>
      </a:lvl6pPr>
      <a:lvl7pPr marL="3111500" indent="-444500" defTabSz="584200">
        <a:spcBef>
          <a:spcPts val="4200"/>
        </a:spcBef>
        <a:buSzPct val="75000"/>
        <a:buChar char="•"/>
        <a:defRPr sz="3600">
          <a:solidFill>
            <a:srgbClr val="26E9FF"/>
          </a:solidFill>
          <a:latin typeface="+mn-lt"/>
          <a:ea typeface="+mn-ea"/>
          <a:cs typeface="+mn-cs"/>
          <a:sym typeface="Helvetica Light"/>
        </a:defRPr>
      </a:lvl7pPr>
      <a:lvl8pPr marL="3556000" indent="-444500" defTabSz="584200">
        <a:spcBef>
          <a:spcPts val="4200"/>
        </a:spcBef>
        <a:buSzPct val="75000"/>
        <a:buChar char="•"/>
        <a:defRPr sz="3600">
          <a:solidFill>
            <a:srgbClr val="26E9FF"/>
          </a:solidFill>
          <a:latin typeface="+mn-lt"/>
          <a:ea typeface="+mn-ea"/>
          <a:cs typeface="+mn-cs"/>
          <a:sym typeface="Helvetica Light"/>
        </a:defRPr>
      </a:lvl8pPr>
      <a:lvl9pPr marL="4000500" indent="-444500" defTabSz="584200">
        <a:spcBef>
          <a:spcPts val="4200"/>
        </a:spcBef>
        <a:buSzPct val="75000"/>
        <a:buChar char="•"/>
        <a:defRPr sz="3600">
          <a:solidFill>
            <a:srgbClr val="26E9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www.nami.org/NAMI/media/NAMI-Media/Infographics/GeneralMHFacts.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xfrm>
            <a:off x="4730065" y="1645498"/>
            <a:ext cx="8271270" cy="1638951"/>
          </a:xfrm>
          <a:prstGeom prst="rect">
            <a:avLst/>
          </a:prstGeom>
        </p:spPr>
        <p:txBody>
          <a:bodyPr/>
          <a:lstStyle>
            <a:lvl1pPr defTabSz="251206">
              <a:defRPr sz="3440"/>
            </a:lvl1pPr>
          </a:lstStyle>
          <a:p>
            <a:pPr lvl="0">
              <a:defRPr sz="1800">
                <a:solidFill>
                  <a:srgbClr val="000000"/>
                </a:solidFill>
              </a:defRPr>
            </a:pPr>
            <a:r>
              <a:rPr sz="3440">
                <a:solidFill>
                  <a:srgbClr val="FFFB00"/>
                </a:solidFill>
              </a:rPr>
              <a:t>HOCKEY: How to Observe Connectomes for gaining Knowledge and Estimating ‘Y’</a:t>
            </a:r>
          </a:p>
        </p:txBody>
      </p:sp>
      <p:sp>
        <p:nvSpPr>
          <p:cNvPr id="34" name="Shape 34"/>
          <p:cNvSpPr/>
          <p:nvPr>
            <p:ph type="body" idx="1"/>
          </p:nvPr>
        </p:nvSpPr>
        <p:spPr>
          <a:prstGeom prst="rect">
            <a:avLst/>
          </a:prstGeom>
        </p:spPr>
        <p:txBody>
          <a:bodyPr/>
          <a:lstStyle/>
          <a:p>
            <a:pPr lvl="0" defTabSz="578358">
              <a:defRPr sz="1800">
                <a:solidFill>
                  <a:srgbClr val="000000"/>
                </a:solidFill>
              </a:defRPr>
            </a:pPr>
            <a:r>
              <a:rPr sz="3168">
                <a:solidFill>
                  <a:srgbClr val="26E9FF"/>
                </a:solidFill>
              </a:rPr>
              <a:t>Greg Kiar</a:t>
            </a:r>
            <a:endParaRPr sz="3168">
              <a:solidFill>
                <a:srgbClr val="26E9FF"/>
              </a:solidFill>
            </a:endParaRPr>
          </a:p>
          <a:p>
            <a:pPr lvl="0" defTabSz="578358">
              <a:defRPr sz="1800">
                <a:solidFill>
                  <a:srgbClr val="000000"/>
                </a:solidFill>
              </a:defRPr>
            </a:pPr>
            <a:endParaRPr sz="3168">
              <a:solidFill>
                <a:srgbClr val="26E9FF"/>
              </a:solidFill>
            </a:endParaRPr>
          </a:p>
          <a:p>
            <a:pPr lvl="0" defTabSz="578358">
              <a:defRPr sz="1800">
                <a:solidFill>
                  <a:srgbClr val="000000"/>
                </a:solidFill>
              </a:defRPr>
            </a:pPr>
            <a:r>
              <a:rPr sz="3168">
                <a:solidFill>
                  <a:srgbClr val="26E9FF"/>
                </a:solidFill>
              </a:rPr>
              <a:t>March 7th, 2016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649064" y="4051299"/>
            <a:ext cx="11706672"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The principled approach we took to this problem encourages us to believe the results we obtained</a:t>
            </a:r>
            <a:endParaRPr sz="3600">
              <a:solidFill>
                <a:srgbClr val="00FDFF"/>
              </a:solidFill>
            </a:endParaRPr>
          </a:p>
          <a:p>
            <a:pPr lvl="0" algn="l">
              <a:defRPr sz="1800"/>
            </a:pPr>
            <a:endParaRPr sz="3600">
              <a:solidFill>
                <a:srgbClr val="00FDFF"/>
              </a:solidFill>
            </a:endParaRPr>
          </a:p>
          <a:p>
            <a:pPr lvl="0" marL="444500" indent="-444500" algn="l">
              <a:buSzPct val="75000"/>
              <a:buChar char="•"/>
              <a:defRPr sz="1800"/>
            </a:pPr>
            <a:r>
              <a:rPr sz="3600">
                <a:solidFill>
                  <a:srgbClr val="00FDFF"/>
                </a:solidFill>
              </a:rPr>
              <a:t>This is a building block for future studies which can leverage this domain knowledge to build better classifiers for more difficult covariates</a:t>
            </a:r>
          </a:p>
        </p:txBody>
      </p:sp>
      <p:sp>
        <p:nvSpPr>
          <p:cNvPr id="104" name="Shape 104"/>
          <p:cNvSpPr/>
          <p:nvPr>
            <p:ph type="title"/>
          </p:nvPr>
        </p:nvSpPr>
        <p:spPr>
          <a:prstGeom prst="rect">
            <a:avLst/>
          </a:prstGeom>
        </p:spPr>
        <p:txBody>
          <a:bodyPr/>
          <a:lstStyle/>
          <a:p>
            <a:pPr lvl="0">
              <a:defRPr sz="1800">
                <a:solidFill>
                  <a:srgbClr val="000000"/>
                </a:solidFill>
              </a:defRPr>
            </a:pPr>
            <a:r>
              <a:rPr sz="8000">
                <a:solidFill>
                  <a:srgbClr val="FFFB00"/>
                </a:solidFill>
              </a:rPr>
              <a:t>Resolution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Significance</a:t>
            </a:r>
          </a:p>
        </p:txBody>
      </p:sp>
      <p:pic>
        <p:nvPicPr>
          <p:cNvPr id="37" name="Screen Shot 2016-03-04 at 12.04.15 PM.png"/>
          <p:cNvPicPr/>
          <p:nvPr/>
        </p:nvPicPr>
        <p:blipFill>
          <a:blip r:embed="rId2">
            <a:extLst/>
          </a:blip>
          <a:srcRect l="2110" t="1641" r="6324" b="1641"/>
          <a:stretch>
            <a:fillRect/>
          </a:stretch>
        </p:blipFill>
        <p:spPr>
          <a:xfrm>
            <a:off x="8807003" y="2955329"/>
            <a:ext cx="3739106" cy="5569989"/>
          </a:xfrm>
          <a:prstGeom prst="rect">
            <a:avLst/>
          </a:prstGeom>
          <a:ln w="25400">
            <a:solidFill>
              <a:srgbClr val="00FDFF"/>
            </a:solidFill>
            <a:miter lim="400000"/>
          </a:ln>
        </p:spPr>
      </p:pic>
      <p:pic>
        <p:nvPicPr>
          <p:cNvPr id="38" name="Screen Shot 2016-03-04 at 12.04.53 PM.png"/>
          <p:cNvPicPr/>
          <p:nvPr/>
        </p:nvPicPr>
        <p:blipFill>
          <a:blip r:embed="rId3">
            <a:extLst/>
          </a:blip>
          <a:srcRect l="3073" t="3324" r="3073" b="3324"/>
          <a:stretch>
            <a:fillRect/>
          </a:stretch>
        </p:blipFill>
        <p:spPr>
          <a:xfrm>
            <a:off x="273544" y="3889970"/>
            <a:ext cx="8249870" cy="3700756"/>
          </a:xfrm>
          <a:prstGeom prst="rect">
            <a:avLst/>
          </a:prstGeom>
          <a:ln w="25400">
            <a:solidFill>
              <a:srgbClr val="00FDFF"/>
            </a:solidFill>
            <a:miter lim="400000"/>
          </a:ln>
        </p:spPr>
      </p:pic>
      <p:sp>
        <p:nvSpPr>
          <p:cNvPr id="39" name="Shape 39"/>
          <p:cNvSpPr/>
          <p:nvPr/>
        </p:nvSpPr>
        <p:spPr>
          <a:xfrm>
            <a:off x="310334" y="9213849"/>
            <a:ext cx="817626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solidFill>
                  <a:srgbClr val="00FDFF"/>
                </a:solidFill>
              </a:rPr>
              <a:t>NAMI: </a:t>
            </a:r>
            <a:r>
              <a:rPr sz="1600" u="sng">
                <a:solidFill>
                  <a:srgbClr val="00FDFF"/>
                </a:solidFill>
                <a:hlinkClick r:id="rId4" invalidUrl="" action="" tgtFrame="" tooltip="" history="1" highlightClick="0" endSnd="0"/>
              </a:rPr>
              <a:t>https://www.nami.org/NAMI/media/NAMI-Media/Infographics/GeneralMHFacts.pdf</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Gap</a:t>
            </a:r>
          </a:p>
        </p:txBody>
      </p:sp>
      <p:sp>
        <p:nvSpPr>
          <p:cNvPr id="42" name="Shape 42"/>
          <p:cNvSpPr/>
          <p:nvPr/>
        </p:nvSpPr>
        <p:spPr>
          <a:xfrm>
            <a:off x="649064" y="3505200"/>
            <a:ext cx="11706672"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Currently, no brain imaging biomarkers exist that are clinically useful for any diagnostic category in psychiatry</a:t>
            </a:r>
            <a:endParaRPr sz="3600">
              <a:solidFill>
                <a:srgbClr val="00FDFF"/>
              </a:solidFill>
            </a:endParaRPr>
          </a:p>
          <a:p>
            <a:pPr lvl="0" algn="l">
              <a:defRPr sz="1800"/>
            </a:pPr>
            <a:endParaRPr sz="3600">
              <a:solidFill>
                <a:srgbClr val="00FDFF"/>
              </a:solidFill>
            </a:endParaRPr>
          </a:p>
          <a:p>
            <a:pPr lvl="0" algn="l">
              <a:defRPr sz="1800"/>
            </a:pPr>
            <a:endParaRPr sz="3600">
              <a:solidFill>
                <a:srgbClr val="00FDFF"/>
              </a:solidFill>
            </a:endParaRPr>
          </a:p>
          <a:p>
            <a:pPr lvl="0" marL="444500" indent="-444500" algn="l">
              <a:buSzPct val="75000"/>
              <a:buChar char="•"/>
              <a:defRPr sz="1800"/>
            </a:pPr>
            <a:r>
              <a:rPr sz="3600">
                <a:solidFill>
                  <a:srgbClr val="00FDFF"/>
                </a:solidFill>
              </a:rPr>
              <a:t>Currently, no known open source sex (or other covariate) classifiers based on connectome analysis exist</a:t>
            </a:r>
          </a:p>
        </p:txBody>
      </p:sp>
      <p:sp>
        <p:nvSpPr>
          <p:cNvPr id="43" name="Shape 43"/>
          <p:cNvSpPr/>
          <p:nvPr/>
        </p:nvSpPr>
        <p:spPr>
          <a:xfrm>
            <a:off x="281288" y="9334499"/>
            <a:ext cx="1244222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600">
                <a:solidFill>
                  <a:srgbClr val="00FDFF"/>
                </a:solidFill>
              </a:defRPr>
            </a:lvl1pPr>
          </a:lstStyle>
          <a:p>
            <a:pPr lvl="0">
              <a:defRPr sz="1800">
                <a:solidFill>
                  <a:srgbClr val="000000"/>
                </a:solidFill>
              </a:defRPr>
            </a:pPr>
            <a:r>
              <a:rPr sz="1600">
                <a:solidFill>
                  <a:srgbClr val="00FDFF"/>
                </a:solidFill>
              </a:rPr>
              <a:t>APA 2012: Consensus Report of the APA Work Group on Neuroimaging Markers of Psychiatric Disorders RESOURCE DOCUMENT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Challenge</a:t>
            </a:r>
          </a:p>
        </p:txBody>
      </p:sp>
      <p:sp>
        <p:nvSpPr>
          <p:cNvPr id="46" name="Shape 46"/>
          <p:cNvSpPr/>
          <p:nvPr/>
        </p:nvSpPr>
        <p:spPr>
          <a:xfrm>
            <a:off x="737964" y="2959099"/>
            <a:ext cx="11706672" cy="556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Graph stats are hard:</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Large number of dimensions (D)</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Small number of samples (N)</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Observations are noisy</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Batch effects across studies</a:t>
            </a:r>
            <a:endParaRPr sz="3600">
              <a:solidFill>
                <a:srgbClr val="00FDFF"/>
              </a:solidFill>
            </a:endParaRPr>
          </a:p>
        </p:txBody>
      </p:sp>
      <p:pic>
        <p:nvPicPr>
          <p:cNvPr id="47" name="pasted-image.pdf"/>
          <p:cNvPicPr/>
          <p:nvPr/>
        </p:nvPicPr>
        <p:blipFill>
          <a:blip r:embed="rId2">
            <a:extLst/>
          </a:blip>
          <a:stretch>
            <a:fillRect/>
          </a:stretch>
        </p:blipFill>
        <p:spPr>
          <a:xfrm>
            <a:off x="8690779" y="3994150"/>
            <a:ext cx="3924301" cy="34925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544859" y="-19844"/>
            <a:ext cx="11915081" cy="2159001"/>
          </a:xfrm>
          <a:prstGeom prst="rect">
            <a:avLst/>
          </a:prstGeom>
        </p:spPr>
        <p:txBody>
          <a:bodyPr/>
          <a:lstStyle>
            <a:lvl1pPr defTabSz="519937">
              <a:defRPr sz="7119"/>
            </a:lvl1pPr>
          </a:lstStyle>
          <a:p>
            <a:pPr lvl="0">
              <a:defRPr sz="1800">
                <a:solidFill>
                  <a:srgbClr val="000000"/>
                </a:solidFill>
              </a:defRPr>
            </a:pPr>
            <a:r>
              <a:rPr sz="7119">
                <a:solidFill>
                  <a:srgbClr val="FFFB00"/>
                </a:solidFill>
              </a:rPr>
              <a:t>Formal Statement of Problem</a:t>
            </a:r>
          </a:p>
        </p:txBody>
      </p:sp>
      <p:pic>
        <p:nvPicPr>
          <p:cNvPr id="50" name="pasted-image.png"/>
          <p:cNvPicPr/>
          <p:nvPr/>
        </p:nvPicPr>
        <p:blipFill>
          <a:blip r:embed="rId2">
            <a:extLst/>
          </a:blip>
          <a:stretch>
            <a:fillRect/>
          </a:stretch>
        </p:blipFill>
        <p:spPr>
          <a:xfrm>
            <a:off x="505243" y="2311400"/>
            <a:ext cx="6228514" cy="475366"/>
          </a:xfrm>
          <a:prstGeom prst="rect">
            <a:avLst/>
          </a:prstGeom>
          <a:ln w="12700">
            <a:miter lim="400000"/>
          </a:ln>
        </p:spPr>
      </p:pic>
      <p:sp>
        <p:nvSpPr>
          <p:cNvPr id="51" name="Shape 51"/>
          <p:cNvSpPr/>
          <p:nvPr/>
        </p:nvSpPr>
        <p:spPr>
          <a:xfrm>
            <a:off x="7299769" y="2256982"/>
            <a:ext cx="49838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and labels observed</a:t>
            </a:r>
          </a:p>
        </p:txBody>
      </p:sp>
      <p:sp>
        <p:nvSpPr>
          <p:cNvPr id="52" name="Shape 52"/>
          <p:cNvSpPr/>
          <p:nvPr/>
        </p:nvSpPr>
        <p:spPr>
          <a:xfrm>
            <a:off x="7325994" y="3654028"/>
            <a:ext cx="46520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Y is our binary label vector</a:t>
            </a:r>
          </a:p>
        </p:txBody>
      </p:sp>
      <p:sp>
        <p:nvSpPr>
          <p:cNvPr id="53" name="Shape 53"/>
          <p:cNvSpPr/>
          <p:nvPr/>
        </p:nvSpPr>
        <p:spPr>
          <a:xfrm>
            <a:off x="7385240" y="6438924"/>
            <a:ext cx="491452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We calculate loss based on</a:t>
            </a:r>
            <a:endParaRPr sz="3000">
              <a:solidFill>
                <a:srgbClr val="FFFB00"/>
              </a:solidFill>
            </a:endParaRPr>
          </a:p>
          <a:p>
            <a:pPr lvl="0">
              <a:defRPr sz="1800"/>
            </a:pPr>
            <a:r>
              <a:rPr sz="3000">
                <a:solidFill>
                  <a:srgbClr val="FFFB00"/>
                </a:solidFill>
              </a:rPr>
              <a:t>correct assignment</a:t>
            </a:r>
          </a:p>
        </p:txBody>
      </p:sp>
      <p:sp>
        <p:nvSpPr>
          <p:cNvPr id="54" name="Shape 54"/>
          <p:cNvSpPr/>
          <p:nvPr/>
        </p:nvSpPr>
        <p:spPr>
          <a:xfrm flipV="1">
            <a:off x="365820" y="5130799"/>
            <a:ext cx="12273160" cy="2"/>
          </a:xfrm>
          <a:prstGeom prst="line">
            <a:avLst/>
          </a:prstGeom>
          <a:ln w="25400">
            <a:solidFill>
              <a:srgbClr val="FFFB00"/>
            </a:solidFill>
            <a:miter lim="400000"/>
          </a:ln>
        </p:spPr>
        <p:txBody>
          <a:bodyPr lIns="0" tIns="0" rIns="0" bIns="0" anchor="ctr"/>
          <a:lstStyle/>
          <a:p>
            <a:pPr lvl="0">
              <a:defRPr sz="2400"/>
            </a:pPr>
          </a:p>
        </p:txBody>
      </p:sp>
      <p:sp>
        <p:nvSpPr>
          <p:cNvPr id="55" name="Shape 55"/>
          <p:cNvSpPr/>
          <p:nvPr/>
        </p:nvSpPr>
        <p:spPr>
          <a:xfrm flipV="1">
            <a:off x="365820" y="5880099"/>
            <a:ext cx="12273160" cy="2"/>
          </a:xfrm>
          <a:prstGeom prst="line">
            <a:avLst/>
          </a:prstGeom>
          <a:ln w="25400">
            <a:solidFill>
              <a:srgbClr val="FFFB00"/>
            </a:solidFill>
            <a:miter lim="400000"/>
          </a:ln>
        </p:spPr>
        <p:txBody>
          <a:bodyPr lIns="0" tIns="0" rIns="0" bIns="0" anchor="ctr"/>
          <a:lstStyle/>
          <a:p>
            <a:pPr lvl="0">
              <a:defRPr sz="2400"/>
            </a:pPr>
          </a:p>
        </p:txBody>
      </p:sp>
      <p:sp>
        <p:nvSpPr>
          <p:cNvPr id="56" name="Shape 56"/>
          <p:cNvSpPr/>
          <p:nvPr/>
        </p:nvSpPr>
        <p:spPr>
          <a:xfrm>
            <a:off x="5566663" y="5226050"/>
            <a:ext cx="18714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0FDFF"/>
                </a:solidFill>
              </a:defRPr>
            </a:lvl1pPr>
          </a:lstStyle>
          <a:p>
            <a:pPr lvl="0">
              <a:defRPr sz="1800">
                <a:solidFill>
                  <a:srgbClr val="000000"/>
                </a:solidFill>
              </a:defRPr>
            </a:pPr>
            <a:r>
              <a:rPr sz="3000">
                <a:solidFill>
                  <a:srgbClr val="00FDFF"/>
                </a:solidFill>
              </a:rPr>
              <a:t>CLASSIFY</a:t>
            </a:r>
          </a:p>
        </p:txBody>
      </p:sp>
      <p:pic>
        <p:nvPicPr>
          <p:cNvPr id="57" name="pasted-image.png"/>
          <p:cNvPicPr/>
          <p:nvPr/>
        </p:nvPicPr>
        <p:blipFill>
          <a:blip r:embed="rId3">
            <a:extLst/>
          </a:blip>
          <a:stretch>
            <a:fillRect/>
          </a:stretch>
        </p:blipFill>
        <p:spPr>
          <a:xfrm>
            <a:off x="2120900" y="3695700"/>
            <a:ext cx="2120278" cy="475457"/>
          </a:xfrm>
          <a:prstGeom prst="rect">
            <a:avLst/>
          </a:prstGeom>
          <a:ln w="12700">
            <a:miter lim="400000"/>
          </a:ln>
        </p:spPr>
      </p:pic>
      <p:pic>
        <p:nvPicPr>
          <p:cNvPr id="58" name="pasted-image.png"/>
          <p:cNvPicPr/>
          <p:nvPr/>
        </p:nvPicPr>
        <p:blipFill>
          <a:blip r:embed="rId4">
            <a:extLst/>
          </a:blip>
          <a:stretch>
            <a:fillRect/>
          </a:stretch>
        </p:blipFill>
        <p:spPr>
          <a:xfrm>
            <a:off x="2374900" y="6622169"/>
            <a:ext cx="3413102" cy="649509"/>
          </a:xfrm>
          <a:prstGeom prst="rect">
            <a:avLst/>
          </a:prstGeom>
          <a:ln w="12700">
            <a:miter lim="400000"/>
          </a:ln>
        </p:spPr>
      </p:pic>
      <p:pic>
        <p:nvPicPr>
          <p:cNvPr id="59" name="pasted-image.png"/>
          <p:cNvPicPr/>
          <p:nvPr/>
        </p:nvPicPr>
        <p:blipFill>
          <a:blip r:embed="rId5">
            <a:extLst/>
          </a:blip>
          <a:stretch>
            <a:fillRect/>
          </a:stretch>
        </p:blipFill>
        <p:spPr>
          <a:xfrm>
            <a:off x="1905000" y="8077988"/>
            <a:ext cx="4352902" cy="603256"/>
          </a:xfrm>
          <a:prstGeom prst="rect">
            <a:avLst/>
          </a:prstGeom>
          <a:ln w="12700">
            <a:miter lim="400000"/>
          </a:ln>
        </p:spPr>
      </p:pic>
      <p:sp>
        <p:nvSpPr>
          <p:cNvPr id="60" name="Shape 60"/>
          <p:cNvSpPr/>
          <p:nvPr/>
        </p:nvSpPr>
        <p:spPr>
          <a:xfrm>
            <a:off x="7452042" y="8077224"/>
            <a:ext cx="396811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And get expected loss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Model Assumptions</a:t>
            </a:r>
          </a:p>
        </p:txBody>
      </p:sp>
      <p:sp>
        <p:nvSpPr>
          <p:cNvPr id="63" name="Shape 63"/>
          <p:cNvSpPr/>
          <p:nvPr/>
        </p:nvSpPr>
        <p:spPr>
          <a:xfrm>
            <a:off x="8399906" y="3096166"/>
            <a:ext cx="285978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are i.i.d.</a:t>
            </a:r>
          </a:p>
        </p:txBody>
      </p:sp>
      <p:pic>
        <p:nvPicPr>
          <p:cNvPr id="64" name="pasted-image.png"/>
          <p:cNvPicPr/>
          <p:nvPr/>
        </p:nvPicPr>
        <p:blipFill>
          <a:blip r:embed="rId2">
            <a:extLst/>
          </a:blip>
          <a:stretch>
            <a:fillRect/>
          </a:stretch>
        </p:blipFill>
        <p:spPr>
          <a:xfrm>
            <a:off x="2349500" y="3036106"/>
            <a:ext cx="3804942" cy="653522"/>
          </a:xfrm>
          <a:prstGeom prst="rect">
            <a:avLst/>
          </a:prstGeom>
          <a:ln w="12700">
            <a:miter lim="400000"/>
          </a:ln>
        </p:spPr>
      </p:pic>
      <p:pic>
        <p:nvPicPr>
          <p:cNvPr id="65" name="pasted-image.png"/>
          <p:cNvPicPr/>
          <p:nvPr/>
        </p:nvPicPr>
        <p:blipFill>
          <a:blip r:embed="rId3">
            <a:extLst/>
          </a:blip>
          <a:stretch>
            <a:fillRect/>
          </a:stretch>
        </p:blipFill>
        <p:spPr>
          <a:xfrm>
            <a:off x="2616200" y="4722085"/>
            <a:ext cx="3804942" cy="2102342"/>
          </a:xfrm>
          <a:prstGeom prst="rect">
            <a:avLst/>
          </a:prstGeom>
          <a:ln w="12700">
            <a:miter lim="400000"/>
          </a:ln>
        </p:spPr>
      </p:pic>
      <p:sp>
        <p:nvSpPr>
          <p:cNvPr id="66" name="Shape 66"/>
          <p:cNvSpPr/>
          <p:nvPr/>
        </p:nvSpPr>
        <p:spPr>
          <a:xfrm>
            <a:off x="8110347" y="4604833"/>
            <a:ext cx="343890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A class conditional</a:t>
            </a:r>
            <a:endParaRPr sz="3000">
              <a:solidFill>
                <a:srgbClr val="FFFB00"/>
              </a:solidFill>
            </a:endParaRPr>
          </a:p>
          <a:p>
            <a:pPr lvl="0">
              <a:defRPr sz="1800"/>
            </a:pPr>
            <a:r>
              <a:rPr sz="3000">
                <a:solidFill>
                  <a:srgbClr val="FFFB00"/>
                </a:solidFill>
              </a:rPr>
              <a:t>difference exists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421977" y="-12700"/>
            <a:ext cx="12160847" cy="2159000"/>
          </a:xfrm>
          <a:prstGeom prst="rect">
            <a:avLst/>
          </a:prstGeom>
        </p:spPr>
        <p:txBody>
          <a:bodyPr/>
          <a:lstStyle>
            <a:lvl1pPr defTabSz="508254">
              <a:defRPr sz="6960"/>
            </a:lvl1pPr>
          </a:lstStyle>
          <a:p>
            <a:pPr lvl="0">
              <a:defRPr sz="1800">
                <a:solidFill>
                  <a:srgbClr val="000000"/>
                </a:solidFill>
              </a:defRPr>
            </a:pPr>
            <a:r>
              <a:rPr sz="6960">
                <a:solidFill>
                  <a:srgbClr val="FFFB00"/>
                </a:solidFill>
              </a:rPr>
              <a:t>Formal Statement of Algorithm</a:t>
            </a:r>
          </a:p>
        </p:txBody>
      </p:sp>
      <p:sp>
        <p:nvSpPr>
          <p:cNvPr id="69" name="Shape 69"/>
          <p:cNvSpPr/>
          <p:nvPr>
            <p:ph type="body" idx="1"/>
          </p:nvPr>
        </p:nvSpPr>
        <p:spPr>
          <a:xfrm>
            <a:off x="952500" y="1638300"/>
            <a:ext cx="11099800" cy="4292204"/>
          </a:xfrm>
          <a:prstGeom prst="rect">
            <a:avLst/>
          </a:prstGeom>
        </p:spPr>
        <p:txBody>
          <a:bodyPr/>
          <a:lstStyle/>
          <a:p>
            <a:pPr lvl="0" marL="0" indent="0" defTabSz="525779">
              <a:spcBef>
                <a:spcPts val="2800"/>
              </a:spcBef>
              <a:buSzTx/>
              <a:buNone/>
              <a:defRPr sz="1800">
                <a:solidFill>
                  <a:srgbClr val="000000"/>
                </a:solidFill>
              </a:defRPr>
            </a:pPr>
            <a:r>
              <a:rPr sz="2520">
                <a:solidFill>
                  <a:srgbClr val="FFFB00"/>
                </a:solidFill>
              </a:rPr>
              <a:t>Algorithms</a:t>
            </a:r>
            <a:r>
              <a:rPr b="1" sz="2520">
                <a:solidFill>
                  <a:srgbClr val="FFFB00"/>
                </a:solidFill>
                <a:latin typeface="Helvetica"/>
                <a:ea typeface="Helvetica"/>
                <a:cs typeface="Helvetica"/>
                <a:sym typeface="Helvetica"/>
              </a:rPr>
              <a:t> </a:t>
            </a:r>
            <a:r>
              <a:rPr sz="2520">
                <a:solidFill>
                  <a:srgbClr val="FFFB00"/>
                </a:solidFill>
              </a:rPr>
              <a:t>used:</a:t>
            </a:r>
            <a:endParaRPr b="1" sz="2520">
              <a:solidFill>
                <a:srgbClr val="FFFB00"/>
              </a:solidFill>
              <a:latin typeface="Helvetica"/>
              <a:ea typeface="Helvetica"/>
              <a:cs typeface="Helvetica"/>
              <a:sym typeface="Helvetica"/>
            </a:endParaRPr>
          </a:p>
          <a:p>
            <a:pPr lvl="0" marL="308609" indent="-308609" defTabSz="525779">
              <a:spcBef>
                <a:spcPts val="2800"/>
              </a:spcBef>
              <a:defRPr sz="1800">
                <a:solidFill>
                  <a:srgbClr val="000000"/>
                </a:solidFill>
              </a:defRPr>
            </a:pPr>
            <a:r>
              <a:rPr sz="2520">
                <a:solidFill>
                  <a:srgbClr val="00FDFF"/>
                </a:solidFill>
              </a:rPr>
              <a:t>Linear Discriminant Analysis (LDA)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Quadratic Discriminant Analysis (QDA)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K-Nearest Neighbours (KNN)</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Support Vector Machine (SVM)</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Random Forrest (RF)</a:t>
            </a:r>
          </a:p>
        </p:txBody>
      </p:sp>
      <p:sp>
        <p:nvSpPr>
          <p:cNvPr id="70" name="Shape 70"/>
          <p:cNvSpPr/>
          <p:nvPr/>
        </p:nvSpPr>
        <p:spPr>
          <a:xfrm flipV="1">
            <a:off x="365820" y="6197599"/>
            <a:ext cx="12273160" cy="2"/>
          </a:xfrm>
          <a:prstGeom prst="line">
            <a:avLst/>
          </a:prstGeom>
          <a:ln w="25400">
            <a:solidFill>
              <a:srgbClr val="FFFB00"/>
            </a:solidFill>
            <a:miter lim="400000"/>
          </a:ln>
        </p:spPr>
        <p:txBody>
          <a:bodyPr lIns="0" tIns="0" rIns="0" bIns="0" anchor="ctr"/>
          <a:lstStyle/>
          <a:p>
            <a:pPr lvl="0">
              <a:defRPr sz="2400"/>
            </a:pPr>
          </a:p>
        </p:txBody>
      </p:sp>
      <p:pic>
        <p:nvPicPr>
          <p:cNvPr id="71" name="pasted-image.png"/>
          <p:cNvPicPr/>
          <p:nvPr/>
        </p:nvPicPr>
        <p:blipFill>
          <a:blip r:embed="rId2">
            <a:extLst/>
          </a:blip>
          <a:stretch>
            <a:fillRect/>
          </a:stretch>
        </p:blipFill>
        <p:spPr>
          <a:xfrm>
            <a:off x="3141133" y="7252570"/>
            <a:ext cx="9606598" cy="885130"/>
          </a:xfrm>
          <a:prstGeom prst="rect">
            <a:avLst/>
          </a:prstGeom>
          <a:ln w="12700">
            <a:miter lim="400000"/>
          </a:ln>
        </p:spPr>
      </p:pic>
      <p:pic>
        <p:nvPicPr>
          <p:cNvPr id="72" name="pasted-image.png"/>
          <p:cNvPicPr/>
          <p:nvPr/>
        </p:nvPicPr>
        <p:blipFill>
          <a:blip r:embed="rId3">
            <a:extLst/>
          </a:blip>
          <a:stretch>
            <a:fillRect/>
          </a:stretch>
        </p:blipFill>
        <p:spPr>
          <a:xfrm>
            <a:off x="3141133" y="8646569"/>
            <a:ext cx="9606598" cy="922530"/>
          </a:xfrm>
          <a:prstGeom prst="rect">
            <a:avLst/>
          </a:prstGeom>
          <a:ln w="12700">
            <a:miter lim="400000"/>
          </a:ln>
        </p:spPr>
      </p:pic>
      <p:sp>
        <p:nvSpPr>
          <p:cNvPr id="73" name="Shape 73"/>
          <p:cNvSpPr/>
          <p:nvPr/>
        </p:nvSpPr>
        <p:spPr>
          <a:xfrm>
            <a:off x="497310" y="6223396"/>
            <a:ext cx="104584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QDA:</a:t>
            </a:r>
          </a:p>
        </p:txBody>
      </p:sp>
      <p:sp>
        <p:nvSpPr>
          <p:cNvPr id="74" name="Shape 74"/>
          <p:cNvSpPr/>
          <p:nvPr/>
        </p:nvSpPr>
        <p:spPr>
          <a:xfrm>
            <a:off x="7944432" y="8158823"/>
            <a:ext cx="1" cy="558801"/>
          </a:xfrm>
          <a:prstGeom prst="line">
            <a:avLst/>
          </a:prstGeom>
          <a:ln w="38100">
            <a:solidFill>
              <a:srgbClr val="FFFB00"/>
            </a:solidFill>
            <a:miter lim="400000"/>
            <a:tailEnd type="triangle"/>
          </a:ln>
        </p:spPr>
        <p:txBody>
          <a:bodyPr lIns="0" tIns="0" rIns="0" bIns="0" anchor="ctr"/>
          <a:lstStyle/>
          <a:p>
            <a:pPr lvl="0">
              <a:defRPr sz="2400"/>
            </a:pPr>
          </a:p>
        </p:txBody>
      </p:sp>
      <p:sp>
        <p:nvSpPr>
          <p:cNvPr id="75" name="Shape 75"/>
          <p:cNvSpPr/>
          <p:nvPr/>
        </p:nvSpPr>
        <p:spPr>
          <a:xfrm>
            <a:off x="1156098" y="6729934"/>
            <a:ext cx="513847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 Quadratic Score Function:</a:t>
            </a:r>
          </a:p>
        </p:txBody>
      </p:sp>
      <p:sp>
        <p:nvSpPr>
          <p:cNvPr id="76" name="Shape 76"/>
          <p:cNvSpPr/>
          <p:nvPr/>
        </p:nvSpPr>
        <p:spPr>
          <a:xfrm>
            <a:off x="1373820" y="8133423"/>
            <a:ext cx="470302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Becomes Decision Rule: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Results</a:t>
            </a:r>
          </a:p>
        </p:txBody>
      </p:sp>
      <p:grpSp>
        <p:nvGrpSpPr>
          <p:cNvPr id="83" name="Group 83"/>
          <p:cNvGrpSpPr/>
          <p:nvPr/>
        </p:nvGrpSpPr>
        <p:grpSpPr>
          <a:xfrm>
            <a:off x="254000" y="3038516"/>
            <a:ext cx="7174092" cy="3676568"/>
            <a:chOff x="0" y="0"/>
            <a:chExt cx="7174091" cy="3676566"/>
          </a:xfrm>
        </p:grpSpPr>
        <p:grpSp>
          <p:nvGrpSpPr>
            <p:cNvPr id="81" name="Group 81"/>
            <p:cNvGrpSpPr/>
            <p:nvPr/>
          </p:nvGrpSpPr>
          <p:grpSpPr>
            <a:xfrm>
              <a:off x="0" y="0"/>
              <a:ext cx="7174092" cy="3676567"/>
              <a:chOff x="0" y="0"/>
              <a:chExt cx="7174091" cy="3676566"/>
            </a:xfrm>
          </p:grpSpPr>
          <p:sp>
            <p:nvSpPr>
              <p:cNvPr id="79" name="Shape 79"/>
              <p:cNvSpPr/>
              <p:nvPr/>
            </p:nvSpPr>
            <p:spPr>
              <a:xfrm>
                <a:off x="0" y="0"/>
                <a:ext cx="7174092" cy="3676567"/>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80" name="pasted-image.png"/>
              <p:cNvPicPr/>
              <p:nvPr/>
            </p:nvPicPr>
            <p:blipFill>
              <a:blip r:embed="rId2">
                <a:extLst/>
              </a:blip>
              <a:stretch>
                <a:fillRect/>
              </a:stretch>
            </p:blipFill>
            <p:spPr>
              <a:xfrm>
                <a:off x="65652" y="235093"/>
                <a:ext cx="7042787" cy="3206381"/>
              </a:xfrm>
              <a:prstGeom prst="rect">
                <a:avLst/>
              </a:prstGeom>
              <a:ln w="12700" cap="flat">
                <a:noFill/>
                <a:miter lim="400000"/>
              </a:ln>
              <a:effectLst/>
            </p:spPr>
          </p:pic>
        </p:grpSp>
        <p:sp>
          <p:nvSpPr>
            <p:cNvPr id="82" name="Shape 82"/>
            <p:cNvSpPr/>
            <p:nvPr/>
          </p:nvSpPr>
          <p:spPr>
            <a:xfrm>
              <a:off x="6286" y="10891"/>
              <a:ext cx="36842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lvl="0">
                <a:defRPr sz="1800"/>
              </a:pPr>
              <a:r>
                <a:rPr sz="3000"/>
                <a:t>A</a:t>
              </a:r>
            </a:p>
          </p:txBody>
        </p:sp>
      </p:grpSp>
      <p:graphicFrame>
        <p:nvGraphicFramePr>
          <p:cNvPr id="84" name="Table 84"/>
          <p:cNvGraphicFramePr/>
          <p:nvPr/>
        </p:nvGraphicFramePr>
        <p:xfrm>
          <a:off x="7950200" y="2920553"/>
          <a:ext cx="4687838" cy="391249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43919"/>
                <a:gridCol w="2343919"/>
              </a:tblGrid>
              <a:tr h="652082">
                <a:tc>
                  <a:txBody>
                    <a:bodyPr/>
                    <a:lstStyle/>
                    <a:p>
                      <a:pPr lvl="0" defTabSz="914400">
                        <a:defRPr b="0">
                          <a:solidFill>
                            <a:srgbClr val="000000"/>
                          </a:solidFill>
                        </a:defRPr>
                      </a:pPr>
                      <a:r>
                        <a:rPr b="1">
                          <a:solidFill>
                            <a:srgbClr val="942192"/>
                          </a:solidFill>
                          <a:sym typeface="Helvetica"/>
                        </a:rPr>
                        <a:t>Algorithm</a:t>
                      </a:r>
                    </a:p>
                  </a:txBody>
                  <a:tcPr marL="50800" marR="50800" marT="50800" marB="50800" anchor="ctr" anchorCtr="0" horzOverflow="overflow">
                    <a:solidFill>
                      <a:srgbClr val="00FDFF"/>
                    </a:solidFill>
                  </a:tcPr>
                </a:tc>
                <a:tc>
                  <a:txBody>
                    <a:bodyPr/>
                    <a:lstStyle/>
                    <a:p>
                      <a:pPr lvl="0" defTabSz="914400">
                        <a:defRPr b="0">
                          <a:solidFill>
                            <a:srgbClr val="000000"/>
                          </a:solidFill>
                        </a:defRPr>
                      </a:pPr>
                      <a:r>
                        <a:rPr b="1">
                          <a:solidFill>
                            <a:srgbClr val="942192"/>
                          </a:solidFill>
                          <a:sym typeface="Helvetica"/>
                        </a:rPr>
                        <a:t>Classification Accuracy</a:t>
                      </a:r>
                    </a:p>
                  </a:txBody>
                  <a:tcPr marL="50800" marR="50800" marT="50800" marB="50800" anchor="ctr" anchorCtr="0" horzOverflow="overflow">
                    <a:solidFill>
                      <a:srgbClr val="00FDFF"/>
                    </a:solidFill>
                  </a:tcPr>
                </a:tc>
              </a:tr>
              <a:tr h="652082">
                <a:tc>
                  <a:txBody>
                    <a:bodyPr/>
                    <a:lstStyle/>
                    <a:p>
                      <a:pPr lvl="0" defTabSz="914400"/>
                      <a:r>
                        <a:t>Nearest Neighbors</a:t>
                      </a:r>
                    </a:p>
                  </a:txBody>
                  <a:tcPr marL="50800" marR="50800" marT="50800" marB="50800" anchor="ctr" anchorCtr="0" horzOverflow="overflow"/>
                </a:tc>
                <a:tc>
                  <a:txBody>
                    <a:bodyPr/>
                    <a:lstStyle/>
                    <a:p>
                      <a:pPr lvl="0" defTabSz="914400"/>
                      <a:r>
                        <a:t>0.48 (+/- 1.00)</a:t>
                      </a:r>
                    </a:p>
                  </a:txBody>
                  <a:tcPr marL="50800" marR="50800" marT="50800" marB="50800" anchor="ctr" anchorCtr="0" horzOverflow="overflow"/>
                </a:tc>
              </a:tr>
              <a:tr h="652082">
                <a:tc>
                  <a:txBody>
                    <a:bodyPr/>
                    <a:lstStyle/>
                    <a:p>
                      <a:pPr lvl="0" defTabSz="914400"/>
                      <a:r>
                        <a:t>Linear SVM</a:t>
                      </a:r>
                    </a:p>
                  </a:txBody>
                  <a:tcPr marL="50800" marR="50800" marT="50800" marB="50800" anchor="ctr" anchorCtr="0" horzOverflow="overflow"/>
                </a:tc>
                <a:tc>
                  <a:txBody>
                    <a:bodyPr/>
                    <a:lstStyle/>
                    <a:p>
                      <a:pPr lvl="0" defTabSz="914400"/>
                      <a:r>
                        <a:t>0.55 (+/- 1.00)</a:t>
                      </a:r>
                    </a:p>
                  </a:txBody>
                  <a:tcPr marL="50800" marR="50800" marT="50800" marB="50800" anchor="ctr" anchorCtr="0" horzOverflow="overflow"/>
                </a:tc>
              </a:tr>
              <a:tr h="652082">
                <a:tc>
                  <a:txBody>
                    <a:bodyPr/>
                    <a:lstStyle/>
                    <a:p>
                      <a:pPr lvl="0" defTabSz="914400"/>
                      <a:r>
                        <a:t>Random Forest</a:t>
                      </a:r>
                    </a:p>
                  </a:txBody>
                  <a:tcPr marL="50800" marR="50800" marT="50800" marB="50800" anchor="ctr" anchorCtr="0" horzOverflow="overflow"/>
                </a:tc>
                <a:tc>
                  <a:txBody>
                    <a:bodyPr/>
                    <a:lstStyle/>
                    <a:p>
                      <a:pPr lvl="0" defTabSz="914400"/>
                      <a:r>
                        <a:t>0.57 (+/- 0.99)</a:t>
                      </a:r>
                    </a:p>
                  </a:txBody>
                  <a:tcPr marL="50800" marR="50800" marT="50800" marB="50800" anchor="ctr" anchorCtr="0" horzOverflow="overflow"/>
                </a:tc>
              </a:tr>
              <a:tr h="652082">
                <a:tc>
                  <a:txBody>
                    <a:bodyPr/>
                    <a:lstStyle/>
                    <a:p>
                      <a:pPr lvl="0" defTabSz="914400"/>
                      <a:r>
                        <a:t>Linear Discriminant Analysis</a:t>
                      </a:r>
                    </a:p>
                  </a:txBody>
                  <a:tcPr marL="50800" marR="50800" marT="50800" marB="50800" anchor="ctr" anchorCtr="0" horzOverflow="overflow"/>
                </a:tc>
                <a:tc>
                  <a:txBody>
                    <a:bodyPr/>
                    <a:lstStyle/>
                    <a:p>
                      <a:pPr lvl="0" defTabSz="914400"/>
                      <a:r>
                        <a:t>0.45 (+/- 1.00)</a:t>
                      </a:r>
                    </a:p>
                  </a:txBody>
                  <a:tcPr marL="50800" marR="50800" marT="50800" marB="50800" anchor="ctr" anchorCtr="0" horzOverflow="overflow"/>
                </a:tc>
              </a:tr>
              <a:tr h="652082">
                <a:tc>
                  <a:txBody>
                    <a:bodyPr/>
                    <a:lstStyle/>
                    <a:p>
                      <a:pPr lvl="0" defTabSz="914400"/>
                      <a:r>
                        <a:t>Quadratic Discriminant Analysis</a:t>
                      </a:r>
                    </a:p>
                  </a:txBody>
                  <a:tcPr marL="50800" marR="50800" marT="50800" marB="50800" anchor="ctr" anchorCtr="0" horzOverflow="overflow"/>
                </a:tc>
                <a:tc>
                  <a:txBody>
                    <a:bodyPr/>
                    <a:lstStyle/>
                    <a:p>
                      <a:pPr lvl="0" defTabSz="914400"/>
                      <a:r>
                        <a:t> 0.71 (+/- 0.90)</a:t>
                      </a:r>
                    </a:p>
                  </a:txBody>
                  <a:tcPr marL="50800" marR="50800" marT="50800" marB="50800" anchor="ctr" anchorCtr="0" horzOverflow="overflow"/>
                </a:tc>
              </a:tr>
            </a:tbl>
          </a:graphicData>
        </a:graphic>
      </p:graphicFrame>
      <p:sp>
        <p:nvSpPr>
          <p:cNvPr id="85" name="Shape 85"/>
          <p:cNvSpPr/>
          <p:nvPr/>
        </p:nvSpPr>
        <p:spPr>
          <a:xfrm>
            <a:off x="19049" y="75927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The performance of several classifiers on simulated data from our model, showing performance as the number of samples scaled. All algorithms scaled well with N and achieved near perfect accuracy in classification under these conditions. B. Performance of the same classifiers on the given dataset consisting of 42 graphs with 20 and 22 members of class 0 and 1, respectively, and each graph containing 70 nodes. The best classifier used here was the QDA method, which achieved just over 70% classification accuracy.</a:t>
            </a:r>
          </a:p>
        </p:txBody>
      </p:sp>
      <p:sp>
        <p:nvSpPr>
          <p:cNvPr id="86" name="Shape 86"/>
          <p:cNvSpPr/>
          <p:nvPr/>
        </p:nvSpPr>
        <p:spPr>
          <a:xfrm>
            <a:off x="7941444" y="28683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12700" y="-25400"/>
            <a:ext cx="11099800" cy="2159000"/>
          </a:xfrm>
          <a:prstGeom prst="rect">
            <a:avLst/>
          </a:prstGeom>
        </p:spPr>
        <p:txBody>
          <a:bodyPr/>
          <a:lstStyle/>
          <a:p>
            <a:pPr lvl="0">
              <a:defRPr sz="1800">
                <a:solidFill>
                  <a:srgbClr val="000000"/>
                </a:solidFill>
              </a:defRPr>
            </a:pPr>
            <a:r>
              <a:rPr sz="8000">
                <a:solidFill>
                  <a:srgbClr val="FFFB00"/>
                </a:solidFill>
              </a:rPr>
              <a:t>Model Checking</a:t>
            </a:r>
          </a:p>
        </p:txBody>
      </p:sp>
      <p:grpSp>
        <p:nvGrpSpPr>
          <p:cNvPr id="92" name="Group 92"/>
          <p:cNvGrpSpPr/>
          <p:nvPr/>
        </p:nvGrpSpPr>
        <p:grpSpPr>
          <a:xfrm>
            <a:off x="236487" y="1695516"/>
            <a:ext cx="4044122" cy="6354720"/>
            <a:chOff x="0" y="0"/>
            <a:chExt cx="4044120" cy="6354719"/>
          </a:xfrm>
        </p:grpSpPr>
        <p:sp>
          <p:nvSpPr>
            <p:cNvPr id="89" name="Shape 89"/>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0" name="pasted-image.png"/>
            <p:cNvPicPr/>
            <p:nvPr/>
          </p:nvPicPr>
          <p:blipFill>
            <a:blip r:embed="rId2">
              <a:extLst/>
            </a:blip>
            <a:stretch>
              <a:fillRect/>
            </a:stretch>
          </p:blipFill>
          <p:spPr>
            <a:xfrm>
              <a:off x="282658" y="0"/>
              <a:ext cx="3478804" cy="3268946"/>
            </a:xfrm>
            <a:prstGeom prst="rect">
              <a:avLst/>
            </a:prstGeom>
            <a:ln w="12700" cap="flat">
              <a:noFill/>
              <a:miter lim="400000"/>
            </a:ln>
            <a:effectLst/>
          </p:spPr>
        </p:pic>
        <p:pic>
          <p:nvPicPr>
            <p:cNvPr id="91" name="pasted-image.png"/>
            <p:cNvPicPr/>
            <p:nvPr/>
          </p:nvPicPr>
          <p:blipFill>
            <a:blip r:embed="rId3">
              <a:extLst/>
            </a:blip>
            <a:stretch>
              <a:fillRect/>
            </a:stretch>
          </p:blipFill>
          <p:spPr>
            <a:xfrm>
              <a:off x="260178" y="3079564"/>
              <a:ext cx="3523765" cy="3268946"/>
            </a:xfrm>
            <a:prstGeom prst="rect">
              <a:avLst/>
            </a:prstGeom>
            <a:ln w="12700" cap="flat">
              <a:noFill/>
              <a:miter lim="400000"/>
            </a:ln>
            <a:effectLst/>
          </p:spPr>
        </p:pic>
      </p:grpSp>
      <p:grpSp>
        <p:nvGrpSpPr>
          <p:cNvPr id="96" name="Group 96"/>
          <p:cNvGrpSpPr/>
          <p:nvPr/>
        </p:nvGrpSpPr>
        <p:grpSpPr>
          <a:xfrm>
            <a:off x="5010377" y="1699440"/>
            <a:ext cx="4044122" cy="6354720"/>
            <a:chOff x="0" y="0"/>
            <a:chExt cx="4044120" cy="6354719"/>
          </a:xfrm>
        </p:grpSpPr>
        <p:sp>
          <p:nvSpPr>
            <p:cNvPr id="93" name="Shape 93"/>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4" name="pasted-image.png"/>
            <p:cNvPicPr/>
            <p:nvPr/>
          </p:nvPicPr>
          <p:blipFill>
            <a:blip r:embed="rId4">
              <a:extLst/>
            </a:blip>
            <a:stretch>
              <a:fillRect/>
            </a:stretch>
          </p:blipFill>
          <p:spPr>
            <a:xfrm>
              <a:off x="391516" y="0"/>
              <a:ext cx="3261089" cy="3268946"/>
            </a:xfrm>
            <a:prstGeom prst="rect">
              <a:avLst/>
            </a:prstGeom>
            <a:ln w="12700" cap="flat">
              <a:noFill/>
              <a:miter lim="400000"/>
            </a:ln>
            <a:effectLst/>
          </p:spPr>
        </p:pic>
        <p:pic>
          <p:nvPicPr>
            <p:cNvPr id="95" name="pasted-image.png"/>
            <p:cNvPicPr/>
            <p:nvPr/>
          </p:nvPicPr>
          <p:blipFill>
            <a:blip r:embed="rId5">
              <a:extLst/>
            </a:blip>
            <a:stretch>
              <a:fillRect/>
            </a:stretch>
          </p:blipFill>
          <p:spPr>
            <a:xfrm>
              <a:off x="234696" y="3079564"/>
              <a:ext cx="3574728" cy="3268946"/>
            </a:xfrm>
            <a:prstGeom prst="rect">
              <a:avLst/>
            </a:prstGeom>
            <a:ln w="12700" cap="flat">
              <a:noFill/>
              <a:miter lim="400000"/>
            </a:ln>
            <a:effectLst/>
          </p:spPr>
        </p:pic>
      </p:grpSp>
      <p:sp>
        <p:nvSpPr>
          <p:cNvPr id="97" name="Shape 97"/>
          <p:cNvSpPr/>
          <p:nvPr/>
        </p:nvSpPr>
        <p:spPr>
          <a:xfrm>
            <a:off x="19049" y="8189691"/>
            <a:ext cx="12966701"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We show that the covariance across subjects is non zero and the ideal number of clusters is &gt; 1, indicating both our graph i.i.d. assumptions were false. B. Like A, the same is true for the edge i.i.d. assumption. C. We compared the covariances across classes and found that the difference was very large, suggesting why QDA performed better for classification than LDA, for instance.</a:t>
            </a:r>
          </a:p>
        </p:txBody>
      </p:sp>
      <p:sp>
        <p:nvSpPr>
          <p:cNvPr id="98" name="Shape 98"/>
          <p:cNvSpPr/>
          <p:nvPr/>
        </p:nvSpPr>
        <p:spPr>
          <a:xfrm>
            <a:off x="209486"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A</a:t>
            </a:r>
          </a:p>
        </p:txBody>
      </p:sp>
      <p:sp>
        <p:nvSpPr>
          <p:cNvPr id="99" name="Shape 99"/>
          <p:cNvSpPr/>
          <p:nvPr/>
        </p:nvSpPr>
        <p:spPr>
          <a:xfrm>
            <a:off x="4996877"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pic>
        <p:nvPicPr>
          <p:cNvPr id="100" name="Screen Shot 2016-03-07 at 1.59.26 PM.png"/>
          <p:cNvPicPr/>
          <p:nvPr/>
        </p:nvPicPr>
        <p:blipFill>
          <a:blip r:embed="rId6">
            <a:extLst/>
          </a:blip>
          <a:stretch>
            <a:fillRect/>
          </a:stretch>
        </p:blipFill>
        <p:spPr>
          <a:xfrm>
            <a:off x="9803317" y="159051"/>
            <a:ext cx="2654895" cy="7951101"/>
          </a:xfrm>
          <a:prstGeom prst="rect">
            <a:avLst/>
          </a:prstGeom>
          <a:ln w="38100">
            <a:solidFill>
              <a:srgbClr val="00FDFF"/>
            </a:solidFill>
            <a:miter lim="400000"/>
          </a:ln>
        </p:spPr>
      </p:pic>
      <p:sp>
        <p:nvSpPr>
          <p:cNvPr id="101" name="Shape 101"/>
          <p:cNvSpPr/>
          <p:nvPr/>
        </p:nvSpPr>
        <p:spPr>
          <a:xfrm>
            <a:off x="9766300" y="87091"/>
            <a:ext cx="38938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C</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