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265" r:id="rId4"/>
    <p:sldId id="266" r:id="rId5"/>
    <p:sldId id="263" r:id="rId6"/>
    <p:sldId id="264" r:id="rId7"/>
    <p:sldId id="256" r:id="rId8"/>
    <p:sldId id="258" r:id="rId9"/>
    <p:sldId id="260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60" d="100"/>
          <a:sy n="60" d="100"/>
        </p:scale>
        <p:origin x="72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BBC23-82A6-49C6-9076-69B4A70930D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C46F0-A136-415D-A629-BEB4B34B2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7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196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36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13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365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190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44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067E-EBD9-44BE-8FCF-E4B9149AA0F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2472-4F88-4C73-A56D-1EE41B75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0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067E-EBD9-44BE-8FCF-E4B9149AA0F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2472-4F88-4C73-A56D-1EE41B75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7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067E-EBD9-44BE-8FCF-E4B9149AA0F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2472-4F88-4C73-A56D-1EE41B75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1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067E-EBD9-44BE-8FCF-E4B9149AA0F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2472-4F88-4C73-A56D-1EE41B75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3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067E-EBD9-44BE-8FCF-E4B9149AA0F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2472-4F88-4C73-A56D-1EE41B75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6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067E-EBD9-44BE-8FCF-E4B9149AA0F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2472-4F88-4C73-A56D-1EE41B75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5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067E-EBD9-44BE-8FCF-E4B9149AA0F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2472-4F88-4C73-A56D-1EE41B75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5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067E-EBD9-44BE-8FCF-E4B9149AA0F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2472-4F88-4C73-A56D-1EE41B75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067E-EBD9-44BE-8FCF-E4B9149AA0F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2472-4F88-4C73-A56D-1EE41B75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1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067E-EBD9-44BE-8FCF-E4B9149AA0F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2472-4F88-4C73-A56D-1EE41B75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067E-EBD9-44BE-8FCF-E4B9149AA0F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2472-4F88-4C73-A56D-1EE41B75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4067E-EBD9-44BE-8FCF-E4B9149AA0F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D2472-4F88-4C73-A56D-1EE41B75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1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338867" y="2335685"/>
            <a:ext cx="9515600" cy="136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Synaptic Diversity 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849633" y="3800052"/>
            <a:ext cx="6494000" cy="10568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/>
              <a:t>Kevin Huang, Edric Tam, Ivan Kuznetsov</a:t>
            </a:r>
          </a:p>
        </p:txBody>
      </p:sp>
    </p:spTree>
    <p:extLst>
      <p:ext uri="{BB962C8B-B14F-4D97-AF65-F5344CB8AC3E}">
        <p14:creationId xmlns:p14="http://schemas.microsoft.com/office/powerpoint/2010/main" val="28666293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45000" y="736600"/>
            <a:ext cx="5791200" cy="5588000"/>
            <a:chOff x="4635500" y="965200"/>
            <a:chExt cx="3657600" cy="42538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80" t="2217" r="62374" b="-3831"/>
            <a:stretch/>
          </p:blipFill>
          <p:spPr>
            <a:xfrm>
              <a:off x="4635500" y="965200"/>
              <a:ext cx="3528941" cy="227961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48" t="-59" r="34722" b="720"/>
            <a:stretch/>
          </p:blipFill>
          <p:spPr>
            <a:xfrm>
              <a:off x="4635500" y="3060700"/>
              <a:ext cx="3657600" cy="2158315"/>
            </a:xfrm>
            <a:prstGeom prst="rect">
              <a:avLst/>
            </a:prstGeom>
          </p:spPr>
        </p:pic>
      </p:grpSp>
      <p:sp>
        <p:nvSpPr>
          <p:cNvPr id="8" name="Shape 81"/>
          <p:cNvSpPr/>
          <p:nvPr/>
        </p:nvSpPr>
        <p:spPr>
          <a:xfrm>
            <a:off x="10036800" y="3731208"/>
            <a:ext cx="199400" cy="2479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425252" y="577459"/>
            <a:ext cx="35879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2D PCA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of different marker columns always show an outlier set (black). 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Are these really outliers?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BFBFBF"/>
              </a:clrFrom>
              <a:clrTo>
                <a:srgbClr val="BFBFB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" t="351" r="-1"/>
          <a:stretch/>
        </p:blipFill>
        <p:spPr>
          <a:xfrm>
            <a:off x="337553" y="2720474"/>
            <a:ext cx="11684000" cy="39496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9210" y="433081"/>
            <a:ext cx="11766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Can predict whether a marker’s intensity is above or below its median value using the other 23 markers.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Suggests protein co-expression </a:t>
            </a:r>
            <a:r>
              <a:rPr lang="e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→ not independent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3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 idx="4294967295"/>
          </p:nvPr>
        </p:nvSpPr>
        <p:spPr>
          <a:xfrm>
            <a:off x="2631201" y="949533"/>
            <a:ext cx="6929599" cy="102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2133"/>
              </a:spcAft>
            </a:pPr>
            <a:r>
              <a:rPr lang="en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Significance</a:t>
            </a:r>
            <a:r>
              <a:rPr lang="en" dirty="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818033" y="2076567"/>
            <a:ext cx="10964800" cy="4420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609585" indent="-457189">
              <a:lnSpc>
                <a:spcPct val="150000"/>
              </a:lnSpc>
              <a:buSzPct val="100000"/>
              <a:buChar char="●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Synaptic dysfunction can cause many different kinds of diseases such as fragile X and Rett Syndrome (affects 1,000,000s of people)</a:t>
            </a:r>
          </a:p>
          <a:p>
            <a:pPr marL="609585" indent="-457189">
              <a:lnSpc>
                <a:spcPct val="150000"/>
              </a:lnSpc>
              <a:buSzPct val="100000"/>
              <a:buChar char="●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No previous attempt to classify synapses into sub-groups beyond excitatory/inhibitory and neurotransmitter type</a:t>
            </a:r>
          </a:p>
          <a:p>
            <a:pPr marL="609585" indent="-457189">
              <a:lnSpc>
                <a:spcPct val="150000"/>
              </a:lnSpc>
              <a:buClr>
                <a:srgbClr val="333333"/>
              </a:buClr>
              <a:buSzPct val="100000"/>
              <a:buChar char="●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 this study → well-validated markers and array tomography</a:t>
            </a:r>
          </a:p>
          <a:p>
            <a:pPr marL="609585" indent="-457189">
              <a:lnSpc>
                <a:spcPct val="150000"/>
              </a:lnSpc>
              <a:buClr>
                <a:srgbClr val="333333"/>
              </a:buClr>
              <a:buSzPct val="100000"/>
              <a:buChar char="●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Unprecedented scale and resolution for our data analysis</a:t>
            </a:r>
          </a:p>
          <a:p>
            <a:pPr marL="609585" indent="-457189">
              <a:lnSpc>
                <a:spcPct val="150000"/>
              </a:lnSpc>
              <a:buClr>
                <a:srgbClr val="333333"/>
              </a:buClr>
              <a:buSzPct val="100000"/>
              <a:buChar char="●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New insight into types of synapses </a:t>
            </a:r>
          </a:p>
        </p:txBody>
      </p:sp>
    </p:spTree>
    <p:extLst>
      <p:ext uri="{BB962C8B-B14F-4D97-AF65-F5344CB8AC3E}">
        <p14:creationId xmlns:p14="http://schemas.microsoft.com/office/powerpoint/2010/main" val="19170548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 idx="4294967295"/>
          </p:nvPr>
        </p:nvSpPr>
        <p:spPr>
          <a:xfrm>
            <a:off x="2631199" y="466933"/>
            <a:ext cx="6929599" cy="102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2133"/>
              </a:spcAft>
            </a:pPr>
            <a:r>
              <a:rPr lang="en" sz="36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8448" y="1585943"/>
            <a:ext cx="115950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Dimensions: 1119299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x96. 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Row corresponds to synapse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kumimoji="0" lang="en-US" alt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correspond to 24 </a:t>
            </a:r>
            <a:r>
              <a:rPr kumimoji="0" lang="en-US" altLang="en-US" sz="3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immunostain</a:t>
            </a:r>
            <a:r>
              <a:rPr lang="en-US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kumimoji="0" lang="en-US" alt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markers with 4 columns for each describing:</a:t>
            </a:r>
          </a:p>
          <a:p>
            <a:pPr marL="1028700" lvl="1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3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ntegrated intensity</a:t>
            </a:r>
          </a:p>
          <a:p>
            <a:pPr marL="1028700" lvl="1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Localized intensity</a:t>
            </a:r>
          </a:p>
          <a:p>
            <a:pPr marL="1028700" lvl="1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Center of mass of synapse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Moment of inertia of synapse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509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 idx="4294967295"/>
          </p:nvPr>
        </p:nvSpPr>
        <p:spPr>
          <a:xfrm>
            <a:off x="2631199" y="466933"/>
            <a:ext cx="6929599" cy="102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2133"/>
              </a:spcAft>
            </a:pPr>
            <a:r>
              <a:rPr lang="en" sz="36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8448" y="1736636"/>
            <a:ext cx="115950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Explore properties of the dataset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kumimoji="0" lang="en-US" alt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synapses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680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6208671" y="2371289"/>
            <a:ext cx="5577840" cy="415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2" t="2600" b="3183"/>
          <a:stretch/>
        </p:blipFill>
        <p:spPr>
          <a:xfrm>
            <a:off x="1155700" y="2006599"/>
            <a:ext cx="4640484" cy="44196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2059700" y="2299689"/>
            <a:ext cx="2155200" cy="17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Shape 82"/>
          <p:cNvSpPr txBox="1"/>
          <p:nvPr/>
        </p:nvSpPr>
        <p:spPr>
          <a:xfrm>
            <a:off x="974500" y="1419333"/>
            <a:ext cx="5002800" cy="330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Correlation Matrix for Integrated Brightness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611208" y="1938116"/>
            <a:ext cx="4772767" cy="330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Hierarchical Clustering on Matrix</a:t>
            </a:r>
          </a:p>
        </p:txBody>
      </p:sp>
      <p:sp>
        <p:nvSpPr>
          <p:cNvPr id="8" name="Shape 88"/>
          <p:cNvSpPr txBox="1">
            <a:spLocks/>
          </p:cNvSpPr>
          <p:nvPr/>
        </p:nvSpPr>
        <p:spPr>
          <a:xfrm>
            <a:off x="974500" y="484433"/>
            <a:ext cx="10243000" cy="102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2133"/>
              </a:spcAft>
            </a:pPr>
            <a:r>
              <a:rPr lang="en" sz="36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Exploration of Data (Cycle 1: Linear-Normalized)</a:t>
            </a:r>
            <a:endParaRPr lang="en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11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 idx="4294967295"/>
          </p:nvPr>
        </p:nvSpPr>
        <p:spPr>
          <a:xfrm>
            <a:off x="1098100" y="484433"/>
            <a:ext cx="9995800" cy="102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2133"/>
              </a:spcAft>
            </a:pPr>
            <a:r>
              <a:rPr lang="en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Exploration of Data (Cycle 2: Log-Normalized)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5936565" y="2596901"/>
            <a:ext cx="5578999" cy="3946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32884" y="1856334"/>
            <a:ext cx="4565165" cy="468703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6339654" y="2101033"/>
            <a:ext cx="4772820" cy="330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Hierarchical Clustering on Matrix</a:t>
            </a:r>
          </a:p>
        </p:txBody>
      </p:sp>
    </p:spTree>
    <p:extLst>
      <p:ext uri="{BB962C8B-B14F-4D97-AF65-F5344CB8AC3E}">
        <p14:creationId xmlns:p14="http://schemas.microsoft.com/office/powerpoint/2010/main" val="38952133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532" y="1298831"/>
            <a:ext cx="7911897" cy="38718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2771" y="1132115"/>
            <a:ext cx="325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15" y="1719400"/>
            <a:ext cx="3084957" cy="3200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43743" y="5507085"/>
            <a:ext cx="890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Suggests clusters within feature columns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7371" y="221664"/>
            <a:ext cx="635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Inference Testing for Clusters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2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2771" y="1132115"/>
            <a:ext cx="325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7958" y="5854858"/>
            <a:ext cx="1113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BIC suggests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clusters across all features in the set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7371" y="221664"/>
            <a:ext cx="635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BIC Evidence for Clusters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068" y="766235"/>
            <a:ext cx="4691741" cy="4691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26" y="985651"/>
            <a:ext cx="4252908" cy="42529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35796" y="855145"/>
            <a:ext cx="4108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BIC after PCA down to 10 dimensions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7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2771" y="1132115"/>
            <a:ext cx="325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5252" y="577459"/>
            <a:ext cx="2987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Actually visualizing clusters is difficult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04" y="3507934"/>
            <a:ext cx="6539771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05" y="208144"/>
            <a:ext cx="653977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3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00"/>
  <p:tag name="ORIGINALWIDTH" val="2024.25"/>
  <p:tag name="OUTPUTDPI" val="1200"/>
  <p:tag name="LATEXADDIN" val="\documentclass{article}&#10;\usepackage{amsmath}&#10;\pagestyle{empty}&#10;\begin{document}&#10;&#10;&#10;\hspace{-0.5cm}Model:&#10;\\&#10;$F_0\sim GMM(k)$&#10;\\&#10;$F_A\sim GMM(k+1)$&#10;\\&#10;\\&#10;Statistical Test:&#10;\\&#10;$H_0: n = k$&#10;\\&#10;$H_A: n = k+1$&#10;\\&#10;\\&#10;Test Statistic:&#10;\\&#10;$X = -2(\log(\lambda))$&#10;\\&#10;\\&#10;Here, the $\lambda$ is the likelihood\\&#10;ratio between the alternative and the \\&#10;null, i.e. $\lambda = \frac{likelihood_A^*}{likelihood_0^*}$&#10;&#10;&#10;\end{document}"/>
  <p:tag name="IGUANATEXSIZE" val="15"/>
  <p:tag name="IGUANATEXCURSOR" val="94"/>
  <p:tag name="TRANSPARENCY" val="True"/>
  <p:tag name="FILENAME" val=""/>
  <p:tag name="INPUTTYPE" val="0"/>
  <p:tag name="LATEXENGINEID" val="0"/>
  <p:tag name="TEMPFOLDER" val="C:\Users\iakuznet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224</Words>
  <Application>Microsoft Office PowerPoint</Application>
  <PresentationFormat>Widescreen</PresentationFormat>
  <Paragraphs>36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Synaptic Diversity </vt:lpstr>
      <vt:lpstr>Significance </vt:lpstr>
      <vt:lpstr>Dataset</vt:lpstr>
      <vt:lpstr>Goals</vt:lpstr>
      <vt:lpstr>PowerPoint Presentation</vt:lpstr>
      <vt:lpstr>Exploration of Data (Cycle 2: Log-Normalized)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iakuznet</dc:creator>
  <cp:lastModifiedBy>iakuznet</cp:lastModifiedBy>
  <cp:revision>38</cp:revision>
  <dcterms:created xsi:type="dcterms:W3CDTF">2016-03-10T14:27:55Z</dcterms:created>
  <dcterms:modified xsi:type="dcterms:W3CDTF">2016-03-10T19:58:05Z</dcterms:modified>
</cp:coreProperties>
</file>