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af78ec8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af78ec8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e464744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e464744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e464744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e464744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aec5f83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aec5f83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d5b7aee3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d5b7aee3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d5b7aee3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d5b7aee3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d5b7aee3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d5b7aee3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aec5f83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aec5f83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d5b7aee3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d5b7aee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af78ec8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af78ec8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d5b7aee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d5b7aee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af78ec8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af78ec8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aec5f83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aec5f83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e27b4b0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e27b4b0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d5b7aee3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d5b7aee3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aec5f83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aec5f83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dlgsc.wa.gov.au/sport-and-recreation/sports-dimensions-guide/squas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ICT289 Assignment 2: Squash Simulator</a:t>
            </a:r>
            <a:endParaRPr/>
          </a:p>
        </p:txBody>
      </p:sp>
      <p:sp>
        <p:nvSpPr>
          <p:cNvPr id="55" name="Google Shape;55;p13"/>
          <p:cNvSpPr txBox="1"/>
          <p:nvPr>
            <p:ph idx="1" type="subTitle"/>
          </p:nvPr>
        </p:nvSpPr>
        <p:spPr>
          <a:xfrm>
            <a:off x="311700" y="2834125"/>
            <a:ext cx="8520600" cy="1624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2020"/>
              <a:t>By Group 3:</a:t>
            </a:r>
            <a:endParaRPr sz="2020"/>
          </a:p>
          <a:p>
            <a:pPr indent="0" lvl="0" marL="0" rtl="0" algn="ctr">
              <a:lnSpc>
                <a:spcPct val="80000"/>
              </a:lnSpc>
              <a:spcBef>
                <a:spcPts val="0"/>
              </a:spcBef>
              <a:spcAft>
                <a:spcPts val="0"/>
              </a:spcAft>
              <a:buSzPts val="440"/>
              <a:buNone/>
            </a:pPr>
            <a:r>
              <a:rPr lang="en" sz="2020"/>
              <a:t>Raymond Ker Sheng Lau</a:t>
            </a:r>
            <a:endParaRPr sz="2020"/>
          </a:p>
          <a:p>
            <a:pPr indent="0" lvl="0" marL="0" rtl="0" algn="ctr">
              <a:lnSpc>
                <a:spcPct val="80000"/>
              </a:lnSpc>
              <a:spcBef>
                <a:spcPts val="0"/>
              </a:spcBef>
              <a:spcAft>
                <a:spcPts val="0"/>
              </a:spcAft>
              <a:buSzPts val="440"/>
              <a:buNone/>
            </a:pPr>
            <a:r>
              <a:rPr lang="en" sz="2020"/>
              <a:t>Peter Neve</a:t>
            </a:r>
            <a:endParaRPr sz="2020"/>
          </a:p>
          <a:p>
            <a:pPr indent="0" lvl="0" marL="0" rtl="0" algn="ctr">
              <a:lnSpc>
                <a:spcPct val="80000"/>
              </a:lnSpc>
              <a:spcBef>
                <a:spcPts val="0"/>
              </a:spcBef>
              <a:spcAft>
                <a:spcPts val="0"/>
              </a:spcAft>
              <a:buSzPts val="440"/>
              <a:buNone/>
            </a:pPr>
            <a:r>
              <a:rPr lang="en" sz="2020"/>
              <a:t>Jason Gregory Botterill</a:t>
            </a:r>
            <a:endParaRPr sz="20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Implementations</a:t>
            </a:r>
            <a:endParaRPr/>
          </a:p>
        </p:txBody>
      </p:sp>
      <p:sp>
        <p:nvSpPr>
          <p:cNvPr id="119" name="Google Shape;119;p22"/>
          <p:cNvSpPr txBox="1"/>
          <p:nvPr>
            <p:ph idx="1" type="body"/>
          </p:nvPr>
        </p:nvSpPr>
        <p:spPr>
          <a:xfrm>
            <a:off x="311700" y="1152475"/>
            <a:ext cx="4805100" cy="36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Scoring system:</a:t>
            </a:r>
            <a:endParaRPr/>
          </a:p>
          <a:p>
            <a:pPr indent="-342900" lvl="0" marL="457200" rtl="0" algn="l">
              <a:spcBef>
                <a:spcPts val="1200"/>
              </a:spcBef>
              <a:spcAft>
                <a:spcPts val="0"/>
              </a:spcAft>
              <a:buSzPts val="1800"/>
              <a:buChar char="-"/>
            </a:pPr>
            <a:r>
              <a:rPr lang="en"/>
              <a:t>Prompted</a:t>
            </a:r>
            <a:r>
              <a:rPr lang="en"/>
              <a:t> on court as 2 numerical numbers on the front wall</a:t>
            </a:r>
            <a:endParaRPr/>
          </a:p>
          <a:p>
            <a:pPr indent="-342900" lvl="0" marL="457200" rtl="0" algn="l">
              <a:spcBef>
                <a:spcPts val="0"/>
              </a:spcBef>
              <a:spcAft>
                <a:spcPts val="0"/>
              </a:spcAft>
              <a:buSzPts val="1800"/>
              <a:buChar char="-"/>
            </a:pPr>
            <a:r>
              <a:rPr lang="en"/>
              <a:t>Increases when a players scores a point</a:t>
            </a:r>
            <a:endParaRPr/>
          </a:p>
          <a:p>
            <a:pPr indent="-342900" lvl="0" marL="457200" rtl="0" algn="l">
              <a:spcBef>
                <a:spcPts val="0"/>
              </a:spcBef>
              <a:spcAft>
                <a:spcPts val="0"/>
              </a:spcAft>
              <a:buSzPts val="1800"/>
              <a:buChar char="-"/>
            </a:pPr>
            <a:r>
              <a:rPr lang="en"/>
              <a:t>Players need a maximum score of 5 to win</a:t>
            </a:r>
            <a:endParaRPr/>
          </a:p>
          <a:p>
            <a:pPr indent="-317500" lvl="1" marL="914400" rtl="0" algn="l">
              <a:spcBef>
                <a:spcPts val="0"/>
              </a:spcBef>
              <a:spcAft>
                <a:spcPts val="0"/>
              </a:spcAft>
              <a:buSzPts val="1400"/>
              <a:buChar char="-"/>
            </a:pPr>
            <a:r>
              <a:rPr lang="en"/>
              <a:t>Due to complications, and excessive ball movement (intended), the most viable way of scoring is to cause the other opponent to cause an “out”</a:t>
            </a:r>
            <a:endParaRPr/>
          </a:p>
        </p:txBody>
      </p:sp>
      <p:pic>
        <p:nvPicPr>
          <p:cNvPr id="120" name="Google Shape;120;p22"/>
          <p:cNvPicPr preferRelativeResize="0"/>
          <p:nvPr/>
        </p:nvPicPr>
        <p:blipFill rotWithShape="1">
          <a:blip r:embed="rId3">
            <a:alphaModFix/>
          </a:blip>
          <a:srcRect b="0" l="0" r="21544" t="0"/>
          <a:stretch/>
        </p:blipFill>
        <p:spPr>
          <a:xfrm>
            <a:off x="5116698" y="1017725"/>
            <a:ext cx="371560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implementation</a:t>
            </a:r>
            <a:endParaRPr/>
          </a:p>
        </p:txBody>
      </p:sp>
      <p:sp>
        <p:nvSpPr>
          <p:cNvPr id="126" name="Google Shape;126;p23"/>
          <p:cNvSpPr txBox="1"/>
          <p:nvPr>
            <p:ph idx="1" type="body"/>
          </p:nvPr>
        </p:nvSpPr>
        <p:spPr>
          <a:xfrm>
            <a:off x="3238475" y="1152475"/>
            <a:ext cx="559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game menu:</a:t>
            </a:r>
            <a:endParaRPr/>
          </a:p>
          <a:p>
            <a:pPr indent="-342900" lvl="0" marL="457200" rtl="0" algn="l">
              <a:spcBef>
                <a:spcPts val="0"/>
              </a:spcBef>
              <a:spcAft>
                <a:spcPts val="0"/>
              </a:spcAft>
              <a:buSzPts val="1800"/>
              <a:buChar char="-"/>
            </a:pPr>
            <a:r>
              <a:rPr lang="en"/>
              <a:t>Initiated by right clicking within the squash simulator window borders</a:t>
            </a:r>
            <a:endParaRPr/>
          </a:p>
          <a:p>
            <a:pPr indent="-342900" lvl="0" marL="457200" rtl="0" algn="l">
              <a:spcBef>
                <a:spcPts val="0"/>
              </a:spcBef>
              <a:spcAft>
                <a:spcPts val="0"/>
              </a:spcAft>
              <a:buSzPts val="1800"/>
              <a:buChar char="-"/>
            </a:pPr>
            <a:r>
              <a:rPr lang="en"/>
              <a:t>Allows the user to:</a:t>
            </a:r>
            <a:endParaRPr/>
          </a:p>
          <a:p>
            <a:pPr indent="-317500" lvl="1" marL="914400" rtl="0" algn="l">
              <a:spcBef>
                <a:spcPts val="0"/>
              </a:spcBef>
              <a:spcAft>
                <a:spcPts val="0"/>
              </a:spcAft>
              <a:buSzPts val="1400"/>
              <a:buChar char="-"/>
            </a:pPr>
            <a:r>
              <a:rPr lang="en"/>
              <a:t>Start the game</a:t>
            </a:r>
            <a:endParaRPr/>
          </a:p>
          <a:p>
            <a:pPr indent="-317500" lvl="1" marL="914400" rtl="0" algn="l">
              <a:spcBef>
                <a:spcPts val="0"/>
              </a:spcBef>
              <a:spcAft>
                <a:spcPts val="0"/>
              </a:spcAft>
              <a:buSzPts val="1400"/>
              <a:buChar char="-"/>
            </a:pPr>
            <a:r>
              <a:rPr lang="en"/>
              <a:t>Customise game settings</a:t>
            </a:r>
            <a:endParaRPr/>
          </a:p>
          <a:p>
            <a:pPr indent="-317500" lvl="1" marL="914400" rtl="0" algn="l">
              <a:spcBef>
                <a:spcPts val="0"/>
              </a:spcBef>
              <a:spcAft>
                <a:spcPts val="0"/>
              </a:spcAft>
              <a:buSzPts val="1400"/>
              <a:buChar char="-"/>
            </a:pPr>
            <a:r>
              <a:rPr lang="en"/>
              <a:t>Reset settings to default</a:t>
            </a:r>
            <a:endParaRPr/>
          </a:p>
          <a:p>
            <a:pPr indent="-317500" lvl="1" marL="914400" rtl="0" algn="l">
              <a:spcBef>
                <a:spcPts val="0"/>
              </a:spcBef>
              <a:spcAft>
                <a:spcPts val="0"/>
              </a:spcAft>
              <a:buSzPts val="1400"/>
              <a:buChar char="-"/>
            </a:pPr>
            <a:r>
              <a:rPr lang="en"/>
              <a:t>Acquire help in how to play the game and how many points are needed to win</a:t>
            </a:r>
            <a:endParaRPr/>
          </a:p>
          <a:p>
            <a:pPr indent="-317500" lvl="1" marL="914400" rtl="0" algn="l">
              <a:spcBef>
                <a:spcPts val="0"/>
              </a:spcBef>
              <a:spcAft>
                <a:spcPts val="0"/>
              </a:spcAft>
              <a:buSzPts val="1400"/>
              <a:buChar char="-"/>
            </a:pPr>
            <a:r>
              <a:rPr lang="en"/>
              <a:t>Exit the game</a:t>
            </a:r>
            <a:endParaRPr/>
          </a:p>
        </p:txBody>
      </p:sp>
      <p:pic>
        <p:nvPicPr>
          <p:cNvPr id="127" name="Google Shape;127;p23"/>
          <p:cNvPicPr preferRelativeResize="0"/>
          <p:nvPr/>
        </p:nvPicPr>
        <p:blipFill>
          <a:blip r:embed="rId3">
            <a:alphaModFix/>
          </a:blip>
          <a:stretch>
            <a:fillRect/>
          </a:stretch>
        </p:blipFill>
        <p:spPr>
          <a:xfrm>
            <a:off x="311700" y="1797300"/>
            <a:ext cx="2926775" cy="167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a:t>
            </a:r>
            <a:r>
              <a:rPr lang="en"/>
              <a:t>implementation</a:t>
            </a:r>
            <a:endParaRPr/>
          </a:p>
        </p:txBody>
      </p:sp>
      <p:sp>
        <p:nvSpPr>
          <p:cNvPr id="133" name="Google Shape;133;p24"/>
          <p:cNvSpPr txBox="1"/>
          <p:nvPr>
            <p:ph idx="1" type="body"/>
          </p:nvPr>
        </p:nvSpPr>
        <p:spPr>
          <a:xfrm>
            <a:off x="335688" y="3638275"/>
            <a:ext cx="3785700" cy="6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Result of clicking options, allows user to </a:t>
            </a:r>
            <a:r>
              <a:rPr lang="en" sz="1200"/>
              <a:t>customize</a:t>
            </a:r>
            <a:r>
              <a:rPr lang="en" sz="1200"/>
              <a:t> game &amp; see set values</a:t>
            </a:r>
            <a:endParaRPr sz="1200"/>
          </a:p>
          <a:p>
            <a:pPr indent="-304800" lvl="0" marL="457200" rtl="0" algn="l">
              <a:spcBef>
                <a:spcPts val="0"/>
              </a:spcBef>
              <a:spcAft>
                <a:spcPts val="0"/>
              </a:spcAft>
              <a:buSzPts val="1200"/>
              <a:buChar char="-"/>
            </a:pPr>
            <a:r>
              <a:rPr lang="en" sz="1200"/>
              <a:t>Allows use of keys M, N, B, V to edit its </a:t>
            </a:r>
            <a:r>
              <a:rPr lang="en" sz="1200"/>
              <a:t>respective</a:t>
            </a:r>
            <a:r>
              <a:rPr lang="en" sz="1200"/>
              <a:t> properties</a:t>
            </a:r>
            <a:r>
              <a:rPr lang="en" sz="1200">
                <a:highlight>
                  <a:srgbClr val="36393F"/>
                </a:highlight>
              </a:rPr>
              <a:t> </a:t>
            </a:r>
            <a:endParaRPr sz="1200">
              <a:highlight>
                <a:srgbClr val="36393F"/>
              </a:highlight>
            </a:endParaRPr>
          </a:p>
          <a:p>
            <a:pPr indent="-304800" lvl="1" marL="914400" rtl="0" algn="l">
              <a:spcBef>
                <a:spcPts val="0"/>
              </a:spcBef>
              <a:spcAft>
                <a:spcPts val="0"/>
              </a:spcAft>
              <a:buSzPts val="1200"/>
              <a:buChar char="-"/>
            </a:pPr>
            <a:r>
              <a:rPr lang="en" sz="1200"/>
              <a:t>Upper Case  increases</a:t>
            </a:r>
            <a:endParaRPr sz="1200"/>
          </a:p>
          <a:p>
            <a:pPr indent="-304800" lvl="1" marL="914400" rtl="0" algn="l">
              <a:spcBef>
                <a:spcPts val="0"/>
              </a:spcBef>
              <a:spcAft>
                <a:spcPts val="0"/>
              </a:spcAft>
              <a:buSzPts val="1200"/>
              <a:buChar char="-"/>
            </a:pPr>
            <a:r>
              <a:rPr lang="en" sz="1200"/>
              <a:t>Lower Case decreases</a:t>
            </a:r>
            <a:endParaRPr sz="1200"/>
          </a:p>
        </p:txBody>
      </p:sp>
      <p:pic>
        <p:nvPicPr>
          <p:cNvPr descr="Diagram&#10;&#10;Description automatically generated" id="134" name="Google Shape;134;p24"/>
          <p:cNvPicPr preferRelativeResize="0"/>
          <p:nvPr/>
        </p:nvPicPr>
        <p:blipFill>
          <a:blip r:embed="rId3">
            <a:alphaModFix/>
          </a:blip>
          <a:stretch>
            <a:fillRect/>
          </a:stretch>
        </p:blipFill>
        <p:spPr>
          <a:xfrm>
            <a:off x="299713" y="1017725"/>
            <a:ext cx="3857625" cy="2466975"/>
          </a:xfrm>
          <a:prstGeom prst="rect">
            <a:avLst/>
          </a:prstGeom>
          <a:noFill/>
          <a:ln>
            <a:noFill/>
          </a:ln>
        </p:spPr>
      </p:pic>
      <p:pic>
        <p:nvPicPr>
          <p:cNvPr id="135" name="Google Shape;135;p24"/>
          <p:cNvPicPr preferRelativeResize="0"/>
          <p:nvPr/>
        </p:nvPicPr>
        <p:blipFill>
          <a:blip r:embed="rId4">
            <a:alphaModFix/>
          </a:blip>
          <a:stretch>
            <a:fillRect/>
          </a:stretch>
        </p:blipFill>
        <p:spPr>
          <a:xfrm>
            <a:off x="5089675" y="1017725"/>
            <a:ext cx="3050150" cy="2555825"/>
          </a:xfrm>
          <a:prstGeom prst="rect">
            <a:avLst/>
          </a:prstGeom>
          <a:noFill/>
          <a:ln>
            <a:noFill/>
          </a:ln>
        </p:spPr>
      </p:pic>
      <p:sp>
        <p:nvSpPr>
          <p:cNvPr id="136" name="Google Shape;136;p24"/>
          <p:cNvSpPr txBox="1"/>
          <p:nvPr>
            <p:ph idx="1" type="body"/>
          </p:nvPr>
        </p:nvSpPr>
        <p:spPr>
          <a:xfrm>
            <a:off x="4867875" y="3762975"/>
            <a:ext cx="3743100" cy="779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a:t>Result of clicking help, shows the user the keys to play the game without looking at documentation or </a:t>
            </a:r>
            <a:r>
              <a:rPr lang="en"/>
              <a:t>command</a:t>
            </a:r>
            <a:r>
              <a:rPr lang="en"/>
              <a:t> prompt.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Look</a:t>
            </a:r>
            <a:endParaRPr/>
          </a:p>
        </p:txBody>
      </p:sp>
      <p:pic>
        <p:nvPicPr>
          <p:cNvPr id="142" name="Google Shape;142;p25"/>
          <p:cNvPicPr preferRelativeResize="0"/>
          <p:nvPr/>
        </p:nvPicPr>
        <p:blipFill>
          <a:blip r:embed="rId3">
            <a:alphaModFix/>
          </a:blip>
          <a:stretch>
            <a:fillRect/>
          </a:stretch>
        </p:blipFill>
        <p:spPr>
          <a:xfrm>
            <a:off x="2723827" y="0"/>
            <a:ext cx="5642451"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Achievements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Achieved:</a:t>
            </a:r>
            <a:endParaRPr/>
          </a:p>
          <a:p>
            <a:pPr indent="-342900" lvl="0" marL="457200" rtl="0" algn="l">
              <a:spcBef>
                <a:spcPts val="0"/>
              </a:spcBef>
              <a:spcAft>
                <a:spcPts val="0"/>
              </a:spcAft>
              <a:buSzPts val="1800"/>
              <a:buChar char="-"/>
            </a:pPr>
            <a:r>
              <a:rPr lang="en"/>
              <a:t>Achieved creation of ball, room and player/s objects</a:t>
            </a:r>
            <a:endParaRPr/>
          </a:p>
          <a:p>
            <a:pPr indent="-342900" lvl="0" marL="457200" rtl="0" algn="l">
              <a:spcBef>
                <a:spcPts val="0"/>
              </a:spcBef>
              <a:spcAft>
                <a:spcPts val="0"/>
              </a:spcAft>
              <a:buSzPts val="1800"/>
              <a:buChar char="-"/>
            </a:pPr>
            <a:r>
              <a:rPr lang="en"/>
              <a:t>Ball showcases </a:t>
            </a:r>
            <a:r>
              <a:rPr lang="en"/>
              <a:t>Newtonian</a:t>
            </a:r>
            <a:r>
              <a:rPr lang="en"/>
              <a:t> physics </a:t>
            </a:r>
            <a:endParaRPr/>
          </a:p>
          <a:p>
            <a:pPr indent="-317500" lvl="1" marL="914400" rtl="0" algn="l">
              <a:spcBef>
                <a:spcPts val="0"/>
              </a:spcBef>
              <a:spcAft>
                <a:spcPts val="0"/>
              </a:spcAft>
              <a:buSzPts val="1400"/>
              <a:buChar char="-"/>
            </a:pPr>
            <a:r>
              <a:rPr lang="en"/>
              <a:t>Gravity</a:t>
            </a:r>
            <a:endParaRPr/>
          </a:p>
          <a:p>
            <a:pPr indent="-317500" lvl="1" marL="914400" rtl="0" algn="l">
              <a:spcBef>
                <a:spcPts val="0"/>
              </a:spcBef>
              <a:spcAft>
                <a:spcPts val="0"/>
              </a:spcAft>
              <a:buSzPts val="1400"/>
              <a:buChar char="-"/>
            </a:pPr>
            <a:r>
              <a:rPr lang="en"/>
              <a:t>Energy loss</a:t>
            </a:r>
            <a:endParaRPr/>
          </a:p>
          <a:p>
            <a:pPr indent="-342900" lvl="0" marL="457200" rtl="0" algn="l">
              <a:spcBef>
                <a:spcPts val="0"/>
              </a:spcBef>
              <a:spcAft>
                <a:spcPts val="0"/>
              </a:spcAft>
              <a:buSzPts val="1800"/>
              <a:buChar char="-"/>
            </a:pPr>
            <a:r>
              <a:rPr lang="en"/>
              <a:t>Player can hit the ball into a opposing direction</a:t>
            </a:r>
            <a:endParaRPr/>
          </a:p>
          <a:p>
            <a:pPr indent="-342900" lvl="0" marL="457200" rtl="0" algn="l">
              <a:spcBef>
                <a:spcPts val="0"/>
              </a:spcBef>
              <a:spcAft>
                <a:spcPts val="0"/>
              </a:spcAft>
              <a:buSzPts val="1800"/>
              <a:buChar char="-"/>
            </a:pPr>
            <a:r>
              <a:rPr lang="en"/>
              <a:t>Can tally scores (Limit to 5 to win)</a:t>
            </a:r>
            <a:endParaRPr/>
          </a:p>
          <a:p>
            <a:pPr indent="-342900" lvl="0" marL="457200" rtl="0" algn="l">
              <a:spcBef>
                <a:spcPts val="0"/>
              </a:spcBef>
              <a:spcAft>
                <a:spcPts val="0"/>
              </a:spcAft>
              <a:buSzPts val="1800"/>
              <a:buChar char="-"/>
            </a:pPr>
            <a:r>
              <a:rPr lang="en"/>
              <a:t>Power system implemented</a:t>
            </a:r>
            <a:endParaRPr/>
          </a:p>
          <a:p>
            <a:pPr indent="-317500" lvl="1" marL="914400" rtl="0" algn="l">
              <a:spcBef>
                <a:spcPts val="0"/>
              </a:spcBef>
              <a:spcAft>
                <a:spcPts val="0"/>
              </a:spcAft>
              <a:buSzPts val="1400"/>
              <a:buChar char="-"/>
            </a:pPr>
            <a:r>
              <a:rPr lang="en"/>
              <a:t>Indicated by a box over the racket </a:t>
            </a:r>
            <a:endParaRPr/>
          </a:p>
          <a:p>
            <a:pPr indent="-317500" lvl="2" marL="1371600" rtl="0" algn="l">
              <a:spcBef>
                <a:spcPts val="0"/>
              </a:spcBef>
              <a:spcAft>
                <a:spcPts val="0"/>
              </a:spcAft>
              <a:buSzPts val="1400"/>
              <a:buChar char="-"/>
            </a:pPr>
            <a:r>
              <a:rPr lang="en"/>
              <a:t>Changes colour to indicate power level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had failed/</a:t>
            </a:r>
            <a:r>
              <a:rPr lang="en"/>
              <a:t>could be done better</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Failed:</a:t>
            </a:r>
            <a:endParaRPr/>
          </a:p>
          <a:p>
            <a:pPr indent="-342900" lvl="0" marL="457200" rtl="0" algn="l">
              <a:spcBef>
                <a:spcPts val="0"/>
              </a:spcBef>
              <a:spcAft>
                <a:spcPts val="0"/>
              </a:spcAft>
              <a:buSzPts val="1800"/>
              <a:buChar char="-"/>
            </a:pPr>
            <a:r>
              <a:rPr lang="en"/>
              <a:t>Unable to mimic mimic regular squash scoring system</a:t>
            </a:r>
            <a:endParaRPr/>
          </a:p>
          <a:p>
            <a:pPr indent="-317500" lvl="1" marL="914400" rtl="0" algn="l">
              <a:spcBef>
                <a:spcPts val="0"/>
              </a:spcBef>
              <a:spcAft>
                <a:spcPts val="0"/>
              </a:spcAft>
              <a:buSzPts val="1400"/>
              <a:buChar char="-"/>
            </a:pPr>
            <a:r>
              <a:rPr lang="en"/>
              <a:t>Scores are recorded, even when considered out</a:t>
            </a:r>
            <a:endParaRPr/>
          </a:p>
          <a:p>
            <a:pPr indent="-317500" lvl="2" marL="1371600" rtl="0" algn="l">
              <a:spcBef>
                <a:spcPts val="0"/>
              </a:spcBef>
              <a:spcAft>
                <a:spcPts val="0"/>
              </a:spcAft>
              <a:buSzPts val="1400"/>
              <a:buChar char="-"/>
            </a:pPr>
            <a:r>
              <a:rPr lang="en"/>
              <a:t>Works correctly when the opponent misses the ball/</a:t>
            </a:r>
            <a:r>
              <a:rPr lang="en"/>
              <a:t>doesn't</a:t>
            </a:r>
            <a:r>
              <a:rPr lang="en"/>
              <a:t> hit the wall with ball</a:t>
            </a:r>
            <a:endParaRPr/>
          </a:p>
          <a:p>
            <a:pPr indent="-342900" lvl="0" marL="457200" rtl="0" algn="l">
              <a:spcBef>
                <a:spcPts val="0"/>
              </a:spcBef>
              <a:spcAft>
                <a:spcPts val="0"/>
              </a:spcAft>
              <a:buSzPts val="1800"/>
              <a:buChar char="-"/>
            </a:pPr>
            <a:r>
              <a:rPr lang="en"/>
              <a:t>Squash rackets are just for animation/show</a:t>
            </a:r>
            <a:endParaRPr/>
          </a:p>
          <a:p>
            <a:pPr indent="-317500" lvl="1" marL="914400" rtl="0" algn="l">
              <a:spcBef>
                <a:spcPts val="0"/>
              </a:spcBef>
              <a:spcAft>
                <a:spcPts val="0"/>
              </a:spcAft>
              <a:buSzPts val="1400"/>
              <a:buChar char="-"/>
            </a:pPr>
            <a:r>
              <a:rPr lang="en"/>
              <a:t>Was unable to bind a hitbox to the squash racket, so instead used player to work better</a:t>
            </a:r>
            <a:endParaRPr/>
          </a:p>
          <a:p>
            <a:pPr indent="-342900" lvl="0" marL="457200" rtl="0" algn="l">
              <a:spcBef>
                <a:spcPts val="0"/>
              </a:spcBef>
              <a:spcAft>
                <a:spcPts val="0"/>
              </a:spcAft>
              <a:buSzPts val="1800"/>
              <a:buChar char="-"/>
            </a:pPr>
            <a:r>
              <a:rPr lang="en"/>
              <a:t>Camera is in a fixed position</a:t>
            </a:r>
            <a:endParaRPr/>
          </a:p>
          <a:p>
            <a:pPr indent="-317500" lvl="1" marL="914400" rtl="0" algn="l">
              <a:spcBef>
                <a:spcPts val="0"/>
              </a:spcBef>
              <a:spcAft>
                <a:spcPts val="0"/>
              </a:spcAft>
              <a:buSzPts val="1400"/>
              <a:buChar char="-"/>
            </a:pPr>
            <a:r>
              <a:rPr lang="en"/>
              <a:t>The constantly panning camera proved too much so it was scrapped</a:t>
            </a:r>
            <a:endParaRPr/>
          </a:p>
          <a:p>
            <a:pPr indent="-342900" lvl="0" marL="457200" rtl="0" algn="l">
              <a:spcBef>
                <a:spcPts val="0"/>
              </a:spcBef>
              <a:spcAft>
                <a:spcPts val="0"/>
              </a:spcAft>
              <a:buSzPts val="1800"/>
              <a:buChar char="-"/>
            </a:pPr>
            <a:r>
              <a:rPr lang="en"/>
              <a:t>No title screen</a:t>
            </a:r>
            <a:endParaRPr/>
          </a:p>
          <a:p>
            <a:pPr indent="-317500" lvl="1" marL="914400" rtl="0" algn="l">
              <a:spcBef>
                <a:spcPts val="0"/>
              </a:spcBef>
              <a:spcAft>
                <a:spcPts val="0"/>
              </a:spcAft>
              <a:buSzPts val="1400"/>
              <a:buChar char="-"/>
            </a:pPr>
            <a:r>
              <a:rPr lang="en"/>
              <a:t>Not enough time to implement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Was able to achieve most project goals, but was unable to deliver all planned items.</a:t>
            </a:r>
            <a:endParaRPr/>
          </a:p>
          <a:p>
            <a:pPr indent="-317500" lvl="1" marL="914400" rtl="0" algn="l">
              <a:spcBef>
                <a:spcPts val="0"/>
              </a:spcBef>
              <a:spcAft>
                <a:spcPts val="0"/>
              </a:spcAft>
              <a:buSzPts val="1400"/>
              <a:buChar char="-"/>
            </a:pPr>
            <a:r>
              <a:rPr lang="en"/>
              <a:t>Goals achieved</a:t>
            </a:r>
            <a:endParaRPr/>
          </a:p>
          <a:p>
            <a:pPr indent="-317500" lvl="2" marL="1371600" rtl="0" algn="l">
              <a:spcBef>
                <a:spcPts val="0"/>
              </a:spcBef>
              <a:spcAft>
                <a:spcPts val="0"/>
              </a:spcAft>
              <a:buSzPts val="1400"/>
              <a:buChar char="-"/>
            </a:pPr>
            <a:r>
              <a:rPr lang="en"/>
              <a:t>Models made</a:t>
            </a:r>
            <a:endParaRPr/>
          </a:p>
          <a:p>
            <a:pPr indent="-317500" lvl="2" marL="1371600" rtl="0" algn="l">
              <a:spcBef>
                <a:spcPts val="0"/>
              </a:spcBef>
              <a:spcAft>
                <a:spcPts val="0"/>
              </a:spcAft>
              <a:buSzPts val="1400"/>
              <a:buChar char="-"/>
            </a:pPr>
            <a:r>
              <a:rPr lang="en"/>
              <a:t>Physics works</a:t>
            </a:r>
            <a:endParaRPr/>
          </a:p>
          <a:p>
            <a:pPr indent="-317500" lvl="2" marL="1371600" rtl="0" algn="l">
              <a:spcBef>
                <a:spcPts val="0"/>
              </a:spcBef>
              <a:spcAft>
                <a:spcPts val="0"/>
              </a:spcAft>
              <a:buSzPts val="1400"/>
              <a:buChar char="-"/>
            </a:pPr>
            <a:r>
              <a:rPr lang="en"/>
              <a:t>Collisions exists</a:t>
            </a:r>
            <a:endParaRPr/>
          </a:p>
          <a:p>
            <a:pPr indent="-317500" lvl="2" marL="1371600" rtl="0" algn="l">
              <a:spcBef>
                <a:spcPts val="0"/>
              </a:spcBef>
              <a:spcAft>
                <a:spcPts val="0"/>
              </a:spcAft>
              <a:buSzPts val="1400"/>
              <a:buChar char="-"/>
            </a:pPr>
            <a:r>
              <a:rPr lang="en"/>
              <a:t>Scores work</a:t>
            </a:r>
            <a:endParaRPr/>
          </a:p>
          <a:p>
            <a:pPr indent="-317500" lvl="2" marL="1371600" rtl="0" algn="l">
              <a:spcBef>
                <a:spcPts val="0"/>
              </a:spcBef>
              <a:spcAft>
                <a:spcPts val="0"/>
              </a:spcAft>
              <a:buSzPts val="1400"/>
              <a:buChar char="-"/>
            </a:pPr>
            <a:r>
              <a:rPr lang="en"/>
              <a:t>Power system exists</a:t>
            </a:r>
            <a:endParaRPr/>
          </a:p>
          <a:p>
            <a:pPr indent="-317500" lvl="1" marL="914400" rtl="0" algn="l">
              <a:spcBef>
                <a:spcPts val="0"/>
              </a:spcBef>
              <a:spcAft>
                <a:spcPts val="0"/>
              </a:spcAft>
              <a:buSzPts val="1400"/>
              <a:buChar char="-"/>
            </a:pPr>
            <a:r>
              <a:rPr lang="en"/>
              <a:t>Failed Goals</a:t>
            </a:r>
            <a:endParaRPr/>
          </a:p>
          <a:p>
            <a:pPr indent="-317500" lvl="2" marL="1371600" rtl="0" algn="l">
              <a:spcBef>
                <a:spcPts val="0"/>
              </a:spcBef>
              <a:spcAft>
                <a:spcPts val="0"/>
              </a:spcAft>
              <a:buSzPts val="1400"/>
              <a:buChar char="-"/>
            </a:pPr>
            <a:r>
              <a:rPr lang="en"/>
              <a:t>Failed racket collision</a:t>
            </a:r>
            <a:endParaRPr/>
          </a:p>
          <a:p>
            <a:pPr indent="-317500" lvl="2" marL="1371600" rtl="0" algn="l">
              <a:spcBef>
                <a:spcPts val="0"/>
              </a:spcBef>
              <a:spcAft>
                <a:spcPts val="0"/>
              </a:spcAft>
              <a:buSzPts val="1400"/>
              <a:buChar char="-"/>
            </a:pPr>
            <a:r>
              <a:rPr lang="en"/>
              <a:t>Title</a:t>
            </a:r>
            <a:r>
              <a:rPr lang="en"/>
              <a:t> screen does not exist</a:t>
            </a:r>
            <a:endParaRPr/>
          </a:p>
          <a:p>
            <a:pPr indent="-317500" lvl="2" marL="1371600" rtl="0" algn="l">
              <a:spcBef>
                <a:spcPts val="0"/>
              </a:spcBef>
              <a:spcAft>
                <a:spcPts val="0"/>
              </a:spcAft>
              <a:buSzPts val="1400"/>
              <a:buChar char="-"/>
            </a:pPr>
            <a:r>
              <a:rPr lang="en"/>
              <a:t>Fixed Camera</a:t>
            </a:r>
            <a:endParaRPr/>
          </a:p>
          <a:p>
            <a:pPr indent="-317500" lvl="2" marL="1371600" rtl="0" algn="l">
              <a:spcBef>
                <a:spcPts val="0"/>
              </a:spcBef>
              <a:spcAft>
                <a:spcPts val="0"/>
              </a:spcAft>
              <a:buSzPts val="1400"/>
              <a:buChar char="-"/>
            </a:pPr>
            <a:r>
              <a:rPr lang="en"/>
              <a:t>Very unrealistic scoring 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https://www.dlgsc.wa.gov.au/sport-and-recreation/sports-dimensions-guide/squash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Squash Simulator</a:t>
            </a:r>
            <a:endParaRPr/>
          </a:p>
        </p:txBody>
      </p:sp>
      <p:sp>
        <p:nvSpPr>
          <p:cNvPr id="61" name="Google Shape;61;p14"/>
          <p:cNvSpPr txBox="1"/>
          <p:nvPr>
            <p:ph idx="1" type="body"/>
          </p:nvPr>
        </p:nvSpPr>
        <p:spPr>
          <a:xfrm>
            <a:off x="311700" y="1384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Squash + Simulator = Squash Simulator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Squash is a sport that involves two players to play within a boxed room, with the aim of of the game being a complex game of catch with rackets, with the goal for players to cause the other player to fail at “passing” the ball.</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None/>
            </a:pPr>
            <a:r>
              <a:rPr lang="en"/>
              <a:t>The aim for this project is to mimic this sport by creating a </a:t>
            </a:r>
            <a:endParaRPr/>
          </a:p>
          <a:p>
            <a:pPr indent="0" lvl="0" marL="0" rtl="0" algn="l">
              <a:lnSpc>
                <a:spcPct val="100000"/>
              </a:lnSpc>
              <a:spcBef>
                <a:spcPts val="0"/>
              </a:spcBef>
              <a:spcAft>
                <a:spcPts val="0"/>
              </a:spcAft>
              <a:buNone/>
            </a:pPr>
            <a:r>
              <a:rPr lang="en"/>
              <a:t>simulated game of Squash using OpenGL and C code.</a:t>
            </a:r>
            <a:endParaRPr/>
          </a:p>
        </p:txBody>
      </p:sp>
      <p:pic>
        <p:nvPicPr>
          <p:cNvPr id="62" name="Google Shape;62;p14"/>
          <p:cNvPicPr preferRelativeResize="0"/>
          <p:nvPr/>
        </p:nvPicPr>
        <p:blipFill>
          <a:blip r:embed="rId3">
            <a:alphaModFix/>
          </a:blip>
          <a:stretch>
            <a:fillRect/>
          </a:stretch>
        </p:blipFill>
        <p:spPr>
          <a:xfrm>
            <a:off x="5830575" y="130275"/>
            <a:ext cx="3146476" cy="193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Design/concepts</a:t>
            </a:r>
            <a:endParaRPr/>
          </a:p>
        </p:txBody>
      </p:sp>
      <p:sp>
        <p:nvSpPr>
          <p:cNvPr id="68" name="Google Shape;68;p15"/>
          <p:cNvSpPr txBox="1"/>
          <p:nvPr>
            <p:ph idx="1" type="body"/>
          </p:nvPr>
        </p:nvSpPr>
        <p:spPr>
          <a:xfrm>
            <a:off x="311700" y="1152475"/>
            <a:ext cx="2949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 Concept</a:t>
            </a:r>
            <a:endParaRPr/>
          </a:p>
          <a:p>
            <a:pPr indent="-317500" lvl="1" marL="914400" rtl="0" algn="l">
              <a:spcBef>
                <a:spcPts val="0"/>
              </a:spcBef>
              <a:spcAft>
                <a:spcPts val="0"/>
              </a:spcAft>
              <a:buSzPts val="1400"/>
              <a:buChar char="-"/>
            </a:pPr>
            <a:r>
              <a:rPr lang="en"/>
              <a:t>Power system</a:t>
            </a:r>
            <a:endParaRPr/>
          </a:p>
          <a:p>
            <a:pPr indent="-317500" lvl="1" marL="914400" rtl="0" algn="l">
              <a:spcBef>
                <a:spcPts val="0"/>
              </a:spcBef>
              <a:spcAft>
                <a:spcPts val="0"/>
              </a:spcAft>
              <a:buSzPts val="1400"/>
              <a:buChar char="-"/>
            </a:pPr>
            <a:r>
              <a:rPr lang="en"/>
              <a:t>Ball “Warm-up</a:t>
            </a:r>
            <a:endParaRPr/>
          </a:p>
          <a:p>
            <a:pPr indent="-317500" lvl="1" marL="914400" rtl="0" algn="l">
              <a:spcBef>
                <a:spcPts val="0"/>
              </a:spcBef>
              <a:spcAft>
                <a:spcPts val="0"/>
              </a:spcAft>
              <a:buSzPts val="1400"/>
              <a:buChar char="-"/>
            </a:pPr>
            <a:r>
              <a:rPr lang="en"/>
              <a:t>Scores</a:t>
            </a:r>
            <a:endParaRPr/>
          </a:p>
          <a:p>
            <a:pPr indent="-317500" lvl="2" marL="1371600" rtl="0" algn="l">
              <a:spcBef>
                <a:spcPts val="0"/>
              </a:spcBef>
              <a:spcAft>
                <a:spcPts val="0"/>
              </a:spcAft>
              <a:buSzPts val="1400"/>
              <a:buChar char="-"/>
            </a:pPr>
            <a:r>
              <a:rPr lang="en"/>
              <a:t> Best of 5</a:t>
            </a:r>
            <a:endParaRPr/>
          </a:p>
        </p:txBody>
      </p:sp>
      <p:pic>
        <p:nvPicPr>
          <p:cNvPr id="69" name="Google Shape;69;p15"/>
          <p:cNvPicPr preferRelativeResize="0"/>
          <p:nvPr/>
        </p:nvPicPr>
        <p:blipFill>
          <a:blip r:embed="rId3">
            <a:alphaModFix/>
          </a:blip>
          <a:stretch>
            <a:fillRect/>
          </a:stretch>
        </p:blipFill>
        <p:spPr>
          <a:xfrm>
            <a:off x="3260750" y="1017725"/>
            <a:ext cx="5571550" cy="3938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Design/concepts</a:t>
            </a:r>
            <a:endParaRPr/>
          </a:p>
        </p:txBody>
      </p:sp>
      <p:sp>
        <p:nvSpPr>
          <p:cNvPr id="75" name="Google Shape;75;p16"/>
          <p:cNvSpPr txBox="1"/>
          <p:nvPr>
            <p:ph idx="1" type="body"/>
          </p:nvPr>
        </p:nvSpPr>
        <p:spPr>
          <a:xfrm>
            <a:off x="311700" y="1152475"/>
            <a:ext cx="313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regular game of Squash is played between two players in a </a:t>
            </a:r>
            <a:r>
              <a:rPr lang="en"/>
              <a:t>courtroom/court</a:t>
            </a:r>
            <a:r>
              <a:rPr lang="en"/>
              <a:t>.</a:t>
            </a:r>
            <a:endParaRPr/>
          </a:p>
          <a:p>
            <a:pPr indent="-342900" lvl="0" marL="457200" rtl="0" algn="l">
              <a:spcBef>
                <a:spcPts val="1200"/>
              </a:spcBef>
              <a:spcAft>
                <a:spcPts val="0"/>
              </a:spcAft>
              <a:buSzPts val="1800"/>
              <a:buChar char="-"/>
            </a:pPr>
            <a:r>
              <a:rPr lang="en"/>
              <a:t>The court is just a large box with red/black lines</a:t>
            </a:r>
            <a:endParaRPr/>
          </a:p>
          <a:p>
            <a:pPr indent="-342900" lvl="0" marL="457200" rtl="0" algn="l">
              <a:spcBef>
                <a:spcPts val="0"/>
              </a:spcBef>
              <a:spcAft>
                <a:spcPts val="0"/>
              </a:spcAft>
              <a:buSzPts val="1800"/>
              <a:buChar char="-"/>
            </a:pPr>
            <a:r>
              <a:rPr lang="en"/>
              <a:t>Official </a:t>
            </a:r>
            <a:r>
              <a:rPr lang="en"/>
              <a:t>dimensions</a:t>
            </a:r>
            <a:r>
              <a:rPr lang="en"/>
              <a:t> used for simulated courts</a:t>
            </a:r>
            <a:endParaRPr/>
          </a:p>
          <a:p>
            <a:pPr indent="-317500" lvl="1" marL="914400" rtl="0" algn="l">
              <a:spcBef>
                <a:spcPts val="0"/>
              </a:spcBef>
              <a:spcAft>
                <a:spcPts val="0"/>
              </a:spcAft>
              <a:buSzPts val="1400"/>
              <a:buChar char="-"/>
            </a:pPr>
            <a:r>
              <a:rPr lang="en"/>
              <a:t>[1]</a:t>
            </a:r>
            <a:endParaRPr/>
          </a:p>
        </p:txBody>
      </p:sp>
      <p:pic>
        <p:nvPicPr>
          <p:cNvPr id="76" name="Google Shape;76;p16"/>
          <p:cNvPicPr preferRelativeResize="0"/>
          <p:nvPr/>
        </p:nvPicPr>
        <p:blipFill>
          <a:blip r:embed="rId3">
            <a:alphaModFix/>
          </a:blip>
          <a:stretch>
            <a:fillRect/>
          </a:stretch>
        </p:blipFill>
        <p:spPr>
          <a:xfrm>
            <a:off x="3678250" y="1152475"/>
            <a:ext cx="5229375"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Design/concepts</a:t>
            </a:r>
            <a:endParaRPr/>
          </a:p>
        </p:txBody>
      </p:sp>
      <p:sp>
        <p:nvSpPr>
          <p:cNvPr id="82" name="Google Shape;82;p17"/>
          <p:cNvSpPr txBox="1"/>
          <p:nvPr>
            <p:ph idx="1" type="body"/>
          </p:nvPr>
        </p:nvSpPr>
        <p:spPr>
          <a:xfrm>
            <a:off x="311700" y="1152475"/>
            <a:ext cx="5664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In-game interface</a:t>
            </a:r>
            <a:endParaRPr/>
          </a:p>
          <a:p>
            <a:pPr indent="-317500" lvl="1" marL="914400" rtl="0" algn="l">
              <a:spcBef>
                <a:spcPts val="0"/>
              </a:spcBef>
              <a:spcAft>
                <a:spcPts val="0"/>
              </a:spcAft>
              <a:buSzPts val="1400"/>
              <a:buChar char="-"/>
            </a:pPr>
            <a:r>
              <a:rPr lang="en"/>
              <a:t>Used to start game</a:t>
            </a:r>
            <a:endParaRPr/>
          </a:p>
          <a:p>
            <a:pPr indent="-317500" lvl="1" marL="914400" rtl="0" algn="l">
              <a:spcBef>
                <a:spcPts val="0"/>
              </a:spcBef>
              <a:spcAft>
                <a:spcPts val="0"/>
              </a:spcAft>
              <a:buSzPts val="1400"/>
              <a:buChar char="-"/>
            </a:pPr>
            <a:r>
              <a:rPr lang="en"/>
              <a:t>Allows editing of game properties</a:t>
            </a:r>
            <a:endParaRPr/>
          </a:p>
          <a:p>
            <a:pPr indent="-317500" lvl="2" marL="1371600" rtl="0" algn="l">
              <a:spcBef>
                <a:spcPts val="0"/>
              </a:spcBef>
              <a:spcAft>
                <a:spcPts val="0"/>
              </a:spcAft>
              <a:buSzPts val="1400"/>
              <a:buChar char="-"/>
            </a:pPr>
            <a:r>
              <a:rPr lang="en"/>
              <a:t>Ball “bounciness”</a:t>
            </a:r>
            <a:endParaRPr/>
          </a:p>
          <a:p>
            <a:pPr indent="-317500" lvl="2" marL="1371600" rtl="0" algn="l">
              <a:spcBef>
                <a:spcPts val="0"/>
              </a:spcBef>
              <a:spcAft>
                <a:spcPts val="0"/>
              </a:spcAft>
              <a:buSzPts val="1400"/>
              <a:buChar char="-"/>
            </a:pPr>
            <a:r>
              <a:rPr lang="en"/>
              <a:t>Player’s swing speed</a:t>
            </a:r>
            <a:endParaRPr/>
          </a:p>
          <a:p>
            <a:pPr indent="-317500" lvl="2" marL="1371600" rtl="0" algn="l">
              <a:spcBef>
                <a:spcPts val="0"/>
              </a:spcBef>
              <a:spcAft>
                <a:spcPts val="0"/>
              </a:spcAft>
              <a:buSzPts val="1400"/>
              <a:buChar char="-"/>
            </a:pPr>
            <a:r>
              <a:rPr lang="en"/>
              <a:t>Player’s movement speed</a:t>
            </a:r>
            <a:endParaRPr/>
          </a:p>
          <a:p>
            <a:pPr indent="-317500" lvl="2" marL="1371600" rtl="0" algn="l">
              <a:spcBef>
                <a:spcPts val="0"/>
              </a:spcBef>
              <a:spcAft>
                <a:spcPts val="0"/>
              </a:spcAft>
              <a:buSzPts val="1400"/>
              <a:buChar char="-"/>
            </a:pPr>
            <a:r>
              <a:rPr lang="en"/>
              <a:t>Number of points to win (Default: 5)</a:t>
            </a:r>
            <a:endParaRPr/>
          </a:p>
          <a:p>
            <a:pPr indent="-317500" lvl="1" marL="914400" rtl="0" algn="l">
              <a:spcBef>
                <a:spcPts val="0"/>
              </a:spcBef>
              <a:spcAft>
                <a:spcPts val="0"/>
              </a:spcAft>
              <a:buSzPts val="1400"/>
              <a:buChar char="-"/>
            </a:pPr>
            <a:r>
              <a:rPr lang="en"/>
              <a:t>Reset</a:t>
            </a:r>
            <a:endParaRPr/>
          </a:p>
          <a:p>
            <a:pPr indent="-317500" lvl="1" marL="914400" rtl="0" algn="l">
              <a:spcBef>
                <a:spcPts val="0"/>
              </a:spcBef>
              <a:spcAft>
                <a:spcPts val="0"/>
              </a:spcAft>
              <a:buSzPts val="1400"/>
              <a:buChar char="-"/>
            </a:pPr>
            <a:r>
              <a:rPr lang="en"/>
              <a:t>Help</a:t>
            </a:r>
            <a:endParaRPr/>
          </a:p>
          <a:p>
            <a:pPr indent="-317500" lvl="2" marL="1371600" rtl="0" algn="l">
              <a:spcBef>
                <a:spcPts val="0"/>
              </a:spcBef>
              <a:spcAft>
                <a:spcPts val="0"/>
              </a:spcAft>
              <a:buSzPts val="1400"/>
              <a:buChar char="-"/>
            </a:pPr>
            <a:r>
              <a:rPr lang="en"/>
              <a:t>Prompts movement and swing action</a:t>
            </a:r>
            <a:endParaRPr/>
          </a:p>
          <a:p>
            <a:pPr indent="-317500" lvl="2" marL="1371600" rtl="0" algn="l">
              <a:spcBef>
                <a:spcPts val="0"/>
              </a:spcBef>
              <a:spcAft>
                <a:spcPts val="0"/>
              </a:spcAft>
              <a:buSzPts val="1400"/>
              <a:buChar char="-"/>
            </a:pPr>
            <a:r>
              <a:rPr lang="en"/>
              <a:t>Prompts no. of points to win</a:t>
            </a:r>
            <a:endParaRPr/>
          </a:p>
        </p:txBody>
      </p:sp>
      <p:pic>
        <p:nvPicPr>
          <p:cNvPr id="83" name="Google Shape;83;p17"/>
          <p:cNvPicPr preferRelativeResize="0"/>
          <p:nvPr/>
        </p:nvPicPr>
        <p:blipFill rotWithShape="1">
          <a:blip r:embed="rId3">
            <a:alphaModFix/>
          </a:blip>
          <a:srcRect b="18798" l="26419" r="16801" t="23924"/>
          <a:stretch/>
        </p:blipFill>
        <p:spPr>
          <a:xfrm>
            <a:off x="5976350" y="1152475"/>
            <a:ext cx="2855950" cy="170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Implementations</a:t>
            </a:r>
            <a:endParaRPr/>
          </a:p>
        </p:txBody>
      </p:sp>
      <p:sp>
        <p:nvSpPr>
          <p:cNvPr id="89" name="Google Shape;89;p18"/>
          <p:cNvSpPr txBox="1"/>
          <p:nvPr>
            <p:ph idx="1" type="body"/>
          </p:nvPr>
        </p:nvSpPr>
        <p:spPr>
          <a:xfrm>
            <a:off x="311700" y="1152475"/>
            <a:ext cx="549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Collision (Racket):</a:t>
            </a:r>
            <a:endParaRPr/>
          </a:p>
          <a:p>
            <a:pPr indent="-342900" lvl="0" marL="457200" rtl="0" algn="l">
              <a:spcBef>
                <a:spcPts val="0"/>
              </a:spcBef>
              <a:spcAft>
                <a:spcPts val="0"/>
              </a:spcAft>
              <a:buSzPts val="1800"/>
              <a:buChar char="-"/>
            </a:pPr>
            <a:r>
              <a:rPr lang="en"/>
              <a:t>Creation </a:t>
            </a:r>
            <a:r>
              <a:rPr lang="en"/>
              <a:t>of</a:t>
            </a:r>
            <a:r>
              <a:rPr lang="en"/>
              <a:t> an imaginary box to represent the “racket”</a:t>
            </a:r>
            <a:endParaRPr/>
          </a:p>
          <a:p>
            <a:pPr indent="-317500" lvl="1" marL="914400" rtl="0" algn="l">
              <a:spcBef>
                <a:spcPts val="0"/>
              </a:spcBef>
              <a:spcAft>
                <a:spcPts val="0"/>
              </a:spcAft>
              <a:buSzPts val="1400"/>
              <a:buChar char="-"/>
            </a:pPr>
            <a:r>
              <a:rPr lang="en"/>
              <a:t>This is a Axis-Aligned Boundary Box (AABB)</a:t>
            </a:r>
            <a:endParaRPr/>
          </a:p>
          <a:p>
            <a:pPr indent="-317500" lvl="1" marL="914400" rtl="0" algn="l">
              <a:spcBef>
                <a:spcPts val="0"/>
              </a:spcBef>
              <a:spcAft>
                <a:spcPts val="0"/>
              </a:spcAft>
              <a:buSzPts val="1400"/>
              <a:buChar char="-"/>
            </a:pPr>
            <a:r>
              <a:rPr lang="en"/>
              <a:t>Created via the </a:t>
            </a:r>
            <a:r>
              <a:rPr lang="en"/>
              <a:t>acquisition</a:t>
            </a:r>
            <a:r>
              <a:rPr lang="en"/>
              <a:t> of maximum and minimum xyz vertices of racket</a:t>
            </a:r>
            <a:endParaRPr/>
          </a:p>
          <a:p>
            <a:pPr indent="-342900" lvl="0" marL="457200" rtl="0" algn="l">
              <a:spcBef>
                <a:spcPts val="0"/>
              </a:spcBef>
              <a:spcAft>
                <a:spcPts val="0"/>
              </a:spcAft>
              <a:buSzPts val="1800"/>
              <a:buChar char="-"/>
            </a:pPr>
            <a:r>
              <a:rPr lang="en"/>
              <a:t>Ball inverts </a:t>
            </a:r>
            <a:r>
              <a:rPr lang="en"/>
              <a:t>velocity</a:t>
            </a:r>
            <a:r>
              <a:rPr lang="en"/>
              <a:t> and gain a small +y velocity(up movement) when hit by racket</a:t>
            </a:r>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5803500" y="1152475"/>
            <a:ext cx="3028950"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Implementations</a:t>
            </a:r>
            <a:endParaRPr/>
          </a:p>
        </p:txBody>
      </p:sp>
      <p:sp>
        <p:nvSpPr>
          <p:cNvPr id="96" name="Google Shape;96;p19"/>
          <p:cNvSpPr txBox="1"/>
          <p:nvPr>
            <p:ph idx="1" type="body"/>
          </p:nvPr>
        </p:nvSpPr>
        <p:spPr>
          <a:xfrm>
            <a:off x="311700" y="1152475"/>
            <a:ext cx="526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Power System:</a:t>
            </a:r>
            <a:endParaRPr/>
          </a:p>
          <a:p>
            <a:pPr indent="-342900" lvl="0" marL="457200" rtl="0" algn="l">
              <a:spcBef>
                <a:spcPts val="1200"/>
              </a:spcBef>
              <a:spcAft>
                <a:spcPts val="0"/>
              </a:spcAft>
              <a:buSzPts val="1800"/>
              <a:buChar char="-"/>
            </a:pPr>
            <a:r>
              <a:rPr lang="en"/>
              <a:t>A coloured block will be created in the corner of the </a:t>
            </a:r>
            <a:r>
              <a:rPr lang="en"/>
              <a:t>associated</a:t>
            </a:r>
            <a:r>
              <a:rPr lang="en"/>
              <a:t> player</a:t>
            </a:r>
            <a:endParaRPr/>
          </a:p>
          <a:p>
            <a:pPr indent="-317500" lvl="1" marL="914400" rtl="0" algn="l">
              <a:spcBef>
                <a:spcPts val="0"/>
              </a:spcBef>
              <a:spcAft>
                <a:spcPts val="0"/>
              </a:spcAft>
              <a:buSzPts val="1400"/>
              <a:buChar char="-"/>
            </a:pPr>
            <a:r>
              <a:rPr lang="en"/>
              <a:t>The colour represents the power that the associated player hits</a:t>
            </a:r>
            <a:endParaRPr/>
          </a:p>
          <a:p>
            <a:pPr indent="-317500" lvl="2" marL="1371600" rtl="0" algn="l">
              <a:spcBef>
                <a:spcPts val="0"/>
              </a:spcBef>
              <a:spcAft>
                <a:spcPts val="0"/>
              </a:spcAft>
              <a:buSzPts val="1400"/>
              <a:buChar char="-"/>
            </a:pPr>
            <a:r>
              <a:rPr lang="en"/>
              <a:t>Green = weak</a:t>
            </a:r>
            <a:endParaRPr/>
          </a:p>
          <a:p>
            <a:pPr indent="-317500" lvl="2" marL="1371600" rtl="0" algn="l">
              <a:spcBef>
                <a:spcPts val="0"/>
              </a:spcBef>
              <a:spcAft>
                <a:spcPts val="0"/>
              </a:spcAft>
              <a:buSzPts val="1400"/>
              <a:buChar char="-"/>
            </a:pPr>
            <a:r>
              <a:rPr lang="en"/>
              <a:t>Red = strong</a:t>
            </a:r>
            <a:endParaRPr/>
          </a:p>
        </p:txBody>
      </p:sp>
      <p:pic>
        <p:nvPicPr>
          <p:cNvPr id="97" name="Google Shape;97;p19"/>
          <p:cNvPicPr preferRelativeResize="0"/>
          <p:nvPr/>
        </p:nvPicPr>
        <p:blipFill>
          <a:blip r:embed="rId3">
            <a:alphaModFix/>
          </a:blip>
          <a:stretch>
            <a:fillRect/>
          </a:stretch>
        </p:blipFill>
        <p:spPr>
          <a:xfrm>
            <a:off x="5580000" y="1152475"/>
            <a:ext cx="3306341"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Ball motion:</a:t>
            </a:r>
            <a:endParaRPr/>
          </a:p>
          <a:p>
            <a:pPr indent="0" lvl="0" marL="0" rtl="0" algn="l">
              <a:spcBef>
                <a:spcPts val="0"/>
              </a:spcBef>
              <a:spcAft>
                <a:spcPts val="0"/>
              </a:spcAft>
              <a:buNone/>
            </a:pPr>
            <a:r>
              <a:rPr lang="en"/>
              <a:t>Code which allows for the ball to be affected by gravity and have it velocity changed and affected by the value of gravity.  Using timePrevCur to ensure certain amount of change in a second</a:t>
            </a:r>
            <a:endParaRPr/>
          </a:p>
        </p:txBody>
      </p:sp>
      <p:pic>
        <p:nvPicPr>
          <p:cNvPr id="104" name="Google Shape;104;p20"/>
          <p:cNvPicPr preferRelativeResize="0"/>
          <p:nvPr/>
        </p:nvPicPr>
        <p:blipFill>
          <a:blip r:embed="rId3">
            <a:alphaModFix/>
          </a:blip>
          <a:stretch>
            <a:fillRect/>
          </a:stretch>
        </p:blipFill>
        <p:spPr>
          <a:xfrm>
            <a:off x="311700" y="2692125"/>
            <a:ext cx="7100625" cy="177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Implementations</a:t>
            </a:r>
            <a:endParaRPr/>
          </a:p>
        </p:txBody>
      </p:sp>
      <p:sp>
        <p:nvSpPr>
          <p:cNvPr id="110" name="Google Shape;110;p21"/>
          <p:cNvSpPr txBox="1"/>
          <p:nvPr>
            <p:ph idx="1" type="body"/>
          </p:nvPr>
        </p:nvSpPr>
        <p:spPr>
          <a:xfrm>
            <a:off x="311700" y="1017725"/>
            <a:ext cx="8520600" cy="10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Ball Collision (Racket):</a:t>
            </a:r>
            <a:endParaRPr/>
          </a:p>
          <a:p>
            <a:pPr indent="0" lvl="0" marL="0" rtl="0" algn="l">
              <a:spcBef>
                <a:spcPts val="0"/>
              </a:spcBef>
              <a:spcAft>
                <a:spcPts val="0"/>
              </a:spcAft>
              <a:buNone/>
            </a:pPr>
            <a:r>
              <a:rPr lang="en"/>
              <a:t>Code representing the conditions for the ball colliding with the racket. Vector being checked is that of the centre point of the player and the ball</a:t>
            </a:r>
            <a:endParaRPr/>
          </a:p>
        </p:txBody>
      </p:sp>
      <p:pic>
        <p:nvPicPr>
          <p:cNvPr id="111" name="Google Shape;111;p21"/>
          <p:cNvPicPr preferRelativeResize="0"/>
          <p:nvPr/>
        </p:nvPicPr>
        <p:blipFill>
          <a:blip r:embed="rId3">
            <a:alphaModFix/>
          </a:blip>
          <a:stretch>
            <a:fillRect/>
          </a:stretch>
        </p:blipFill>
        <p:spPr>
          <a:xfrm>
            <a:off x="311700" y="2027787"/>
            <a:ext cx="8520601" cy="974525"/>
          </a:xfrm>
          <a:prstGeom prst="rect">
            <a:avLst/>
          </a:prstGeom>
          <a:noFill/>
          <a:ln>
            <a:noFill/>
          </a:ln>
        </p:spPr>
      </p:pic>
      <p:pic>
        <p:nvPicPr>
          <p:cNvPr id="112" name="Google Shape;112;p21"/>
          <p:cNvPicPr preferRelativeResize="0"/>
          <p:nvPr/>
        </p:nvPicPr>
        <p:blipFill>
          <a:blip r:embed="rId4">
            <a:alphaModFix/>
          </a:blip>
          <a:stretch>
            <a:fillRect/>
          </a:stretch>
        </p:blipFill>
        <p:spPr>
          <a:xfrm>
            <a:off x="6609301" y="3053049"/>
            <a:ext cx="2223000" cy="2008750"/>
          </a:xfrm>
          <a:prstGeom prst="rect">
            <a:avLst/>
          </a:prstGeom>
          <a:noFill/>
          <a:ln>
            <a:noFill/>
          </a:ln>
        </p:spPr>
      </p:pic>
      <p:sp>
        <p:nvSpPr>
          <p:cNvPr id="113" name="Google Shape;113;p21"/>
          <p:cNvSpPr txBox="1"/>
          <p:nvPr/>
        </p:nvSpPr>
        <p:spPr>
          <a:xfrm>
            <a:off x="317150" y="3075925"/>
            <a:ext cx="6078600" cy="13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Ball Collision (Wall):</a:t>
            </a:r>
            <a:endParaRPr sz="1800">
              <a:solidFill>
                <a:schemeClr val="lt2"/>
              </a:solidFill>
            </a:endParaRPr>
          </a:p>
          <a:p>
            <a:pPr indent="0" lvl="0" marL="0" rtl="0" algn="l">
              <a:lnSpc>
                <a:spcPct val="115000"/>
              </a:lnSpc>
              <a:spcBef>
                <a:spcPts val="0"/>
              </a:spcBef>
              <a:spcAft>
                <a:spcPts val="0"/>
              </a:spcAft>
              <a:buNone/>
            </a:pPr>
            <a:r>
              <a:rPr lang="en" sz="1800">
                <a:solidFill>
                  <a:schemeClr val="lt2"/>
                </a:solidFill>
              </a:rPr>
              <a:t>Checks center position of the ball against the walls of the court (Front, Back, Left Right)</a:t>
            </a:r>
            <a:endParaRPr sz="1800">
              <a:solidFill>
                <a:schemeClr val="lt2"/>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