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2EE434-CADD-4A17-AE75-574DD34255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54F921-A61C-4759-9B8B-DB6867DDEAE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9FDC46-5785-48C3-B89D-731628146F4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5718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3250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186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25718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43250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584DC1-A929-44A4-A0EE-13448183138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AC367C-9AD9-4113-A42B-51FB60BE315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5A6B87-BE0D-4EC6-8BFF-6D139D69BFC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DC65F5-02E9-4E48-BD66-ADC03F50284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5871E8-1073-499B-983E-2447123F8F0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BF01155-1BC8-465B-9CD8-74A42A4359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E0CD54-AE5D-40CB-B374-225587CD915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D8B5C3-763C-4C57-A14F-6A0B974F8D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801746-87C8-465C-8AA6-4F2C5A7DF08A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E75B2DC-C397-4B60-A0C3-B72184D0FF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A28F33-A852-4774-93B9-D7FE525000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1B575A-2414-4B2C-AD9E-4A44C224514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E352A-0E10-47BC-AB68-70522D0766F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25718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50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186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25718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43250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C3C5EC-C078-4CE2-932A-09230CFB02B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F3EB06D-EC1E-4666-86FB-238E1521B3F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08B8C72-8812-443C-BD7F-AC4FD88B35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4E01647-7850-4E0E-B5AE-B33CD2111D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B7D5C26-C459-4E7C-B265-EC0AE89D66C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80AE061-A0FB-467F-982F-4F788B5357F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9C7B4C-43EA-4915-B6E0-67FC416CA3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9CAA53F-C57B-4FE7-9FD6-078E40D3E7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829F3D-B940-4907-81A2-25B9E8FD51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B43AE40-0577-42F5-8DCF-1A9AD1E6AA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953FAB7-8673-4091-97BC-3599DD3B4E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19A8B18-C1D9-4F8A-AC07-EF5F45B242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F930C1A-F904-463B-A75F-C88BBDC7309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25718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3250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8186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25718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43250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F9B8F10-686D-41B3-9C3A-A2E7955EE0E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BE8F6D-F7CE-43EA-9E7D-62ACE8F0B4F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87E898-C2A5-4F7C-A625-3C93B6BEF97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B89820-276B-4DC4-A81E-DA83486DCD4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B3BBE6-4B2F-42E0-BAC0-396A8EEDCD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7E94C2-40BB-4504-82AD-BC28B32C5B0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1DF88A-5A5D-4222-8497-DCC515954B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4"/>
            <a:srcRect/>
            <a:tile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entury Gothic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00C6B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C93E55-152F-4B7F-9FF0-AD0CD154B06F}" type="slidenum">
              <a:rPr lang="en-US" sz="2000" b="0" strike="noStrike" spc="-1">
                <a:solidFill>
                  <a:srgbClr val="00C6BB"/>
                </a:solidFill>
                <a:latin typeface="Century Gothic"/>
              </a:rPr>
              <a:t>‹#›</a:t>
            </a:fld>
            <a:endParaRPr lang="en-IN" sz="2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4"/>
            <a:srcRect/>
            <a:tile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entury Gothic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00C6B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5895B7-DD18-44FC-AAFF-C930DB532833}" type="slidenum">
              <a:rPr lang="en-US" sz="2000" b="0" strike="noStrike" spc="-1">
                <a:solidFill>
                  <a:srgbClr val="00C6BB"/>
                </a:solidFill>
                <a:latin typeface="Century Gothic"/>
              </a:rPr>
              <a:t>‹#›</a:t>
            </a:fld>
            <a:endParaRPr lang="en-IN" sz="2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4"/>
            <a:srcRect/>
            <a:tile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87320" y="2222280"/>
            <a:ext cx="5194080" cy="363852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Fifth level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 idx="7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Century Gothic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8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00C6B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3D1E06-8863-42BC-94A7-90A7C7EA8598}" type="slidenum">
              <a:rPr lang="en-US" sz="2000" b="0" strike="noStrike" spc="-1">
                <a:solidFill>
                  <a:srgbClr val="00C6BB"/>
                </a:solidFill>
                <a:latin typeface="Century Gothic"/>
              </a:rPr>
              <a:t>‹#›</a:t>
            </a:fld>
            <a:endParaRPr lang="en-IN" sz="2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FEFEFE"/>
                </a:solidFill>
                <a:latin typeface="Century Gothic"/>
              </a:rPr>
              <a:t>One Shot Learning</a:t>
            </a:r>
            <a:endParaRPr lang="en-US" sz="5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Subtitle 2"/>
          <p:cNvSpPr/>
          <p:nvPr/>
        </p:nvSpPr>
        <p:spPr>
          <a:xfrm>
            <a:off x="6095880" y="5545080"/>
            <a:ext cx="5285520" cy="732152"/>
          </a:xfrm>
          <a:prstGeom prst="rect">
            <a:avLst/>
          </a:prstGeom>
          <a:noFill/>
          <a:ln w="0">
            <a:noFill/>
          </a:ln>
          <a:effectLst>
            <a:outerShdw blurRad="5076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8500" lnSpcReduction="10000"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pc="-1" dirty="0">
                <a:solidFill>
                  <a:srgbClr val="FFFFFF"/>
                </a:solidFill>
                <a:latin typeface="Century Gothic"/>
              </a:rPr>
              <a:t>Mohammed Taeef Memon</a:t>
            </a:r>
          </a:p>
          <a:p>
            <a:pPr algn="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21BEC0580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FEFEFE"/>
                </a:solidFill>
                <a:latin typeface="Century Gothic"/>
              </a:rPr>
              <a:t>Introduction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One Shot Learning is a machine learning approach where a model is trained to recognize objects or patterns from few examples.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 traditional Machine learning models requires large amount of labeled data for training while One Shot Learning models learn from very few examples.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These models are required where obtaining large amounts of labeled data is very difficult, for example in biometric recognition.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FEFEFE"/>
                </a:solidFill>
                <a:latin typeface="Century Gothic"/>
              </a:rPr>
              <a:t>Dataset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276880" cy="418824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dataset we used is a set of images of cattle muzzles.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muzzle print of each animal is different from others as is in case of human fingerprints.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For each of the animals, there are 10 images of their muzzle print in the dataset.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Further there are different classes in training and testing/validation data.</a:t>
            </a:r>
          </a:p>
        </p:txBody>
      </p:sp>
      <p:pic>
        <p:nvPicPr>
          <p:cNvPr id="134" name="Picture 4"/>
          <p:cNvPicPr/>
          <p:nvPr/>
        </p:nvPicPr>
        <p:blipFill>
          <a:blip r:embed="rId2"/>
          <a:stretch/>
        </p:blipFill>
        <p:spPr>
          <a:xfrm>
            <a:off x="6783120" y="3963600"/>
            <a:ext cx="2114280" cy="244692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6"/>
          <p:cNvPicPr/>
          <p:nvPr/>
        </p:nvPicPr>
        <p:blipFill>
          <a:blip r:embed="rId3"/>
          <a:stretch/>
        </p:blipFill>
        <p:spPr>
          <a:xfrm>
            <a:off x="9584280" y="2222280"/>
            <a:ext cx="1978560" cy="244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FEFEFE"/>
                </a:solidFill>
                <a:latin typeface="Century Gothic"/>
              </a:rPr>
              <a:t>Preprocessing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1160360" cy="36360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data is first passed through a pre-trained SRGAN, to super resolution the image so that the features of the image become more distinct.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number of images in each class is set to 10, so as to make the training process of the model easier and shorter.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super resolution data is then packed into pickle files along with the class names which are one-hot encoded to be used for training the one shot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FEFEFE"/>
                </a:solidFill>
                <a:latin typeface="Century Gothic"/>
              </a:rPr>
              <a:t>Model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6923880" cy="363852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One Shot Model for image recognition consists of two parts.</a:t>
            </a: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The Convolutional Network</a:t>
            </a: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The Discriminator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IN" sz="1800" b="0" strike="noStrike" spc="-1">
                <a:solidFill>
                  <a:srgbClr val="FFFFFF"/>
                </a:solidFill>
                <a:latin typeface="Century Gothic"/>
              </a:rPr>
              <a:t>The two images are passed through the same Convolutional Network to get two feature vectors corresponding to each image.</a:t>
            </a: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0" name="Content Placeholder 11"/>
          <p:cNvPicPr/>
          <p:nvPr/>
        </p:nvPicPr>
        <p:blipFill>
          <a:blip r:embed="rId2"/>
          <a:stretch/>
        </p:blipFill>
        <p:spPr>
          <a:xfrm>
            <a:off x="8623800" y="2106000"/>
            <a:ext cx="2172240" cy="3638520"/>
          </a:xfrm>
          <a:prstGeom prst="rect">
            <a:avLst/>
          </a:prstGeom>
          <a:ln w="0">
            <a:noFill/>
          </a:ln>
          <a:effectLst>
            <a:outerShdw blurRad="50760">
              <a:srgbClr val="000000">
                <a:alpha val="40000"/>
              </a:srgbClr>
            </a:outerShdw>
          </a:effectLst>
        </p:spPr>
      </p:pic>
      <p:sp>
        <p:nvSpPr>
          <p:cNvPr id="141" name="Content Placeholder 2"/>
          <p:cNvSpPr/>
          <p:nvPr/>
        </p:nvSpPr>
        <p:spPr>
          <a:xfrm>
            <a:off x="8623800" y="5861160"/>
            <a:ext cx="2524680" cy="510840"/>
          </a:xfrm>
          <a:prstGeom prst="rect">
            <a:avLst/>
          </a:prstGeom>
          <a:noFill/>
          <a:ln w="0">
            <a:noFill/>
          </a:ln>
          <a:effectLst>
            <a:outerShdw blurRad="5076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" name="TextBox 13"/>
          <p:cNvSpPr/>
          <p:nvPr/>
        </p:nvSpPr>
        <p:spPr>
          <a:xfrm>
            <a:off x="8808480" y="6003000"/>
            <a:ext cx="1803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ConvNet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FEFEFE"/>
                </a:solidFill>
                <a:latin typeface="Century Gothic"/>
              </a:rPr>
              <a:t>Model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IN" sz="1800" b="0" strike="noStrike" spc="-1">
                <a:solidFill>
                  <a:srgbClr val="FFFFFF"/>
                </a:solidFill>
                <a:latin typeface="Century Gothic"/>
              </a:rPr>
              <a:t>The Discriminator then using the feature vectors calculates the L1 Distance (Absolute Difference) between the vectors and uses a sigmoid layer to output the similarity between the vectors</a:t>
            </a: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5" name="Content Placeholder 9"/>
          <p:cNvPicPr/>
          <p:nvPr/>
        </p:nvPicPr>
        <p:blipFill>
          <a:blip r:embed="rId2"/>
          <a:stretch/>
        </p:blipFill>
        <p:spPr>
          <a:xfrm>
            <a:off x="6364080" y="2628000"/>
            <a:ext cx="5194080" cy="2827080"/>
          </a:xfrm>
          <a:prstGeom prst="rect">
            <a:avLst/>
          </a:prstGeom>
          <a:ln w="0">
            <a:noFill/>
          </a:ln>
          <a:effectLst>
            <a:outerShdw blurRad="50760">
              <a:srgbClr val="000000">
                <a:alpha val="40000"/>
              </a:srgbClr>
            </a:outerShdw>
          </a:effectLst>
        </p:spPr>
      </p:pic>
      <p:sp>
        <p:nvSpPr>
          <p:cNvPr id="146" name="TextBox 10"/>
          <p:cNvSpPr/>
          <p:nvPr/>
        </p:nvSpPr>
        <p:spPr>
          <a:xfrm>
            <a:off x="7848720" y="5693040"/>
            <a:ext cx="22248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One Shot Model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FEFEFE"/>
                </a:solidFill>
                <a:latin typeface="Century Gothic"/>
              </a:rPr>
              <a:t>One Shot Task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6093360" cy="429552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The model is given data in form of a One Shot Task. The one shot task consists of a pair of image and support set.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IN" sz="1800" b="0" strike="noStrike" spc="-1">
                <a:solidFill>
                  <a:srgbClr val="FFFFFF"/>
                </a:solidFill>
                <a:latin typeface="Century Gothic"/>
              </a:rPr>
              <a:t>The image is the image that we use to train.</a:t>
            </a: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IN" sz="1800" b="0" strike="noStrike" spc="-1">
                <a:solidFill>
                  <a:srgbClr val="FFFFFF"/>
                </a:solidFill>
                <a:latin typeface="Century Gothic"/>
              </a:rPr>
              <a:t>The support set consists of </a:t>
            </a:r>
            <a:r>
              <a:rPr lang="en-IN" sz="1800" b="0" i="1" strike="noStrike" spc="-1">
                <a:solidFill>
                  <a:srgbClr val="FFFFFF"/>
                </a:solidFill>
                <a:latin typeface="Century Gothic"/>
              </a:rPr>
              <a:t>N</a:t>
            </a:r>
            <a:r>
              <a:rPr lang="en-IN" sz="1800" b="0" strike="noStrike" spc="-1">
                <a:solidFill>
                  <a:srgbClr val="FFFFFF"/>
                </a:solidFill>
                <a:latin typeface="Century Gothic"/>
              </a:rPr>
              <a:t> images out of which 1 image is of same class as the training image while others are of different classes.</a:t>
            </a: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lang="en-IN" sz="1800" b="0" strike="noStrike" spc="-1">
                <a:solidFill>
                  <a:srgbClr val="FFFFFF"/>
                </a:solidFill>
                <a:latin typeface="Century Gothic"/>
              </a:rPr>
              <a:t>The goal of the model is to give maximum similarity score to the image of the same class as training image</a:t>
            </a:r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9" name="Picture 4"/>
          <p:cNvPicPr/>
          <p:nvPr/>
        </p:nvPicPr>
        <p:blipFill>
          <a:blip r:embed="rId2"/>
          <a:stretch/>
        </p:blipFill>
        <p:spPr>
          <a:xfrm>
            <a:off x="6912360" y="3178800"/>
            <a:ext cx="5163120" cy="2382480"/>
          </a:xfrm>
          <a:prstGeom prst="rect">
            <a:avLst/>
          </a:prstGeom>
          <a:ln w="0">
            <a:noFill/>
          </a:ln>
        </p:spPr>
      </p:pic>
      <p:sp>
        <p:nvSpPr>
          <p:cNvPr id="150" name="TextBox 5"/>
          <p:cNvSpPr/>
          <p:nvPr/>
        </p:nvSpPr>
        <p:spPr>
          <a:xfrm>
            <a:off x="8381520" y="5716800"/>
            <a:ext cx="22248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One Shot Task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(</a:t>
            </a:r>
            <a:r>
              <a:rPr lang="en-US" sz="1800" b="0" i="1" strike="noStrike" spc="-1">
                <a:solidFill>
                  <a:srgbClr val="FFFFFF"/>
                </a:solidFill>
                <a:latin typeface="Century Gothic"/>
              </a:rPr>
              <a:t>N</a:t>
            </a: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 = 4)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FEFEFE"/>
                </a:solidFill>
                <a:latin typeface="Century Gothic"/>
              </a:rPr>
              <a:t>Results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2" name="Content Placeholder 15"/>
          <p:cNvPicPr/>
          <p:nvPr/>
        </p:nvPicPr>
        <p:blipFill>
          <a:blip r:embed="rId2"/>
          <a:stretch/>
        </p:blipFill>
        <p:spPr>
          <a:xfrm>
            <a:off x="6333120" y="2222640"/>
            <a:ext cx="4894200" cy="3638160"/>
          </a:xfrm>
          <a:prstGeom prst="rect">
            <a:avLst/>
          </a:prstGeom>
          <a:ln w="0">
            <a:noFill/>
          </a:ln>
          <a:effectLst>
            <a:outerShdw blurRad="50760">
              <a:srgbClr val="000000">
                <a:alpha val="40000"/>
              </a:srgbClr>
            </a:outerShdw>
          </a:effectLst>
        </p:spPr>
      </p:pic>
      <p:pic>
        <p:nvPicPr>
          <p:cNvPr id="153" name="Content Placeholder 5"/>
          <p:cNvPicPr/>
          <p:nvPr/>
        </p:nvPicPr>
        <p:blipFill>
          <a:blip r:embed="rId3"/>
          <a:stretch/>
        </p:blipFill>
        <p:spPr>
          <a:xfrm>
            <a:off x="1029960" y="2222640"/>
            <a:ext cx="4828320" cy="3638160"/>
          </a:xfrm>
          <a:prstGeom prst="rect">
            <a:avLst/>
          </a:prstGeom>
          <a:ln w="0">
            <a:noFill/>
          </a:ln>
          <a:effectLst>
            <a:outerShdw blurRad="5076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100</TotalTime>
  <Words>393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Century Gothic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One Shot Learning</vt:lpstr>
      <vt:lpstr>Introduction</vt:lpstr>
      <vt:lpstr>Dataset</vt:lpstr>
      <vt:lpstr>Preprocessing</vt:lpstr>
      <vt:lpstr>Model</vt:lpstr>
      <vt:lpstr>Model</vt:lpstr>
      <vt:lpstr>One Shot Task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Shot Learning</dc:title>
  <dc:subject/>
  <dc:creator>Arindam Shrivastava</dc:creator>
  <dc:description/>
  <cp:lastModifiedBy>Mohammed Taeef Memon</cp:lastModifiedBy>
  <cp:revision>4</cp:revision>
  <dcterms:created xsi:type="dcterms:W3CDTF">2023-05-13T04:29:50Z</dcterms:created>
  <dcterms:modified xsi:type="dcterms:W3CDTF">2024-09-15T15:42:27Z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