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E9573-A94A-4754-AF30-6A9C07A3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02F25C-F8BD-45C7-B4E3-47C4E115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A143-623E-4FC8-9C24-B7FCA61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773DB-3222-4807-8F5B-D6AAD122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905CE-1F07-4D7F-81A1-A6762605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58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BC10D-A2B0-41AB-90DD-D65765D2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08550-F9D1-4AF7-9CB0-B862CCDF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21647-E857-4DE3-A91B-3A3E019B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E2C45-A0D4-4F11-802E-081AE27F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E03B6-9250-4AD1-B218-C359DBE2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713421-3647-4BAD-80A5-FD3CD044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A1DE4-C4AA-4104-9BD9-72A47EF04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C2F68-E808-4A64-A9BF-6643907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1A4E4-7C00-4E24-B920-C254ABCB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9F80F-7CC3-4A32-ADD4-2128E9BC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D9DD5-6D71-4E6F-BBD4-2B319B30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06995-4C72-479E-AA01-56982CF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C2362C-433F-4137-B743-AC6FD96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7956B-9035-4BDE-9868-306E65C9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FD069-70E1-4B77-A6FA-0A67329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3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16D51-5B44-4E99-BAC0-3CED4DF8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48847-2F11-42C2-9A38-6E8E3A69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12DC3-CD73-47CC-B0E2-BEB0F186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E375D-B094-4E7D-A179-F784841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95034-AFE0-4A1C-AD1B-986AF40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EFE44-9DC5-4253-9744-9B58D6CA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D863D-898F-4BB0-A932-89CE35C54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B0725-FE03-4A27-82B9-C3466B51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6E55D-3CE2-4524-8336-4CCAA4B4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A544-897E-4A64-A9B2-4086246A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BFB4F-7416-4D30-BFFE-C238D7A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297B9-DC76-4398-AFDE-C94B442D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28FD8-19AD-4316-A55E-E54F035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E98A2-174A-4CCB-BB65-B5643ECF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C64C50-534D-4BF9-8068-1A150C35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C5AD9E-76C0-475A-8A77-0B92DB1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2E4C25-FC3D-4143-A63A-1343E09E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CD685-8E48-4F6D-9F01-45513D19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E85DCC-73AA-4936-8663-3B3F07F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D9842-D63F-4B89-B3D0-6F4AFF2C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064F29-FB66-49E1-8F71-D6C3582C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55A77-6D38-4459-8CA4-A3BFD91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48090F-C64A-4744-891F-104ED1B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4FB4E1-8A29-42A1-A2A3-B3751EE8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BB22F-5B8A-4D03-A8FC-4F7EBE4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01408D-61F8-42F7-9CFF-BDED290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B5B9D-AB38-4BF5-8401-E2AC05C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7FA56-57FC-47A4-BBF4-551C3FFE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338934-F5A2-48EC-A9AA-9C3C8BF0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B4783F-5FB6-4629-804A-5326DF63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D4D25-CBE5-41A2-9D52-BB9BA7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27A85-76D9-486C-B47F-5BDE9AF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2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61FA-7A3D-40C0-B16E-6DCB7F0D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291DFA-64A9-483E-BCBF-865CBED6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9E7D5-5342-4D89-B604-9FD86F74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5AB16-D79C-480C-9C15-232E4AE6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E4CCE-389F-4045-BB45-CE02E053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6B633-E8FA-445D-8D15-F2D83F2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C4209-EED9-4074-B967-5D658F26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FF19BA-34E9-4F54-89E5-9D8A7B7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4D0ED-6A17-49A4-8F70-05C62BC96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8BA5-BE99-4376-A3E8-BF71322B0186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551C9-9A4D-434C-AC78-53740AD6D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DAF2E-B7D0-43D4-B1BD-206526EA1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3579-E6E0-44E7-A419-CEAAD237FE25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Stiffness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feasible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workspace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cable-driven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parallel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robots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application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optimal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design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planar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robot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C0AF4-3B1D-4216-91F2-BF677A3E712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Lisnichenko</a:t>
            </a:r>
            <a:r>
              <a:rPr lang="en-US" dirty="0"/>
              <a:t> Marina mRO-1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introduction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- elasticity in cables,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- internal forces – both expresses geometry and properties </a:t>
                </a:r>
                <a:r>
                  <a:rPr lang="en-US" dirty="0" err="1"/>
                  <a:t>proties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- p is symmetric and is always positive definite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/>
                  <a:t> - purely rotational stiffness and it is symmetric when all forces are the internal forces</a:t>
                </a:r>
              </a:p>
              <a:p>
                <a:r>
                  <a:rPr lang="en-US" dirty="0"/>
                  <a:t>In that case, the total stiffness matrix is not positive definite and as a result, the robot will be unstable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1043" r="-92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Stiffness-feasible</a:t>
            </a:r>
            <a:r>
              <a:rPr lang="ru-RU" dirty="0"/>
              <a:t> </a:t>
            </a:r>
            <a:r>
              <a:rPr lang="en-US" dirty="0"/>
              <a:t>workspace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Wrench Closure Workspace (WCW) </a:t>
                </a:r>
                <a:r>
                  <a:rPr lang="ru-RU" dirty="0"/>
                  <a:t>- </a:t>
                </a:r>
                <a:r>
                  <a:rPr lang="en-US" dirty="0"/>
                  <a:t>a set of poses of the end</a:t>
                </a:r>
                <a:r>
                  <a:rPr lang="ru-RU" dirty="0"/>
                  <a:t>-</a:t>
                </a:r>
                <a:r>
                  <a:rPr lang="en-US" dirty="0"/>
                  <a:t>effector</a:t>
                </a:r>
                <a:r>
                  <a:rPr lang="ru-RU" dirty="0"/>
                  <a:t> </a:t>
                </a:r>
                <a:r>
                  <a:rPr lang="en-US" dirty="0"/>
                  <a:t>in</a:t>
                </a:r>
                <a:r>
                  <a:rPr lang="ru-RU" dirty="0"/>
                  <a:t> </a:t>
                </a:r>
                <a:r>
                  <a:rPr lang="en-US" dirty="0"/>
                  <a:t>which</a:t>
                </a:r>
                <a:r>
                  <a:rPr lang="ru-RU" dirty="0"/>
                  <a:t> </a:t>
                </a:r>
                <a:r>
                  <a:rPr lang="en-US" dirty="0"/>
                  <a:t>for</a:t>
                </a:r>
                <a:r>
                  <a:rPr lang="ru-RU" dirty="0"/>
                  <a:t> </a:t>
                </a:r>
                <a:r>
                  <a:rPr lang="en-US" dirty="0"/>
                  <a:t>any</a:t>
                </a:r>
                <a:r>
                  <a:rPr lang="ru-RU" dirty="0"/>
                  <a:t> </a:t>
                </a:r>
                <a:r>
                  <a:rPr lang="en-US" dirty="0"/>
                  <a:t>external</a:t>
                </a:r>
                <a:r>
                  <a:rPr lang="ru-RU" dirty="0"/>
                  <a:t> </a:t>
                </a:r>
                <a:r>
                  <a:rPr lang="en-US" dirty="0"/>
                  <a:t>wrench</a:t>
                </a:r>
                <a:r>
                  <a:rPr lang="ru-RU" dirty="0"/>
                  <a:t> </a:t>
                </a:r>
                <a:r>
                  <a:rPr lang="en-US" dirty="0"/>
                  <a:t>exerted</a:t>
                </a:r>
                <a:r>
                  <a:rPr lang="ru-RU" dirty="0"/>
                  <a:t> </a:t>
                </a:r>
                <a:r>
                  <a:rPr lang="en-US" dirty="0"/>
                  <a:t>on</a:t>
                </a:r>
                <a:r>
                  <a:rPr lang="ru-RU" dirty="0"/>
                  <a:t> </a:t>
                </a:r>
                <a:r>
                  <a:rPr lang="en-US" dirty="0"/>
                  <a:t>to</a:t>
                </a:r>
                <a:r>
                  <a:rPr lang="ru-RU" dirty="0"/>
                  <a:t> </a:t>
                </a:r>
                <a:r>
                  <a:rPr lang="en-US" dirty="0"/>
                  <a:t>the</a:t>
                </a:r>
                <a:r>
                  <a:rPr lang="ru-RU" dirty="0"/>
                  <a:t> </a:t>
                </a:r>
                <a:r>
                  <a:rPr lang="en-US" dirty="0"/>
                  <a:t>moving</a:t>
                </a:r>
                <a:r>
                  <a:rPr lang="ru-RU" dirty="0"/>
                  <a:t> </a:t>
                </a:r>
                <a:r>
                  <a:rPr lang="en-US" dirty="0"/>
                  <a:t>platform, there exists a set of positive cable tensions such the moving-platform</a:t>
                </a:r>
                <a:r>
                  <a:rPr lang="ru-RU" dirty="0"/>
                  <a:t> </a:t>
                </a:r>
                <a:r>
                  <a:rPr lang="en-US" dirty="0"/>
                  <a:t>remains</a:t>
                </a:r>
                <a:r>
                  <a:rPr lang="ru-RU" dirty="0"/>
                  <a:t> </a:t>
                </a:r>
                <a:r>
                  <a:rPr lang="en-US" dirty="0"/>
                  <a:t>in</a:t>
                </a:r>
                <a:r>
                  <a:rPr lang="ru-RU" dirty="0"/>
                  <a:t> </a:t>
                </a:r>
                <a:r>
                  <a:rPr lang="en-US" dirty="0"/>
                  <a:t>static</a:t>
                </a:r>
                <a:r>
                  <a:rPr lang="ru-RU" dirty="0"/>
                  <a:t> </a:t>
                </a:r>
                <a:r>
                  <a:rPr lang="en-US" dirty="0"/>
                  <a:t>equilibrium.</a:t>
                </a:r>
                <a:r>
                  <a:rPr lang="ru-RU" dirty="0"/>
                  <a:t> </a:t>
                </a:r>
                <a:r>
                  <a:rPr lang="en-US" dirty="0"/>
                  <a:t>These</a:t>
                </a:r>
                <a:r>
                  <a:rPr lang="ru-RU" dirty="0"/>
                  <a:t> </a:t>
                </a:r>
                <a:r>
                  <a:rPr lang="en-US" dirty="0"/>
                  <a:t>poses</a:t>
                </a:r>
                <a:r>
                  <a:rPr lang="ru-RU" dirty="0"/>
                  <a:t> </a:t>
                </a:r>
                <a:r>
                  <a:rPr lang="en-US" dirty="0"/>
                  <a:t>can</a:t>
                </a:r>
                <a:r>
                  <a:rPr lang="ru-RU" dirty="0"/>
                  <a:t> </a:t>
                </a:r>
                <a:r>
                  <a:rPr lang="en-US" dirty="0"/>
                  <a:t>be</a:t>
                </a:r>
                <a:r>
                  <a:rPr lang="ru-RU" dirty="0"/>
                  <a:t> </a:t>
                </a:r>
                <a:r>
                  <a:rPr lang="en-US" dirty="0"/>
                  <a:t> computed</a:t>
                </a:r>
                <a:r>
                  <a:rPr lang="ru-RU" dirty="0"/>
                  <a:t> </a:t>
                </a:r>
                <a:r>
                  <a:rPr lang="en-US" dirty="0"/>
                  <a:t>from</a:t>
                </a:r>
                <a:endParaRPr lang="ru-RU" dirty="0"/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- structure matrix of the robot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- pseudo-inverse,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-  vector of internal forces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norm of the internal forces,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is the normalized vector belongs to the null space of the structure matrix such that all its elements are positive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928" t="-3501" b="-3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C45BF98-3743-4C78-ABC3-25C01FE0A6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 bwMode="white">
              <a:xfrm>
                <a:off x="838200" y="1186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Effects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on the stability of the cable robot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C45BF98-3743-4C78-ABC3-25C01FE0A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white">
              <a:xfrm>
                <a:off x="838200" y="118646"/>
                <a:ext cx="10515600" cy="1325563"/>
              </a:xfrm>
              <a:blipFill>
                <a:blip r:embed="rId2"/>
                <a:stretch>
                  <a:fillRect l="-2377" t="-13303" r="-2029" b="-2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803455-7D1E-466C-8B1B-D62DAACA9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627" y="1444419"/>
            <a:ext cx="4802513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1F4098-7985-4AFA-A6A4-F5F1D24B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18" y="1444209"/>
            <a:ext cx="446090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35B64-4560-434D-A404-BD4225035609}"/>
              </a:ext>
            </a:extLst>
          </p:cNvPr>
          <p:cNvSpPr txBox="1"/>
          <p:nvPr/>
        </p:nvSpPr>
        <p:spPr bwMode="white">
          <a:xfrm>
            <a:off x="0" y="59195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SFW(×) and WCW (⃝) of a planar CDPR for </a:t>
            </a:r>
            <a:r>
              <a:rPr lang="el-GR" sz="2400" dirty="0"/>
              <a:t>τ</a:t>
            </a:r>
            <a:r>
              <a:rPr lang="en-US" sz="2400" dirty="0"/>
              <a:t>max up to 12 and 80N in four different orientation of the end-effector: (a)0deg, (b)10deg. (c)20deg, (d)30deg.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86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Properties Stiffness-Feasible Workspace(SFW)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Property1. The SFW is a subset of WCW.</a:t>
            </a:r>
          </a:p>
          <a:p>
            <a:r>
              <a:rPr lang="en-US" dirty="0"/>
              <a:t> Property2. SFW determines the allowable internal forces range (0,</a:t>
            </a:r>
            <a:r>
              <a:rPr lang="el-GR" dirty="0"/>
              <a:t>τ</a:t>
            </a:r>
            <a:r>
              <a:rPr lang="en-US" dirty="0"/>
              <a:t>max) that guarantee the stability of the robot and tension-ability condition.</a:t>
            </a:r>
          </a:p>
          <a:p>
            <a:r>
              <a:rPr lang="en-US" dirty="0"/>
              <a:t>Property3. The SFW of CDPR is the function of internal forces and the robot configuration such as the location of cables attachment points.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Instability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50813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fascinating to note that some circles are not marked by times even for low values of </a:t>
            </a:r>
            <a:r>
              <a:rPr lang="en-US" dirty="0" err="1"/>
              <a:t>τmax</a:t>
            </a:r>
            <a:r>
              <a:rPr lang="en-US" dirty="0"/>
              <a:t>. That means these poses are not stiffness feasible. Moreover, there are some poses that for any value of </a:t>
            </a:r>
            <a:r>
              <a:rPr lang="en-US" dirty="0" err="1"/>
              <a:t>τmax</a:t>
            </a:r>
            <a:r>
              <a:rPr lang="en-US" dirty="0"/>
              <a:t> are not stiffness feasible.</a:t>
            </a:r>
          </a:p>
          <a:p>
            <a:r>
              <a:rPr lang="en-US" dirty="0"/>
              <a:t>Limitation of CDPRs such as unstable poses and negative effects of the internal forces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F919F-25E2-4E3A-9575-AB2672D7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2087"/>
            <a:ext cx="5775158" cy="45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Optimization criteria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r>
              <a:rPr lang="en-US" dirty="0"/>
              <a:t>The goal is to avoid singularities (when Jacobian matrix has a rank deficiency or there are not internal forces at that pose)</a:t>
            </a:r>
          </a:p>
          <a:p>
            <a:r>
              <a:rPr lang="en-US" dirty="0"/>
              <a:t>So, end-effector of CDPRs should always be in WCW -&gt; we need maximizing the volume of the SFW and WCW.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number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 fontScale="92500"/>
              </a:bodyPr>
              <a:lstStyle/>
              <a:p>
                <a:r>
                  <a:rPr lang="en-US" dirty="0"/>
                  <a:t>Ratio of the minimum eigenvalue of  the stiffness matrix over its maximum eigenvalue of stiffness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the whole SFW workspace, the global stiffness number index: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𝑑𝑔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/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ASN indicates how far the robot is from the uniform distribution stiffness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928" t="-2101" r="-580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Design parameters. Assumptions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r>
              <a:rPr lang="en-US" dirty="0"/>
              <a:t>the attachment points of cables on the end-effector plane are considered symmetric with respect to the </a:t>
            </a:r>
            <a:r>
              <a:rPr lang="en-US" dirty="0" err="1"/>
              <a:t>x,y</a:t>
            </a:r>
            <a:r>
              <a:rPr lang="en-US" dirty="0"/>
              <a:t> axes</a:t>
            </a:r>
          </a:p>
          <a:p>
            <a:r>
              <a:rPr lang="en-US" dirty="0"/>
              <a:t>cables can be arranged to the end-effector plane in a rectangular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47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Design parameters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6F987F6-5A53-4463-9898-2C661C75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90688"/>
            <a:ext cx="6923484" cy="3642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BE79F-792C-4D6D-92DD-31D41E6E2CBC}"/>
              </a:ext>
            </a:extLst>
          </p:cNvPr>
          <p:cNvSpPr txBox="1"/>
          <p:nvPr/>
        </p:nvSpPr>
        <p:spPr bwMode="white">
          <a:xfrm>
            <a:off x="7505010" y="1264040"/>
            <a:ext cx="46869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increasing RB the percentage of the WCW is decrease</a:t>
            </a:r>
          </a:p>
          <a:p>
            <a:pPr marL="342900" indent="-342900">
              <a:buAutoNum type="arabicParenR"/>
            </a:pPr>
            <a:r>
              <a:rPr lang="en-US" sz="2400" dirty="0"/>
              <a:t>by increasing </a:t>
            </a:r>
            <a:r>
              <a:rPr lang="en-US" sz="2400" dirty="0" err="1"/>
              <a:t>θB</a:t>
            </a:r>
            <a:r>
              <a:rPr lang="en-US" sz="2400" dirty="0"/>
              <a:t> the volume of WCW is increased</a:t>
            </a:r>
          </a:p>
          <a:p>
            <a:pPr marL="342900" indent="-342900">
              <a:buAutoNum type="arabicParenR"/>
            </a:pPr>
            <a:r>
              <a:rPr lang="en-US" sz="2400" dirty="0"/>
              <a:t>percentage of SFW is decreased by increasing </a:t>
            </a:r>
            <a:r>
              <a:rPr lang="en-US" sz="2400" dirty="0" err="1"/>
              <a:t>θB</a:t>
            </a:r>
            <a:r>
              <a:rPr lang="en-US" sz="2400" dirty="0"/>
              <a:t> and RB</a:t>
            </a:r>
          </a:p>
          <a:p>
            <a:pPr marL="342900" indent="-342900">
              <a:buAutoNum type="arabicParenR"/>
            </a:pPr>
            <a:r>
              <a:rPr lang="en-US" sz="2400" dirty="0"/>
              <a:t>By increasing RB average of stiffness number is increased and by increasing </a:t>
            </a:r>
            <a:r>
              <a:rPr lang="en-US" sz="2400" dirty="0" err="1"/>
              <a:t>θB</a:t>
            </a:r>
            <a:r>
              <a:rPr lang="en-US" sz="2400" dirty="0"/>
              <a:t>, the average of stiffness number is decreased.</a:t>
            </a:r>
          </a:p>
          <a:p>
            <a:pPr marL="342900" indent="-342900">
              <a:buAutoNum type="arabicParenR"/>
            </a:pPr>
            <a:r>
              <a:rPr lang="en-US" sz="2400" dirty="0"/>
              <a:t>Therefore, the effects of design parameter RB on SFW and WCW and the effect of design parameter </a:t>
            </a:r>
            <a:r>
              <a:rPr lang="en-US" sz="2400" dirty="0" err="1"/>
              <a:t>θB</a:t>
            </a:r>
            <a:r>
              <a:rPr lang="en-US" sz="2400" dirty="0"/>
              <a:t> on SFW and average of SN are similar.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637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Optimal parameters for CDPR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6625388" y="1825625"/>
            <a:ext cx="4728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θ</a:t>
            </a:r>
            <a:r>
              <a:rPr lang="en-US" dirty="0"/>
              <a:t>B4 =0◦ , </a:t>
            </a:r>
            <a:r>
              <a:rPr lang="el-GR" dirty="0"/>
              <a:t>θ</a:t>
            </a:r>
            <a:r>
              <a:rPr lang="en-US" dirty="0"/>
              <a:t>B3 =180◦ , </a:t>
            </a:r>
            <a:r>
              <a:rPr lang="el-GR" dirty="0"/>
              <a:t>θ</a:t>
            </a:r>
            <a:r>
              <a:rPr lang="en-US" dirty="0"/>
              <a:t>B2 =0◦,  </a:t>
            </a:r>
            <a:r>
              <a:rPr lang="el-GR" dirty="0"/>
              <a:t>θ</a:t>
            </a:r>
            <a:r>
              <a:rPr lang="en-US" dirty="0"/>
              <a:t>B1 =180◦ , RB =0.1(m)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69B19-9843-4365-88EF-3FD2EFD38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" t="1963" r="10287" b="9539"/>
          <a:stretch/>
        </p:blipFill>
        <p:spPr>
          <a:xfrm>
            <a:off x="838199" y="1690688"/>
            <a:ext cx="5787189" cy="42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99D7-9CAE-4A2E-947A-5A1AE8892EB2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Goal, 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EB26C-DD57-460A-900F-EB1D1EB78CD4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Goal: introduce stiffness-feasible workspace based on stiffness of cable-driven parallel robots (CDPRs).</a:t>
            </a:r>
          </a:p>
          <a:p>
            <a:r>
              <a:rPr lang="en-US" dirty="0"/>
              <a:t>Tasks: to describe previous methods of describing feasible workspace, the concept of internal forces,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23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52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1EBDA-8971-4A0C-B44D-923E71A67DE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Changes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50A15-7FE6-4CED-86E6-4F1A45C1579A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 fontScale="92500" lnSpcReduction="20000"/>
          </a:bodyPr>
          <a:lstStyle/>
          <a:p>
            <a:r>
              <a:rPr lang="en-US" dirty="0"/>
              <a:t>Considering the vital role of the internal forces on the total stiffness of the robot Stiffness Feasible Workspace (SFW) is introduced</a:t>
            </a:r>
          </a:p>
          <a:p>
            <a:r>
              <a:rPr lang="en-US" dirty="0"/>
              <a:t>Stiffness Number (SN) – indicates the distribution of the stiffness of the structure</a:t>
            </a:r>
          </a:p>
          <a:p>
            <a:r>
              <a:rPr lang="en-US" dirty="0"/>
              <a:t>Design parameters on the SFW volume and SN are studied</a:t>
            </a:r>
          </a:p>
          <a:p>
            <a:r>
              <a:rPr lang="en-US" dirty="0"/>
              <a:t>optimize the design parameters by maximizing the volume of the SFW, WCW, and uniform distribution of the stiffness</a:t>
            </a:r>
          </a:p>
          <a:p>
            <a:r>
              <a:rPr lang="en-US" dirty="0"/>
              <a:t>Was used multi-objective optimization methods</a:t>
            </a:r>
          </a:p>
          <a:p>
            <a:r>
              <a:rPr lang="en-US" dirty="0"/>
              <a:t> evolutionary algorithm (EA) is implemented to obtain a set of optimal answers</a:t>
            </a:r>
          </a:p>
          <a:p>
            <a:r>
              <a:rPr lang="en-US" dirty="0"/>
              <a:t>design parameters based on the application and conditions can be selected from the set of answers.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10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E8DBC-A9F4-4BB8-9E8A-9F05BA1F04F2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CDPRs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BC1E0-68DB-4275-8AAF-CA1AFE2EA1C4}"/>
              </a:ext>
            </a:extLst>
          </p:cNvPr>
          <p:cNvSpPr txBox="1"/>
          <p:nvPr/>
        </p:nvSpPr>
        <p:spPr bwMode="white">
          <a:xfrm>
            <a:off x="7108583" y="1437570"/>
            <a:ext cx="4072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For n degrees of freedom, at least n+1 driving cable must be employed;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can only pull;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7105004-F0BF-4DF4-BC2B-C91B6BD6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AB3B16-ACA5-45DC-A97F-6FBC3845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3" y="1690688"/>
            <a:ext cx="66579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A964-E033-4A95-B118-36EB1C1BB7D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Wrench Closure Workspace(WCW)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D7BCE-B201-4DFE-AED0-78E7180AD6BF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set of poses of the end-effector where robot able to apply any wrench while cables are taut</a:t>
            </a:r>
          </a:p>
          <a:p>
            <a:r>
              <a:rPr lang="en-US" dirty="0"/>
              <a:t>any pose X belongs to the WCW if and only if the Jacobian matrix J  has full rank and the null  space of the Jacobian transpose contains a vector z &gt; 0 (</a:t>
            </a:r>
            <a:r>
              <a:rPr lang="en-US" dirty="0" err="1"/>
              <a:t>J’z</a:t>
            </a:r>
            <a:r>
              <a:rPr lang="en-US" dirty="0"/>
              <a:t> =0)</a:t>
            </a:r>
          </a:p>
          <a:p>
            <a:r>
              <a:rPr lang="en-US" dirty="0"/>
              <a:t>Depends only on the robot geometry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4A25-EC6B-48A5-B1E2-1DA61A4C2D9B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Maximizing volume of the workspace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DF87D-B64B-480D-9994-2419695E5FF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Using this kind of criterion as a cost function</a:t>
            </a:r>
          </a:p>
          <a:p>
            <a:r>
              <a:rPr lang="en-US" dirty="0"/>
              <a:t>Grouped coordinate descent method </a:t>
            </a:r>
          </a:p>
          <a:p>
            <a:r>
              <a:rPr lang="en-US" dirty="0"/>
              <a:t>analyzed dynamically </a:t>
            </a:r>
          </a:p>
          <a:p>
            <a:r>
              <a:rPr lang="en-US" dirty="0"/>
              <a:t>the shape and size of the end-effector of CDPR are optimized to maximize the volume of the stable workspace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9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A32DE-7287-484A-8933-00A9EFBB7A8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Internal forces and stiffness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0FA71-43D5-4020-B148-16F310ACF6A8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 are defined as forces in the cables of the mechanism where externally applied wrench is zero</a:t>
            </a:r>
          </a:p>
          <a:p>
            <a:r>
              <a:rPr lang="en-US" dirty="0"/>
              <a:t>stiffness is a function of internal forces, the pose of the end-effector and the geometry of the mechanism, which may apply considerable instability and low position accuracy problems</a:t>
            </a:r>
          </a:p>
          <a:p>
            <a:r>
              <a:rPr lang="en-US" dirty="0"/>
              <a:t>Stiffness matrix of CDPRs considering four spring model for the cables</a:t>
            </a:r>
          </a:p>
          <a:p>
            <a:r>
              <a:rPr lang="en-US" dirty="0"/>
              <a:t>stiffness of the CDPRs is the summation of two stiffnesses: stiffness of the cables and stiffness of the internal forces.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0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FBBDB-26E3-41E2-BD7A-51900E03A129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Stability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A19AD-3A07-4576-A407-22FC8DB5BC54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 fontScale="62500" lnSpcReduction="20000"/>
          </a:bodyPr>
          <a:lstStyle/>
          <a:p>
            <a:r>
              <a:rPr lang="en-US" dirty="0"/>
              <a:t>end-effector’s tendency to return to the static equilibrium when robot undergoes an external disturbance</a:t>
            </a:r>
          </a:p>
          <a:p>
            <a:r>
              <a:rPr lang="en-US" dirty="0"/>
              <a:t>HOW WAS: cables must be taut in the whole maneuver space of the robot such as WCW and WFW</a:t>
            </a:r>
          </a:p>
          <a:p>
            <a:r>
              <a:rPr lang="en-US" dirty="0"/>
              <a:t>HOW WAS: simple scalar index to quantify the magnitude of the stiffness</a:t>
            </a:r>
          </a:p>
          <a:p>
            <a:r>
              <a:rPr lang="en-US" dirty="0"/>
              <a:t>HW: studied motions and location of pulley blocks of CDPR as a function of the pose of the end-effector to optimize stiffness and dexterity</a:t>
            </a:r>
          </a:p>
          <a:p>
            <a:r>
              <a:rPr lang="en-US" dirty="0"/>
              <a:t>HW: mechanical structure and the geometry configurations of the CDPR are optimized</a:t>
            </a:r>
          </a:p>
          <a:p>
            <a:r>
              <a:rPr lang="en-US" dirty="0"/>
              <a:t>HW: mechanical approach to achieve optimal stiffness, a couple of springs are attached to the direction of cables in the cable mobile robot</a:t>
            </a:r>
          </a:p>
          <a:p>
            <a:r>
              <a:rPr lang="en-US" dirty="0"/>
              <a:t>HW: used actuation redundancy to achieve the desired end-effector stiffness</a:t>
            </a:r>
          </a:p>
          <a:p>
            <a:r>
              <a:rPr lang="en-US" dirty="0"/>
              <a:t>HW: used actuation redundancy to achieve the desired end-effector stiffness</a:t>
            </a:r>
          </a:p>
          <a:p>
            <a:r>
              <a:rPr lang="en-US" dirty="0"/>
              <a:t>HW: min lowest natural frequencies as an objective function in the design of CDPR for warehousing applications</a:t>
            </a:r>
          </a:p>
          <a:p>
            <a:r>
              <a:rPr lang="en-US" dirty="0"/>
              <a:t>HW: the position of the cable attachment points are identified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3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D90D8-6A79-4C2A-B133-AA4FCE6445E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But!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53CB8-5030-44B2-BDCF-6225D50707A8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none of the abovementioned studies has not specified a set of poses of the end effector as a workspace where the robot could use allowable values of internal forces for modifying the total stiffness of the robot</a:t>
            </a:r>
          </a:p>
          <a:p>
            <a:r>
              <a:rPr lang="en-US" dirty="0"/>
              <a:t>Because of this cable robot always endures a concern of unexpected collapse and vibration in the aforementioned workspaces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2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A6849-4E7B-4AEC-9D37-852EF6D21D1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introduction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A4135F-D091-45FC-BB51-2D06CF051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external wrench applied to the end-effector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Jacobian matrix of the robot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- vector of the </a:t>
                </a:r>
                <a:r>
                  <a:rPr lang="en-US" dirty="0" err="1"/>
                  <a:t>cableforce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– stiffness matrix</a:t>
                </a:r>
                <a:endParaRPr lang="ru-RU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en-US" dirty="0"/>
                  <a:t>cable stiffness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A4135F-D091-45FC-BB51-2D06CF051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76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1316</Words>
  <Application>Microsoft Office PowerPoint</Application>
  <PresentationFormat>Широкоэкранный</PresentationFormat>
  <Paragraphs>98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Stiffness feasible workspace of cable-driven parallel robots with application to optimal design of a planar cable robot</vt:lpstr>
      <vt:lpstr>Goal, tasks</vt:lpstr>
      <vt:lpstr>CDPRs</vt:lpstr>
      <vt:lpstr>Wrench Closure Workspace(WCW)</vt:lpstr>
      <vt:lpstr>Maximizing volume of the workspace</vt:lpstr>
      <vt:lpstr>Internal forces and stiffness</vt:lpstr>
      <vt:lpstr>Stability</vt:lpstr>
      <vt:lpstr>But!</vt:lpstr>
      <vt:lpstr>Stiffness introduction</vt:lpstr>
      <vt:lpstr>Stiffness introduction</vt:lpstr>
      <vt:lpstr>Stiffness-feasible workspace</vt:lpstr>
      <vt:lpstr>Effects of the value of τ_max on the stability of the cable robot</vt:lpstr>
      <vt:lpstr>Properties Stiffness-Feasible Workspace(SFW)</vt:lpstr>
      <vt:lpstr>Instability</vt:lpstr>
      <vt:lpstr>Optimization criteria</vt:lpstr>
      <vt:lpstr>Stiffness number</vt:lpstr>
      <vt:lpstr>Design parameters. Assumptions</vt:lpstr>
      <vt:lpstr>Design parameters</vt:lpstr>
      <vt:lpstr>Optimal parameters for CDPR</vt:lpstr>
      <vt:lpstr>Презентация PowerPoint</vt:lpstr>
      <vt:lpstr>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Stiffness feasible workspace of cable-driven parallel robots with application to optimal design of a planar cable robot</dc:title>
  <dc:creator>Лисниченко Марина Олеговна</dc:creator>
  <cp:lastModifiedBy>Лисниченко Марина Олеговна</cp:lastModifiedBy>
  <cp:revision>11</cp:revision>
  <dcterms:created xsi:type="dcterms:W3CDTF">2020-02-29T16:35:13Z</dcterms:created>
  <dcterms:modified xsi:type="dcterms:W3CDTF">2020-02-29T18:45:05Z</dcterms:modified>
</cp:coreProperties>
</file>