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6"/>
  </p:notesMasterIdLst>
  <p:sldIdLst>
    <p:sldId id="256" r:id="rId2"/>
    <p:sldId id="257" r:id="rId3"/>
    <p:sldId id="258" r:id="rId4"/>
    <p:sldId id="259" r:id="rId5"/>
  </p:sldIdLst>
  <p:sldSz cx="14630400" cy="8229600"/>
  <p:notesSz cx="8229600" cy="14630400"/>
  <p:embeddedFontLst>
    <p:embeddedFont>
      <p:font typeface="Barlow" panose="00000500000000000000" pitchFamily="2" charset="0"/>
      <p:regular r:id="rId7"/>
      <p:bold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4654"/>
    <a:srgbClr val="0706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62835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81B">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31655" y="2309932"/>
            <a:ext cx="4911090" cy="3609737"/>
          </a:xfrm>
          <a:prstGeom prst="rect">
            <a:avLst/>
          </a:prstGeom>
        </p:spPr>
      </p:pic>
      <p:sp>
        <p:nvSpPr>
          <p:cNvPr id="4" name="Text 0"/>
          <p:cNvSpPr/>
          <p:nvPr/>
        </p:nvSpPr>
        <p:spPr>
          <a:xfrm>
            <a:off x="805101" y="1256586"/>
            <a:ext cx="7533799" cy="2645688"/>
          </a:xfrm>
          <a:prstGeom prst="rect">
            <a:avLst/>
          </a:prstGeom>
          <a:noFill/>
          <a:ln/>
        </p:spPr>
        <p:txBody>
          <a:bodyPr wrap="square" lIns="0" tIns="0" rIns="0" bIns="0" rtlCol="0" anchor="t"/>
          <a:lstStyle/>
          <a:p>
            <a:pPr marL="0" indent="0">
              <a:lnSpc>
                <a:spcPts val="6900"/>
              </a:lnSpc>
              <a:buNone/>
            </a:pPr>
            <a:r>
              <a:rPr lang="en-US" sz="5550" b="1" dirty="0">
                <a:solidFill>
                  <a:srgbClr val="F0FCFF"/>
                </a:solidFill>
                <a:latin typeface="Spline Sans Bold" pitchFamily="34" charset="0"/>
                <a:ea typeface="Spline Sans Bold" pitchFamily="34" charset="-122"/>
                <a:cs typeface="Spline Sans Bold" pitchFamily="34" charset="-120"/>
              </a:rPr>
              <a:t>Steganography Secure File Transfer: A Collaborative Project</a:t>
            </a:r>
            <a:endParaRPr lang="en-US" sz="5550" dirty="0"/>
          </a:p>
        </p:txBody>
      </p:sp>
      <p:sp>
        <p:nvSpPr>
          <p:cNvPr id="5" name="Text 1"/>
          <p:cNvSpPr/>
          <p:nvPr/>
        </p:nvSpPr>
        <p:spPr>
          <a:xfrm>
            <a:off x="805101" y="4247317"/>
            <a:ext cx="7533799" cy="1104067"/>
          </a:xfrm>
          <a:prstGeom prst="rect">
            <a:avLst/>
          </a:prstGeom>
          <a:noFill/>
          <a:ln/>
        </p:spPr>
        <p:txBody>
          <a:bodyPr wrap="square" lIns="0" tIns="0" rIns="0" bIns="0" rtlCol="0" anchor="t"/>
          <a:lstStyle/>
          <a:p>
            <a:pPr marL="0" indent="0">
              <a:lnSpc>
                <a:spcPts val="2850"/>
              </a:lnSpc>
              <a:buNone/>
            </a:pPr>
            <a:r>
              <a:rPr lang="en-US" sz="1800" dirty="0">
                <a:solidFill>
                  <a:srgbClr val="E0E4E6"/>
                </a:solidFill>
                <a:latin typeface="Barlow" pitchFamily="34" charset="0"/>
                <a:ea typeface="Barlow" pitchFamily="34" charset="-122"/>
                <a:cs typeface="Barlow" pitchFamily="34" charset="-120"/>
              </a:rPr>
              <a:t>This presentation highlights our collaborative project, "Steganography Secure File Transfer," which explores the use of hidden messages within seemingly innocuous files for secure data transmission.</a:t>
            </a:r>
            <a:endParaRPr lang="en-US" sz="1800" dirty="0"/>
          </a:p>
        </p:txBody>
      </p:sp>
      <p:sp>
        <p:nvSpPr>
          <p:cNvPr id="6" name="Text 2"/>
          <p:cNvSpPr/>
          <p:nvPr/>
        </p:nvSpPr>
        <p:spPr>
          <a:xfrm>
            <a:off x="805101" y="5610106"/>
            <a:ext cx="7533799" cy="736044"/>
          </a:xfrm>
          <a:prstGeom prst="rect">
            <a:avLst/>
          </a:prstGeom>
          <a:noFill/>
          <a:ln/>
        </p:spPr>
        <p:txBody>
          <a:bodyPr wrap="square" lIns="0" tIns="0" rIns="0" bIns="0" rtlCol="0" anchor="t"/>
          <a:lstStyle/>
          <a:p>
            <a:pPr marL="0" indent="0">
              <a:lnSpc>
                <a:spcPts val="2850"/>
              </a:lnSpc>
              <a:buNone/>
            </a:pPr>
            <a:r>
              <a:rPr lang="en-US" sz="1800" b="1" dirty="0">
                <a:solidFill>
                  <a:srgbClr val="E0E4E6"/>
                </a:solidFill>
                <a:latin typeface="Barlow" pitchFamily="34" charset="0"/>
                <a:ea typeface="Barlow" pitchFamily="34" charset="-122"/>
                <a:cs typeface="Barlow" pitchFamily="34" charset="-120"/>
              </a:rPr>
              <a:t>by - Utkarsh Pandey &amp; Prakhar Gupta</a:t>
            </a:r>
            <a:r>
              <a:rPr lang="en-US" sz="1800" dirty="0">
                <a:solidFill>
                  <a:srgbClr val="E0E4E6"/>
                </a:solidFill>
                <a:latin typeface="Barlow" pitchFamily="34" charset="0"/>
                <a:ea typeface="Barlow" pitchFamily="34" charset="-122"/>
                <a:cs typeface="Barlow" pitchFamily="34" charset="-120"/>
              </a:rPr>
              <a:t>
</a:t>
            </a:r>
            <a:r>
              <a:rPr lang="en-US" sz="1800" b="1" dirty="0">
                <a:solidFill>
                  <a:srgbClr val="E0E4E6"/>
                </a:solidFill>
                <a:latin typeface="Barlow" pitchFamily="34" charset="0"/>
                <a:ea typeface="Barlow" pitchFamily="34" charset="-122"/>
                <a:cs typeface="Barlow" pitchFamily="34" charset="-120"/>
              </a:rPr>
              <a:t>(202210101180005 &amp; 202210101180003)</a:t>
            </a:r>
            <a:endParaRPr lang="en-US" sz="1800" dirty="0"/>
          </a:p>
        </p:txBody>
      </p:sp>
      <p:sp>
        <p:nvSpPr>
          <p:cNvPr id="7" name="Text 3"/>
          <p:cNvSpPr/>
          <p:nvPr/>
        </p:nvSpPr>
        <p:spPr>
          <a:xfrm>
            <a:off x="805101" y="6604873"/>
            <a:ext cx="7533799" cy="368022"/>
          </a:xfrm>
          <a:prstGeom prst="rect">
            <a:avLst/>
          </a:prstGeom>
          <a:noFill/>
          <a:ln/>
        </p:spPr>
        <p:txBody>
          <a:bodyPr wrap="none" lIns="0" tIns="0" rIns="0" bIns="0" rtlCol="0" anchor="t"/>
          <a:lstStyle/>
          <a:p>
            <a:pPr marL="0" indent="0">
              <a:lnSpc>
                <a:spcPts val="2850"/>
              </a:lnSpc>
              <a:buNone/>
            </a:pPr>
            <a:r>
              <a:rPr lang="en-US" sz="1800" b="1" dirty="0">
                <a:solidFill>
                  <a:srgbClr val="E0E4E6"/>
                </a:solidFill>
                <a:latin typeface="Barlow" pitchFamily="34" charset="0"/>
                <a:ea typeface="Barlow" pitchFamily="34" charset="-122"/>
                <a:cs typeface="Barlow" pitchFamily="34" charset="-120"/>
              </a:rPr>
              <a:t>BTech CSE Cybersecurity, 3rd year (5th Semester)</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726883"/>
            <a:ext cx="12902327" cy="1371600"/>
          </a:xfrm>
          <a:prstGeom prst="rect">
            <a:avLst/>
          </a:prstGeom>
          <a:noFill/>
          <a:ln/>
        </p:spPr>
        <p:txBody>
          <a:bodyPr wrap="square" lIns="0" tIns="0" rIns="0" bIns="0" rtlCol="0" anchor="t"/>
          <a:lstStyle/>
          <a:p>
            <a:pPr marL="0" indent="0">
              <a:lnSpc>
                <a:spcPts val="5400"/>
              </a:lnSpc>
              <a:buNone/>
            </a:pPr>
            <a:r>
              <a:rPr lang="en-US" sz="4300" b="1" dirty="0">
                <a:solidFill>
                  <a:srgbClr val="F0FCFF"/>
                </a:solidFill>
                <a:latin typeface="Spline Sans Bold" pitchFamily="34" charset="0"/>
                <a:ea typeface="Spline Sans Bold" pitchFamily="34" charset="-122"/>
                <a:cs typeface="Spline Sans Bold" pitchFamily="34" charset="-120"/>
              </a:rPr>
              <a:t>Our Learnings: Utkarsh's Journey with Version Control and Prakhar's Exploration of Libraries</a:t>
            </a:r>
            <a:endParaRPr lang="en-US" sz="4300" dirty="0"/>
          </a:p>
        </p:txBody>
      </p:sp>
      <p:sp>
        <p:nvSpPr>
          <p:cNvPr id="3" name="Text 1"/>
          <p:cNvSpPr/>
          <p:nvPr/>
        </p:nvSpPr>
        <p:spPr>
          <a:xfrm>
            <a:off x="864037" y="3715583"/>
            <a:ext cx="3287078" cy="342900"/>
          </a:xfrm>
          <a:prstGeom prst="rect">
            <a:avLst/>
          </a:prstGeom>
          <a:noFill/>
          <a:ln/>
        </p:spPr>
        <p:txBody>
          <a:bodyPr wrap="none" lIns="0" tIns="0" rIns="0" bIns="0" rtlCol="0" anchor="t"/>
          <a:lstStyle/>
          <a:p>
            <a:pPr marL="0" indent="0">
              <a:lnSpc>
                <a:spcPts val="2700"/>
              </a:lnSpc>
              <a:buNone/>
            </a:pPr>
            <a:r>
              <a:rPr lang="en-US" sz="2150" b="1" dirty="0">
                <a:solidFill>
                  <a:srgbClr val="F0FCFF"/>
                </a:solidFill>
                <a:latin typeface="Spline Sans Bold" pitchFamily="34" charset="0"/>
                <a:ea typeface="Spline Sans Bold" pitchFamily="34" charset="-122"/>
                <a:cs typeface="Spline Sans Bold" pitchFamily="34" charset="-120"/>
              </a:rPr>
              <a:t>Utkarsh's Version Control</a:t>
            </a:r>
            <a:endParaRPr lang="en-US" sz="2150" dirty="0"/>
          </a:p>
        </p:txBody>
      </p:sp>
      <p:sp>
        <p:nvSpPr>
          <p:cNvPr id="4" name="Text 2"/>
          <p:cNvSpPr/>
          <p:nvPr/>
        </p:nvSpPr>
        <p:spPr>
          <a:xfrm>
            <a:off x="864037" y="4305300"/>
            <a:ext cx="6150054" cy="1975247"/>
          </a:xfrm>
          <a:prstGeom prst="rect">
            <a:avLst/>
          </a:prstGeom>
          <a:noFill/>
          <a:ln/>
        </p:spPr>
        <p:txBody>
          <a:bodyPr wrap="square" lIns="0" tIns="0" rIns="0" bIns="0" rtlCol="0" anchor="t"/>
          <a:lstStyle/>
          <a:p>
            <a:pPr marL="0" indent="0">
              <a:lnSpc>
                <a:spcPts val="3100"/>
              </a:lnSpc>
              <a:buNone/>
            </a:pPr>
            <a:r>
              <a:rPr lang="en-US" sz="1900" dirty="0">
                <a:solidFill>
                  <a:srgbClr val="E0E4E6"/>
                </a:solidFill>
                <a:latin typeface="Barlow" pitchFamily="34" charset="0"/>
                <a:ea typeface="Barlow" pitchFamily="34" charset="-122"/>
                <a:cs typeface="Barlow" pitchFamily="34" charset="-120"/>
              </a:rPr>
              <a:t>Utkarsh gained expertise in version control using Git and GitHub. He learned to track changes, collaborate effectively, and manage code efficiently. He gained valuable skills for working on large projects with multiple contributors.</a:t>
            </a:r>
            <a:endParaRPr lang="en-US" sz="1900" dirty="0"/>
          </a:p>
        </p:txBody>
      </p:sp>
      <p:sp>
        <p:nvSpPr>
          <p:cNvPr id="5" name="Text 3"/>
          <p:cNvSpPr/>
          <p:nvPr/>
        </p:nvSpPr>
        <p:spPr>
          <a:xfrm>
            <a:off x="7623929" y="3715583"/>
            <a:ext cx="3739515" cy="342900"/>
          </a:xfrm>
          <a:prstGeom prst="rect">
            <a:avLst/>
          </a:prstGeom>
          <a:noFill/>
          <a:ln/>
        </p:spPr>
        <p:txBody>
          <a:bodyPr wrap="none" lIns="0" tIns="0" rIns="0" bIns="0" rtlCol="0" anchor="t"/>
          <a:lstStyle/>
          <a:p>
            <a:pPr marL="0" indent="0">
              <a:lnSpc>
                <a:spcPts val="2700"/>
              </a:lnSpc>
              <a:buNone/>
            </a:pPr>
            <a:r>
              <a:rPr lang="en-US" sz="2150" b="1" dirty="0">
                <a:solidFill>
                  <a:srgbClr val="F0FCFF"/>
                </a:solidFill>
                <a:latin typeface="Spline Sans Bold" pitchFamily="34" charset="0"/>
                <a:ea typeface="Spline Sans Bold" pitchFamily="34" charset="-122"/>
                <a:cs typeface="Spline Sans Bold" pitchFamily="34" charset="-120"/>
              </a:rPr>
              <a:t>Prakhar's Library Exploration</a:t>
            </a:r>
            <a:endParaRPr lang="en-US" sz="2150" dirty="0"/>
          </a:p>
        </p:txBody>
      </p:sp>
      <p:sp>
        <p:nvSpPr>
          <p:cNvPr id="6" name="Text 4"/>
          <p:cNvSpPr/>
          <p:nvPr/>
        </p:nvSpPr>
        <p:spPr>
          <a:xfrm>
            <a:off x="7623929" y="4305300"/>
            <a:ext cx="6150054" cy="1975247"/>
          </a:xfrm>
          <a:prstGeom prst="rect">
            <a:avLst/>
          </a:prstGeom>
          <a:noFill/>
          <a:ln/>
        </p:spPr>
        <p:txBody>
          <a:bodyPr wrap="square" lIns="0" tIns="0" rIns="0" bIns="0" rtlCol="0" anchor="t"/>
          <a:lstStyle/>
          <a:p>
            <a:pPr marL="0" indent="0">
              <a:lnSpc>
                <a:spcPts val="3100"/>
              </a:lnSpc>
              <a:buNone/>
            </a:pPr>
            <a:r>
              <a:rPr lang="en-US" sz="1900" dirty="0">
                <a:solidFill>
                  <a:srgbClr val="E0E4E6"/>
                </a:solidFill>
                <a:latin typeface="Barlow" pitchFamily="34" charset="0"/>
                <a:ea typeface="Barlow" pitchFamily="34" charset="-122"/>
                <a:cs typeface="Barlow" pitchFamily="34" charset="-120"/>
              </a:rPr>
              <a:t>Prakhar delved into the intricacies of Python libraries used for steganography. He gained proficiency in using libraries such as OpenCV and Pillow, which are essential tools for manipulating images and hiding data within them.</a:t>
            </a:r>
            <a:endParaRPr lang="en-US" sz="1900" dirty="0"/>
          </a:p>
        </p:txBody>
      </p:sp>
      <p:sp>
        <p:nvSpPr>
          <p:cNvPr id="7" name="Rectangle 6">
            <a:extLst>
              <a:ext uri="{FF2B5EF4-FFF2-40B4-BE49-F238E27FC236}">
                <a16:creationId xmlns:a16="http://schemas.microsoft.com/office/drawing/2014/main" id="{03F9E0E2-43F6-68A5-7EED-5F37AD2DA8C3}"/>
              </a:ext>
            </a:extLst>
          </p:cNvPr>
          <p:cNvSpPr/>
          <p:nvPr/>
        </p:nvSpPr>
        <p:spPr>
          <a:xfrm>
            <a:off x="12801600" y="7687733"/>
            <a:ext cx="1828800" cy="541867"/>
          </a:xfrm>
          <a:prstGeom prst="rect">
            <a:avLst/>
          </a:prstGeom>
          <a:solidFill>
            <a:srgbClr val="0706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39973"/>
          </a:xfrm>
          <a:prstGeom prst="rect">
            <a:avLst/>
          </a:prstGeom>
        </p:spPr>
      </p:pic>
      <p:pic>
        <p:nvPicPr>
          <p:cNvPr id="3" name="Image 1" descr="preencoded.png"/>
          <p:cNvPicPr>
            <a:picLocks noChangeAspect="1"/>
          </p:cNvPicPr>
          <p:nvPr/>
        </p:nvPicPr>
        <p:blipFill>
          <a:blip r:embed="rId4"/>
          <a:stretch>
            <a:fillRect/>
          </a:stretch>
        </p:blipFill>
        <p:spPr>
          <a:xfrm>
            <a:off x="5578912" y="263962"/>
            <a:ext cx="3472458" cy="2112050"/>
          </a:xfrm>
          <a:prstGeom prst="rect">
            <a:avLst/>
          </a:prstGeom>
        </p:spPr>
      </p:pic>
      <p:sp>
        <p:nvSpPr>
          <p:cNvPr id="4" name="Text 0"/>
          <p:cNvSpPr/>
          <p:nvPr/>
        </p:nvSpPr>
        <p:spPr>
          <a:xfrm>
            <a:off x="739140" y="3347323"/>
            <a:ext cx="13152120" cy="1173242"/>
          </a:xfrm>
          <a:prstGeom prst="rect">
            <a:avLst/>
          </a:prstGeom>
          <a:noFill/>
          <a:ln/>
        </p:spPr>
        <p:txBody>
          <a:bodyPr wrap="square" lIns="0" tIns="0" rIns="0" bIns="0" rtlCol="0" anchor="t"/>
          <a:lstStyle/>
          <a:p>
            <a:pPr marL="0" indent="0">
              <a:lnSpc>
                <a:spcPts val="4600"/>
              </a:lnSpc>
              <a:buNone/>
            </a:pPr>
            <a:r>
              <a:rPr lang="en-US" sz="3650" b="1" dirty="0">
                <a:solidFill>
                  <a:srgbClr val="F0FCFF"/>
                </a:solidFill>
                <a:latin typeface="Spline Sans Bold" pitchFamily="34" charset="0"/>
                <a:ea typeface="Spline Sans Bold" pitchFamily="34" charset="-122"/>
                <a:cs typeface="Spline Sans Bold" pitchFamily="34" charset="-120"/>
              </a:rPr>
              <a:t>Leveraging Libraries for Real-World Steganography Applications</a:t>
            </a:r>
            <a:endParaRPr lang="en-US" sz="3650" dirty="0"/>
          </a:p>
        </p:txBody>
      </p:sp>
      <p:sp>
        <p:nvSpPr>
          <p:cNvPr id="5" name="Shape 1"/>
          <p:cNvSpPr/>
          <p:nvPr/>
        </p:nvSpPr>
        <p:spPr>
          <a:xfrm>
            <a:off x="739140" y="5074801"/>
            <a:ext cx="475178" cy="475178"/>
          </a:xfrm>
          <a:prstGeom prst="roundRect">
            <a:avLst>
              <a:gd name="adj" fmla="val 66670"/>
            </a:avLst>
          </a:prstGeom>
          <a:solidFill>
            <a:srgbClr val="0A081B"/>
          </a:solidFill>
          <a:ln w="22860">
            <a:solidFill>
              <a:srgbClr val="16FFBB"/>
            </a:solidFill>
            <a:prstDash val="solid"/>
          </a:ln>
        </p:spPr>
      </p:sp>
      <p:sp>
        <p:nvSpPr>
          <p:cNvPr id="6" name="Text 2"/>
          <p:cNvSpPr/>
          <p:nvPr/>
        </p:nvSpPr>
        <p:spPr>
          <a:xfrm>
            <a:off x="915829" y="5171599"/>
            <a:ext cx="121801" cy="281583"/>
          </a:xfrm>
          <a:prstGeom prst="rect">
            <a:avLst/>
          </a:prstGeom>
          <a:noFill/>
          <a:ln/>
        </p:spPr>
        <p:txBody>
          <a:bodyPr wrap="none" lIns="0" tIns="0" rIns="0" bIns="0" rtlCol="0" anchor="t"/>
          <a:lstStyle/>
          <a:p>
            <a:pPr marL="0" indent="0" algn="ctr">
              <a:lnSpc>
                <a:spcPts val="2200"/>
              </a:lnSpc>
              <a:buNone/>
            </a:pPr>
            <a:r>
              <a:rPr lang="en-US" sz="2200" b="1" dirty="0">
                <a:solidFill>
                  <a:srgbClr val="E0E4E6"/>
                </a:solidFill>
                <a:latin typeface="Spline Sans Bold" pitchFamily="34" charset="0"/>
                <a:ea typeface="Spline Sans Bold" pitchFamily="34" charset="-122"/>
                <a:cs typeface="Spline Sans Bold" pitchFamily="34" charset="-120"/>
              </a:rPr>
              <a:t>1</a:t>
            </a:r>
            <a:endParaRPr lang="en-US" sz="2200" dirty="0"/>
          </a:p>
        </p:txBody>
      </p:sp>
      <p:sp>
        <p:nvSpPr>
          <p:cNvPr id="7" name="Text 3"/>
          <p:cNvSpPr/>
          <p:nvPr/>
        </p:nvSpPr>
        <p:spPr>
          <a:xfrm>
            <a:off x="1425416" y="5074801"/>
            <a:ext cx="2434828" cy="293251"/>
          </a:xfrm>
          <a:prstGeom prst="rect">
            <a:avLst/>
          </a:prstGeom>
          <a:noFill/>
          <a:ln/>
        </p:spPr>
        <p:txBody>
          <a:bodyPr wrap="none" lIns="0" tIns="0" rIns="0" bIns="0" rtlCol="0" anchor="t"/>
          <a:lstStyle/>
          <a:p>
            <a:pPr marL="0" indent="0">
              <a:lnSpc>
                <a:spcPts val="2300"/>
              </a:lnSpc>
              <a:buNone/>
            </a:pPr>
            <a:r>
              <a:rPr lang="en-US" sz="1800" b="1" dirty="0">
                <a:solidFill>
                  <a:srgbClr val="E0E4E6"/>
                </a:solidFill>
                <a:latin typeface="Spline Sans Bold" pitchFamily="34" charset="0"/>
                <a:ea typeface="Spline Sans Bold" pitchFamily="34" charset="-122"/>
                <a:cs typeface="Spline Sans Bold" pitchFamily="34" charset="-120"/>
              </a:rPr>
              <a:t>Image Steganography</a:t>
            </a:r>
            <a:endParaRPr lang="en-US" sz="1800" dirty="0"/>
          </a:p>
        </p:txBody>
      </p:sp>
      <p:sp>
        <p:nvSpPr>
          <p:cNvPr id="8" name="Text 4"/>
          <p:cNvSpPr/>
          <p:nvPr/>
        </p:nvSpPr>
        <p:spPr>
          <a:xfrm>
            <a:off x="1425416" y="5494734"/>
            <a:ext cx="3556992" cy="1689497"/>
          </a:xfrm>
          <a:prstGeom prst="rect">
            <a:avLst/>
          </a:prstGeom>
          <a:noFill/>
          <a:ln/>
        </p:spPr>
        <p:txBody>
          <a:bodyPr wrap="square" lIns="0" tIns="0" rIns="0" bIns="0" rtlCol="0" anchor="t"/>
          <a:lstStyle/>
          <a:p>
            <a:pPr marL="0" indent="0">
              <a:lnSpc>
                <a:spcPts val="2650"/>
              </a:lnSpc>
              <a:buNone/>
            </a:pPr>
            <a:r>
              <a:rPr lang="en-US" sz="1650" dirty="0">
                <a:solidFill>
                  <a:srgbClr val="E0E4E6"/>
                </a:solidFill>
                <a:latin typeface="Barlow" pitchFamily="34" charset="0"/>
                <a:ea typeface="Barlow" pitchFamily="34" charset="-122"/>
                <a:cs typeface="Barlow" pitchFamily="34" charset="-120"/>
              </a:rPr>
              <a:t>By leveraging libraries like OpenCV and Pillow, we explored techniques for hiding confidential data within images, creating a secure and covert method of communication.</a:t>
            </a:r>
            <a:endParaRPr lang="en-US" sz="1650" dirty="0"/>
          </a:p>
        </p:txBody>
      </p:sp>
      <p:sp>
        <p:nvSpPr>
          <p:cNvPr id="9" name="Shape 5"/>
          <p:cNvSpPr/>
          <p:nvPr/>
        </p:nvSpPr>
        <p:spPr>
          <a:xfrm>
            <a:off x="5193506" y="5074801"/>
            <a:ext cx="475178" cy="475178"/>
          </a:xfrm>
          <a:prstGeom prst="roundRect">
            <a:avLst>
              <a:gd name="adj" fmla="val 66670"/>
            </a:avLst>
          </a:prstGeom>
          <a:solidFill>
            <a:srgbClr val="0A081B"/>
          </a:solidFill>
          <a:ln w="22860">
            <a:solidFill>
              <a:srgbClr val="29DDDA"/>
            </a:solidFill>
            <a:prstDash val="solid"/>
          </a:ln>
        </p:spPr>
      </p:sp>
      <p:sp>
        <p:nvSpPr>
          <p:cNvPr id="10" name="Text 6"/>
          <p:cNvSpPr/>
          <p:nvPr/>
        </p:nvSpPr>
        <p:spPr>
          <a:xfrm>
            <a:off x="5352812" y="5171599"/>
            <a:ext cx="156567" cy="281583"/>
          </a:xfrm>
          <a:prstGeom prst="rect">
            <a:avLst/>
          </a:prstGeom>
          <a:noFill/>
          <a:ln/>
        </p:spPr>
        <p:txBody>
          <a:bodyPr wrap="none" lIns="0" tIns="0" rIns="0" bIns="0" rtlCol="0" anchor="t"/>
          <a:lstStyle/>
          <a:p>
            <a:pPr marL="0" indent="0" algn="ctr">
              <a:lnSpc>
                <a:spcPts val="2200"/>
              </a:lnSpc>
              <a:buNone/>
            </a:pPr>
            <a:r>
              <a:rPr lang="en-US" sz="2200" b="1" dirty="0">
                <a:solidFill>
                  <a:srgbClr val="E0E4E6"/>
                </a:solidFill>
                <a:latin typeface="Spline Sans Bold" pitchFamily="34" charset="0"/>
                <a:ea typeface="Spline Sans Bold" pitchFamily="34" charset="-122"/>
                <a:cs typeface="Spline Sans Bold" pitchFamily="34" charset="-120"/>
              </a:rPr>
              <a:t>2</a:t>
            </a:r>
            <a:endParaRPr lang="en-US" sz="2200" dirty="0"/>
          </a:p>
        </p:txBody>
      </p:sp>
      <p:sp>
        <p:nvSpPr>
          <p:cNvPr id="11" name="Text 7"/>
          <p:cNvSpPr/>
          <p:nvPr/>
        </p:nvSpPr>
        <p:spPr>
          <a:xfrm>
            <a:off x="5879783" y="5074801"/>
            <a:ext cx="2391728" cy="293251"/>
          </a:xfrm>
          <a:prstGeom prst="rect">
            <a:avLst/>
          </a:prstGeom>
          <a:noFill/>
          <a:ln/>
        </p:spPr>
        <p:txBody>
          <a:bodyPr wrap="none" lIns="0" tIns="0" rIns="0" bIns="0" rtlCol="0" anchor="t"/>
          <a:lstStyle/>
          <a:p>
            <a:pPr marL="0" indent="0">
              <a:lnSpc>
                <a:spcPts val="2300"/>
              </a:lnSpc>
              <a:buNone/>
            </a:pPr>
            <a:r>
              <a:rPr lang="en-US" sz="1800" b="1" dirty="0">
                <a:solidFill>
                  <a:srgbClr val="E0E4E6"/>
                </a:solidFill>
                <a:latin typeface="Spline Sans Bold" pitchFamily="34" charset="0"/>
                <a:ea typeface="Spline Sans Bold" pitchFamily="34" charset="-122"/>
                <a:cs typeface="Spline Sans Bold" pitchFamily="34" charset="-120"/>
              </a:rPr>
              <a:t>Audio Steganography</a:t>
            </a:r>
            <a:endParaRPr lang="en-US" sz="1800" dirty="0"/>
          </a:p>
        </p:txBody>
      </p:sp>
      <p:sp>
        <p:nvSpPr>
          <p:cNvPr id="12" name="Text 8"/>
          <p:cNvSpPr/>
          <p:nvPr/>
        </p:nvSpPr>
        <p:spPr>
          <a:xfrm>
            <a:off x="5879783" y="5494734"/>
            <a:ext cx="3556992" cy="2027396"/>
          </a:xfrm>
          <a:prstGeom prst="rect">
            <a:avLst/>
          </a:prstGeom>
          <a:noFill/>
          <a:ln/>
        </p:spPr>
        <p:txBody>
          <a:bodyPr wrap="square" lIns="0" tIns="0" rIns="0" bIns="0" rtlCol="0" anchor="t"/>
          <a:lstStyle/>
          <a:p>
            <a:pPr marL="0" indent="0">
              <a:lnSpc>
                <a:spcPts val="2650"/>
              </a:lnSpc>
              <a:buNone/>
            </a:pPr>
            <a:r>
              <a:rPr lang="en-US" sz="1650" dirty="0">
                <a:solidFill>
                  <a:srgbClr val="E0E4E6"/>
                </a:solidFill>
                <a:latin typeface="Barlow" pitchFamily="34" charset="0"/>
                <a:ea typeface="Barlow" pitchFamily="34" charset="-122"/>
                <a:cs typeface="Barlow" pitchFamily="34" charset="-120"/>
              </a:rPr>
              <a:t>Libraries can be employed to embed sensitive information within audio files. This technique provides a hidden channel for sharing confidential data while maintaining a seemingly ordinary audio file.</a:t>
            </a:r>
            <a:endParaRPr lang="en-US" sz="1650" dirty="0"/>
          </a:p>
        </p:txBody>
      </p:sp>
      <p:sp>
        <p:nvSpPr>
          <p:cNvPr id="13" name="Shape 9"/>
          <p:cNvSpPr/>
          <p:nvPr/>
        </p:nvSpPr>
        <p:spPr>
          <a:xfrm>
            <a:off x="9647873" y="5074801"/>
            <a:ext cx="475178" cy="475178"/>
          </a:xfrm>
          <a:prstGeom prst="roundRect">
            <a:avLst>
              <a:gd name="adj" fmla="val 66670"/>
            </a:avLst>
          </a:prstGeom>
          <a:solidFill>
            <a:srgbClr val="0A081B"/>
          </a:solidFill>
          <a:ln w="22860">
            <a:solidFill>
              <a:srgbClr val="37A7E7"/>
            </a:solidFill>
            <a:prstDash val="solid"/>
          </a:ln>
        </p:spPr>
      </p:sp>
      <p:sp>
        <p:nvSpPr>
          <p:cNvPr id="14" name="Text 10"/>
          <p:cNvSpPr/>
          <p:nvPr/>
        </p:nvSpPr>
        <p:spPr>
          <a:xfrm>
            <a:off x="9803011" y="5171599"/>
            <a:ext cx="164902" cy="281583"/>
          </a:xfrm>
          <a:prstGeom prst="rect">
            <a:avLst/>
          </a:prstGeom>
          <a:noFill/>
          <a:ln/>
        </p:spPr>
        <p:txBody>
          <a:bodyPr wrap="none" lIns="0" tIns="0" rIns="0" bIns="0" rtlCol="0" anchor="t"/>
          <a:lstStyle/>
          <a:p>
            <a:pPr marL="0" indent="0" algn="ctr">
              <a:lnSpc>
                <a:spcPts val="2200"/>
              </a:lnSpc>
              <a:buNone/>
            </a:pPr>
            <a:r>
              <a:rPr lang="en-US" sz="2200" b="1" dirty="0">
                <a:solidFill>
                  <a:srgbClr val="E0E4E6"/>
                </a:solidFill>
                <a:latin typeface="Spline Sans Bold" pitchFamily="34" charset="0"/>
                <a:ea typeface="Spline Sans Bold" pitchFamily="34" charset="-122"/>
                <a:cs typeface="Spline Sans Bold" pitchFamily="34" charset="-120"/>
              </a:rPr>
              <a:t>3</a:t>
            </a:r>
            <a:endParaRPr lang="en-US" sz="2200" dirty="0"/>
          </a:p>
        </p:txBody>
      </p:sp>
      <p:sp>
        <p:nvSpPr>
          <p:cNvPr id="15" name="Text 11"/>
          <p:cNvSpPr/>
          <p:nvPr/>
        </p:nvSpPr>
        <p:spPr>
          <a:xfrm>
            <a:off x="10334149" y="5074801"/>
            <a:ext cx="2346603" cy="293251"/>
          </a:xfrm>
          <a:prstGeom prst="rect">
            <a:avLst/>
          </a:prstGeom>
          <a:noFill/>
          <a:ln/>
        </p:spPr>
        <p:txBody>
          <a:bodyPr wrap="none" lIns="0" tIns="0" rIns="0" bIns="0" rtlCol="0" anchor="t"/>
          <a:lstStyle/>
          <a:p>
            <a:pPr marL="0" indent="0">
              <a:lnSpc>
                <a:spcPts val="2300"/>
              </a:lnSpc>
              <a:buNone/>
            </a:pPr>
            <a:r>
              <a:rPr lang="en-US" sz="1800" b="1" dirty="0">
                <a:solidFill>
                  <a:srgbClr val="E0E4E6"/>
                </a:solidFill>
                <a:latin typeface="Spline Sans Bold" pitchFamily="34" charset="0"/>
                <a:ea typeface="Spline Sans Bold" pitchFamily="34" charset="-122"/>
                <a:cs typeface="Spline Sans Bold" pitchFamily="34" charset="-120"/>
              </a:rPr>
              <a:t>Text Steganography</a:t>
            </a:r>
            <a:endParaRPr lang="en-US" sz="1800" dirty="0"/>
          </a:p>
        </p:txBody>
      </p:sp>
      <p:sp>
        <p:nvSpPr>
          <p:cNvPr id="16" name="Text 12"/>
          <p:cNvSpPr/>
          <p:nvPr/>
        </p:nvSpPr>
        <p:spPr>
          <a:xfrm>
            <a:off x="10334149" y="5494734"/>
            <a:ext cx="3556992" cy="2027396"/>
          </a:xfrm>
          <a:prstGeom prst="rect">
            <a:avLst/>
          </a:prstGeom>
          <a:noFill/>
          <a:ln/>
        </p:spPr>
        <p:txBody>
          <a:bodyPr wrap="square" lIns="0" tIns="0" rIns="0" bIns="0" rtlCol="0" anchor="t"/>
          <a:lstStyle/>
          <a:p>
            <a:pPr marL="0" indent="0">
              <a:lnSpc>
                <a:spcPts val="2650"/>
              </a:lnSpc>
              <a:buNone/>
            </a:pPr>
            <a:r>
              <a:rPr lang="en-US" sz="1650" dirty="0">
                <a:solidFill>
                  <a:srgbClr val="E0E4E6"/>
                </a:solidFill>
                <a:latin typeface="Barlow" pitchFamily="34" charset="0"/>
                <a:ea typeface="Barlow" pitchFamily="34" charset="-122"/>
                <a:cs typeface="Barlow" pitchFamily="34" charset="-120"/>
              </a:rPr>
              <a:t>Libraries enable the embedding of hidden messages within text files. This allows for secure communication disguised as normal text, making it difficult for unauthorized individuals to detect the concealed information.</a:t>
            </a:r>
            <a:endParaRPr lang="en-US" sz="1650" dirty="0"/>
          </a:p>
        </p:txBody>
      </p:sp>
      <p:sp>
        <p:nvSpPr>
          <p:cNvPr id="17" name="Rectangle 16">
            <a:extLst>
              <a:ext uri="{FF2B5EF4-FFF2-40B4-BE49-F238E27FC236}">
                <a16:creationId xmlns:a16="http://schemas.microsoft.com/office/drawing/2014/main" id="{FBD095A7-5155-1B5A-9F4A-6E89A165B3EE}"/>
              </a:ext>
            </a:extLst>
          </p:cNvPr>
          <p:cNvSpPr/>
          <p:nvPr/>
        </p:nvSpPr>
        <p:spPr>
          <a:xfrm>
            <a:off x="12801600" y="7687733"/>
            <a:ext cx="1828800" cy="541867"/>
          </a:xfrm>
          <a:prstGeom prst="rect">
            <a:avLst/>
          </a:prstGeom>
          <a:solidFill>
            <a:srgbClr val="0706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159794"/>
          </a:xfrm>
          <a:prstGeom prst="rect">
            <a:avLst/>
          </a:prstGeom>
        </p:spPr>
      </p:pic>
      <p:pic>
        <p:nvPicPr>
          <p:cNvPr id="3" name="Image 1" descr="preencoded.png"/>
          <p:cNvPicPr>
            <a:picLocks noChangeAspect="1"/>
          </p:cNvPicPr>
          <p:nvPr/>
        </p:nvPicPr>
        <p:blipFill>
          <a:blip r:embed="rId4"/>
          <a:stretch>
            <a:fillRect/>
          </a:stretch>
        </p:blipFill>
        <p:spPr>
          <a:xfrm>
            <a:off x="6770251" y="215979"/>
            <a:ext cx="1089779" cy="1727835"/>
          </a:xfrm>
          <a:prstGeom prst="rect">
            <a:avLst/>
          </a:prstGeom>
        </p:spPr>
      </p:pic>
      <p:sp>
        <p:nvSpPr>
          <p:cNvPr id="4" name="Text 0"/>
          <p:cNvSpPr/>
          <p:nvPr/>
        </p:nvSpPr>
        <p:spPr>
          <a:xfrm>
            <a:off x="604718" y="2875121"/>
            <a:ext cx="12413456" cy="479941"/>
          </a:xfrm>
          <a:prstGeom prst="rect">
            <a:avLst/>
          </a:prstGeom>
          <a:noFill/>
          <a:ln/>
        </p:spPr>
        <p:txBody>
          <a:bodyPr wrap="none" lIns="0" tIns="0" rIns="0" bIns="0" rtlCol="0" anchor="t"/>
          <a:lstStyle/>
          <a:p>
            <a:pPr marL="0" indent="0">
              <a:lnSpc>
                <a:spcPts val="3750"/>
              </a:lnSpc>
              <a:buNone/>
            </a:pPr>
            <a:r>
              <a:rPr lang="en-US" sz="3000" b="1" dirty="0">
                <a:solidFill>
                  <a:srgbClr val="F0FCFF"/>
                </a:solidFill>
                <a:latin typeface="Spline Sans Bold" pitchFamily="34" charset="0"/>
                <a:ea typeface="Spline Sans Bold" pitchFamily="34" charset="-122"/>
                <a:cs typeface="Spline Sans Bold" pitchFamily="34" charset="-120"/>
              </a:rPr>
              <a:t>Continuous Learning: Expanding Our Expertise in Secure File Transfer</a:t>
            </a:r>
            <a:endParaRPr lang="en-US" sz="3000" dirty="0"/>
          </a:p>
        </p:txBody>
      </p:sp>
      <p:sp>
        <p:nvSpPr>
          <p:cNvPr id="5" name="Shape 1"/>
          <p:cNvSpPr/>
          <p:nvPr/>
        </p:nvSpPr>
        <p:spPr>
          <a:xfrm>
            <a:off x="604718" y="5564148"/>
            <a:ext cx="13420963" cy="22860"/>
          </a:xfrm>
          <a:prstGeom prst="roundRect">
            <a:avLst>
              <a:gd name="adj" fmla="val 1133768"/>
            </a:avLst>
          </a:prstGeom>
          <a:solidFill>
            <a:srgbClr val="FFFFFF">
              <a:alpha val="24000"/>
            </a:srgbClr>
          </a:solidFill>
          <a:ln/>
        </p:spPr>
      </p:sp>
      <p:sp>
        <p:nvSpPr>
          <p:cNvPr id="6" name="Shape 2"/>
          <p:cNvSpPr/>
          <p:nvPr/>
        </p:nvSpPr>
        <p:spPr>
          <a:xfrm>
            <a:off x="3905131" y="4959489"/>
            <a:ext cx="22860" cy="604718"/>
          </a:xfrm>
          <a:prstGeom prst="roundRect">
            <a:avLst>
              <a:gd name="adj" fmla="val 1133768"/>
            </a:avLst>
          </a:prstGeom>
          <a:solidFill>
            <a:srgbClr val="16FFBB"/>
          </a:solidFill>
          <a:ln/>
        </p:spPr>
      </p:sp>
      <p:sp>
        <p:nvSpPr>
          <p:cNvPr id="7" name="Shape 3"/>
          <p:cNvSpPr/>
          <p:nvPr/>
        </p:nvSpPr>
        <p:spPr>
          <a:xfrm>
            <a:off x="3722251" y="5369778"/>
            <a:ext cx="388739" cy="388739"/>
          </a:xfrm>
          <a:prstGeom prst="roundRect">
            <a:avLst>
              <a:gd name="adj" fmla="val 66672"/>
            </a:avLst>
          </a:prstGeom>
          <a:solidFill>
            <a:srgbClr val="0A081B"/>
          </a:solidFill>
          <a:ln w="15240">
            <a:solidFill>
              <a:srgbClr val="16FFBB"/>
            </a:solidFill>
            <a:prstDash val="solid"/>
          </a:ln>
        </p:spPr>
      </p:sp>
      <p:sp>
        <p:nvSpPr>
          <p:cNvPr id="8" name="Text 4"/>
          <p:cNvSpPr/>
          <p:nvPr/>
        </p:nvSpPr>
        <p:spPr>
          <a:xfrm>
            <a:off x="3866793" y="5448955"/>
            <a:ext cx="99655" cy="230386"/>
          </a:xfrm>
          <a:prstGeom prst="rect">
            <a:avLst/>
          </a:prstGeom>
          <a:noFill/>
          <a:ln/>
        </p:spPr>
        <p:txBody>
          <a:bodyPr wrap="none" lIns="0" tIns="0" rIns="0" bIns="0" rtlCol="0" anchor="t"/>
          <a:lstStyle/>
          <a:p>
            <a:pPr marL="0" indent="0" algn="ctr">
              <a:lnSpc>
                <a:spcPts val="1800"/>
              </a:lnSpc>
              <a:buNone/>
            </a:pPr>
            <a:r>
              <a:rPr lang="en-US" sz="1800" b="1" dirty="0">
                <a:solidFill>
                  <a:srgbClr val="E0E4E6"/>
                </a:solidFill>
                <a:latin typeface="Spline Sans Bold" pitchFamily="34" charset="0"/>
                <a:ea typeface="Spline Sans Bold" pitchFamily="34" charset="-122"/>
                <a:cs typeface="Spline Sans Bold" pitchFamily="34" charset="-120"/>
              </a:rPr>
              <a:t>1</a:t>
            </a:r>
            <a:endParaRPr lang="en-US" sz="1800" dirty="0"/>
          </a:p>
        </p:txBody>
      </p:sp>
      <p:sp>
        <p:nvSpPr>
          <p:cNvPr id="9" name="Text 5"/>
          <p:cNvSpPr/>
          <p:nvPr/>
        </p:nvSpPr>
        <p:spPr>
          <a:xfrm>
            <a:off x="2956798" y="3614142"/>
            <a:ext cx="1919764" cy="239911"/>
          </a:xfrm>
          <a:prstGeom prst="rect">
            <a:avLst/>
          </a:prstGeom>
          <a:noFill/>
          <a:ln/>
        </p:spPr>
        <p:txBody>
          <a:bodyPr wrap="none" lIns="0" tIns="0" rIns="0" bIns="0" rtlCol="0" anchor="t"/>
          <a:lstStyle/>
          <a:p>
            <a:pPr marL="0" indent="0" algn="ctr">
              <a:lnSpc>
                <a:spcPts val="1850"/>
              </a:lnSpc>
              <a:buNone/>
            </a:pPr>
            <a:r>
              <a:rPr lang="en-US" sz="1500" b="1" dirty="0">
                <a:solidFill>
                  <a:srgbClr val="E0E4E6"/>
                </a:solidFill>
                <a:latin typeface="Spline Sans Bold" pitchFamily="34" charset="0"/>
                <a:ea typeface="Spline Sans Bold" pitchFamily="34" charset="-122"/>
                <a:cs typeface="Spline Sans Bold" pitchFamily="34" charset="-120"/>
              </a:rPr>
              <a:t>Security Research</a:t>
            </a:r>
            <a:endParaRPr lang="en-US" sz="1500" dirty="0"/>
          </a:p>
        </p:txBody>
      </p:sp>
      <p:sp>
        <p:nvSpPr>
          <p:cNvPr id="10" name="Text 6"/>
          <p:cNvSpPr/>
          <p:nvPr/>
        </p:nvSpPr>
        <p:spPr>
          <a:xfrm>
            <a:off x="777478" y="3957638"/>
            <a:ext cx="6278523" cy="829032"/>
          </a:xfrm>
          <a:prstGeom prst="rect">
            <a:avLst/>
          </a:prstGeom>
          <a:noFill/>
          <a:ln/>
        </p:spPr>
        <p:txBody>
          <a:bodyPr wrap="square" lIns="0" tIns="0" rIns="0" bIns="0" rtlCol="0" anchor="t"/>
          <a:lstStyle/>
          <a:p>
            <a:pPr marL="0" indent="0" algn="ctr">
              <a:lnSpc>
                <a:spcPts val="2150"/>
              </a:lnSpc>
              <a:buNone/>
            </a:pPr>
            <a:r>
              <a:rPr lang="en-US" sz="1350" dirty="0">
                <a:solidFill>
                  <a:srgbClr val="E0E4E6"/>
                </a:solidFill>
                <a:latin typeface="Barlow" pitchFamily="34" charset="0"/>
                <a:ea typeface="Barlow" pitchFamily="34" charset="-122"/>
                <a:cs typeface="Barlow" pitchFamily="34" charset="-120"/>
              </a:rPr>
              <a:t>We are continuously exploring advancements in cryptography and security research. This allows us to improve our understanding of secure file transfer methods and stay ahead of emerging threats.</a:t>
            </a:r>
            <a:endParaRPr lang="en-US" sz="1350" dirty="0"/>
          </a:p>
        </p:txBody>
      </p:sp>
      <p:sp>
        <p:nvSpPr>
          <p:cNvPr id="11" name="Shape 7"/>
          <p:cNvSpPr/>
          <p:nvPr/>
        </p:nvSpPr>
        <p:spPr>
          <a:xfrm>
            <a:off x="7303532" y="5564088"/>
            <a:ext cx="22860" cy="604718"/>
          </a:xfrm>
          <a:prstGeom prst="roundRect">
            <a:avLst>
              <a:gd name="adj" fmla="val 1133768"/>
            </a:avLst>
          </a:prstGeom>
          <a:solidFill>
            <a:srgbClr val="29DDDA"/>
          </a:solidFill>
          <a:ln/>
        </p:spPr>
      </p:sp>
      <p:sp>
        <p:nvSpPr>
          <p:cNvPr id="12" name="Shape 8"/>
          <p:cNvSpPr/>
          <p:nvPr/>
        </p:nvSpPr>
        <p:spPr>
          <a:xfrm>
            <a:off x="7120652" y="5369778"/>
            <a:ext cx="388739" cy="388739"/>
          </a:xfrm>
          <a:prstGeom prst="roundRect">
            <a:avLst>
              <a:gd name="adj" fmla="val 66672"/>
            </a:avLst>
          </a:prstGeom>
          <a:solidFill>
            <a:srgbClr val="0A081B"/>
          </a:solidFill>
          <a:ln w="15240">
            <a:solidFill>
              <a:srgbClr val="29DDDA"/>
            </a:solidFill>
            <a:prstDash val="solid"/>
          </a:ln>
        </p:spPr>
      </p:sp>
      <p:sp>
        <p:nvSpPr>
          <p:cNvPr id="13" name="Text 9"/>
          <p:cNvSpPr/>
          <p:nvPr/>
        </p:nvSpPr>
        <p:spPr>
          <a:xfrm>
            <a:off x="7250906" y="5448955"/>
            <a:ext cx="128111" cy="230386"/>
          </a:xfrm>
          <a:prstGeom prst="rect">
            <a:avLst/>
          </a:prstGeom>
          <a:noFill/>
          <a:ln/>
        </p:spPr>
        <p:txBody>
          <a:bodyPr wrap="none" lIns="0" tIns="0" rIns="0" bIns="0" rtlCol="0" anchor="t"/>
          <a:lstStyle/>
          <a:p>
            <a:pPr marL="0" indent="0" algn="ctr">
              <a:lnSpc>
                <a:spcPts val="1800"/>
              </a:lnSpc>
              <a:buNone/>
            </a:pPr>
            <a:r>
              <a:rPr lang="en-US" sz="1800" b="1" dirty="0">
                <a:solidFill>
                  <a:srgbClr val="E0E4E6"/>
                </a:solidFill>
                <a:latin typeface="Spline Sans Bold" pitchFamily="34" charset="0"/>
                <a:ea typeface="Spline Sans Bold" pitchFamily="34" charset="-122"/>
                <a:cs typeface="Spline Sans Bold" pitchFamily="34" charset="-120"/>
              </a:rPr>
              <a:t>2</a:t>
            </a:r>
            <a:endParaRPr lang="en-US" sz="1800" dirty="0"/>
          </a:p>
        </p:txBody>
      </p:sp>
      <p:sp>
        <p:nvSpPr>
          <p:cNvPr id="14" name="Text 10"/>
          <p:cNvSpPr/>
          <p:nvPr/>
        </p:nvSpPr>
        <p:spPr>
          <a:xfrm>
            <a:off x="6355199" y="6341626"/>
            <a:ext cx="1919764" cy="239911"/>
          </a:xfrm>
          <a:prstGeom prst="rect">
            <a:avLst/>
          </a:prstGeom>
          <a:noFill/>
          <a:ln/>
        </p:spPr>
        <p:txBody>
          <a:bodyPr wrap="none" lIns="0" tIns="0" rIns="0" bIns="0" rtlCol="0" anchor="t"/>
          <a:lstStyle/>
          <a:p>
            <a:pPr marL="0" indent="0" algn="ctr">
              <a:lnSpc>
                <a:spcPts val="1850"/>
              </a:lnSpc>
              <a:buNone/>
            </a:pPr>
            <a:r>
              <a:rPr lang="en-US" sz="1500" b="1" dirty="0">
                <a:solidFill>
                  <a:srgbClr val="E0E4E6"/>
                </a:solidFill>
                <a:latin typeface="Spline Sans Bold" pitchFamily="34" charset="0"/>
                <a:ea typeface="Spline Sans Bold" pitchFamily="34" charset="-122"/>
                <a:cs typeface="Spline Sans Bold" pitchFamily="34" charset="-120"/>
              </a:rPr>
              <a:t>Library Updates</a:t>
            </a:r>
            <a:endParaRPr lang="en-US" sz="1500" dirty="0"/>
          </a:p>
        </p:txBody>
      </p:sp>
      <p:sp>
        <p:nvSpPr>
          <p:cNvPr id="15" name="Text 11"/>
          <p:cNvSpPr/>
          <p:nvPr/>
        </p:nvSpPr>
        <p:spPr>
          <a:xfrm>
            <a:off x="4175879" y="6685121"/>
            <a:ext cx="6278523" cy="829032"/>
          </a:xfrm>
          <a:prstGeom prst="rect">
            <a:avLst/>
          </a:prstGeom>
          <a:noFill/>
          <a:ln/>
        </p:spPr>
        <p:txBody>
          <a:bodyPr wrap="square" lIns="0" tIns="0" rIns="0" bIns="0" rtlCol="0" anchor="t"/>
          <a:lstStyle/>
          <a:p>
            <a:pPr marL="0" indent="0" algn="ctr">
              <a:lnSpc>
                <a:spcPts val="2150"/>
              </a:lnSpc>
              <a:buNone/>
            </a:pPr>
            <a:r>
              <a:rPr lang="en-US" sz="1350" dirty="0">
                <a:solidFill>
                  <a:srgbClr val="E0E4E6"/>
                </a:solidFill>
                <a:latin typeface="Barlow" pitchFamily="34" charset="0"/>
                <a:ea typeface="Barlow" pitchFamily="34" charset="-122"/>
                <a:cs typeface="Barlow" pitchFamily="34" charset="-120"/>
              </a:rPr>
              <a:t>We are actively monitoring and adapting to library updates. This ensures that our project utilizes the latest features and security improvements, enhancing the robustness of our secure file transfer solution.</a:t>
            </a:r>
            <a:endParaRPr lang="en-US" sz="1350" dirty="0"/>
          </a:p>
        </p:txBody>
      </p:sp>
      <p:sp>
        <p:nvSpPr>
          <p:cNvPr id="16" name="Shape 12"/>
          <p:cNvSpPr/>
          <p:nvPr/>
        </p:nvSpPr>
        <p:spPr>
          <a:xfrm>
            <a:off x="10702052" y="4959489"/>
            <a:ext cx="22860" cy="604718"/>
          </a:xfrm>
          <a:prstGeom prst="roundRect">
            <a:avLst>
              <a:gd name="adj" fmla="val 1133768"/>
            </a:avLst>
          </a:prstGeom>
          <a:solidFill>
            <a:srgbClr val="37A7E7"/>
          </a:solidFill>
          <a:ln/>
        </p:spPr>
      </p:sp>
      <p:sp>
        <p:nvSpPr>
          <p:cNvPr id="17" name="Shape 13"/>
          <p:cNvSpPr/>
          <p:nvPr/>
        </p:nvSpPr>
        <p:spPr>
          <a:xfrm>
            <a:off x="10519172" y="5369778"/>
            <a:ext cx="388739" cy="388739"/>
          </a:xfrm>
          <a:prstGeom prst="roundRect">
            <a:avLst>
              <a:gd name="adj" fmla="val 66672"/>
            </a:avLst>
          </a:prstGeom>
          <a:solidFill>
            <a:srgbClr val="0A081B"/>
          </a:solidFill>
          <a:ln w="15240">
            <a:solidFill>
              <a:srgbClr val="37A7E7"/>
            </a:solidFill>
            <a:prstDash val="solid"/>
          </a:ln>
        </p:spPr>
      </p:sp>
      <p:sp>
        <p:nvSpPr>
          <p:cNvPr id="18" name="Text 14"/>
          <p:cNvSpPr/>
          <p:nvPr/>
        </p:nvSpPr>
        <p:spPr>
          <a:xfrm>
            <a:off x="10646093" y="5448955"/>
            <a:ext cx="134898" cy="230386"/>
          </a:xfrm>
          <a:prstGeom prst="rect">
            <a:avLst/>
          </a:prstGeom>
          <a:noFill/>
          <a:ln/>
        </p:spPr>
        <p:txBody>
          <a:bodyPr wrap="none" lIns="0" tIns="0" rIns="0" bIns="0" rtlCol="0" anchor="t"/>
          <a:lstStyle/>
          <a:p>
            <a:pPr marL="0" indent="0" algn="ctr">
              <a:lnSpc>
                <a:spcPts val="1800"/>
              </a:lnSpc>
              <a:buNone/>
            </a:pPr>
            <a:r>
              <a:rPr lang="en-US" sz="1800" b="1" dirty="0">
                <a:solidFill>
                  <a:srgbClr val="E0E4E6"/>
                </a:solidFill>
                <a:latin typeface="Spline Sans Bold" pitchFamily="34" charset="0"/>
                <a:ea typeface="Spline Sans Bold" pitchFamily="34" charset="-122"/>
                <a:cs typeface="Spline Sans Bold" pitchFamily="34" charset="-120"/>
              </a:rPr>
              <a:t>3</a:t>
            </a:r>
            <a:endParaRPr lang="en-US" sz="1800" dirty="0"/>
          </a:p>
        </p:txBody>
      </p:sp>
      <p:sp>
        <p:nvSpPr>
          <p:cNvPr id="19" name="Text 15"/>
          <p:cNvSpPr/>
          <p:nvPr/>
        </p:nvSpPr>
        <p:spPr>
          <a:xfrm>
            <a:off x="9668113" y="3614142"/>
            <a:ext cx="2090976" cy="239911"/>
          </a:xfrm>
          <a:prstGeom prst="rect">
            <a:avLst/>
          </a:prstGeom>
          <a:noFill/>
          <a:ln/>
        </p:spPr>
        <p:txBody>
          <a:bodyPr wrap="none" lIns="0" tIns="0" rIns="0" bIns="0" rtlCol="0" anchor="t"/>
          <a:lstStyle/>
          <a:p>
            <a:pPr marL="0" indent="0" algn="ctr">
              <a:lnSpc>
                <a:spcPts val="1850"/>
              </a:lnSpc>
              <a:buNone/>
            </a:pPr>
            <a:r>
              <a:rPr lang="en-US" sz="1500" b="1" dirty="0">
                <a:solidFill>
                  <a:srgbClr val="E0E4E6"/>
                </a:solidFill>
                <a:latin typeface="Spline Sans Bold" pitchFamily="34" charset="0"/>
                <a:ea typeface="Spline Sans Bold" pitchFamily="34" charset="-122"/>
                <a:cs typeface="Spline Sans Bold" pitchFamily="34" charset="-120"/>
              </a:rPr>
              <a:t>Real-World Application</a:t>
            </a:r>
            <a:endParaRPr lang="en-US" sz="1500" dirty="0"/>
          </a:p>
        </p:txBody>
      </p:sp>
      <p:sp>
        <p:nvSpPr>
          <p:cNvPr id="20" name="Text 16"/>
          <p:cNvSpPr/>
          <p:nvPr/>
        </p:nvSpPr>
        <p:spPr>
          <a:xfrm>
            <a:off x="7574280" y="3957638"/>
            <a:ext cx="6278642" cy="829032"/>
          </a:xfrm>
          <a:prstGeom prst="rect">
            <a:avLst/>
          </a:prstGeom>
          <a:noFill/>
          <a:ln/>
        </p:spPr>
        <p:txBody>
          <a:bodyPr wrap="square" lIns="0" tIns="0" rIns="0" bIns="0" rtlCol="0" anchor="t"/>
          <a:lstStyle/>
          <a:p>
            <a:pPr marL="0" indent="0" algn="ctr">
              <a:lnSpc>
                <a:spcPts val="2150"/>
              </a:lnSpc>
              <a:buNone/>
            </a:pPr>
            <a:r>
              <a:rPr lang="en-US" sz="1350" dirty="0">
                <a:solidFill>
                  <a:srgbClr val="E0E4E6"/>
                </a:solidFill>
                <a:latin typeface="Barlow" pitchFamily="34" charset="0"/>
                <a:ea typeface="Barlow" pitchFamily="34" charset="-122"/>
                <a:cs typeface="Barlow" pitchFamily="34" charset="-120"/>
              </a:rPr>
              <a:t>We aim to explore real-world applications of our steganography techniques, seeking opportunities to contribute to secure communication and data protection in various domains.</a:t>
            </a:r>
            <a:endParaRPr lang="en-US" sz="1350" dirty="0"/>
          </a:p>
        </p:txBody>
      </p:sp>
      <p:sp>
        <p:nvSpPr>
          <p:cNvPr id="21" name="Rectangle 20">
            <a:extLst>
              <a:ext uri="{FF2B5EF4-FFF2-40B4-BE49-F238E27FC236}">
                <a16:creationId xmlns:a16="http://schemas.microsoft.com/office/drawing/2014/main" id="{91EC16AF-136B-61E1-42F9-5FB62246FA09}"/>
              </a:ext>
            </a:extLst>
          </p:cNvPr>
          <p:cNvSpPr/>
          <p:nvPr/>
        </p:nvSpPr>
        <p:spPr>
          <a:xfrm>
            <a:off x="12801600" y="7687733"/>
            <a:ext cx="1828800" cy="541867"/>
          </a:xfrm>
          <a:prstGeom prst="rect">
            <a:avLst/>
          </a:prstGeom>
          <a:solidFill>
            <a:srgbClr val="47465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370</Words>
  <Application>Microsoft Office PowerPoint</Application>
  <PresentationFormat>Custom</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Barlow</vt:lpstr>
      <vt:lpstr>Spline Sans Bold</vt:lpstr>
      <vt:lpstr>Arial</vt:lpstr>
      <vt:lpstr>Office Theme</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Utkarsh Pandey</cp:lastModifiedBy>
  <cp:revision>2</cp:revision>
  <dcterms:created xsi:type="dcterms:W3CDTF">2024-10-16T13:41:49Z</dcterms:created>
  <dcterms:modified xsi:type="dcterms:W3CDTF">2024-10-16T13:45:06Z</dcterms:modified>
</cp:coreProperties>
</file>