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67" r:id="rId16"/>
    <p:sldId id="26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3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31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8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8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7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6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5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2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9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0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241" y="2175933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Алгоритм Прима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3127" y="4777381"/>
            <a:ext cx="4287902" cy="861420"/>
          </a:xfrm>
        </p:spPr>
        <p:txBody>
          <a:bodyPr/>
          <a:lstStyle/>
          <a:p>
            <a:r>
              <a:rPr lang="ru-RU" dirty="0" smtClean="0"/>
              <a:t>Подготовил: </a:t>
            </a:r>
            <a:r>
              <a:rPr lang="ru-RU" dirty="0" err="1" smtClean="0"/>
              <a:t>Порческу</a:t>
            </a:r>
            <a:r>
              <a:rPr lang="ru-RU" dirty="0" smtClean="0"/>
              <a:t> Дмитрий</a:t>
            </a:r>
          </a:p>
          <a:p>
            <a:r>
              <a:rPr lang="ru-RU" dirty="0" smtClean="0"/>
              <a:t>Группа: </a:t>
            </a:r>
            <a:r>
              <a:rPr lang="en-US" dirty="0" smtClean="0"/>
              <a:t>IS11z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7964" y="2617860"/>
            <a:ext cx="4843653" cy="21662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9954" y="2731492"/>
            <a:ext cx="4279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a[N][N], s[N], t[N], c[N], n, m, cost,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, j, k, n1, n2, start, </a:t>
            </a:r>
            <a:r>
              <a:rPr lang="en-US" sz="2000" dirty="0" err="1">
                <a:solidFill>
                  <a:schemeClr val="bg1"/>
                </a:solidFill>
              </a:rPr>
              <a:t>costm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rgbClr val="92D050"/>
                </a:solidFill>
              </a:rPr>
              <a:t>ifstream</a:t>
            </a:r>
            <a:r>
              <a:rPr lang="en-US" sz="2000" dirty="0">
                <a:solidFill>
                  <a:schemeClr val="bg1"/>
                </a:solidFill>
              </a:rPr>
              <a:t> fin(</a:t>
            </a:r>
            <a:r>
              <a:rPr lang="en-US" sz="2000" dirty="0">
                <a:solidFill>
                  <a:srgbClr val="99CCFF"/>
                </a:solidFill>
              </a:rPr>
              <a:t>"dimasic.txt"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char local[N][M], *</a:t>
            </a:r>
            <a:r>
              <a:rPr lang="en-US" sz="2000" dirty="0" err="1">
                <a:solidFill>
                  <a:schemeClr val="bg1"/>
                </a:solidFill>
              </a:rPr>
              <a:t>loc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rgbClr val="99CCFF"/>
                </a:solidFill>
              </a:rPr>
              <a:t>"</a:t>
            </a:r>
            <a:r>
              <a:rPr lang="ru-RU" sz="2000" dirty="0">
                <a:solidFill>
                  <a:srgbClr val="99CCFF"/>
                </a:solidFill>
              </a:rPr>
              <a:t>Алгоритм Прима</a:t>
            </a:r>
            <a:r>
              <a:rPr lang="en-US" sz="2000" dirty="0">
                <a:solidFill>
                  <a:srgbClr val="99CCFF"/>
                </a:solidFill>
              </a:rPr>
              <a:t>.\n"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fin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2000" dirty="0">
                <a:solidFill>
                  <a:schemeClr val="bg1"/>
                </a:solidFill>
              </a:rPr>
              <a:t> m;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596742" y="2269827"/>
            <a:ext cx="4659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данной части программы мы объявляем переменные, необходимые в правильной работе алгоритма. 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Далее подключаем внешний файл </a:t>
            </a:r>
            <a:r>
              <a:rPr lang="en-US" sz="2000" dirty="0" smtClean="0">
                <a:solidFill>
                  <a:srgbClr val="99CCFF"/>
                </a:solidFill>
              </a:rPr>
              <a:t>dimasic.txt</a:t>
            </a:r>
            <a:r>
              <a:rPr lang="ru-RU" sz="2000" dirty="0">
                <a:solidFill>
                  <a:srgbClr val="99CCFF"/>
                </a:solidFill>
              </a:rPr>
              <a:t> </a:t>
            </a:r>
            <a:r>
              <a:rPr lang="ru-RU" sz="2000" dirty="0" smtClean="0">
                <a:solidFill>
                  <a:srgbClr val="99CCFF"/>
                </a:solidFill>
              </a:rPr>
              <a:t>, </a:t>
            </a:r>
            <a:r>
              <a:rPr lang="ru-RU" sz="2000" dirty="0" smtClean="0">
                <a:solidFill>
                  <a:schemeClr val="bg1"/>
                </a:solidFill>
              </a:rPr>
              <a:t>из которого будут считываться значения графа.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9714" y="1741714"/>
            <a:ext cx="4898572" cy="4397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753" y="1860635"/>
            <a:ext cx="487161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fin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m;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rgbClr val="92D050"/>
                </a:solidFill>
              </a:rPr>
              <a:t>cout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rgbClr val="99CCFF"/>
                </a:solidFill>
              </a:rPr>
              <a:t>“</a:t>
            </a:r>
            <a:r>
              <a:rPr lang="ru-RU" sz="1400" dirty="0">
                <a:solidFill>
                  <a:srgbClr val="99CCFF"/>
                </a:solidFill>
              </a:rPr>
              <a:t>Кол-во вершин</a:t>
            </a:r>
            <a:r>
              <a:rPr lang="en-US" sz="1400" dirty="0">
                <a:solidFill>
                  <a:srgbClr val="99CCFF"/>
                </a:solidFill>
              </a:rPr>
              <a:t>: "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99CCFF"/>
                </a:solidFill>
              </a:rPr>
              <a:t>". </a:t>
            </a:r>
            <a:r>
              <a:rPr lang="ru-RU" sz="1400" dirty="0">
                <a:solidFill>
                  <a:srgbClr val="99CCFF"/>
                </a:solidFill>
              </a:rPr>
              <a:t>Кол-во веток</a:t>
            </a:r>
            <a:r>
              <a:rPr lang="en-US" sz="1400" dirty="0">
                <a:solidFill>
                  <a:srgbClr val="99CCFF"/>
                </a:solidFill>
              </a:rPr>
              <a:t>: "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m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endl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1;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1; 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j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 =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999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]=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m;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fin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j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 </a:t>
            </a:r>
            <a:r>
              <a:rPr lang="en-US" sz="1400" dirty="0">
                <a:solidFill>
                  <a:schemeClr val="bg1"/>
                </a:solidFill>
              </a:rPr>
              <a:t>cost;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 a[j][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 cost;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m;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fin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loc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strcpy</a:t>
            </a:r>
            <a:r>
              <a:rPr lang="en-US" sz="1400" dirty="0">
                <a:solidFill>
                  <a:schemeClr val="bg1"/>
                </a:solidFill>
              </a:rPr>
              <a:t>(local[k], </a:t>
            </a:r>
            <a:r>
              <a:rPr lang="en-US" sz="1400" dirty="0" err="1">
                <a:solidFill>
                  <a:schemeClr val="bg1"/>
                </a:solidFill>
              </a:rPr>
              <a:t>loc</a:t>
            </a:r>
            <a:r>
              <a:rPr lang="en-US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942" y="1860635"/>
            <a:ext cx="46590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Далее объявляется кол-во вершин и рассматриваемой задачи.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Задаём, ограничивающие значение, условие, необходимое для построения матрицы координат.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И в последующем условии – ставим условие сравнения между вершинами и ветвями и их стоимостью.</a:t>
            </a:r>
          </a:p>
        </p:txBody>
      </p:sp>
    </p:spTree>
    <p:extLst>
      <p:ext uri="{BB962C8B-B14F-4D97-AF65-F5344CB8AC3E}">
        <p14:creationId xmlns:p14="http://schemas.microsoft.com/office/powerpoint/2010/main" val="38073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1420" y="2338318"/>
            <a:ext cx="4898572" cy="2919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754" y="2614059"/>
            <a:ext cx="4653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99CCFF"/>
                </a:solidFill>
              </a:rPr>
              <a:t>“</a:t>
            </a:r>
            <a:r>
              <a:rPr lang="ru-RU" sz="2000" dirty="0" smtClean="0">
                <a:solidFill>
                  <a:srgbClr val="99CCFF"/>
                </a:solidFill>
              </a:rPr>
              <a:t>Матрица стоимости путей</a:t>
            </a:r>
            <a:r>
              <a:rPr lang="en-US" sz="2000" dirty="0" smtClean="0">
                <a:solidFill>
                  <a:srgbClr val="99CCFF"/>
                </a:solidFill>
              </a:rPr>
              <a:t>/n"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for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2000" dirty="0">
                <a:solidFill>
                  <a:schemeClr val="bg1"/>
                </a:solidFill>
              </a:rPr>
              <a:t>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2000" dirty="0">
                <a:solidFill>
                  <a:schemeClr val="bg1"/>
                </a:solidFill>
              </a:rPr>
              <a:t>n;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>
                <a:solidFill>
                  <a:srgbClr val="00B0F0"/>
                </a:solidFill>
              </a:rPr>
              <a:t>for</a:t>
            </a:r>
            <a:r>
              <a:rPr lang="en-US" sz="2000" dirty="0">
                <a:solidFill>
                  <a:schemeClr val="bg1"/>
                </a:solidFill>
              </a:rPr>
              <a:t>(j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2000" dirty="0">
                <a:solidFill>
                  <a:schemeClr val="bg1"/>
                </a:solidFill>
              </a:rPr>
              <a:t>1; j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2000" dirty="0">
                <a:solidFill>
                  <a:schemeClr val="bg1"/>
                </a:solidFill>
              </a:rPr>
              <a:t>n; </a:t>
            </a:r>
            <a:r>
              <a:rPr lang="en-US" sz="2000" dirty="0" err="1">
                <a:solidFill>
                  <a:schemeClr val="bg1"/>
                </a:solidFill>
              </a:rPr>
              <a:t>j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</a:t>
            </a:r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setw</a:t>
            </a:r>
            <a:r>
              <a:rPr lang="en-US" sz="2000" dirty="0">
                <a:solidFill>
                  <a:schemeClr val="bg1"/>
                </a:solidFill>
              </a:rPr>
              <a:t>(4)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a[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endl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0285" y="3183445"/>
            <a:ext cx="465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этой части мы выводим на экран матрицу стоимости всех путей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3514" y="1665947"/>
            <a:ext cx="5010021" cy="43973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3514" y="2094929"/>
            <a:ext cx="5010021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 err="1">
                <a:solidFill>
                  <a:srgbClr val="92D050"/>
                </a:solidFill>
              </a:rPr>
              <a:t>cout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rgbClr val="99CCFF"/>
                </a:solidFill>
              </a:rPr>
              <a:t>“</a:t>
            </a:r>
            <a:r>
              <a:rPr lang="ru-RU" sz="1400" dirty="0">
                <a:solidFill>
                  <a:srgbClr val="99CCFF"/>
                </a:solidFill>
              </a:rPr>
              <a:t>Ветви с наименьшей стоимостью</a:t>
            </a:r>
            <a:r>
              <a:rPr lang="en-US" sz="1400" dirty="0">
                <a:solidFill>
                  <a:srgbClr val="99CCFF"/>
                </a:solidFill>
              </a:rPr>
              <a:t>"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endl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=1;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s[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t[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c[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start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s[start]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costm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=32000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n1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n2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for</a:t>
            </a:r>
            <a:r>
              <a:rPr lang="en-US" sz="1400" dirty="0">
                <a:solidFill>
                  <a:schemeClr val="bg1"/>
                </a:solidFill>
              </a:rPr>
              <a:t>(j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j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</a:t>
            </a:r>
            <a:r>
              <a:rPr lang="en-US" sz="1400" dirty="0">
                <a:solidFill>
                  <a:srgbClr val="00B0F0"/>
                </a:solidFill>
              </a:rPr>
              <a:t>if</a:t>
            </a:r>
            <a:r>
              <a:rPr lang="en-US" sz="1400" dirty="0">
                <a:solidFill>
                  <a:schemeClr val="bg1"/>
                </a:solidFill>
              </a:rPr>
              <a:t>((s[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==1</a:t>
            </a:r>
            <a:r>
              <a:rPr lang="en-US" sz="1400" dirty="0">
                <a:solidFill>
                  <a:schemeClr val="bg1"/>
                </a:solidFill>
              </a:rPr>
              <a:t>) &amp;&amp; (s[j]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==0</a:t>
            </a:r>
            <a:r>
              <a:rPr lang="en-US" sz="1400" dirty="0">
                <a:solidFill>
                  <a:schemeClr val="bg1"/>
                </a:solidFill>
              </a:rPr>
              <a:t>))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</a:t>
            </a:r>
            <a:r>
              <a:rPr lang="en-US" sz="1400" dirty="0">
                <a:solidFill>
                  <a:srgbClr val="00B0F0"/>
                </a:solidFill>
              </a:rPr>
              <a:t>if</a:t>
            </a:r>
            <a:r>
              <a:rPr lang="en-US" sz="1400" dirty="0">
                <a:solidFill>
                  <a:schemeClr val="bg1"/>
                </a:solidFill>
              </a:rPr>
              <a:t>(a[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bg1"/>
                </a:solidFill>
              </a:rPr>
              <a:t>costm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</a:t>
            </a:r>
            <a:r>
              <a:rPr lang="en-US" sz="1400" dirty="0" err="1">
                <a:solidFill>
                  <a:schemeClr val="bg1"/>
                </a:solidFill>
              </a:rPr>
              <a:t>costm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n1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n2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j;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s[n2]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1;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t[n2]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n1;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c[n2]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a[n1][n2];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0285" y="3183445"/>
            <a:ext cx="4659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этой части выводится уже конечный результат ветвей, которые имеют наименьшую стоимость.</a:t>
            </a:r>
          </a:p>
        </p:txBody>
      </p:sp>
    </p:spTree>
    <p:extLst>
      <p:ext uri="{BB962C8B-B14F-4D97-AF65-F5344CB8AC3E}">
        <p14:creationId xmlns:p14="http://schemas.microsoft.com/office/powerpoint/2010/main" val="31087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1420" y="1709057"/>
            <a:ext cx="4885094" cy="40712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754" y="1951399"/>
            <a:ext cx="4653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=2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dirty="0">
                <a:solidFill>
                  <a:schemeClr val="bg1"/>
                </a:solidFill>
              </a:rPr>
              <a:t>n;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rgbClr val="92D050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99CCFF"/>
                </a:solidFill>
              </a:rPr>
              <a:t>“</a:t>
            </a:r>
            <a:r>
              <a:rPr lang="ru-RU" dirty="0" smtClean="0">
                <a:solidFill>
                  <a:srgbClr val="99CCFF"/>
                </a:solidFill>
              </a:rPr>
              <a:t>Путь от </a:t>
            </a:r>
            <a:r>
              <a:rPr lang="en-US" dirty="0" smtClean="0">
                <a:solidFill>
                  <a:srgbClr val="99CCFF"/>
                </a:solidFill>
              </a:rPr>
              <a:t>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local[t[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</a:t>
            </a:r>
            <a:r>
              <a:rPr lang="ru-RU" dirty="0">
                <a:solidFill>
                  <a:srgbClr val="99CCFF"/>
                </a:solidFill>
              </a:rPr>
              <a:t>к</a:t>
            </a:r>
            <a:r>
              <a:rPr lang="en-US" dirty="0" smtClean="0">
                <a:solidFill>
                  <a:srgbClr val="99CCFF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local[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</a:t>
            </a:r>
            <a:r>
              <a:rPr lang="ru-RU" dirty="0" smtClean="0">
                <a:solidFill>
                  <a:srgbClr val="99CCFF"/>
                </a:solidFill>
              </a:rPr>
              <a:t>с расстоянием</a:t>
            </a:r>
            <a:r>
              <a:rPr lang="en-US" dirty="0" smtClean="0">
                <a:solidFill>
                  <a:srgbClr val="99CCFF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a[t[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]][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km."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endl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cost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dirty="0">
                <a:solidFill>
                  <a:schemeClr val="bg1"/>
                </a:solidFill>
              </a:rPr>
              <a:t>n;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  cost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+=</a:t>
            </a:r>
            <a:r>
              <a:rPr lang="en-US" dirty="0">
                <a:solidFill>
                  <a:schemeClr val="bg1"/>
                </a:solidFill>
              </a:rPr>
              <a:t>c[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rgbClr val="92D050"/>
                </a:solidFill>
              </a:rPr>
              <a:t>cout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 smtClean="0">
                <a:solidFill>
                  <a:srgbClr val="99CCFF"/>
                </a:solidFill>
              </a:rPr>
              <a:t>“</a:t>
            </a:r>
            <a:r>
              <a:rPr lang="ru-RU" dirty="0" smtClean="0">
                <a:solidFill>
                  <a:srgbClr val="99CCFF"/>
                </a:solidFill>
              </a:rPr>
              <a:t>Минимальная стоимость</a:t>
            </a:r>
            <a:r>
              <a:rPr lang="en-US" dirty="0" smtClean="0">
                <a:solidFill>
                  <a:srgbClr val="99CCFF"/>
                </a:solidFill>
              </a:rPr>
              <a:t>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cost;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fin.close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getch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1428" y="2775189"/>
            <a:ext cx="4659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конечной части алгоритма представляется уже финальный результат с проложенными путями (ветвями) с наименьшей стоимостью, а так же общее кол-во стоимости.</a:t>
            </a:r>
          </a:p>
        </p:txBody>
      </p:sp>
    </p:spTree>
    <p:extLst>
      <p:ext uri="{BB962C8B-B14F-4D97-AF65-F5344CB8AC3E}">
        <p14:creationId xmlns:p14="http://schemas.microsoft.com/office/powerpoint/2010/main" val="41389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098" y="662819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086" y="1709058"/>
            <a:ext cx="103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4" descr="https://i.snipboard.io/49Prg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45" y="1513115"/>
            <a:ext cx="6702426" cy="46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sz="4800" dirty="0" smtClean="0"/>
              <a:t>Применение алгоритма.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336970" y="2318658"/>
            <a:ext cx="39732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Предположим, что нам нужно проложить дополнительные линии электропередач в р. </a:t>
            </a:r>
            <a:r>
              <a:rPr lang="ru-RU" sz="2000" dirty="0" err="1" smtClean="0">
                <a:solidFill>
                  <a:schemeClr val="bg1"/>
                </a:solidFill>
              </a:rPr>
              <a:t>Сынжерей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Для экономии материалов – применим алгоритм для расчёта наиболее выгодных маршрутов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Осмотры воздушных линий электропередач » Школа для электрика:  электротехника и электрони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3" y="1823197"/>
            <a:ext cx="6128657" cy="416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sz="4800" dirty="0" smtClean="0"/>
              <a:t>Применение алгоритма.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585857" y="1861458"/>
            <a:ext cx="4680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Для начала определим точки, от и к которым будут проложены линии. Это: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) Singerei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Radoaia</a:t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2) Biliceni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Dragansti</a:t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3) Vranesti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8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Pepeni </a:t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4) Chiscareni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Copaceni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5) Mindresti 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5362" name="Picture 2" descr="https://i.snipboard.io/f9Imv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85" y="1674608"/>
            <a:ext cx="3373501" cy="437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sz="4800" dirty="0" smtClean="0"/>
              <a:t>Применение алгоритма.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903512" y="2982686"/>
            <a:ext cx="3298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Вводим необходимые данные и получаем результат: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85" y="1658254"/>
            <a:ext cx="7276563" cy="361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356" y="836990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Оглавление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7356" y="1839686"/>
            <a:ext cx="50241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Введение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Описание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Пример алгоритма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Принцип работы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Применение алгоритма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386" name="Picture 2" descr="Алгоритм — e-xecutive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88" y="1839686"/>
            <a:ext cx="5243226" cy="41143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Введение.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4657" y="2481941"/>
            <a:ext cx="10384972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Алгоритм Прима — алгоритм построения минимального </a:t>
            </a:r>
            <a:r>
              <a:rPr lang="ru-RU" sz="2000" dirty="0" err="1">
                <a:solidFill>
                  <a:schemeClr val="bg1"/>
                </a:solidFill>
              </a:rPr>
              <a:t>остовного</a:t>
            </a:r>
            <a:r>
              <a:rPr lang="ru-RU" sz="2000" dirty="0">
                <a:solidFill>
                  <a:schemeClr val="bg1"/>
                </a:solidFill>
              </a:rPr>
              <a:t> дерева взвешенного связного неориентированного графа. Алгоритм впервые был открыт в 1930 году чешским математиком </a:t>
            </a:r>
            <a:r>
              <a:rPr lang="ru-RU" sz="2000" dirty="0" err="1">
                <a:solidFill>
                  <a:schemeClr val="bg1"/>
                </a:solidFill>
              </a:rPr>
              <a:t>Войцехом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Ярником</a:t>
            </a:r>
            <a:r>
              <a:rPr lang="ru-RU" sz="2000" dirty="0">
                <a:solidFill>
                  <a:schemeClr val="bg1"/>
                </a:solidFill>
              </a:rPr>
              <a:t>, позже </a:t>
            </a:r>
            <a:r>
              <a:rPr lang="ru-RU" sz="2000" dirty="0" err="1">
                <a:solidFill>
                  <a:schemeClr val="bg1"/>
                </a:solidFill>
              </a:rPr>
              <a:t>переоткрыт</a:t>
            </a:r>
            <a:r>
              <a:rPr lang="ru-RU" sz="2000" dirty="0">
                <a:solidFill>
                  <a:schemeClr val="bg1"/>
                </a:solidFill>
              </a:rPr>
              <a:t> Робертом Примом в 1957 году, и, независимо от них, Э. </a:t>
            </a:r>
            <a:r>
              <a:rPr lang="ru-RU" sz="2000" dirty="0" err="1">
                <a:solidFill>
                  <a:schemeClr val="bg1"/>
                </a:solidFill>
              </a:rPr>
              <a:t>Дейкстрой</a:t>
            </a:r>
            <a:r>
              <a:rPr lang="ru-RU" sz="2000" dirty="0">
                <a:solidFill>
                  <a:schemeClr val="bg1"/>
                </a:solidFill>
              </a:rPr>
              <a:t> в 1959 году.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6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Описание.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085" y="2024742"/>
            <a:ext cx="50291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 вход алгоритма подаётся связный неориентированный граф. Для каждого ребра задаётся его стоимость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Сначала берётся произвольная вершина и находится ребро, инцидентное данной вершине и обладающее наименьшей стоимостью. Найденное ребро и соединяемые им две вершины образуют дерево.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7410" name="Picture 2" descr="Алгоритм Прима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3" y="1971575"/>
            <a:ext cx="4713514" cy="395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Описание.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83086" y="2122715"/>
            <a:ext cx="50945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Затем, рассматриваются рёбра графа, один конец которых — уже принадлежащая дереву вершина, а другой — нет; </a:t>
            </a:r>
            <a:endParaRPr lang="ru-RU" sz="2000" dirty="0" smtClean="0">
              <a:solidFill>
                <a:schemeClr val="bg1"/>
              </a:solidFill>
            </a:endParaRP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И</a:t>
            </a:r>
            <a:r>
              <a:rPr lang="ru-RU" sz="2000" dirty="0" smtClean="0">
                <a:solidFill>
                  <a:schemeClr val="bg1"/>
                </a:solidFill>
              </a:rPr>
              <a:t>з </a:t>
            </a:r>
            <a:r>
              <a:rPr lang="ru-RU" sz="2000" dirty="0">
                <a:solidFill>
                  <a:schemeClr val="bg1"/>
                </a:solidFill>
              </a:rPr>
              <a:t>этих рёбер выбирается ребро наименьшей стоимости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Выбираемое </a:t>
            </a:r>
            <a:r>
              <a:rPr lang="ru-RU" sz="2000" dirty="0">
                <a:solidFill>
                  <a:schemeClr val="bg1"/>
                </a:solidFill>
              </a:rPr>
              <a:t>на каждом шаге ребро присоединяется к дереву. 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8434" name="Picture 2" descr="Алгоритмы на графа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0" y="1671906"/>
            <a:ext cx="5648616" cy="362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0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Описание.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086" y="1709058"/>
            <a:ext cx="10363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Рост дерева происходит до тех пор, пока не будут исчерпаны все вершины исходного графа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Результатом работы алгоритма является </a:t>
            </a:r>
            <a:r>
              <a:rPr lang="ru-RU" dirty="0" err="1">
                <a:solidFill>
                  <a:schemeClr val="bg1"/>
                </a:solidFill>
              </a:rPr>
              <a:t>остовное</a:t>
            </a:r>
            <a:r>
              <a:rPr lang="ru-RU" dirty="0">
                <a:solidFill>
                  <a:schemeClr val="bg1"/>
                </a:solidFill>
              </a:rPr>
              <a:t> дерево минимальной стоимости.</a:t>
            </a:r>
          </a:p>
          <a:p>
            <a:r>
              <a:rPr lang="ru-RU" sz="2000" dirty="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i.snipboard.io/kwOoT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918" y="3217163"/>
            <a:ext cx="5428796" cy="264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ru-RU" dirty="0" smtClean="0"/>
              <a:t>алгоритма.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470" y="1534889"/>
            <a:ext cx="9960429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iostream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iomanip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fstream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string.h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conio.h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#define N 30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#define M 21</a:t>
            </a:r>
          </a:p>
          <a:p>
            <a:r>
              <a:rPr lang="en-US" sz="1600" dirty="0">
                <a:solidFill>
                  <a:srgbClr val="00B0F0"/>
                </a:solidFill>
              </a:rPr>
              <a:t>using namespace </a:t>
            </a:r>
            <a:r>
              <a:rPr lang="en-US" sz="1600" dirty="0" err="1">
                <a:solidFill>
                  <a:srgbClr val="92D050"/>
                </a:solidFill>
              </a:rPr>
              <a:t>std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err="1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main( )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a[N][N], s[N], t[N], c[N], n, m, cost,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, j, k, n1, n2, start, 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ifstream</a:t>
            </a:r>
            <a:r>
              <a:rPr lang="en-US" sz="1600" dirty="0">
                <a:solidFill>
                  <a:schemeClr val="bg1"/>
                </a:solidFill>
              </a:rPr>
              <a:t> fin(</a:t>
            </a:r>
            <a:r>
              <a:rPr lang="en-US" sz="1600" dirty="0">
                <a:solidFill>
                  <a:srgbClr val="99CCFF"/>
                </a:solidFill>
              </a:rPr>
              <a:t>"dimasic.txt"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char local[N][M], *</a:t>
            </a:r>
            <a:r>
              <a:rPr lang="en-US" sz="1600" dirty="0" err="1">
                <a:solidFill>
                  <a:schemeClr val="bg1"/>
                </a:solidFill>
              </a:rPr>
              <a:t>loc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"</a:t>
            </a:r>
            <a:r>
              <a:rPr lang="ru-RU" sz="1600" dirty="0" smtClean="0">
                <a:solidFill>
                  <a:srgbClr val="99CCFF"/>
                </a:solidFill>
              </a:rPr>
              <a:t>Алгоритм Прима</a:t>
            </a:r>
            <a:r>
              <a:rPr lang="en-US" sz="1600" dirty="0" smtClean="0">
                <a:solidFill>
                  <a:srgbClr val="99CCFF"/>
                </a:solidFill>
              </a:rPr>
              <a:t>.\</a:t>
            </a:r>
            <a:r>
              <a:rPr lang="en-US" sz="1600" dirty="0">
                <a:solidFill>
                  <a:srgbClr val="99CCFF"/>
                </a:solidFill>
              </a:rPr>
              <a:t>n"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fin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m;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Кол-во вершин</a:t>
            </a:r>
            <a:r>
              <a:rPr lang="en-US" sz="1600" dirty="0" smtClean="0">
                <a:solidFill>
                  <a:srgbClr val="99CCFF"/>
                </a:solidFill>
              </a:rPr>
              <a:t>: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". </a:t>
            </a:r>
            <a:r>
              <a:rPr lang="ru-RU" sz="1600" dirty="0" smtClean="0">
                <a:solidFill>
                  <a:srgbClr val="99CCFF"/>
                </a:solidFill>
              </a:rPr>
              <a:t>Кол-во веток</a:t>
            </a:r>
            <a:r>
              <a:rPr lang="en-US" sz="1600" dirty="0" smtClean="0">
                <a:solidFill>
                  <a:srgbClr val="99CCFF"/>
                </a:solidFill>
              </a:rPr>
              <a:t>: </a:t>
            </a:r>
            <a:r>
              <a:rPr lang="en-US" sz="1600" dirty="0">
                <a:solidFill>
                  <a:srgbClr val="99CCFF"/>
                </a:solidFill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m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 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j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 =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999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]=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m;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fin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j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 </a:t>
            </a:r>
            <a:r>
              <a:rPr lang="en-US" sz="1600" dirty="0">
                <a:solidFill>
                  <a:schemeClr val="bg1"/>
                </a:solidFill>
              </a:rPr>
              <a:t>cost;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 a[j][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 cost;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m;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fin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loc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strcpy</a:t>
            </a:r>
            <a:r>
              <a:rPr lang="en-US" sz="1600" dirty="0">
                <a:solidFill>
                  <a:schemeClr val="bg1"/>
                </a:solidFill>
              </a:rPr>
              <a:t>(local[k], </a:t>
            </a:r>
            <a:r>
              <a:rPr lang="en-US" sz="1600" dirty="0" err="1">
                <a:solidFill>
                  <a:schemeClr val="bg1"/>
                </a:solidFill>
              </a:rPr>
              <a:t>loc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… Continue on next slide -&gt;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ru-RU" dirty="0" smtClean="0"/>
              <a:t>алгоритма.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7428" y="1926771"/>
            <a:ext cx="9960429" cy="427809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dirty="0" err="1" smtClean="0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Матрица стоимости всех путей</a:t>
            </a:r>
            <a:r>
              <a:rPr lang="en-US" sz="1600" dirty="0" smtClean="0">
                <a:solidFill>
                  <a:srgbClr val="99CCFF"/>
                </a:solidFill>
              </a:rPr>
              <a:t>\n"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 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j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setw</a:t>
            </a:r>
            <a:r>
              <a:rPr lang="en-US" sz="1600" dirty="0">
                <a:solidFill>
                  <a:schemeClr val="bg1"/>
                </a:solidFill>
              </a:rPr>
              <a:t>(4)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Ветви с наименьшей стоимостью</a:t>
            </a:r>
            <a:r>
              <a:rPr lang="en-US" sz="1600" dirty="0" smtClean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=1;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s[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t[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c[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start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s[start]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=32000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n1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n2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         for</a:t>
            </a:r>
            <a:r>
              <a:rPr lang="en-US" sz="1600" dirty="0">
                <a:solidFill>
                  <a:schemeClr val="bg1"/>
                </a:solidFill>
              </a:rPr>
              <a:t>(j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j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</a:t>
            </a:r>
            <a:r>
              <a:rPr lang="en-US" sz="1600" dirty="0">
                <a:solidFill>
                  <a:srgbClr val="00B0F0"/>
                </a:solidFill>
              </a:rPr>
              <a:t>if</a:t>
            </a:r>
            <a:r>
              <a:rPr lang="en-US" sz="1600" dirty="0">
                <a:solidFill>
                  <a:schemeClr val="bg1"/>
                </a:solidFill>
              </a:rPr>
              <a:t>((s[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==1</a:t>
            </a:r>
            <a:r>
              <a:rPr lang="en-US" sz="1600" dirty="0">
                <a:solidFill>
                  <a:schemeClr val="bg1"/>
                </a:solidFill>
              </a:rPr>
              <a:t>) &amp;&amp; (s[j]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==0</a:t>
            </a:r>
            <a:r>
              <a:rPr lang="en-US" sz="1600" dirty="0">
                <a:solidFill>
                  <a:schemeClr val="bg1"/>
                </a:solidFill>
              </a:rPr>
              <a:t>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</a:t>
            </a:r>
            <a:r>
              <a:rPr lang="en-US" sz="1600" dirty="0">
                <a:solidFill>
                  <a:srgbClr val="00B0F0"/>
                </a:solidFill>
              </a:rPr>
              <a:t>if</a:t>
            </a:r>
            <a:r>
              <a:rPr lang="en-US" sz="1600" dirty="0">
                <a:solidFill>
                  <a:schemeClr val="bg1"/>
                </a:solidFill>
              </a:rPr>
              <a:t>(a[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n1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n2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j;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s[n2]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t[n2]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n1;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c[n2]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a[n1][n2];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… Continue on next slide -&gt;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ru-RU" dirty="0" smtClean="0"/>
              <a:t>алгоритма.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4148" y="2220685"/>
            <a:ext cx="8250301" cy="280076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=2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Путь от</a:t>
            </a:r>
            <a:r>
              <a:rPr lang="en-US" sz="1600" dirty="0" smtClean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local[t[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ru-RU" sz="1600" dirty="0" smtClean="0">
                <a:solidFill>
                  <a:srgbClr val="99CCFF"/>
                </a:solidFill>
              </a:rPr>
              <a:t>до</a:t>
            </a:r>
            <a:r>
              <a:rPr lang="en-US" sz="1600" dirty="0" smtClean="0">
                <a:solidFill>
                  <a:srgbClr val="99CCFF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local[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ru-RU" sz="1600" dirty="0" smtClean="0">
                <a:solidFill>
                  <a:srgbClr val="99CCFF"/>
                </a:solidFill>
              </a:rPr>
              <a:t>при расстоянии</a:t>
            </a:r>
            <a:r>
              <a:rPr lang="en-US" sz="1600" dirty="0" smtClean="0">
                <a:solidFill>
                  <a:srgbClr val="99CCFF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a[t[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]][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km."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cost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cost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+=</a:t>
            </a:r>
            <a:r>
              <a:rPr lang="en-US" sz="1600" dirty="0">
                <a:solidFill>
                  <a:schemeClr val="bg1"/>
                </a:solidFill>
              </a:rPr>
              <a:t>c[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Минимальная стоимость</a:t>
            </a:r>
            <a:r>
              <a:rPr lang="en-US" sz="1600" dirty="0" smtClean="0">
                <a:solidFill>
                  <a:srgbClr val="99CCFF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cost;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fin.close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getch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4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1645</TotalTime>
  <Words>1269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Алгоритм Прима</vt:lpstr>
      <vt:lpstr>Оглавление</vt:lpstr>
      <vt:lpstr>Введение.</vt:lpstr>
      <vt:lpstr>Описание.</vt:lpstr>
      <vt:lpstr>Описание.</vt:lpstr>
      <vt:lpstr>Описание.</vt:lpstr>
      <vt:lpstr>Пример алгоритма.</vt:lpstr>
      <vt:lpstr>Пример алгоритма.</vt:lpstr>
      <vt:lpstr>Пример алгоритма.</vt:lpstr>
      <vt:lpstr>Принцип работы.</vt:lpstr>
      <vt:lpstr>Принцип работы.</vt:lpstr>
      <vt:lpstr>Принцип работы.</vt:lpstr>
      <vt:lpstr>Принцип работы.</vt:lpstr>
      <vt:lpstr>Принцип работы.</vt:lpstr>
      <vt:lpstr>Принцип работы.</vt:lpstr>
      <vt:lpstr>Применение алгоритма.</vt:lpstr>
      <vt:lpstr>Применение алгоритма.</vt:lpstr>
      <vt:lpstr>Применение алгоритма.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Прима</dc:title>
  <dc:creator>Urarak</dc:creator>
  <cp:lastModifiedBy>utilizator</cp:lastModifiedBy>
  <cp:revision>37</cp:revision>
  <dcterms:created xsi:type="dcterms:W3CDTF">2020-11-29T13:49:26Z</dcterms:created>
  <dcterms:modified xsi:type="dcterms:W3CDTF">2020-12-03T12:23:03Z</dcterms:modified>
</cp:coreProperties>
</file>