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E87"/>
    <a:srgbClr val="687676"/>
    <a:srgbClr val="4F6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5BFBB-3291-4A99-88A7-649D839B45A1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7F905-4350-45C2-881A-30BAAF702C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79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19FCB-8D04-42F1-B2D0-B2F76B8ACC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1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19FCB-8D04-42F1-B2D0-B2F76B8ACC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28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06A-4A02-4DBE-B64F-2B7D99CD867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909-8E4B-46DB-AEED-4A00459F0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09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06A-4A02-4DBE-B64F-2B7D99CD867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909-8E4B-46DB-AEED-4A00459F0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3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06A-4A02-4DBE-B64F-2B7D99CD867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909-8E4B-46DB-AEED-4A00459F0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06A-4A02-4DBE-B64F-2B7D99CD867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909-8E4B-46DB-AEED-4A00459F0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23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06A-4A02-4DBE-B64F-2B7D99CD867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909-8E4B-46DB-AEED-4A00459F0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5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06A-4A02-4DBE-B64F-2B7D99CD867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909-8E4B-46DB-AEED-4A00459F0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6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06A-4A02-4DBE-B64F-2B7D99CD867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909-8E4B-46DB-AEED-4A00459F0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84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06A-4A02-4DBE-B64F-2B7D99CD867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909-8E4B-46DB-AEED-4A00459F0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1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06A-4A02-4DBE-B64F-2B7D99CD867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909-8E4B-46DB-AEED-4A00459F0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8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06A-4A02-4DBE-B64F-2B7D99CD867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909-8E4B-46DB-AEED-4A00459F0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5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06A-4A02-4DBE-B64F-2B7D99CD867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909-8E4B-46DB-AEED-4A00459F0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30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F06A-4A02-4DBE-B64F-2B7D99CD867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1C909-8E4B-46DB-AEED-4A00459F0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9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70" y="164590"/>
            <a:ext cx="4870519" cy="856937"/>
          </a:xfrm>
          <a:prstGeom prst="rect">
            <a:avLst/>
          </a:prstGeom>
        </p:spPr>
      </p:pic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8A23795-B8CA-DF31-9C1E-6D0750B2E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230" y="164589"/>
            <a:ext cx="2743200" cy="792866"/>
          </a:xfrm>
          <a:prstGeom prst="rect">
            <a:avLst/>
          </a:prstGeom>
        </p:spPr>
      </p:pic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64756"/>
              </p:ext>
            </p:extLst>
          </p:nvPr>
        </p:nvGraphicFramePr>
        <p:xfrm>
          <a:off x="137696" y="6406389"/>
          <a:ext cx="11808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320">
                  <a:extLst>
                    <a:ext uri="{9D8B030D-6E8A-4147-A177-3AD203B41FA5}">
                      <a16:colId xmlns:a16="http://schemas.microsoft.com/office/drawing/2014/main" val="2457090113"/>
                    </a:ext>
                  </a:extLst>
                </a:gridCol>
                <a:gridCol w="2950560">
                  <a:extLst>
                    <a:ext uri="{9D8B030D-6E8A-4147-A177-3AD203B41FA5}">
                      <a16:colId xmlns:a16="http://schemas.microsoft.com/office/drawing/2014/main" val="2456719164"/>
                    </a:ext>
                  </a:extLst>
                </a:gridCol>
                <a:gridCol w="2950560">
                  <a:extLst>
                    <a:ext uri="{9D8B030D-6E8A-4147-A177-3AD203B41FA5}">
                      <a16:colId xmlns:a16="http://schemas.microsoft.com/office/drawing/2014/main" val="946696690"/>
                    </a:ext>
                  </a:extLst>
                </a:gridCol>
                <a:gridCol w="2950560">
                  <a:extLst>
                    <a:ext uri="{9D8B030D-6E8A-4147-A177-3AD203B41FA5}">
                      <a16:colId xmlns:a16="http://schemas.microsoft.com/office/drawing/2014/main" val="2400479684"/>
                    </a:ext>
                  </a:extLst>
                </a:gridCol>
              </a:tblGrid>
              <a:tr h="281138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Indumini Ranatunga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Dr Patricia Ternes Dallagnollo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Dr Victoria Houlden</a:t>
                      </a:r>
                      <a:endParaRPr lang="en-GB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Dr Nicolas Malleson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462007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137696" y="1103890"/>
            <a:ext cx="118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21642" y="1186254"/>
            <a:ext cx="6022109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 Ambient Populations under Different Restriction Schemes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4142" y="2054942"/>
            <a:ext cx="393290" cy="403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8" descr="A picture containing building, sky, outdoor, street&#10;&#10;Description automatically generated">
            <a:extLst>
              <a:ext uri="{FF2B5EF4-FFF2-40B4-BE49-F238E27FC236}">
                <a16:creationId xmlns:a16="http://schemas.microsoft.com/office/drawing/2014/main" id="{4E3479E9-BD4E-5890-7316-45D58163AE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7"/>
          <a:stretch/>
        </p:blipFill>
        <p:spPr>
          <a:xfrm>
            <a:off x="5921642" y="2129432"/>
            <a:ext cx="6022109" cy="42327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1229" t="731" r="1299" b="1994"/>
          <a:stretch/>
        </p:blipFill>
        <p:spPr>
          <a:xfrm>
            <a:off x="137696" y="1177058"/>
            <a:ext cx="5718159" cy="5185163"/>
          </a:xfrm>
          <a:prstGeom prst="rect">
            <a:avLst/>
          </a:prstGeom>
        </p:spPr>
      </p:pic>
      <p:pic>
        <p:nvPicPr>
          <p:cNvPr id="1026" name="Picture 2" descr="Economic and Social Research Counci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3" y="164589"/>
            <a:ext cx="1108363" cy="80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onsumer Data Research Centr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42"/>
          <a:stretch/>
        </p:blipFill>
        <p:spPr bwMode="auto">
          <a:xfrm>
            <a:off x="8851871" y="198843"/>
            <a:ext cx="1628778" cy="79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921643" y="2078310"/>
            <a:ext cx="6022109" cy="923330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spAutoFit/>
          </a:bodyPr>
          <a:lstStyle/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chemeClr val="tx1"/>
                </a:solidFill>
              </a:rPr>
              <a:t>How have cities changed during the pandemic?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chemeClr val="tx1"/>
                </a:solidFill>
              </a:rPr>
              <a:t>Which changes will remain as the pandemic subsides?</a:t>
            </a:r>
            <a:endParaRPr lang="en-GB" sz="1600" b="1" dirty="0"/>
          </a:p>
          <a:p>
            <a:pPr lvl="1" algn="just">
              <a:lnSpc>
                <a:spcPct val="150000"/>
              </a:lnSpc>
            </a:pPr>
            <a:endParaRPr lang="en-GB" sz="400" b="1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95719" y="4098698"/>
            <a:ext cx="1262020" cy="1210634"/>
          </a:xfrm>
          <a:prstGeom prst="ellipse">
            <a:avLst/>
          </a:prstGeom>
          <a:solidFill>
            <a:srgbClr val="577E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Raw Data From Data Mill North</a:t>
            </a:r>
            <a:endParaRPr lang="en-GB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216220" y="1237151"/>
            <a:ext cx="1638394" cy="2438737"/>
          </a:xfrm>
          <a:prstGeom prst="rect">
            <a:avLst/>
          </a:prstGeom>
          <a:solidFill>
            <a:schemeClr val="bg1"/>
          </a:solidFill>
          <a:ln>
            <a:solidFill>
              <a:srgbClr val="577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 smtClean="0">
                <a:solidFill>
                  <a:srgbClr val="577E87"/>
                </a:solidFill>
              </a:rPr>
              <a:t>2008 – 2021</a:t>
            </a:r>
          </a:p>
          <a:p>
            <a:endParaRPr lang="en-GB" sz="1400" b="1" dirty="0">
              <a:solidFill>
                <a:srgbClr val="577E8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 smtClean="0">
                <a:solidFill>
                  <a:srgbClr val="577E87"/>
                </a:solidFill>
              </a:rPr>
              <a:t>629,424 filtered hourly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>
              <a:solidFill>
                <a:srgbClr val="577E8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 smtClean="0">
                <a:solidFill>
                  <a:srgbClr val="577E87"/>
                </a:solidFill>
              </a:rPr>
              <a:t>Cleaned and Aggregated Data by City Council Ambient Pop under COVID-19 Project </a:t>
            </a:r>
            <a:endParaRPr lang="en-GB" sz="1400" b="1" dirty="0">
              <a:solidFill>
                <a:srgbClr val="577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1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70" y="164590"/>
            <a:ext cx="4870519" cy="856937"/>
          </a:xfrm>
          <a:prstGeom prst="rect">
            <a:avLst/>
          </a:prstGeom>
        </p:spPr>
      </p:pic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137696" y="6406389"/>
          <a:ext cx="11808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320">
                  <a:extLst>
                    <a:ext uri="{9D8B030D-6E8A-4147-A177-3AD203B41FA5}">
                      <a16:colId xmlns:a16="http://schemas.microsoft.com/office/drawing/2014/main" val="2457090113"/>
                    </a:ext>
                  </a:extLst>
                </a:gridCol>
                <a:gridCol w="2950560">
                  <a:extLst>
                    <a:ext uri="{9D8B030D-6E8A-4147-A177-3AD203B41FA5}">
                      <a16:colId xmlns:a16="http://schemas.microsoft.com/office/drawing/2014/main" val="2456719164"/>
                    </a:ext>
                  </a:extLst>
                </a:gridCol>
                <a:gridCol w="2950560">
                  <a:extLst>
                    <a:ext uri="{9D8B030D-6E8A-4147-A177-3AD203B41FA5}">
                      <a16:colId xmlns:a16="http://schemas.microsoft.com/office/drawing/2014/main" val="946696690"/>
                    </a:ext>
                  </a:extLst>
                </a:gridCol>
                <a:gridCol w="2950560">
                  <a:extLst>
                    <a:ext uri="{9D8B030D-6E8A-4147-A177-3AD203B41FA5}">
                      <a16:colId xmlns:a16="http://schemas.microsoft.com/office/drawing/2014/main" val="2400479684"/>
                    </a:ext>
                  </a:extLst>
                </a:gridCol>
              </a:tblGrid>
              <a:tr h="281138">
                <a:tc>
                  <a:txBody>
                    <a:bodyPr/>
                    <a:lstStyle/>
                    <a:p>
                      <a:pPr algn="ctr"/>
                      <a:r>
                        <a:rPr lang="en-GB" sz="1600" b="1">
                          <a:solidFill>
                            <a:schemeClr val="tx1"/>
                          </a:solidFill>
                        </a:rPr>
                        <a:t>Indumini Ranatunga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Dr Patricia Ternes Dallagnollo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Dr Victoria Houlden</a:t>
                      </a:r>
                      <a:endParaRPr lang="en-GB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Dr Nicolas Malleson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462007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137696" y="1103890"/>
            <a:ext cx="118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Path, Feet, Shoes, Road Sur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9" y="1249874"/>
            <a:ext cx="5753945" cy="501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334" y="1221377"/>
            <a:ext cx="5869362" cy="509530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9617826" y="5353396"/>
            <a:ext cx="2055016" cy="5722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GB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GB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54795" y="1855537"/>
            <a:ext cx="1422262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SARIMA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3446" y="3149556"/>
            <a:ext cx="1243585" cy="5433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ARIMA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26630" y="1572134"/>
            <a:ext cx="2494361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3/3 Next Steps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82466" y="3149556"/>
            <a:ext cx="866645" cy="5433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</a:t>
            </a:r>
          </a:p>
        </p:txBody>
      </p:sp>
      <p:pic>
        <p:nvPicPr>
          <p:cNvPr id="2052" name="Picture 4" descr="Online, Web, Statistics, Da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88" y="2539963"/>
            <a:ext cx="7167074" cy="439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270" y="1221377"/>
            <a:ext cx="4870519" cy="4985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5233" y="1800531"/>
            <a:ext cx="6512281" cy="4406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285233" y="1221378"/>
            <a:ext cx="6512281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2/3 Initial Time Series Analysis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/>
          <a:srcRect b="1119"/>
          <a:stretch/>
        </p:blipFill>
        <p:spPr>
          <a:xfrm>
            <a:off x="5833872" y="1298448"/>
            <a:ext cx="5799049" cy="4908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270" y="1882893"/>
            <a:ext cx="5452984" cy="4323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245270" y="1259826"/>
            <a:ext cx="5452984" cy="5092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1/3 Exploratory Data Analysis (EDA)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8A23795-B8CA-DF31-9C1E-6D0750B2E1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2230" y="164589"/>
            <a:ext cx="2743200" cy="792866"/>
          </a:xfrm>
          <a:prstGeom prst="rect">
            <a:avLst/>
          </a:prstGeom>
        </p:spPr>
      </p:pic>
      <p:pic>
        <p:nvPicPr>
          <p:cNvPr id="64" name="Picture 2" descr="Economic and Social Research Council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3" y="164589"/>
            <a:ext cx="1108363" cy="80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Consumer Data Research Centre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42"/>
          <a:stretch/>
        </p:blipFill>
        <p:spPr bwMode="auto">
          <a:xfrm>
            <a:off x="8851871" y="198843"/>
            <a:ext cx="1628778" cy="79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78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0" grpId="0" animBg="1"/>
      <p:bldP spid="2" grpId="0" animBg="1"/>
      <p:bldP spid="52" grpId="0" animBg="1"/>
      <p:bldP spid="21" grpId="0" animBg="1"/>
      <p:bldP spid="12" grpId="0" animBg="1"/>
      <p:bldP spid="12" grpId="1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61402DFF4F54FA6F0E79D8957ABDB" ma:contentTypeVersion="11" ma:contentTypeDescription="Create a new document." ma:contentTypeScope="" ma:versionID="de644312b8d8b86f821ef81941a3050b">
  <xsd:schema xmlns:xsd="http://www.w3.org/2001/XMLSchema" xmlns:xs="http://www.w3.org/2001/XMLSchema" xmlns:p="http://schemas.microsoft.com/office/2006/metadata/properties" xmlns:ns3="aba29859-ebb7-4ac3-b748-1ca7d6e317bb" xmlns:ns4="6bbb81ef-0b5a-495e-8a1e-85a925b17bbe" targetNamespace="http://schemas.microsoft.com/office/2006/metadata/properties" ma:root="true" ma:fieldsID="cdea4fc5d1ff70b055f3f13b8911ff57" ns3:_="" ns4:_="">
    <xsd:import namespace="aba29859-ebb7-4ac3-b748-1ca7d6e317bb"/>
    <xsd:import namespace="6bbb81ef-0b5a-495e-8a1e-85a925b17b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29859-ebb7-4ac3-b748-1ca7d6e317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b81ef-0b5a-495e-8a1e-85a925b17bb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A3C765-95D6-4306-9269-620E397C76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AA9EAA-41AC-4B7F-B51D-E339BE7E6305}">
  <ds:schemaRefs>
    <ds:schemaRef ds:uri="aba29859-ebb7-4ac3-b748-1ca7d6e317bb"/>
    <ds:schemaRef ds:uri="6bbb81ef-0b5a-495e-8a1e-85a925b17bbe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DE47F3-FBCE-43FA-9704-9A34A61701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a29859-ebb7-4ac3-b748-1ca7d6e317bb"/>
    <ds:schemaRef ds:uri="6bbb81ef-0b5a-495e-8a1e-85a925b17b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98</Words>
  <Application>Microsoft Office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Indumini Ranatunga</dc:creator>
  <cp:lastModifiedBy>Indumini Ranatunga</cp:lastModifiedBy>
  <cp:revision>30</cp:revision>
  <dcterms:created xsi:type="dcterms:W3CDTF">2022-07-22T12:55:59Z</dcterms:created>
  <dcterms:modified xsi:type="dcterms:W3CDTF">2022-07-22T22:46:46Z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0x010100F5F61402DFF4F54FA6F0E79D8957ABDB</vt:lpwstr>
  </property>
</Properties>
</file>