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</p:sldIdLst>
  <p:sldSz cx="42803763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9B1"/>
    <a:srgbClr val="ED7E53"/>
    <a:srgbClr val="6E78B9"/>
    <a:srgbClr val="9C85C0"/>
    <a:srgbClr val="F6AAC9"/>
    <a:srgbClr val="FC9D99"/>
    <a:srgbClr val="BC99C7"/>
    <a:srgbClr val="794F9D"/>
    <a:srgbClr val="F3A447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-4872" y="-3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5237694"/>
            <a:ext cx="36383199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6809511"/>
            <a:ext cx="32102822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5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703917"/>
            <a:ext cx="9229561" cy="271219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703917"/>
            <a:ext cx="27153637" cy="271219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978784"/>
            <a:ext cx="36918246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1417501"/>
            <a:ext cx="36918246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519583"/>
            <a:ext cx="18191599" cy="203062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519583"/>
            <a:ext cx="18191599" cy="203062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0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703924"/>
            <a:ext cx="36918246" cy="6185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845427"/>
            <a:ext cx="18107995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690350"/>
            <a:ext cx="18107995" cy="171947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845427"/>
            <a:ext cx="18197174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690350"/>
            <a:ext cx="18197174" cy="171947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1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133600"/>
            <a:ext cx="13805328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607991"/>
            <a:ext cx="21669405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601200"/>
            <a:ext cx="13805328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133600"/>
            <a:ext cx="13805328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607991"/>
            <a:ext cx="21669405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601200"/>
            <a:ext cx="13805328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703924"/>
            <a:ext cx="36918246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519583"/>
            <a:ext cx="36918246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9662974"/>
            <a:ext cx="9630847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5B94-2C2D-4C3B-9347-7C0909160938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9662974"/>
            <a:ext cx="1444627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9662974"/>
            <a:ext cx="9630847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C31F-46F2-4B96-8D2B-BEBC718EE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7086" y="746"/>
            <a:ext cx="42890849" cy="3016210"/>
          </a:xfrm>
          <a:prstGeom prst="rect">
            <a:avLst/>
          </a:prstGeom>
          <a:solidFill>
            <a:srgbClr val="4883B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600" b="1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BOOSTED GLIMPSE: USING A GRADIENT BOOSTING MACHINE MODEL TO UNRAVEL THE FACTORS INFLUENCING TRANSPORT IN HANOI</a:t>
            </a:r>
            <a:endParaRPr lang="en-GB" sz="5600" b="1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ctr"/>
            <a:r>
              <a:rPr lang="en-GB" sz="5400" dirty="0"/>
              <a:t>Eric </a:t>
            </a:r>
            <a:r>
              <a:rPr lang="en-GB" sz="5400" dirty="0" smtClean="0"/>
              <a:t>Wanjau</a:t>
            </a:r>
            <a:r>
              <a:rPr lang="en-GB" sz="5400" baseline="30000" dirty="0" smtClean="0"/>
              <a:t>1</a:t>
            </a:r>
            <a:r>
              <a:rPr lang="en-GB" sz="5400" dirty="0" smtClean="0"/>
              <a:t>, </a:t>
            </a:r>
            <a:r>
              <a:rPr lang="en-GB" sz="5400" dirty="0"/>
              <a:t>Minh </a:t>
            </a:r>
            <a:r>
              <a:rPr lang="en-GB" sz="5400" dirty="0" smtClean="0"/>
              <a:t>Kieu</a:t>
            </a:r>
            <a:r>
              <a:rPr lang="en-GB" sz="5400" baseline="30000" dirty="0" smtClean="0"/>
              <a:t>4</a:t>
            </a:r>
            <a:r>
              <a:rPr lang="en-GB" sz="5400" dirty="0" smtClean="0"/>
              <a:t>, </a:t>
            </a:r>
            <a:r>
              <a:rPr lang="en-GB" sz="5400" dirty="0"/>
              <a:t>Nick Malleson</a:t>
            </a:r>
            <a:r>
              <a:rPr lang="en-GB" sz="5400" baseline="30000" dirty="0"/>
              <a:t>1, 2</a:t>
            </a:r>
            <a:r>
              <a:rPr lang="en-GB" sz="5400" dirty="0"/>
              <a:t>, Alexis Comber</a:t>
            </a:r>
            <a:r>
              <a:rPr lang="en-GB" sz="5400" baseline="30000" dirty="0"/>
              <a:t>2</a:t>
            </a:r>
            <a:r>
              <a:rPr lang="en-GB" sz="5400" dirty="0"/>
              <a:t>, Kristina Bratkova</a:t>
            </a:r>
            <a:r>
              <a:rPr lang="en-GB" sz="5400" baseline="30000" dirty="0" smtClean="0"/>
              <a:t>1</a:t>
            </a:r>
            <a:r>
              <a:rPr lang="en-GB" sz="5400" dirty="0" smtClean="0"/>
              <a:t>,Phe </a:t>
            </a:r>
            <a:r>
              <a:rPr lang="en-GB" sz="5400" dirty="0"/>
              <a:t>Hoang </a:t>
            </a:r>
            <a:r>
              <a:rPr lang="en-GB" sz="5400" dirty="0" smtClean="0"/>
              <a:t>Huu</a:t>
            </a:r>
            <a:r>
              <a:rPr lang="en-GB" sz="5400" baseline="30000" dirty="0" smtClean="0"/>
              <a:t>3</a:t>
            </a:r>
            <a:r>
              <a:rPr lang="en-GB" sz="5400" dirty="0" smtClean="0"/>
              <a:t>, </a:t>
            </a:r>
            <a:r>
              <a:rPr lang="en-GB" sz="5400" dirty="0" err="1" smtClean="0"/>
              <a:t>Thanh</a:t>
            </a:r>
            <a:r>
              <a:rPr lang="en-GB" sz="5400" dirty="0" smtClean="0"/>
              <a:t> </a:t>
            </a:r>
            <a:r>
              <a:rPr lang="en-GB" sz="5400" dirty="0"/>
              <a:t>Bui Quang</a:t>
            </a:r>
            <a:r>
              <a:rPr lang="en-GB" sz="5400" baseline="30000" dirty="0"/>
              <a:t>5</a:t>
            </a:r>
            <a:r>
              <a:rPr lang="en-GB" sz="5400" dirty="0"/>
              <a:t> and Hang Nguyen </a:t>
            </a:r>
            <a:r>
              <a:rPr lang="en-GB" sz="5400" dirty="0" err="1"/>
              <a:t>Thi</a:t>
            </a:r>
            <a:r>
              <a:rPr lang="en-GB" sz="5400" dirty="0"/>
              <a:t> Thuy</a:t>
            </a:r>
            <a:r>
              <a:rPr lang="en-GB" sz="5400" baseline="30000" dirty="0"/>
              <a:t>6</a:t>
            </a:r>
            <a:r>
              <a:rPr lang="en-GB" sz="5400" b="1" dirty="0">
                <a:latin typeface="+mj-lt"/>
              </a:rPr>
              <a:t> </a:t>
            </a:r>
          </a:p>
          <a:p>
            <a:pPr algn="ctr"/>
            <a:r>
              <a:rPr lang="en-GB" sz="4000" baseline="30000" dirty="0"/>
              <a:t>1</a:t>
            </a:r>
            <a:r>
              <a:rPr lang="en-GB" sz="4000" dirty="0"/>
              <a:t>Leeds Institute for Data Analytics, University of Leeds, UK | </a:t>
            </a:r>
            <a:r>
              <a:rPr lang="en-GB" sz="4000" baseline="30000" dirty="0"/>
              <a:t>2</a:t>
            </a:r>
            <a:r>
              <a:rPr lang="en-GB" sz="4000" dirty="0"/>
              <a:t>School of Geography, University of Leeds, UK | </a:t>
            </a:r>
            <a:r>
              <a:rPr lang="en-GB" sz="4000" baseline="30000" dirty="0"/>
              <a:t>3</a:t>
            </a:r>
            <a:r>
              <a:rPr lang="en-GB" sz="4000" dirty="0"/>
              <a:t>R&amp;D Consultants, Hanoi City, Vietnam | </a:t>
            </a:r>
            <a:r>
              <a:rPr lang="en-GB" sz="4000" baseline="30000" dirty="0"/>
              <a:t>4</a:t>
            </a:r>
            <a:r>
              <a:rPr lang="en-GB" sz="4000" dirty="0"/>
              <a:t>Faculty of Engineering, University of Auckland, New Zealand | </a:t>
            </a:r>
            <a:r>
              <a:rPr lang="en-GB" sz="4000" baseline="30000" dirty="0"/>
              <a:t>5</a:t>
            </a:r>
            <a:r>
              <a:rPr lang="en-GB" sz="4000" dirty="0"/>
              <a:t>Faculty of Geography, VNU University Science, Hanoi, Vietnam | </a:t>
            </a:r>
            <a:r>
              <a:rPr lang="en-GB" sz="4000" baseline="30000" dirty="0"/>
              <a:t>6</a:t>
            </a:r>
            <a:r>
              <a:rPr lang="en-GB" sz="4000" dirty="0"/>
              <a:t>VNU Vietnam Japan University, Vietnam National University, Hanoi</a:t>
            </a:r>
            <a:endParaRPr lang="en-GB" sz="40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" y="3272316"/>
            <a:ext cx="6816325" cy="34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/>
          <p:cNvSpPr/>
          <p:nvPr/>
        </p:nvSpPr>
        <p:spPr>
          <a:xfrm>
            <a:off x="0" y="3293487"/>
            <a:ext cx="17196736" cy="12714516"/>
          </a:xfrm>
          <a:prstGeom prst="rect">
            <a:avLst/>
          </a:prstGeom>
          <a:solidFill>
            <a:srgbClr val="EB6F40">
              <a:alpha val="89804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Rectangle 6"/>
          <p:cNvSpPr/>
          <p:nvPr/>
        </p:nvSpPr>
        <p:spPr>
          <a:xfrm>
            <a:off x="-48050" y="8887481"/>
            <a:ext cx="2036394" cy="59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" name="Oval 7"/>
          <p:cNvSpPr/>
          <p:nvPr/>
        </p:nvSpPr>
        <p:spPr>
          <a:xfrm>
            <a:off x="1240396" y="4099032"/>
            <a:ext cx="11604170" cy="11656702"/>
          </a:xfrm>
          <a:prstGeom prst="ellipse">
            <a:avLst/>
          </a:prstGeom>
          <a:solidFill>
            <a:schemeClr val="bg1"/>
          </a:solidFill>
          <a:ln w="136525" cmpd="dbl"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/>
          <p:cNvSpPr txBox="1"/>
          <p:nvPr/>
        </p:nvSpPr>
        <p:spPr>
          <a:xfrm>
            <a:off x="3864056" y="4987038"/>
            <a:ext cx="64419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276BB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Introduction</a:t>
            </a:r>
            <a:endParaRPr lang="en-US" sz="6600" b="1" dirty="0">
              <a:solidFill>
                <a:srgbClr val="276BB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GB" sz="7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4968" y="6918350"/>
            <a:ext cx="9777442" cy="1754326"/>
            <a:chOff x="5194428" y="10255770"/>
            <a:chExt cx="9777443" cy="1749697"/>
          </a:xfrm>
        </p:grpSpPr>
        <p:sp>
          <p:nvSpPr>
            <p:cNvPr id="10" name="TextBox 9"/>
            <p:cNvSpPr txBox="1"/>
            <p:nvPr/>
          </p:nvSpPr>
          <p:spPr>
            <a:xfrm>
              <a:off x="6760155" y="10255770"/>
              <a:ext cx="8211716" cy="174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latin typeface="+mj-lt"/>
                </a:rPr>
                <a:t>An </a:t>
              </a:r>
              <a:r>
                <a:rPr lang="en-GB" sz="3600" b="1" dirty="0">
                  <a:latin typeface="+mj-lt"/>
                </a:rPr>
                <a:t>overwhelming majority </a:t>
              </a:r>
              <a:r>
                <a:rPr lang="en-GB" sz="3600" dirty="0" smtClean="0">
                  <a:latin typeface="+mj-lt"/>
                </a:rPr>
                <a:t>in </a:t>
              </a:r>
              <a:r>
                <a:rPr lang="en-GB" sz="3600" dirty="0">
                  <a:latin typeface="+mj-lt"/>
                </a:rPr>
                <a:t>Hanoi city use motorbikes as </a:t>
              </a:r>
              <a:r>
                <a:rPr lang="en-GB" sz="3600" dirty="0" smtClean="0">
                  <a:latin typeface="+mj-lt"/>
                </a:rPr>
                <a:t>their primary means: around </a:t>
              </a:r>
              <a:r>
                <a:rPr lang="en-GB" sz="3600" b="1" dirty="0">
                  <a:latin typeface="+mj-lt"/>
                </a:rPr>
                <a:t>2 motorbikes per person</a:t>
              </a:r>
              <a:r>
                <a:rPr lang="en-GB" sz="3600" dirty="0">
                  <a:latin typeface="+mj-lt"/>
                </a:rPr>
                <a:t>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94428" y="10467623"/>
              <a:ext cx="1449072" cy="706018"/>
              <a:chOff x="932077" y="5206670"/>
              <a:chExt cx="1914228" cy="91438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496" y="5487588"/>
                <a:ext cx="545809" cy="54580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077" y="5468371"/>
                <a:ext cx="565026" cy="565026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3789" y="5484181"/>
                <a:ext cx="565026" cy="56502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795675" y="5206670"/>
                <a:ext cx="680517" cy="91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:</a:t>
                </a:r>
                <a:endParaRPr lang="en-GB" sz="6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828687" y="8791615"/>
            <a:ext cx="10324353" cy="1441000"/>
            <a:chOff x="4888147" y="11643414"/>
            <a:chExt cx="10324354" cy="1437197"/>
          </a:xfrm>
        </p:grpSpPr>
        <p:grpSp>
          <p:nvGrpSpPr>
            <p:cNvPr id="24" name="Group 23"/>
            <p:cNvGrpSpPr/>
            <p:nvPr/>
          </p:nvGrpSpPr>
          <p:grpSpPr>
            <a:xfrm>
              <a:off x="4888147" y="11643414"/>
              <a:ext cx="1877149" cy="1437197"/>
              <a:chOff x="5118539" y="11723598"/>
              <a:chExt cx="2092200" cy="1549147"/>
            </a:xfrm>
          </p:grpSpPr>
          <p:pic>
            <p:nvPicPr>
              <p:cNvPr id="25" name="Picture 9">
                <a:extLst>
                  <a:ext uri="{FF2B5EF4-FFF2-40B4-BE49-F238E27FC236}">
                    <a16:creationId xmlns:a16="http://schemas.microsoft.com/office/drawing/2014/main" id="{1F0CBCA4-C073-46C1-BCC3-ACE97D1A1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8539" y="11723598"/>
                <a:ext cx="1007227" cy="99283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1244" y="12468003"/>
                <a:ext cx="853514" cy="804742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3321" y="11963418"/>
                <a:ext cx="847418" cy="804742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7000785" y="11661143"/>
              <a:ext cx="8211716" cy="119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>
                  <a:latin typeface="+mj-lt"/>
                </a:rPr>
                <a:t>Implications are serious </a:t>
              </a:r>
              <a:r>
                <a:rPr lang="en-GB" sz="3600" b="1" dirty="0" smtClean="0">
                  <a:latin typeface="+mj-lt"/>
                </a:rPr>
                <a:t>traffic congestion</a:t>
              </a:r>
              <a:r>
                <a:rPr lang="en-GB" sz="3600" dirty="0" smtClean="0">
                  <a:latin typeface="+mj-lt"/>
                </a:rPr>
                <a:t>, </a:t>
              </a:r>
              <a:r>
                <a:rPr lang="en-GB" sz="3600" b="1" dirty="0" smtClean="0">
                  <a:latin typeface="+mj-lt"/>
                </a:rPr>
                <a:t>air </a:t>
              </a:r>
              <a:r>
                <a:rPr lang="en-GB" sz="3600" dirty="0">
                  <a:latin typeface="+mj-lt"/>
                </a:rPr>
                <a:t>and </a:t>
              </a:r>
              <a:r>
                <a:rPr lang="en-GB" sz="3600" b="1" dirty="0">
                  <a:latin typeface="+mj-lt"/>
                </a:rPr>
                <a:t>noise </a:t>
              </a:r>
              <a:r>
                <a:rPr lang="en-GB" sz="3600" b="1" dirty="0" smtClean="0">
                  <a:latin typeface="+mj-lt"/>
                </a:rPr>
                <a:t>pollution</a:t>
              </a:r>
              <a:r>
                <a:rPr lang="en-GB" sz="3600" dirty="0" smtClean="0">
                  <a:latin typeface="+mj-lt"/>
                </a:rPr>
                <a:t> </a:t>
              </a:r>
              <a:endParaRPr lang="en-GB" sz="3600" dirty="0">
                <a:latin typeface="+mj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84499" y="10263131"/>
            <a:ext cx="10074628" cy="3970318"/>
            <a:chOff x="4727079" y="12719823"/>
            <a:chExt cx="10074629" cy="3959841"/>
          </a:xfrm>
        </p:grpSpPr>
        <p:sp>
          <p:nvSpPr>
            <p:cNvPr id="28" name="TextBox 27"/>
            <p:cNvSpPr txBox="1"/>
            <p:nvPr/>
          </p:nvSpPr>
          <p:spPr>
            <a:xfrm>
              <a:off x="6594577" y="12719823"/>
              <a:ext cx="8207131" cy="395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+mj-lt"/>
                </a:rPr>
                <a:t>T</a:t>
              </a:r>
              <a:r>
                <a:rPr lang="en-GB" sz="3600" b="1" dirty="0" smtClean="0">
                  <a:latin typeface="+mj-lt"/>
                </a:rPr>
                <a:t>ransport </a:t>
              </a:r>
              <a:r>
                <a:rPr lang="en-GB" sz="3600" b="1" dirty="0">
                  <a:latin typeface="+mj-lt"/>
                </a:rPr>
                <a:t>survey </a:t>
              </a:r>
              <a:r>
                <a:rPr lang="en-GB" sz="3600" dirty="0">
                  <a:latin typeface="+mj-lt"/>
                </a:rPr>
                <a:t>which currently has </a:t>
              </a:r>
              <a:r>
                <a:rPr lang="en-GB" sz="3600" b="1" dirty="0" smtClean="0">
                  <a:latin typeface="+mj-lt"/>
                </a:rPr>
                <a:t>30K </a:t>
              </a:r>
              <a:r>
                <a:rPr lang="en-GB" sz="3600" b="1" dirty="0">
                  <a:latin typeface="+mj-lt"/>
                </a:rPr>
                <a:t>responses </a:t>
              </a:r>
              <a:r>
                <a:rPr lang="en-GB" sz="3600" dirty="0">
                  <a:latin typeface="+mj-lt"/>
                </a:rPr>
                <a:t>has been undertaken to capture:</a:t>
              </a:r>
            </a:p>
            <a:p>
              <a:pPr marL="342888" indent="-342888">
                <a:buFontTx/>
                <a:buChar char="-"/>
              </a:pPr>
              <a:r>
                <a:rPr lang="en-US" sz="3600" b="1" dirty="0">
                  <a:latin typeface="+mj-lt"/>
                </a:rPr>
                <a:t>Demographics</a:t>
              </a:r>
              <a:r>
                <a:rPr lang="en-US" sz="3600" dirty="0">
                  <a:latin typeface="+mj-lt"/>
                </a:rPr>
                <a:t>: age, gender, location</a:t>
              </a:r>
            </a:p>
            <a:p>
              <a:pPr marL="342888" indent="-342888">
                <a:buFontTx/>
                <a:buChar char="-"/>
              </a:pPr>
              <a:r>
                <a:rPr lang="en-US" sz="3600" b="1" dirty="0">
                  <a:latin typeface="+mj-lt"/>
                </a:rPr>
                <a:t>Travel behavior</a:t>
              </a:r>
              <a:r>
                <a:rPr lang="en-US" sz="3600" dirty="0">
                  <a:latin typeface="+mj-lt"/>
                </a:rPr>
                <a:t>: </a:t>
              </a:r>
              <a:r>
                <a:rPr lang="fr-FR" sz="3600" dirty="0" err="1">
                  <a:latin typeface="+mj-lt"/>
                </a:rPr>
                <a:t>origin</a:t>
              </a:r>
              <a:r>
                <a:rPr lang="fr-FR" sz="3600" dirty="0">
                  <a:latin typeface="+mj-lt"/>
                </a:rPr>
                <a:t>, destination, transport mode, </a:t>
              </a:r>
              <a:r>
                <a:rPr lang="fr-FR" sz="3600" dirty="0" err="1">
                  <a:latin typeface="+mj-lt"/>
                </a:rPr>
                <a:t>purpose</a:t>
              </a:r>
              <a:endParaRPr lang="fr-FR" sz="3600" dirty="0">
                <a:latin typeface="+mj-lt"/>
              </a:endParaRPr>
            </a:p>
            <a:p>
              <a:pPr marL="342888" indent="-342888">
                <a:buFontTx/>
                <a:buChar char="-"/>
              </a:pPr>
              <a:r>
                <a:rPr lang="fr-FR" sz="3600" b="1" dirty="0">
                  <a:latin typeface="+mj-lt"/>
                </a:rPr>
                <a:t>Attitudes </a:t>
              </a:r>
              <a:r>
                <a:rPr lang="en-GB" sz="3600" b="1" dirty="0">
                  <a:latin typeface="+mj-lt"/>
                </a:rPr>
                <a:t>toward</a:t>
              </a:r>
              <a:r>
                <a:rPr lang="fr-FR" sz="3600" b="1" dirty="0">
                  <a:latin typeface="+mj-lt"/>
                </a:rPr>
                <a:t> a </a:t>
              </a:r>
              <a:r>
                <a:rPr lang="en-GB" sz="3600" b="1" dirty="0">
                  <a:latin typeface="+mj-lt"/>
                </a:rPr>
                <a:t>motorbike</a:t>
              </a:r>
              <a:r>
                <a:rPr lang="fr-FR" sz="3600" b="1" dirty="0">
                  <a:latin typeface="+mj-lt"/>
                </a:rPr>
                <a:t> </a:t>
              </a:r>
              <a:r>
                <a:rPr lang="en-GB" sz="3600" b="1" dirty="0">
                  <a:latin typeface="+mj-lt"/>
                </a:rPr>
                <a:t>ban</a:t>
              </a:r>
              <a:r>
                <a:rPr lang="en-GB" sz="3600" dirty="0">
                  <a:latin typeface="+mj-lt"/>
                </a:rPr>
                <a:t>:  opinion, </a:t>
              </a:r>
              <a:r>
                <a:rPr lang="en-GB" sz="3600" dirty="0" err="1" smtClean="0">
                  <a:latin typeface="+mj-lt"/>
                </a:rPr>
                <a:t>awareness,alternative</a:t>
              </a:r>
              <a:r>
                <a:rPr lang="en-GB" sz="3600" dirty="0" smtClean="0">
                  <a:latin typeface="+mj-lt"/>
                </a:rPr>
                <a:t> </a:t>
              </a:r>
              <a:r>
                <a:rPr lang="en-GB" sz="3600" dirty="0">
                  <a:latin typeface="+mj-lt"/>
                </a:rPr>
                <a:t>vehicle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727079" y="12854027"/>
              <a:ext cx="1641410" cy="877172"/>
              <a:chOff x="5112131" y="14917873"/>
              <a:chExt cx="1641410" cy="877172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2131" y="14976285"/>
                <a:ext cx="818760" cy="818760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8725" y="14917873"/>
                <a:ext cx="814816" cy="870432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10154205" y="3484372"/>
            <a:ext cx="4314580" cy="3232673"/>
            <a:chOff x="10359363" y="4133949"/>
            <a:chExt cx="4314580" cy="3232673"/>
          </a:xfrm>
        </p:grpSpPr>
        <p:sp>
          <p:nvSpPr>
            <p:cNvPr id="41" name="Oval 40"/>
            <p:cNvSpPr/>
            <p:nvPr/>
          </p:nvSpPr>
          <p:spPr>
            <a:xfrm>
              <a:off x="10939445" y="4133949"/>
              <a:ext cx="3257400" cy="3232673"/>
            </a:xfrm>
            <a:prstGeom prst="ellipse">
              <a:avLst/>
            </a:prstGeom>
            <a:solidFill>
              <a:schemeClr val="bg1"/>
            </a:solidFill>
            <a:ln w="76200">
              <a:noFill/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359363" y="4620790"/>
              <a:ext cx="4314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Objective 1</a:t>
              </a:r>
              <a:r>
                <a:rPr lang="en-US" sz="3200" b="1" dirty="0" smtClean="0"/>
                <a:t>:</a:t>
              </a:r>
              <a:endParaRPr lang="en-GB" sz="32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70034" y="5348349"/>
              <a:ext cx="376153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700" dirty="0" smtClean="0">
                  <a:latin typeface="+mj-lt"/>
                </a:rPr>
                <a:t>Exploratory Data Analysis</a:t>
              </a:r>
              <a:endParaRPr lang="en-GB" sz="3700" dirty="0">
                <a:latin typeface="+mj-lt"/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72292" y="29880903"/>
            <a:ext cx="8643662" cy="21112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9272052" y="30070227"/>
            <a:ext cx="4629930" cy="837191"/>
          </a:xfrm>
          <a:prstGeom prst="rect">
            <a:avLst/>
          </a:prstGeom>
          <a:solidFill>
            <a:srgbClr val="FC9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+mj-lt"/>
              </a:rPr>
              <a:t>e.wanjau@leeds.ac.uk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11976597" y="7499731"/>
            <a:ext cx="5220139" cy="3819647"/>
            <a:chOff x="11886503" y="7106859"/>
            <a:chExt cx="5220139" cy="3819647"/>
          </a:xfrm>
        </p:grpSpPr>
        <p:sp>
          <p:nvSpPr>
            <p:cNvPr id="59" name="Oval 58"/>
            <p:cNvSpPr/>
            <p:nvPr/>
          </p:nvSpPr>
          <p:spPr>
            <a:xfrm>
              <a:off x="12522867" y="7106859"/>
              <a:ext cx="3926157" cy="3819647"/>
            </a:xfrm>
            <a:prstGeom prst="ellipse">
              <a:avLst/>
            </a:prstGeom>
            <a:solidFill>
              <a:schemeClr val="bg1"/>
            </a:solidFill>
            <a:ln w="76200">
              <a:noFill/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886503" y="8496686"/>
              <a:ext cx="522013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dirty="0" smtClean="0">
                  <a:latin typeface="+mj-lt"/>
                </a:rPr>
                <a:t>Predict attitudes towards ban</a:t>
              </a:r>
              <a:endParaRPr lang="en-GB" sz="4400" dirty="0">
                <a:latin typeface="+mj-lt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3370286" y="7492990"/>
              <a:ext cx="2797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Objective </a:t>
              </a:r>
              <a:r>
                <a:rPr lang="en-US" sz="3200" b="1" dirty="0" smtClean="0"/>
                <a:t>2:</a:t>
              </a:r>
              <a:endParaRPr lang="en-GB" sz="3200" b="1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1218790" y="12282563"/>
            <a:ext cx="3950584" cy="3746611"/>
            <a:chOff x="11522887" y="11982174"/>
            <a:chExt cx="3950584" cy="3578531"/>
          </a:xfrm>
        </p:grpSpPr>
        <p:sp>
          <p:nvSpPr>
            <p:cNvPr id="233" name="Oval 232"/>
            <p:cNvSpPr/>
            <p:nvPr/>
          </p:nvSpPr>
          <p:spPr>
            <a:xfrm>
              <a:off x="11522887" y="11982174"/>
              <a:ext cx="3950584" cy="3578531"/>
            </a:xfrm>
            <a:prstGeom prst="ellipse">
              <a:avLst/>
            </a:prstGeom>
            <a:solidFill>
              <a:schemeClr val="bg1"/>
            </a:solidFill>
            <a:ln w="76200">
              <a:noFill/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974619" y="12930222"/>
              <a:ext cx="296615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latin typeface="+mj-lt"/>
                </a:rPr>
                <a:t>Variable importance analysis</a:t>
              </a:r>
              <a:endParaRPr lang="en-GB" sz="4400" dirty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09038" y="12252644"/>
              <a:ext cx="2667132" cy="58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Objective 3:</a:t>
              </a:r>
              <a:endParaRPr lang="en-GB" sz="3200" b="1" dirty="0"/>
            </a:p>
          </p:txBody>
        </p:sp>
      </p:grpSp>
      <p:sp>
        <p:nvSpPr>
          <p:cNvPr id="226" name="Rounded Rectangle 225"/>
          <p:cNvSpPr/>
          <p:nvPr/>
        </p:nvSpPr>
        <p:spPr>
          <a:xfrm>
            <a:off x="380189" y="16388540"/>
            <a:ext cx="15674063" cy="14175279"/>
          </a:xfrm>
          <a:prstGeom prst="roundRect">
            <a:avLst>
              <a:gd name="adj" fmla="val 9758"/>
            </a:avLst>
          </a:prstGeom>
          <a:solidFill>
            <a:srgbClr val="F4C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Flowchart: Connector 234"/>
          <p:cNvSpPr/>
          <p:nvPr/>
        </p:nvSpPr>
        <p:spPr>
          <a:xfrm>
            <a:off x="5640434" y="20010605"/>
            <a:ext cx="5083010" cy="515084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800" dirty="0">
              <a:solidFill>
                <a:srgbClr val="276BBD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6" name="Rectangle 115"/>
          <p:cNvSpPr/>
          <p:nvPr/>
        </p:nvSpPr>
        <p:spPr>
          <a:xfrm rot="19999844">
            <a:off x="9908767" y="20544286"/>
            <a:ext cx="2360289" cy="550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24" name="Rectangle 123"/>
          <p:cNvSpPr/>
          <p:nvPr/>
        </p:nvSpPr>
        <p:spPr>
          <a:xfrm rot="16200000">
            <a:off x="7202708" y="25469002"/>
            <a:ext cx="2306301" cy="40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r="14209"/>
          <a:stretch/>
        </p:blipFill>
        <p:spPr>
          <a:xfrm>
            <a:off x="11906688" y="16388540"/>
            <a:ext cx="4161515" cy="4161515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9" y="16318521"/>
            <a:ext cx="4160520" cy="4160520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 rot="12959295">
            <a:off x="4205712" y="20661631"/>
            <a:ext cx="2009896" cy="44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27" name="Rectangle 126"/>
          <p:cNvSpPr/>
          <p:nvPr/>
        </p:nvSpPr>
        <p:spPr>
          <a:xfrm rot="19999844">
            <a:off x="3883349" y="23852916"/>
            <a:ext cx="2360289" cy="550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1" r="14291"/>
          <a:stretch/>
        </p:blipFill>
        <p:spPr>
          <a:xfrm>
            <a:off x="32310" y="24304554"/>
            <a:ext cx="4160520" cy="4160520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 rot="2077580">
            <a:off x="10126363" y="23565245"/>
            <a:ext cx="2360289" cy="550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4" t="14735" b="8639"/>
          <a:stretch/>
        </p:blipFill>
        <p:spPr>
          <a:xfrm>
            <a:off x="5038805" y="26366328"/>
            <a:ext cx="6230336" cy="4197491"/>
          </a:xfrm>
          <a:prstGeom prst="rect">
            <a:avLst/>
          </a:prstGeom>
        </p:spPr>
      </p:pic>
      <p:sp>
        <p:nvSpPr>
          <p:cNvPr id="249" name="TextBox 248"/>
          <p:cNvSpPr txBox="1"/>
          <p:nvPr/>
        </p:nvSpPr>
        <p:spPr>
          <a:xfrm>
            <a:off x="7797584" y="30158093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4883B8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Reason for choosing a travel mode</a:t>
            </a:r>
            <a:endParaRPr lang="en-GB" b="1" dirty="0">
              <a:solidFill>
                <a:srgbClr val="4883B8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453728" y="20060945"/>
            <a:ext cx="327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4883B8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Awareness of ban vs opinion</a:t>
            </a:r>
            <a:endParaRPr lang="en-GB" sz="2000" b="1" dirty="0">
              <a:solidFill>
                <a:srgbClr val="4883B8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7503" y="28095538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4883B8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Gender vs mode for primary trip</a:t>
            </a:r>
            <a:endParaRPr lang="en-GB" b="1" dirty="0">
              <a:solidFill>
                <a:srgbClr val="4883B8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1728331" y="23988252"/>
            <a:ext cx="5097689" cy="406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508" y="24530749"/>
            <a:ext cx="4234590" cy="2906044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1926531" y="27616481"/>
            <a:ext cx="40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883B8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Opinion on ban based </a:t>
            </a:r>
            <a:r>
              <a:rPr lang="en-US" b="1" dirty="0">
                <a:solidFill>
                  <a:srgbClr val="4883B8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on home location </a:t>
            </a:r>
            <a:endParaRPr lang="en-GB" b="1" dirty="0">
              <a:solidFill>
                <a:srgbClr val="4883B8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77" y="20828990"/>
            <a:ext cx="3294150" cy="329415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7979111" y="21563468"/>
            <a:ext cx="171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2.EDA</a:t>
            </a:r>
            <a:endParaRPr lang="en-GB" sz="3600" b="1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17969522" y="25605426"/>
            <a:ext cx="3404790" cy="25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4" name="Rectangle 93"/>
          <p:cNvSpPr/>
          <p:nvPr/>
        </p:nvSpPr>
        <p:spPr>
          <a:xfrm>
            <a:off x="20820444" y="22805733"/>
            <a:ext cx="493837" cy="23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01" name="Rectangle 100"/>
          <p:cNvSpPr/>
          <p:nvPr/>
        </p:nvSpPr>
        <p:spPr>
          <a:xfrm rot="10800000">
            <a:off x="24309958" y="22829497"/>
            <a:ext cx="587609" cy="25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ounded Rectangle 20"/>
          <p:cNvSpPr/>
          <p:nvPr/>
        </p:nvSpPr>
        <p:spPr>
          <a:xfrm>
            <a:off x="17656251" y="3306475"/>
            <a:ext cx="13834315" cy="12563781"/>
          </a:xfrm>
          <a:prstGeom prst="roundRect">
            <a:avLst>
              <a:gd name="adj" fmla="val 1207"/>
            </a:avLst>
          </a:prstGeom>
          <a:solidFill>
            <a:srgbClr val="9C85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5"/>
          <a:stretch/>
        </p:blipFill>
        <p:spPr>
          <a:xfrm>
            <a:off x="24260176" y="9423617"/>
            <a:ext cx="7297746" cy="627481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647936" y="4082241"/>
            <a:ext cx="4888084" cy="51714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004" y="9414496"/>
            <a:ext cx="6283934" cy="6283934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22856094" y="4067499"/>
            <a:ext cx="9298874" cy="5186194"/>
            <a:chOff x="17321109" y="4586247"/>
            <a:chExt cx="8915004" cy="4893984"/>
          </a:xfrm>
        </p:grpSpPr>
        <p:sp>
          <p:nvSpPr>
            <p:cNvPr id="119" name="TextBox 118"/>
            <p:cNvSpPr txBox="1"/>
            <p:nvPr/>
          </p:nvSpPr>
          <p:spPr>
            <a:xfrm>
              <a:off x="17321109" y="4586247"/>
              <a:ext cx="8369252" cy="48928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7321109" y="4586247"/>
              <a:ext cx="8915004" cy="4526645"/>
              <a:chOff x="23343778" y="4941793"/>
              <a:chExt cx="7899895" cy="3617830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23343778" y="4941793"/>
                <a:ext cx="7417390" cy="3617830"/>
                <a:chOff x="18083739" y="5115854"/>
                <a:chExt cx="7417390" cy="3617830"/>
              </a:xfrm>
            </p:grpSpPr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1053"/>
                <a:stretch/>
              </p:blipFill>
              <p:spPr>
                <a:xfrm>
                  <a:off x="18084844" y="5115854"/>
                  <a:ext cx="7416285" cy="288846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2" name="Picture 141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0162"/>
                <a:stretch/>
              </p:blipFill>
              <p:spPr>
                <a:xfrm>
                  <a:off x="18083739" y="8004066"/>
                  <a:ext cx="7416285" cy="72961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132" name="Right Arrow 131"/>
              <p:cNvSpPr/>
              <p:nvPr/>
            </p:nvSpPr>
            <p:spPr>
              <a:xfrm>
                <a:off x="28963760" y="7998629"/>
                <a:ext cx="740385" cy="170860"/>
              </a:xfrm>
              <a:prstGeom prst="rightArrow">
                <a:avLst/>
              </a:prstGeom>
              <a:solidFill>
                <a:srgbClr val="258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  <p:sp>
            <p:nvSpPr>
              <p:cNvPr id="133" name="Right Arrow 132"/>
              <p:cNvSpPr/>
              <p:nvPr/>
            </p:nvSpPr>
            <p:spPr>
              <a:xfrm rot="10800000">
                <a:off x="25529257" y="8014963"/>
                <a:ext cx="740385" cy="170860"/>
              </a:xfrm>
              <a:prstGeom prst="rightArrow">
                <a:avLst/>
              </a:prstGeom>
              <a:solidFill>
                <a:srgbClr val="EB6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9704145" y="7826463"/>
                <a:ext cx="1539528" cy="542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>
                    <a:latin typeface="+mj-lt"/>
                  </a:rPr>
                  <a:t>Agree</a:t>
                </a:r>
                <a:endParaRPr lang="en-GB" sz="2800" b="1" dirty="0">
                  <a:latin typeface="+mj-lt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4118116" y="7827646"/>
                <a:ext cx="1539528" cy="542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>
                    <a:latin typeface="+mj-lt"/>
                  </a:rPr>
                  <a:t>Disagree</a:t>
                </a:r>
                <a:endParaRPr lang="en-GB" sz="2800" b="1" dirty="0">
                  <a:latin typeface="+mj-lt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20570179" y="9088813"/>
              <a:ext cx="1323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Dummy variable</a:t>
              </a:r>
              <a:endParaRPr lang="en-GB" sz="1200" dirty="0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21868860" y="9010512"/>
              <a:ext cx="203200" cy="228840"/>
            </a:xfrm>
            <a:prstGeom prst="flowChartConnector">
              <a:avLst/>
            </a:prstGeom>
            <a:solidFill>
              <a:srgbClr val="FFC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22926587" y="9009320"/>
              <a:ext cx="203200" cy="228840"/>
            </a:xfrm>
            <a:prstGeom prst="flowChartConnector">
              <a:avLst/>
            </a:prstGeom>
            <a:solidFill>
              <a:srgbClr val="650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860216" y="9203232"/>
              <a:ext cx="187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0</a:t>
              </a:r>
              <a:endParaRPr lang="en-GB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904711" y="9198671"/>
              <a:ext cx="187269" cy="28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</a:t>
              </a: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17972635" y="3292290"/>
            <a:ext cx="13420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r>
              <a:rPr lang="en-GB" sz="3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Model results, VIP, SHAP summary plot, Partial Dependence Plots</a:t>
            </a:r>
            <a:endParaRPr lang="en-GB" sz="3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32234363" y="3306365"/>
            <a:ext cx="10583897" cy="12544802"/>
          </a:xfrm>
          <a:prstGeom prst="roundRect">
            <a:avLst>
              <a:gd name="adj" fmla="val 2320"/>
            </a:avLst>
          </a:prstGeom>
          <a:solidFill>
            <a:srgbClr val="FC9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Rectangle 142"/>
          <p:cNvSpPr/>
          <p:nvPr/>
        </p:nvSpPr>
        <p:spPr>
          <a:xfrm rot="10800000">
            <a:off x="32233061" y="3929844"/>
            <a:ext cx="10570701" cy="16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3" name="TextBox 242"/>
          <p:cNvSpPr txBox="1"/>
          <p:nvPr/>
        </p:nvSpPr>
        <p:spPr>
          <a:xfrm>
            <a:off x="32388618" y="3306475"/>
            <a:ext cx="102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6. Preliminary Model Interpretation</a:t>
            </a:r>
            <a:endParaRPr lang="en-GB" sz="36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3501672" y="10918576"/>
            <a:ext cx="9234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dirty="0" smtClean="0">
                <a:latin typeface="+mj-lt"/>
              </a:rPr>
              <a:t>Respondents who would consider using cars and </a:t>
            </a:r>
            <a:r>
              <a:rPr lang="en-US" sz="3000" dirty="0" err="1" smtClean="0">
                <a:latin typeface="+mj-lt"/>
              </a:rPr>
              <a:t>lighttrains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i="1" dirty="0" err="1" smtClean="0">
                <a:solidFill>
                  <a:schemeClr val="bg1"/>
                </a:solidFill>
                <a:latin typeface="+mj-lt"/>
              </a:rPr>
              <a:t>tf_alt_veh_car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i="1" dirty="0" err="1" smtClean="0">
                <a:solidFill>
                  <a:schemeClr val="bg1"/>
                </a:solidFill>
                <a:latin typeface="+mj-lt"/>
              </a:rPr>
              <a:t>tf_alt_veh_lighttrain</a:t>
            </a:r>
            <a:r>
              <a:rPr lang="en-US" sz="3000" dirty="0" smtClean="0">
                <a:latin typeface="+mj-lt"/>
              </a:rPr>
              <a:t>) in case of a motorbike ban are more likely to agree with the motorbike ban.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32397197" y="12912427"/>
            <a:ext cx="10125396" cy="1015663"/>
            <a:chOff x="32232605" y="12539901"/>
            <a:chExt cx="10125396" cy="1015663"/>
          </a:xfrm>
        </p:grpSpPr>
        <p:sp>
          <p:nvSpPr>
            <p:cNvPr id="145" name="TextBox 144"/>
            <p:cNvSpPr txBox="1"/>
            <p:nvPr/>
          </p:nvSpPr>
          <p:spPr>
            <a:xfrm>
              <a:off x="33246658" y="12539901"/>
              <a:ext cx="9111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000" dirty="0" smtClean="0">
                  <a:latin typeface="+mj-lt"/>
                </a:rPr>
                <a:t>Awareness of the ban (</a:t>
              </a:r>
              <a:r>
                <a:rPr lang="en-US" sz="3000" i="1" dirty="0" err="1" smtClean="0">
                  <a:solidFill>
                    <a:schemeClr val="bg1"/>
                  </a:solidFill>
                  <a:latin typeface="+mj-lt"/>
                </a:rPr>
                <a:t>aware_ban_yes</a:t>
              </a:r>
              <a:r>
                <a:rPr lang="en-US" sz="3000" dirty="0" smtClean="0">
                  <a:latin typeface="+mj-lt"/>
                </a:rPr>
                <a:t>) increases the probability of agreeing with the motorbike ban. </a:t>
              </a:r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2605" y="12590138"/>
              <a:ext cx="795523" cy="795523"/>
            </a:xfrm>
            <a:prstGeom prst="rect">
              <a:avLst/>
            </a:prstGeom>
          </p:spPr>
        </p:pic>
      </p:grpSp>
      <p:sp>
        <p:nvSpPr>
          <p:cNvPr id="148" name="Rectangle 147"/>
          <p:cNvSpPr/>
          <p:nvPr/>
        </p:nvSpPr>
        <p:spPr>
          <a:xfrm rot="10800000">
            <a:off x="32245253" y="12742620"/>
            <a:ext cx="10570701" cy="16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9" name="Rectangle 148"/>
          <p:cNvSpPr/>
          <p:nvPr/>
        </p:nvSpPr>
        <p:spPr>
          <a:xfrm rot="10800000">
            <a:off x="32233061" y="14041071"/>
            <a:ext cx="10570701" cy="16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242" name="Group 241"/>
          <p:cNvGrpSpPr/>
          <p:nvPr/>
        </p:nvGrpSpPr>
        <p:grpSpPr>
          <a:xfrm>
            <a:off x="32388618" y="14398528"/>
            <a:ext cx="10029561" cy="1015663"/>
            <a:chOff x="32388618" y="14398528"/>
            <a:chExt cx="10029561" cy="1015663"/>
          </a:xfrm>
        </p:grpSpPr>
        <p:sp>
          <p:nvSpPr>
            <p:cNvPr id="228" name="TextBox 227"/>
            <p:cNvSpPr txBox="1"/>
            <p:nvPr/>
          </p:nvSpPr>
          <p:spPr>
            <a:xfrm>
              <a:off x="33246658" y="14398528"/>
              <a:ext cx="91715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 smtClean="0">
                  <a:latin typeface="+mj-lt"/>
                </a:rPr>
                <a:t>See more model metrics, model interpretation techniques, and explore what-if scenarios at: </a:t>
              </a:r>
              <a:r>
                <a:rPr lang="en-GB" sz="3000" dirty="0" smtClean="0">
                  <a:solidFill>
                    <a:schemeClr val="bg1"/>
                  </a:solidFill>
                  <a:latin typeface="+mj-lt"/>
                </a:rPr>
                <a:t>bit.ly/</a:t>
              </a:r>
              <a:r>
                <a:rPr lang="en-GB" sz="3000" dirty="0" err="1" smtClean="0">
                  <a:solidFill>
                    <a:schemeClr val="bg1"/>
                  </a:solidFill>
                  <a:latin typeface="+mj-lt"/>
                </a:rPr>
                <a:t>utm_hn_model</a:t>
              </a:r>
              <a:endParaRPr lang="en-GB" sz="3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8618" y="14479833"/>
              <a:ext cx="795528" cy="795528"/>
            </a:xfrm>
            <a:prstGeom prst="rect">
              <a:avLst/>
            </a:prstGeom>
          </p:spPr>
        </p:pic>
      </p:grpSp>
      <p:pic>
        <p:nvPicPr>
          <p:cNvPr id="247" name="Picture 246"/>
          <p:cNvPicPr>
            <a:picLocks noChangeAspect="1"/>
          </p:cNvPicPr>
          <p:nvPr/>
        </p:nvPicPr>
        <p:blipFill>
          <a:blip r:embed="rId2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993" y="11186991"/>
            <a:ext cx="795528" cy="795528"/>
          </a:xfrm>
          <a:prstGeom prst="rect">
            <a:avLst/>
          </a:prstGeom>
        </p:spPr>
      </p:pic>
      <p:sp>
        <p:nvSpPr>
          <p:cNvPr id="150" name="Rectangle 149"/>
          <p:cNvSpPr/>
          <p:nvPr/>
        </p:nvSpPr>
        <p:spPr>
          <a:xfrm rot="10800000">
            <a:off x="32233061" y="10787844"/>
            <a:ext cx="10570701" cy="16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250" name="Group 249"/>
          <p:cNvGrpSpPr/>
          <p:nvPr/>
        </p:nvGrpSpPr>
        <p:grpSpPr>
          <a:xfrm>
            <a:off x="32290590" y="8238057"/>
            <a:ext cx="9963098" cy="2400657"/>
            <a:chOff x="32290590" y="8238057"/>
            <a:chExt cx="9963098" cy="2400657"/>
          </a:xfrm>
        </p:grpSpPr>
        <p:sp>
          <p:nvSpPr>
            <p:cNvPr id="5" name="TextBox 4"/>
            <p:cNvSpPr txBox="1"/>
            <p:nvPr/>
          </p:nvSpPr>
          <p:spPr>
            <a:xfrm>
              <a:off x="33142345" y="8238057"/>
              <a:ext cx="911134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000" dirty="0">
                  <a:latin typeface="+mj-lt"/>
                </a:rPr>
                <a:t>The second most important variable is the distance to public transport </a:t>
              </a:r>
              <a:r>
                <a:rPr lang="en-US" sz="3000" i="1" dirty="0">
                  <a:latin typeface="+mj-lt"/>
                </a:rPr>
                <a:t>(</a:t>
              </a:r>
              <a:r>
                <a:rPr lang="en-US" sz="3000" i="1" dirty="0" err="1">
                  <a:solidFill>
                    <a:schemeClr val="bg1"/>
                  </a:solidFill>
                  <a:latin typeface="+mj-lt"/>
                </a:rPr>
                <a:t>dist_to_pub</a:t>
              </a:r>
              <a:r>
                <a:rPr lang="en-US" sz="3000" i="1" dirty="0" smtClean="0">
                  <a:latin typeface="+mj-lt"/>
                </a:rPr>
                <a:t>), a</a:t>
              </a:r>
              <a:r>
                <a:rPr lang="en-US" sz="3000" dirty="0" smtClean="0">
                  <a:latin typeface="+mj-lt"/>
                </a:rPr>
                <a:t> </a:t>
              </a:r>
              <a:r>
                <a:rPr lang="en-US" sz="3000" dirty="0">
                  <a:latin typeface="+mj-lt"/>
                </a:rPr>
                <a:t>numeric </a:t>
              </a:r>
              <a:r>
                <a:rPr lang="en-US" sz="3000" dirty="0" smtClean="0">
                  <a:latin typeface="+mj-lt"/>
                </a:rPr>
                <a:t>variable.</a:t>
              </a:r>
            </a:p>
            <a:p>
              <a:pPr lvl="0"/>
              <a:endParaRPr lang="en-US" sz="3000" dirty="0">
                <a:latin typeface="+mj-lt"/>
              </a:endParaRPr>
            </a:p>
            <a:p>
              <a:pPr lvl="0"/>
              <a:r>
                <a:rPr lang="en-US" sz="3000" dirty="0" smtClean="0">
                  <a:latin typeface="+mj-lt"/>
                </a:rPr>
                <a:t>It </a:t>
              </a:r>
              <a:r>
                <a:rPr lang="en-US" sz="3000" dirty="0">
                  <a:latin typeface="+mj-lt"/>
                </a:rPr>
                <a:t>appears that larger distances to public transport are associated with the disapproval of the motorbike ban. </a:t>
              </a:r>
              <a:endParaRPr lang="en-GB" sz="3000" dirty="0">
                <a:latin typeface="+mj-lt"/>
              </a:endParaRPr>
            </a:p>
          </p:txBody>
        </p:sp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0590" y="8934373"/>
              <a:ext cx="795528" cy="795528"/>
            </a:xfrm>
            <a:prstGeom prst="rect">
              <a:avLst/>
            </a:prstGeom>
          </p:spPr>
        </p:pic>
      </p:grpSp>
      <p:sp>
        <p:nvSpPr>
          <p:cNvPr id="151" name="Rectangle 150"/>
          <p:cNvSpPr/>
          <p:nvPr/>
        </p:nvSpPr>
        <p:spPr>
          <a:xfrm rot="10800000">
            <a:off x="32223116" y="8019779"/>
            <a:ext cx="10570701" cy="16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255" name="Group 254"/>
          <p:cNvGrpSpPr/>
          <p:nvPr/>
        </p:nvGrpSpPr>
        <p:grpSpPr>
          <a:xfrm>
            <a:off x="32244583" y="4575661"/>
            <a:ext cx="10338188" cy="3693061"/>
            <a:chOff x="32244583" y="4575661"/>
            <a:chExt cx="10338188" cy="3693061"/>
          </a:xfrm>
        </p:grpSpPr>
        <p:sp>
          <p:nvSpPr>
            <p:cNvPr id="227" name="TextBox 226"/>
            <p:cNvSpPr txBox="1"/>
            <p:nvPr/>
          </p:nvSpPr>
          <p:spPr>
            <a:xfrm>
              <a:off x="33115091" y="4575661"/>
              <a:ext cx="94676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i="1" dirty="0" smtClean="0">
                  <a:solidFill>
                    <a:schemeClr val="bg1"/>
                  </a:solidFill>
                  <a:latin typeface="+mj-lt"/>
                </a:rPr>
                <a:t>freq_car_X0</a:t>
              </a:r>
              <a:r>
                <a:rPr lang="en-GB" sz="3000" dirty="0" smtClean="0">
                  <a:latin typeface="+mj-lt"/>
                </a:rPr>
                <a:t>, a “dummy variable” that has a value of 1 if a respondent does not travel using a car and 0 otherwise, is the most predictive variable in this model. </a:t>
              </a:r>
              <a:endParaRPr lang="en-GB" sz="3000" dirty="0">
                <a:latin typeface="+mj-lt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3164445" y="6329730"/>
              <a:ext cx="93569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>
                  <a:latin typeface="+mj-lt"/>
                </a:rPr>
                <a:t>Respondents who do not use a car (</a:t>
              </a:r>
              <a:r>
                <a:rPr lang="en-GB" sz="3000" i="1" dirty="0" err="1">
                  <a:solidFill>
                    <a:schemeClr val="bg1"/>
                  </a:solidFill>
                  <a:latin typeface="+mj-lt"/>
                </a:rPr>
                <a:t>freq_car</a:t>
              </a:r>
              <a:r>
                <a:rPr lang="en-GB" sz="3000" i="1" dirty="0">
                  <a:solidFill>
                    <a:schemeClr val="bg1"/>
                  </a:solidFill>
                  <a:latin typeface="+mj-lt"/>
                </a:rPr>
                <a:t> _X0 == 1</a:t>
              </a:r>
              <a:r>
                <a:rPr lang="en-GB" sz="3000" dirty="0">
                  <a:latin typeface="+mj-lt"/>
                </a:rPr>
                <a:t>) are associated with low SHAP </a:t>
              </a:r>
              <a:r>
                <a:rPr lang="en-GB" sz="3000" dirty="0" smtClean="0">
                  <a:latin typeface="+mj-lt"/>
                </a:rPr>
                <a:t>values which </a:t>
              </a:r>
              <a:r>
                <a:rPr lang="en-GB" sz="3000" dirty="0">
                  <a:latin typeface="+mj-lt"/>
                </a:rPr>
                <a:t>pushes the model towards classifying their response as “disagree”. </a:t>
              </a:r>
            </a:p>
            <a:p>
              <a:endParaRPr lang="en-GB" sz="3000" dirty="0">
                <a:latin typeface="+mj-lt"/>
              </a:endParaRPr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2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583" y="5756154"/>
              <a:ext cx="795528" cy="795528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17100484" y="16231774"/>
            <a:ext cx="12070844" cy="14694540"/>
            <a:chOff x="16708600" y="16231774"/>
            <a:chExt cx="12070844" cy="14694540"/>
          </a:xfrm>
        </p:grpSpPr>
        <p:sp>
          <p:nvSpPr>
            <p:cNvPr id="47" name="Rounded Rectangle 46"/>
            <p:cNvSpPr/>
            <p:nvPr/>
          </p:nvSpPr>
          <p:spPr>
            <a:xfrm>
              <a:off x="16871886" y="16284534"/>
              <a:ext cx="11861692" cy="14641780"/>
            </a:xfrm>
            <a:prstGeom prst="roundRect">
              <a:avLst/>
            </a:prstGeom>
            <a:solidFill>
              <a:srgbClr val="258967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6708600" y="22633230"/>
              <a:ext cx="2109813" cy="719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 err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xgboost</a:t>
              </a:r>
              <a:endParaRPr lang="en-GB" sz="4000" b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615218" y="21790761"/>
              <a:ext cx="2141289" cy="2197491"/>
            </a:xfrm>
            <a:prstGeom prst="ellipse">
              <a:avLst/>
            </a:prstGeom>
            <a:ln w="76200">
              <a:solidFill>
                <a:schemeClr val="bg1"/>
              </a:solidFill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24498729" y="16231774"/>
              <a:ext cx="4280715" cy="36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600" dirty="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en-GB" sz="26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Dummy variables</a:t>
              </a:r>
            </a:p>
            <a:p>
              <a:pPr marL="285750" indent="-285750">
                <a:buFontTx/>
                <a:buChar char="-"/>
              </a:pPr>
              <a:r>
                <a:rPr lang="en-GB" sz="26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Tokenization of text variables</a:t>
              </a:r>
            </a:p>
            <a:p>
              <a:pPr marL="285750" indent="-285750">
                <a:buFontTx/>
                <a:buChar char="-"/>
              </a:pPr>
              <a:r>
                <a:rPr lang="en-GB" sz="26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Near zero variance filtering</a:t>
              </a:r>
            </a:p>
            <a:p>
              <a:pPr marL="285750" indent="-285750">
                <a:buFontTx/>
                <a:buChar char="-"/>
              </a:pPr>
              <a:r>
                <a:rPr lang="en-GB" sz="26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Pooling infrequent observations</a:t>
              </a:r>
            </a:p>
            <a:p>
              <a:pPr marL="285750" indent="-285750">
                <a:buFontTx/>
                <a:buChar char="-"/>
              </a:pPr>
              <a:r>
                <a:rPr lang="en-GB" sz="2600" dirty="0" err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Upsampling</a:t>
              </a:r>
              <a:endParaRPr lang="en-GB" sz="2600" dirty="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endParaRPr lang="en-GB" sz="2600" dirty="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24868870" y="21161874"/>
              <a:ext cx="3868375" cy="3838339"/>
              <a:chOff x="21681712" y="18469297"/>
              <a:chExt cx="6297380" cy="6692155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1681712" y="18469297"/>
                <a:ext cx="6297380" cy="66921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5168" y="18761672"/>
                <a:ext cx="2735098" cy="2987559"/>
              </a:xfrm>
              <a:prstGeom prst="rect">
                <a:avLst/>
              </a:prstGeom>
            </p:spPr>
          </p:pic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77858" y="18773336"/>
                <a:ext cx="2719009" cy="2929160"/>
              </a:xfrm>
              <a:prstGeom prst="rect">
                <a:avLst/>
              </a:prstGeom>
            </p:spPr>
          </p:pic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41427" y="21903542"/>
                <a:ext cx="2678787" cy="3062248"/>
              </a:xfrm>
              <a:prstGeom prst="rect">
                <a:avLst/>
              </a:prstGeom>
            </p:spPr>
          </p:pic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36126" y="21907710"/>
                <a:ext cx="2727054" cy="3058080"/>
              </a:xfrm>
              <a:prstGeom prst="rect">
                <a:avLst/>
              </a:prstGeom>
            </p:spPr>
          </p:pic>
        </p:grpSp>
        <p:sp>
          <p:nvSpPr>
            <p:cNvPr id="86" name="Rounded Rectangle 85"/>
            <p:cNvSpPr/>
            <p:nvPr/>
          </p:nvSpPr>
          <p:spPr>
            <a:xfrm>
              <a:off x="17903087" y="17663468"/>
              <a:ext cx="3459744" cy="960560"/>
            </a:xfrm>
            <a:prstGeom prst="roundRect">
              <a:avLst>
                <a:gd name="adj" fmla="val 85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Feature Engineering</a:t>
              </a:r>
              <a:endParaRPr lang="en-GB" sz="28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0968917" y="22510246"/>
              <a:ext cx="3370879" cy="9102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 Spatial k-fold CV</a:t>
              </a:r>
              <a:endParaRPr lang="en-GB" sz="28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17972635" y="27436793"/>
              <a:ext cx="3527604" cy="14101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XGBoost</a:t>
              </a:r>
              <a:r>
                <a:rPr lang="en-GB" sz="28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  <a:r>
                <a:rPr lang="en-GB" sz="2800" dirty="0" err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Hyperparameter</a:t>
              </a:r>
              <a:r>
                <a:rPr lang="en-GB" sz="28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Tuning</a:t>
              </a:r>
              <a:endParaRPr lang="en-GB" sz="28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 rot="16200000">
              <a:off x="18089537" y="20069739"/>
              <a:ext cx="3166733" cy="275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21381874" y="18032162"/>
              <a:ext cx="3166733" cy="275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/>
            <p:cNvSpPr/>
            <p:nvPr/>
          </p:nvSpPr>
          <p:spPr>
            <a:xfrm rot="10800000">
              <a:off x="21460895" y="27985813"/>
              <a:ext cx="3166733" cy="275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8773238" y="16274969"/>
              <a:ext cx="5790831" cy="954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3. Modelling: Agree/Disagree with motorbike ban</a:t>
              </a:r>
              <a:endParaRPr lang="en-GB" sz="2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4531137" y="25615334"/>
              <a:ext cx="4224809" cy="4593720"/>
              <a:chOff x="24531137" y="25615334"/>
              <a:chExt cx="4224809" cy="459372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1137" y="26313193"/>
                <a:ext cx="4202441" cy="3895861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4532549" y="25615334"/>
                <a:ext cx="4223397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latin typeface="+mj-lt"/>
                  </a:rPr>
                  <a:t>ANOVA-based grid search: Incremental </a:t>
                </a:r>
                <a:r>
                  <a:rPr lang="en-GB" sz="2000" dirty="0">
                    <a:latin typeface="+mj-lt"/>
                  </a:rPr>
                  <a:t>elimination of tuning parameters</a:t>
                </a:r>
              </a:p>
            </p:txBody>
          </p:sp>
        </p:grpSp>
      </p:grpSp>
      <p:sp>
        <p:nvSpPr>
          <p:cNvPr id="43" name="Rounded Rectangle 42"/>
          <p:cNvSpPr/>
          <p:nvPr/>
        </p:nvSpPr>
        <p:spPr>
          <a:xfrm>
            <a:off x="30693423" y="16318108"/>
            <a:ext cx="12122531" cy="9108629"/>
          </a:xfrm>
          <a:prstGeom prst="roundRect">
            <a:avLst>
              <a:gd name="adj" fmla="val 10701"/>
            </a:avLst>
          </a:prstGeom>
          <a:solidFill>
            <a:srgbClr val="5D69B1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ounded Rectangle 43"/>
          <p:cNvSpPr/>
          <p:nvPr/>
        </p:nvSpPr>
        <p:spPr>
          <a:xfrm>
            <a:off x="34813958" y="16298534"/>
            <a:ext cx="5240738" cy="6620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7.Preliminary policy implications</a:t>
            </a:r>
            <a:endParaRPr lang="en-GB" sz="24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9825878" y="17322311"/>
            <a:ext cx="12925869" cy="1682836"/>
            <a:chOff x="29865425" y="20295075"/>
            <a:chExt cx="12925869" cy="1682836"/>
          </a:xfrm>
        </p:grpSpPr>
        <p:grpSp>
          <p:nvGrpSpPr>
            <p:cNvPr id="66" name="Group 65"/>
            <p:cNvGrpSpPr/>
            <p:nvPr/>
          </p:nvGrpSpPr>
          <p:grpSpPr>
            <a:xfrm>
              <a:off x="29865425" y="20295075"/>
              <a:ext cx="12925869" cy="1682836"/>
              <a:chOff x="33336917" y="20548768"/>
              <a:chExt cx="7140652" cy="98687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33825038" y="20548768"/>
                <a:ext cx="6652531" cy="972357"/>
              </a:xfrm>
              <a:prstGeom prst="roundRect">
                <a:avLst/>
              </a:prstGeom>
              <a:solidFill>
                <a:srgbClr val="5D69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Flowchart: Connector 153"/>
              <p:cNvSpPr/>
              <p:nvPr/>
            </p:nvSpPr>
            <p:spPr>
              <a:xfrm>
                <a:off x="33336917" y="20557330"/>
                <a:ext cx="957816" cy="97830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31619412" y="20475833"/>
              <a:ext cx="104139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 smtClean="0">
                  <a:solidFill>
                    <a:schemeClr val="bg1"/>
                  </a:solidFill>
                  <a:latin typeface="+mj-lt"/>
                </a:rPr>
                <a:t>Cars instead of active or public transport may be the most likely alternative means of transport if a motorbike ban were to be implemented. This is however undesirable.</a:t>
              </a:r>
              <a:endParaRPr lang="en-GB" sz="3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9877893" y="19350903"/>
            <a:ext cx="12925869" cy="1682836"/>
            <a:chOff x="29865425" y="20295075"/>
            <a:chExt cx="12925869" cy="1682836"/>
          </a:xfrm>
        </p:grpSpPr>
        <p:grpSp>
          <p:nvGrpSpPr>
            <p:cNvPr id="166" name="Group 165"/>
            <p:cNvGrpSpPr/>
            <p:nvPr/>
          </p:nvGrpSpPr>
          <p:grpSpPr>
            <a:xfrm>
              <a:off x="29865425" y="20295075"/>
              <a:ext cx="12925869" cy="1682836"/>
              <a:chOff x="33336917" y="20548768"/>
              <a:chExt cx="7140652" cy="986871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33825038" y="20548768"/>
                <a:ext cx="6652531" cy="972357"/>
              </a:xfrm>
              <a:prstGeom prst="roundRect">
                <a:avLst/>
              </a:prstGeom>
              <a:solidFill>
                <a:srgbClr val="5D69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Flowchart: Connector 169"/>
              <p:cNvSpPr/>
              <p:nvPr/>
            </p:nvSpPr>
            <p:spPr>
              <a:xfrm>
                <a:off x="33336917" y="20557330"/>
                <a:ext cx="957816" cy="97830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31619412" y="20475833"/>
              <a:ext cx="104139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000" dirty="0" smtClean="0">
                  <a:solidFill>
                    <a:schemeClr val="bg1"/>
                  </a:solidFill>
                  <a:latin typeface="+mj-lt"/>
                </a:rPr>
                <a:t>Routing public means of transport close to where people live/work could increase their adoption as a means of transport. This can be guided by other important variables such as home location.</a:t>
              </a:r>
              <a:endParaRPr lang="en-GB" sz="3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861672" y="26035906"/>
            <a:ext cx="12925869" cy="3473278"/>
            <a:chOff x="29865425" y="20295075"/>
            <a:chExt cx="12925869" cy="1682836"/>
          </a:xfrm>
        </p:grpSpPr>
        <p:grpSp>
          <p:nvGrpSpPr>
            <p:cNvPr id="173" name="Group 172"/>
            <p:cNvGrpSpPr/>
            <p:nvPr/>
          </p:nvGrpSpPr>
          <p:grpSpPr>
            <a:xfrm>
              <a:off x="29865425" y="20295075"/>
              <a:ext cx="12925869" cy="1682836"/>
              <a:chOff x="33336917" y="20548768"/>
              <a:chExt cx="7140652" cy="986871"/>
            </a:xfrm>
          </p:grpSpPr>
          <p:sp>
            <p:nvSpPr>
              <p:cNvPr id="175" name="Rounded Rectangle 174"/>
              <p:cNvSpPr/>
              <p:nvPr/>
            </p:nvSpPr>
            <p:spPr>
              <a:xfrm>
                <a:off x="33825038" y="20548768"/>
                <a:ext cx="6652531" cy="972357"/>
              </a:xfrm>
              <a:prstGeom prst="roundRect">
                <a:avLst/>
              </a:prstGeom>
              <a:solidFill>
                <a:srgbClr val="ED7E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Flowchart: Connector 175"/>
              <p:cNvSpPr/>
              <p:nvPr/>
            </p:nvSpPr>
            <p:spPr>
              <a:xfrm>
                <a:off x="33336917" y="20557330"/>
                <a:ext cx="957816" cy="97830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31843482" y="20494218"/>
              <a:ext cx="10413959" cy="73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bg1"/>
                  </a:solidFill>
                  <a:latin typeface="+mj-lt"/>
                </a:rPr>
                <a:t>Project’s website: bit.ly/</a:t>
              </a:r>
              <a:r>
                <a:rPr lang="en-GB" sz="4800" dirty="0" err="1">
                  <a:solidFill>
                    <a:schemeClr val="bg1"/>
                  </a:solidFill>
                  <a:latin typeface="+mj-lt"/>
                </a:rPr>
                <a:t>utm_hn_intro</a:t>
              </a:r>
              <a:endParaRPr lang="en-GB" sz="4800" dirty="0">
                <a:solidFill>
                  <a:schemeClr val="bg1"/>
                </a:solidFill>
                <a:latin typeface="+mj-lt"/>
              </a:endParaRPr>
            </a:p>
            <a:p>
              <a:pPr lvl="0"/>
              <a:endParaRPr lang="en-GB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9838456" y="21399991"/>
            <a:ext cx="12925869" cy="1682836"/>
            <a:chOff x="29865425" y="20295075"/>
            <a:chExt cx="12925869" cy="1682836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865425" y="20295075"/>
              <a:ext cx="12925869" cy="1682836"/>
              <a:chOff x="33336917" y="20548768"/>
              <a:chExt cx="7140652" cy="986871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33825038" y="20548768"/>
                <a:ext cx="6652531" cy="972357"/>
              </a:xfrm>
              <a:prstGeom prst="roundRect">
                <a:avLst/>
              </a:prstGeom>
              <a:solidFill>
                <a:srgbClr val="5D69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lowchart: Connector 180"/>
              <p:cNvSpPr/>
              <p:nvPr/>
            </p:nvSpPr>
            <p:spPr>
              <a:xfrm>
                <a:off x="33336917" y="20557330"/>
                <a:ext cx="957816" cy="97830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31619412" y="20475833"/>
              <a:ext cx="104139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000" dirty="0" smtClean="0">
                  <a:solidFill>
                    <a:schemeClr val="bg1"/>
                  </a:solidFill>
                  <a:latin typeface="+mj-lt"/>
                </a:rPr>
                <a:t>People would be open to other alternative means such as trams and bikes. It will be worth investing in these modes of travel.</a:t>
              </a:r>
              <a:endParaRPr lang="en-GB" sz="3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9" name="Rectangle 188"/>
          <p:cNvSpPr/>
          <p:nvPr/>
        </p:nvSpPr>
        <p:spPr>
          <a:xfrm rot="16200000">
            <a:off x="18304656" y="25597615"/>
            <a:ext cx="3448540" cy="22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79" name="Group 78"/>
          <p:cNvGrpSpPr/>
          <p:nvPr/>
        </p:nvGrpSpPr>
        <p:grpSpPr>
          <a:xfrm>
            <a:off x="17100484" y="16231774"/>
            <a:ext cx="12070844" cy="14694540"/>
            <a:chOff x="17100485" y="16231774"/>
            <a:chExt cx="12070844" cy="14694540"/>
          </a:xfrm>
        </p:grpSpPr>
        <p:grpSp>
          <p:nvGrpSpPr>
            <p:cNvPr id="190" name="Group 189" hidden="1"/>
            <p:cNvGrpSpPr/>
            <p:nvPr/>
          </p:nvGrpSpPr>
          <p:grpSpPr>
            <a:xfrm>
              <a:off x="17100485" y="16231774"/>
              <a:ext cx="12070844" cy="14694540"/>
              <a:chOff x="16708600" y="16231774"/>
              <a:chExt cx="12070844" cy="14694540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16871886" y="16284534"/>
                <a:ext cx="11861692" cy="14641780"/>
              </a:xfrm>
              <a:prstGeom prst="roundRect">
                <a:avLst/>
              </a:prstGeom>
              <a:solidFill>
                <a:srgbClr val="258967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16708600" y="22633230"/>
                <a:ext cx="2109813" cy="7192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4000" b="1" dirty="0" err="1" smtClean="0">
                    <a:solidFill>
                      <a:schemeClr val="tx1"/>
                    </a:solidFill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xgboost</a:t>
                </a:r>
                <a:endParaRPr lang="en-GB" sz="4000" b="1" dirty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615218" y="21790761"/>
                <a:ext cx="2141289" cy="2197491"/>
              </a:xfrm>
              <a:prstGeom prst="ellipse">
                <a:avLst/>
              </a:prstGeom>
              <a:ln w="76200">
                <a:solidFill>
                  <a:schemeClr val="bg1"/>
                </a:solidFill>
              </a:ln>
              <a:effectLst/>
            </p:spPr>
          </p:pic>
          <p:sp>
            <p:nvSpPr>
              <p:cNvPr id="194" name="TextBox 193"/>
              <p:cNvSpPr txBox="1"/>
              <p:nvPr/>
            </p:nvSpPr>
            <p:spPr>
              <a:xfrm>
                <a:off x="24498729" y="16231774"/>
                <a:ext cx="4280715" cy="3693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sz="26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GB" sz="26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Dummy variables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sz="26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Tokenization of text variables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sz="26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Near zero variance filtering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sz="2600" dirty="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Pooling infrequent observations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sz="2600" dirty="0" err="1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Upsampling</a:t>
                </a:r>
                <a:endParaRPr lang="en-GB" sz="26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marL="285750" indent="-285750">
                  <a:buFontTx/>
                  <a:buChar char="-"/>
                </a:pPr>
                <a:endParaRPr lang="en-GB" sz="26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  <p:grpSp>
            <p:nvGrpSpPr>
              <p:cNvPr id="195" name="Group 194"/>
              <p:cNvGrpSpPr/>
              <p:nvPr/>
            </p:nvGrpSpPr>
            <p:grpSpPr>
              <a:xfrm>
                <a:off x="24868870" y="21161874"/>
                <a:ext cx="3868375" cy="3838339"/>
                <a:chOff x="21681712" y="18469297"/>
                <a:chExt cx="6297380" cy="6692155"/>
              </a:xfrm>
            </p:grpSpPr>
            <p:sp>
              <p:nvSpPr>
                <p:cNvPr id="206" name="TextBox 205"/>
                <p:cNvSpPr txBox="1"/>
                <p:nvPr/>
              </p:nvSpPr>
              <p:spPr>
                <a:xfrm>
                  <a:off x="21681712" y="18469297"/>
                  <a:ext cx="6297380" cy="669215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GB" dirty="0"/>
                </a:p>
              </p:txBody>
            </p:sp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5167" y="18761672"/>
                  <a:ext cx="2773121" cy="3029092"/>
                </a:xfrm>
                <a:prstGeom prst="rect">
                  <a:avLst/>
                </a:prstGeom>
              </p:spPr>
            </p:pic>
            <p:pic>
              <p:nvPicPr>
                <p:cNvPr id="208" name="Picture 207"/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77858" y="18773334"/>
                  <a:ext cx="2811773" cy="3029092"/>
                </a:xfrm>
                <a:prstGeom prst="rect">
                  <a:avLst/>
                </a:prstGeom>
              </p:spPr>
            </p:pic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41428" y="21903541"/>
                  <a:ext cx="2789244" cy="3188518"/>
                </a:xfrm>
                <a:prstGeom prst="rect">
                  <a:avLst/>
                </a:prstGeom>
              </p:spPr>
            </p:pic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36126" y="21907710"/>
                  <a:ext cx="2843374" cy="3188518"/>
                </a:xfrm>
                <a:prstGeom prst="rect">
                  <a:avLst/>
                </a:prstGeom>
              </p:spPr>
            </p:pic>
          </p:grpSp>
          <p:sp>
            <p:nvSpPr>
              <p:cNvPr id="196" name="Rounded Rectangle 195"/>
              <p:cNvSpPr/>
              <p:nvPr/>
            </p:nvSpPr>
            <p:spPr>
              <a:xfrm>
                <a:off x="17903087" y="17663468"/>
                <a:ext cx="3459744" cy="960560"/>
              </a:xfrm>
              <a:prstGeom prst="roundRect">
                <a:avLst>
                  <a:gd name="adj" fmla="val 85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>
                    <a:solidFill>
                      <a:schemeClr val="tx1"/>
                    </a:solidFill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Feature Engineering</a:t>
                </a:r>
                <a:endParaRPr lang="en-GB" sz="2800" dirty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20968917" y="22510246"/>
                <a:ext cx="3370879" cy="91022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>
                    <a:solidFill>
                      <a:schemeClr val="tx1"/>
                    </a:solidFill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  Spatial k-fold CV</a:t>
                </a:r>
                <a:endParaRPr lang="en-GB" sz="2800" dirty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17972635" y="27436793"/>
                <a:ext cx="3527604" cy="14101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 smtClean="0">
                    <a:solidFill>
                      <a:schemeClr val="tx1"/>
                    </a:solidFill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XGBoost</a:t>
                </a:r>
                <a:r>
                  <a:rPr lang="en-GB" sz="2800" dirty="0" smtClean="0">
                    <a:solidFill>
                      <a:schemeClr val="tx1"/>
                    </a:solidFill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 </a:t>
                </a:r>
                <a:r>
                  <a:rPr lang="en-GB" sz="2800" dirty="0" err="1" smtClean="0">
                    <a:solidFill>
                      <a:schemeClr val="tx1"/>
                    </a:solidFill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Hyperparameter</a:t>
                </a:r>
                <a:r>
                  <a:rPr lang="en-GB" sz="2800" dirty="0" smtClean="0">
                    <a:solidFill>
                      <a:schemeClr val="tx1"/>
                    </a:solidFill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 Tuning</a:t>
                </a:r>
                <a:endParaRPr lang="en-GB" sz="2800" dirty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18089537" y="20069739"/>
                <a:ext cx="3166733" cy="275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rot="10800000">
                <a:off x="21372042" y="18032162"/>
                <a:ext cx="3166733" cy="275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0800000">
                <a:off x="21460895" y="27985813"/>
                <a:ext cx="3166733" cy="275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8693615" y="16235911"/>
                <a:ext cx="5823116" cy="954107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3. Modelling: Agree/Disagree with motorbike ban</a:t>
                </a:r>
                <a:endParaRPr lang="en-GB" sz="28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24531137" y="25615334"/>
                <a:ext cx="4224809" cy="4593720"/>
                <a:chOff x="24531137" y="25615334"/>
                <a:chExt cx="4224809" cy="4593720"/>
              </a:xfrm>
            </p:grpSpPr>
            <p:pic>
              <p:nvPicPr>
                <p:cNvPr id="204" name="Picture 203"/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31137" y="26313193"/>
                  <a:ext cx="4202441" cy="3895861"/>
                </a:xfrm>
                <a:prstGeom prst="rect">
                  <a:avLst/>
                </a:prstGeom>
              </p:spPr>
            </p:pic>
            <p:sp>
              <p:nvSpPr>
                <p:cNvPr id="205" name="TextBox 204"/>
                <p:cNvSpPr txBox="1"/>
                <p:nvPr/>
              </p:nvSpPr>
              <p:spPr>
                <a:xfrm>
                  <a:off x="24532549" y="25615334"/>
                  <a:ext cx="4223397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 smtClean="0">
                      <a:latin typeface="+mj-lt"/>
                    </a:rPr>
                    <a:t>ANOVA-based grid search: Incremental </a:t>
                  </a:r>
                  <a:r>
                    <a:rPr lang="en-GB" sz="2000" dirty="0">
                      <a:latin typeface="+mj-lt"/>
                    </a:rPr>
                    <a:t>elimination of tuning parameters</a:t>
                  </a:r>
                </a:p>
              </p:txBody>
            </p:sp>
          </p:grpSp>
        </p:grpSp>
        <p:sp>
          <p:nvSpPr>
            <p:cNvPr id="211" name="Rectangle 210"/>
            <p:cNvSpPr/>
            <p:nvPr/>
          </p:nvSpPr>
          <p:spPr>
            <a:xfrm rot="16200000">
              <a:off x="18340374" y="25561899"/>
              <a:ext cx="3448540" cy="301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20972844" y="22847297"/>
            <a:ext cx="493837" cy="23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21" name="Rectangle 220"/>
          <p:cNvSpPr/>
          <p:nvPr/>
        </p:nvSpPr>
        <p:spPr>
          <a:xfrm rot="10800000">
            <a:off x="24711739" y="22871061"/>
            <a:ext cx="587609" cy="25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02" name="TextBox 101"/>
          <p:cNvSpPr txBox="1"/>
          <p:nvPr/>
        </p:nvSpPr>
        <p:spPr>
          <a:xfrm>
            <a:off x="31945919" y="27321191"/>
            <a:ext cx="9801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+mj-lt"/>
              </a:rPr>
              <a:t>British 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Academy project undertaking urban </a:t>
            </a:r>
            <a:r>
              <a:rPr lang="en-GB" sz="3600" dirty="0" smtClean="0">
                <a:solidFill>
                  <a:schemeClr val="bg1"/>
                </a:solidFill>
                <a:latin typeface="+mj-lt"/>
              </a:rPr>
              <a:t>transport modelling 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in Hanoi </a:t>
            </a:r>
            <a:r>
              <a:rPr lang="en-GB" sz="3600" dirty="0" smtClean="0">
                <a:solidFill>
                  <a:schemeClr val="bg1"/>
                </a:solidFill>
                <a:latin typeface="+mj-lt"/>
              </a:rPr>
              <a:t>[grant number UWB190190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].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29860638" y="23371709"/>
            <a:ext cx="12925869" cy="1682836"/>
            <a:chOff x="29865425" y="20295075"/>
            <a:chExt cx="12925869" cy="1682836"/>
          </a:xfrm>
        </p:grpSpPr>
        <p:grpSp>
          <p:nvGrpSpPr>
            <p:cNvPr id="266" name="Group 265"/>
            <p:cNvGrpSpPr/>
            <p:nvPr/>
          </p:nvGrpSpPr>
          <p:grpSpPr>
            <a:xfrm>
              <a:off x="29865425" y="20295075"/>
              <a:ext cx="12925869" cy="1682836"/>
              <a:chOff x="33336917" y="20548768"/>
              <a:chExt cx="7140652" cy="986871"/>
            </a:xfrm>
          </p:grpSpPr>
          <p:sp>
            <p:nvSpPr>
              <p:cNvPr id="268" name="Rounded Rectangle 267"/>
              <p:cNvSpPr/>
              <p:nvPr/>
            </p:nvSpPr>
            <p:spPr>
              <a:xfrm>
                <a:off x="33825038" y="20548768"/>
                <a:ext cx="6652531" cy="972357"/>
              </a:xfrm>
              <a:prstGeom prst="roundRect">
                <a:avLst/>
              </a:prstGeom>
              <a:solidFill>
                <a:srgbClr val="5D69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Flowchart: Connector 268"/>
              <p:cNvSpPr/>
              <p:nvPr/>
            </p:nvSpPr>
            <p:spPr>
              <a:xfrm>
                <a:off x="33336917" y="20557330"/>
                <a:ext cx="957816" cy="97830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31619412" y="20475833"/>
              <a:ext cx="104139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000" dirty="0">
                  <a:solidFill>
                    <a:schemeClr val="bg1"/>
                  </a:solidFill>
                  <a:latin typeface="+mj-lt"/>
                </a:rPr>
                <a:t>T</a:t>
              </a:r>
              <a:r>
                <a:rPr lang="en-US" sz="3000" dirty="0" smtClean="0">
                  <a:solidFill>
                    <a:schemeClr val="bg1"/>
                  </a:solidFill>
                  <a:latin typeface="+mj-lt"/>
                </a:rPr>
                <a:t>he </a:t>
              </a:r>
              <a:r>
                <a:rPr lang="en-US" sz="3000" dirty="0">
                  <a:solidFill>
                    <a:schemeClr val="bg1"/>
                  </a:solidFill>
                  <a:latin typeface="+mj-lt"/>
                </a:rPr>
                <a:t>need for public sensitization and involvement in the formulation </a:t>
              </a:r>
              <a:r>
                <a:rPr lang="en-US" sz="3000" dirty="0" smtClean="0">
                  <a:solidFill>
                    <a:schemeClr val="bg1"/>
                  </a:solidFill>
                  <a:latin typeface="+mj-lt"/>
                </a:rPr>
                <a:t>of policies is vital if </a:t>
              </a:r>
              <a:r>
                <a:rPr lang="en-US" sz="3000" dirty="0">
                  <a:solidFill>
                    <a:schemeClr val="bg1"/>
                  </a:solidFill>
                  <a:latin typeface="+mj-lt"/>
                </a:rPr>
                <a:t>they are to be widely accepted and adopted.</a:t>
              </a:r>
              <a:endParaRPr lang="en-GB" sz="3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3" name="Rounded Rectangle 262"/>
          <p:cNvSpPr/>
          <p:nvPr/>
        </p:nvSpPr>
        <p:spPr>
          <a:xfrm>
            <a:off x="34104290" y="25366848"/>
            <a:ext cx="5322151" cy="885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8.Future works/Ongoing works</a:t>
            </a:r>
            <a:endParaRPr lang="en-GB" sz="2400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458" y="30964933"/>
            <a:ext cx="1014984" cy="1014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3656" y="30936504"/>
            <a:ext cx="879408" cy="1014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269" y="17835270"/>
            <a:ext cx="651022" cy="651022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269" y="19944814"/>
            <a:ext cx="651022" cy="651022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552" y="21790761"/>
            <a:ext cx="651022" cy="651022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552" y="23898609"/>
            <a:ext cx="651022" cy="65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3651</TotalTime>
  <Words>635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Yu Gothic</vt:lpstr>
      <vt:lpstr>Yu Gothic Light</vt:lpstr>
      <vt:lpstr>Yu Gothic UI Light</vt:lpstr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Wanjau</dc:creator>
  <cp:lastModifiedBy>Eric Muriithi</cp:lastModifiedBy>
  <cp:revision>203</cp:revision>
  <dcterms:created xsi:type="dcterms:W3CDTF">2022-03-27T19:37:00Z</dcterms:created>
  <dcterms:modified xsi:type="dcterms:W3CDTF">2022-09-09T09:30:13Z</dcterms:modified>
</cp:coreProperties>
</file>