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5A52D-1AA6-9962-B96F-3204DAE0CA9F}" v="167" dt="2023-10-11T10:00:31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294838145232"/>
          <c:y val="6.4814814814814811E-2"/>
          <c:w val="0.82725940507436557"/>
          <c:h val="0.8049365704286963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S1S2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Sheet1!$B$15:$B$23</c:f>
              <c:numCache>
                <c:formatCode>General</c:formatCode>
                <c:ptCount val="9"/>
                <c:pt idx="0">
                  <c:v>0.38249410115710014</c:v>
                </c:pt>
                <c:pt idx="1">
                  <c:v>0.36827158999999998</c:v>
                </c:pt>
                <c:pt idx="2">
                  <c:v>0.35981148000000002</c:v>
                </c:pt>
                <c:pt idx="3">
                  <c:v>0.34176428819698873</c:v>
                </c:pt>
                <c:pt idx="4">
                  <c:v>0.34842819999999997</c:v>
                </c:pt>
                <c:pt idx="5">
                  <c:v>0.34195389999999998</c:v>
                </c:pt>
                <c:pt idx="6">
                  <c:v>0.33553618569155469</c:v>
                </c:pt>
                <c:pt idx="7">
                  <c:v>0.32339039999999997</c:v>
                </c:pt>
                <c:pt idx="8">
                  <c:v>0.31377729999999998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B2-4ACD-A555-C93CFF630AAE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S2S3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Sheet1!$C$15:$C$23</c:f>
              <c:numCache>
                <c:formatCode>General</c:formatCode>
                <c:ptCount val="9"/>
                <c:pt idx="0">
                  <c:v>0.54703016547792149</c:v>
                </c:pt>
                <c:pt idx="1">
                  <c:v>0.53960330000000001</c:v>
                </c:pt>
                <c:pt idx="2">
                  <c:v>0.49490059999999997</c:v>
                </c:pt>
                <c:pt idx="3">
                  <c:v>0.47162090063215495</c:v>
                </c:pt>
                <c:pt idx="4">
                  <c:v>0.463084</c:v>
                </c:pt>
                <c:pt idx="5">
                  <c:v>0.44674779999999997</c:v>
                </c:pt>
                <c:pt idx="6">
                  <c:v>0.44168279999999999</c:v>
                </c:pt>
                <c:pt idx="7">
                  <c:v>0.43404189999999998</c:v>
                </c:pt>
                <c:pt idx="8">
                  <c:v>0.43175429999999998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B2-4ACD-A555-C93CFF630AAE}"/>
            </c:ext>
          </c:extLst>
        </c:ser>
        <c:ser>
          <c:idx val="2"/>
          <c:order val="2"/>
          <c:tx>
            <c:strRef>
              <c:f>Sheet1!$D$14</c:f>
              <c:strCache>
                <c:ptCount val="1"/>
                <c:pt idx="0">
                  <c:v>S1S3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Sheet1!$D$15:$D$23</c:f>
              <c:numCache>
                <c:formatCode>General</c:formatCode>
                <c:ptCount val="9"/>
                <c:pt idx="0">
                  <c:v>0.34986322387213326</c:v>
                </c:pt>
                <c:pt idx="1">
                  <c:v>0.33940081893061863</c:v>
                </c:pt>
                <c:pt idx="2">
                  <c:v>0.33099013397144672</c:v>
                </c:pt>
                <c:pt idx="3">
                  <c:v>0.31709243690465316</c:v>
                </c:pt>
                <c:pt idx="4">
                  <c:v>0.31696740000000001</c:v>
                </c:pt>
                <c:pt idx="5">
                  <c:v>0.31049129999999997</c:v>
                </c:pt>
                <c:pt idx="6">
                  <c:v>0.30802889999999999</c:v>
                </c:pt>
                <c:pt idx="7">
                  <c:v>0.29617379999999999</c:v>
                </c:pt>
                <c:pt idx="8">
                  <c:v>0.28900539999999997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B2-4ACD-A555-C93CFF630AAE}"/>
            </c:ext>
          </c:extLst>
        </c:ser>
        <c:ser>
          <c:idx val="3"/>
          <c:order val="3"/>
          <c:tx>
            <c:strRef>
              <c:f>Sheet1!$E$14</c:f>
              <c:strCache>
                <c:ptCount val="1"/>
                <c:pt idx="0">
                  <c:v>S1S2S3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Sheet1!$E$15:$E$23</c:f>
              <c:numCache>
                <c:formatCode>General</c:formatCode>
                <c:ptCount val="9"/>
                <c:pt idx="0">
                  <c:v>0.39704278037423291</c:v>
                </c:pt>
                <c:pt idx="1">
                  <c:v>0.38552599999999998</c:v>
                </c:pt>
                <c:pt idx="2">
                  <c:v>0.36595299999999997</c:v>
                </c:pt>
                <c:pt idx="3">
                  <c:v>0.34931328801242789</c:v>
                </c:pt>
                <c:pt idx="4">
                  <c:v>0.324133</c:v>
                </c:pt>
                <c:pt idx="5">
                  <c:v>0.31531999999999999</c:v>
                </c:pt>
                <c:pt idx="6">
                  <c:v>0.310145</c:v>
                </c:pt>
                <c:pt idx="7">
                  <c:v>0.305809</c:v>
                </c:pt>
                <c:pt idx="8">
                  <c:v>0.305481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B2-4ACD-A555-C93CFF630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109184"/>
        <c:axId val="782114104"/>
      </c:lineChart>
      <c:catAx>
        <c:axId val="782109184"/>
        <c:scaling>
          <c:orientation val="minMax"/>
        </c:scaling>
        <c:delete val="0"/>
        <c:axPos val="b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Number of Riders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14104"/>
        <c:crosses val="autoZero"/>
        <c:auto val="1"/>
        <c:lblAlgn val="ctr"/>
        <c:lblOffset val="100"/>
        <c:noMultiLvlLbl val="0"/>
      </c:catAx>
      <c:valAx>
        <c:axId val="782114104"/>
        <c:scaling>
          <c:orientation val="minMax"/>
          <c:min val="0.2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Cruising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09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258333333333335"/>
          <c:y val="6.3215587634879E-2"/>
          <c:w val="0.59150000000000003"/>
          <c:h val="7.5673301254009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294838145232"/>
          <c:y val="6.4814814814814811E-2"/>
          <c:w val="0.82725940507436557"/>
          <c:h val="0.8049365704286963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Sheet1!$F$14</c:f>
              <c:strCache>
                <c:ptCount val="1"/>
                <c:pt idx="0">
                  <c:v>S1S2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Sheet1!$F$15:$F$23</c:f>
              <c:numCache>
                <c:formatCode>General</c:formatCode>
                <c:ptCount val="9"/>
                <c:pt idx="0">
                  <c:v>0.37661923979739936</c:v>
                </c:pt>
                <c:pt idx="1">
                  <c:v>0.36132399999999998</c:v>
                </c:pt>
                <c:pt idx="2">
                  <c:v>0.35995299999999997</c:v>
                </c:pt>
                <c:pt idx="3">
                  <c:v>0.35305504975011348</c:v>
                </c:pt>
                <c:pt idx="4">
                  <c:v>0.327436</c:v>
                </c:pt>
                <c:pt idx="5">
                  <c:v>0.31642399999999998</c:v>
                </c:pt>
                <c:pt idx="6">
                  <c:v>0.31508199999999997</c:v>
                </c:pt>
                <c:pt idx="7">
                  <c:v>0.30827399999999999</c:v>
                </c:pt>
                <c:pt idx="8">
                  <c:v>0.30088300000000001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90-4650-9F75-B8D576C204A2}"/>
            </c:ext>
          </c:extLst>
        </c:ser>
        <c:ser>
          <c:idx val="1"/>
          <c:order val="1"/>
          <c:tx>
            <c:strRef>
              <c:f>Sheet1!$G$14</c:f>
              <c:strCache>
                <c:ptCount val="1"/>
                <c:pt idx="0">
                  <c:v>S2S3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Sheet1!$G$15:$G$23</c:f>
              <c:numCache>
                <c:formatCode>General</c:formatCode>
                <c:ptCount val="9"/>
                <c:pt idx="0">
                  <c:v>0.50459507044301288</c:v>
                </c:pt>
                <c:pt idx="1">
                  <c:v>0.49177189999999998</c:v>
                </c:pt>
                <c:pt idx="2">
                  <c:v>0.4378397</c:v>
                </c:pt>
                <c:pt idx="3">
                  <c:v>0.4210623006374617</c:v>
                </c:pt>
                <c:pt idx="4">
                  <c:v>0.42181859999999999</c:v>
                </c:pt>
                <c:pt idx="5">
                  <c:v>0.41446879999999997</c:v>
                </c:pt>
                <c:pt idx="6">
                  <c:v>0.41288898212076863</c:v>
                </c:pt>
                <c:pt idx="7">
                  <c:v>0.40695889999999996</c:v>
                </c:pt>
                <c:pt idx="8">
                  <c:v>0.3975591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90-4650-9F75-B8D576C204A2}"/>
            </c:ext>
          </c:extLst>
        </c:ser>
        <c:ser>
          <c:idx val="2"/>
          <c:order val="2"/>
          <c:tx>
            <c:strRef>
              <c:f>Sheet1!$H$14</c:f>
              <c:strCache>
                <c:ptCount val="1"/>
                <c:pt idx="0">
                  <c:v>S1S3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Sheet1!$H$15:$H$23</c:f>
              <c:numCache>
                <c:formatCode>General</c:formatCode>
                <c:ptCount val="9"/>
                <c:pt idx="0">
                  <c:v>0.36166361515523399</c:v>
                </c:pt>
                <c:pt idx="1">
                  <c:v>0.35765567585618102</c:v>
                </c:pt>
                <c:pt idx="2">
                  <c:v>0.32670672244069099</c:v>
                </c:pt>
                <c:pt idx="3">
                  <c:v>0.33830231767038332</c:v>
                </c:pt>
                <c:pt idx="4">
                  <c:v>0.31508555685835299</c:v>
                </c:pt>
                <c:pt idx="5">
                  <c:v>0.30248127861312102</c:v>
                </c:pt>
                <c:pt idx="6">
                  <c:v>0.29766420769894503</c:v>
                </c:pt>
                <c:pt idx="7">
                  <c:v>0.28626579727698998</c:v>
                </c:pt>
                <c:pt idx="8">
                  <c:v>0.28296265797276898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90-4650-9F75-B8D576C204A2}"/>
            </c:ext>
          </c:extLst>
        </c:ser>
        <c:ser>
          <c:idx val="3"/>
          <c:order val="3"/>
          <c:tx>
            <c:strRef>
              <c:f>Sheet1!$I$14</c:f>
              <c:strCache>
                <c:ptCount val="1"/>
                <c:pt idx="0">
                  <c:v>S1S2S3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Sheet1!$I$15:$I$23</c:f>
              <c:numCache>
                <c:formatCode>General</c:formatCode>
                <c:ptCount val="9"/>
                <c:pt idx="0">
                  <c:v>0.37615019306124925</c:v>
                </c:pt>
                <c:pt idx="1">
                  <c:v>0.367784</c:v>
                </c:pt>
                <c:pt idx="2">
                  <c:v>0.35404599999999997</c:v>
                </c:pt>
                <c:pt idx="3">
                  <c:v>0.34768534833377762</c:v>
                </c:pt>
                <c:pt idx="4">
                  <c:v>0.32184200000000002</c:v>
                </c:pt>
                <c:pt idx="5">
                  <c:v>0.31574600000000003</c:v>
                </c:pt>
                <c:pt idx="6">
                  <c:v>0.31125399999999998</c:v>
                </c:pt>
                <c:pt idx="7">
                  <c:v>0.30622299999999997</c:v>
                </c:pt>
                <c:pt idx="8">
                  <c:v>0.29627199999999998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90-4650-9F75-B8D576C20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109184"/>
        <c:axId val="782114104"/>
      </c:lineChart>
      <c:catAx>
        <c:axId val="782109184"/>
        <c:scaling>
          <c:orientation val="minMax"/>
        </c:scaling>
        <c:delete val="0"/>
        <c:axPos val="b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Number of Riders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14104"/>
        <c:crosses val="autoZero"/>
        <c:auto val="1"/>
        <c:lblAlgn val="ctr"/>
        <c:lblOffset val="100"/>
        <c:noMultiLvlLbl val="0"/>
      </c:catAx>
      <c:valAx>
        <c:axId val="782114104"/>
        <c:scaling>
          <c:orientation val="minMax"/>
          <c:min val="0.2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Cruising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09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258333333333335"/>
          <c:y val="6.3215587634879E-2"/>
          <c:w val="0.59150000000000003"/>
          <c:h val="7.5673301254009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294838145232"/>
          <c:y val="6.4814814814814811E-2"/>
          <c:w val="0.82725940507436557"/>
          <c:h val="0.80493657042869637"/>
        </c:manualLayout>
      </c:layout>
      <c:lineChart>
        <c:grouping val="standard"/>
        <c:varyColors val="0"/>
        <c:ser>
          <c:idx val="0"/>
          <c:order val="0"/>
          <c:tx>
            <c:strRef>
              <c:f>Sheet1!$J$14</c:f>
              <c:strCache>
                <c:ptCount val="1"/>
                <c:pt idx="0">
                  <c:v>S1S2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Sheet1!$J$15:$J$23</c:f>
              <c:numCache>
                <c:formatCode>General</c:formatCode>
                <c:ptCount val="9"/>
                <c:pt idx="0">
                  <c:v>0.30936713109890501</c:v>
                </c:pt>
                <c:pt idx="1">
                  <c:v>0.30819200000000002</c:v>
                </c:pt>
                <c:pt idx="2">
                  <c:v>0.30720199999999998</c:v>
                </c:pt>
                <c:pt idx="3">
                  <c:v>0.3039983638625452</c:v>
                </c:pt>
                <c:pt idx="4">
                  <c:v>0.30367899999999998</c:v>
                </c:pt>
                <c:pt idx="5">
                  <c:v>0.30497200000000002</c:v>
                </c:pt>
                <c:pt idx="6">
                  <c:v>0.30290800000000001</c:v>
                </c:pt>
                <c:pt idx="7">
                  <c:v>0.30269499999999999</c:v>
                </c:pt>
                <c:pt idx="8">
                  <c:v>0.30263600000000002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92-48C6-BA78-D0AF658013A7}"/>
            </c:ext>
          </c:extLst>
        </c:ser>
        <c:ser>
          <c:idx val="1"/>
          <c:order val="1"/>
          <c:tx>
            <c:strRef>
              <c:f>Sheet1!$K$14</c:f>
              <c:strCache>
                <c:ptCount val="1"/>
                <c:pt idx="0">
                  <c:v>S2S3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Sheet1!$K$15:$K$23</c:f>
              <c:numCache>
                <c:formatCode>General</c:formatCode>
                <c:ptCount val="9"/>
                <c:pt idx="0">
                  <c:v>0.38919422527286102</c:v>
                </c:pt>
                <c:pt idx="1">
                  <c:v>0.388701136</c:v>
                </c:pt>
                <c:pt idx="2">
                  <c:v>0.388210312</c:v>
                </c:pt>
                <c:pt idx="3">
                  <c:v>0.37073156552401637</c:v>
                </c:pt>
                <c:pt idx="4">
                  <c:v>0.37817361199999999</c:v>
                </c:pt>
                <c:pt idx="5">
                  <c:v>0.36440461600000001</c:v>
                </c:pt>
                <c:pt idx="6">
                  <c:v>0.35016228300000002</c:v>
                </c:pt>
                <c:pt idx="7">
                  <c:v>0.34548634499999997</c:v>
                </c:pt>
                <c:pt idx="8">
                  <c:v>0.33556064000000002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92-48C6-BA78-D0AF658013A7}"/>
            </c:ext>
          </c:extLst>
        </c:ser>
        <c:ser>
          <c:idx val="2"/>
          <c:order val="2"/>
          <c:tx>
            <c:strRef>
              <c:f>Sheet1!$L$14</c:f>
              <c:strCache>
                <c:ptCount val="1"/>
                <c:pt idx="0">
                  <c:v>S1S3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Sheet1!$L$15:$L$23</c:f>
              <c:numCache>
                <c:formatCode>General</c:formatCode>
                <c:ptCount val="9"/>
                <c:pt idx="0">
                  <c:v>0.32127892934672198</c:v>
                </c:pt>
                <c:pt idx="1">
                  <c:v>0.32006699999999999</c:v>
                </c:pt>
                <c:pt idx="2">
                  <c:v>0.31980799999999998</c:v>
                </c:pt>
                <c:pt idx="3">
                  <c:v>0.285839664266402</c:v>
                </c:pt>
                <c:pt idx="4">
                  <c:v>0.29185539999999999</c:v>
                </c:pt>
                <c:pt idx="5">
                  <c:v>0.28518944000000002</c:v>
                </c:pt>
                <c:pt idx="6">
                  <c:v>0.28143980000000002</c:v>
                </c:pt>
                <c:pt idx="7">
                  <c:v>0.28293296000000001</c:v>
                </c:pt>
                <c:pt idx="8">
                  <c:v>0.28018163000000001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92-48C6-BA78-D0AF658013A7}"/>
            </c:ext>
          </c:extLst>
        </c:ser>
        <c:ser>
          <c:idx val="3"/>
          <c:order val="3"/>
          <c:tx>
            <c:strRef>
              <c:f>Sheet1!$M$14</c:f>
              <c:strCache>
                <c:ptCount val="1"/>
                <c:pt idx="0">
                  <c:v>S1S2S3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Sheet1!$A$15:$A$23</c:f>
              <c:numCache>
                <c:formatCode>General</c:formatCode>
                <c:ptCount val="9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</c:numCache>
            </c:numRef>
          </c:cat>
          <c:val>
            <c:numRef>
              <c:f>Sheet1!$M$15:$M$23</c:f>
              <c:numCache>
                <c:formatCode>General</c:formatCode>
                <c:ptCount val="9"/>
                <c:pt idx="0">
                  <c:v>0.30264056146632001</c:v>
                </c:pt>
                <c:pt idx="1">
                  <c:v>0.30115750000000002</c:v>
                </c:pt>
                <c:pt idx="2">
                  <c:v>0.29737567999999998</c:v>
                </c:pt>
                <c:pt idx="3">
                  <c:v>0.29445341431220995</c:v>
                </c:pt>
                <c:pt idx="4">
                  <c:v>0.29593564160000002</c:v>
                </c:pt>
                <c:pt idx="5">
                  <c:v>0.29458906364999998</c:v>
                </c:pt>
                <c:pt idx="6">
                  <c:v>0.29158881759999999</c:v>
                </c:pt>
                <c:pt idx="7">
                  <c:v>0.29265876263000001</c:v>
                </c:pt>
                <c:pt idx="8">
                  <c:v>0.2918725485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92-48C6-BA78-D0AF65801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109184"/>
        <c:axId val="782114104"/>
      </c:lineChart>
      <c:catAx>
        <c:axId val="782109184"/>
        <c:scaling>
          <c:orientation val="minMax"/>
        </c:scaling>
        <c:delete val="0"/>
        <c:axPos val="b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Number of Riders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14104"/>
        <c:crosses val="autoZero"/>
        <c:auto val="1"/>
        <c:lblAlgn val="ctr"/>
        <c:lblOffset val="100"/>
        <c:noMultiLvlLbl val="0"/>
      </c:catAx>
      <c:valAx>
        <c:axId val="782114104"/>
        <c:scaling>
          <c:orientation val="minMax"/>
          <c:max val="0.45"/>
          <c:min val="0.25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AU" b="1">
                    <a:solidFill>
                      <a:schemeClr val="tx1"/>
                    </a:solidFill>
                    <a:latin typeface="Garamond" panose="02020404030301010803" pitchFamily="18" charset="0"/>
                  </a:rPr>
                  <a:t>Cruising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782109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258333333333335"/>
          <c:y val="6.3215587634879E-2"/>
          <c:w val="0.59150000000000003"/>
          <c:h val="7.5673301254009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5DC321-9C9A-444A-BC72-3C2389335FC4}"/>
              </a:ext>
            </a:extLst>
          </p:cNvPr>
          <p:cNvSpPr/>
          <p:nvPr/>
        </p:nvSpPr>
        <p:spPr>
          <a:xfrm>
            <a:off x="2024109" y="1436834"/>
            <a:ext cx="83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Imprint MT Shadow" panose="04020605060303030202" pitchFamily="82" charset="0"/>
              </a:rPr>
              <a:t>Impact of demand-supply dynamics on the empty travel distance of </a:t>
            </a:r>
            <a:r>
              <a:rPr lang="en-US" sz="3200" b="1" dirty="0" err="1">
                <a:latin typeface="Imprint MT Shadow" panose="04020605060303030202" pitchFamily="82" charset="0"/>
              </a:rPr>
              <a:t>ridesourcing</a:t>
            </a:r>
            <a:r>
              <a:rPr lang="en-US" sz="3200" b="1" dirty="0">
                <a:latin typeface="Imprint MT Shadow" panose="04020605060303030202" pitchFamily="82" charset="0"/>
              </a:rPr>
              <a:t> drivers in an urban environment</a:t>
            </a:r>
            <a:endParaRPr lang="en-GB" sz="3200" b="1" dirty="0">
              <a:latin typeface="Imprint MT Shadow" panose="04020605060303030202" pitchFamily="82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3B223F0-A43B-4040-9D9D-F7FFFB024055}"/>
              </a:ext>
            </a:extLst>
          </p:cNvPr>
          <p:cNvSpPr txBox="1"/>
          <p:nvPr/>
        </p:nvSpPr>
        <p:spPr>
          <a:xfrm>
            <a:off x="960116" y="3967897"/>
            <a:ext cx="105085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Georgia Pro"/>
                <a:cs typeface="Levenim MT"/>
              </a:rPr>
              <a:t>Jayita Chakraborty</a:t>
            </a:r>
          </a:p>
          <a:p>
            <a:pPr algn="ctr"/>
            <a:r>
              <a:rPr lang="en-US" sz="2000" i="1" dirty="0">
                <a:latin typeface="Georgia Pro"/>
                <a:cs typeface="Levenim MT"/>
              </a:rPr>
              <a:t>Research Fellow</a:t>
            </a:r>
          </a:p>
          <a:p>
            <a:pPr algn="ctr"/>
            <a:r>
              <a:rPr lang="en-US" sz="2000" dirty="0">
                <a:latin typeface="Georgia Pro"/>
                <a:cs typeface="Levenim MT"/>
              </a:rPr>
              <a:t>University of Leeds</a:t>
            </a:r>
          </a:p>
          <a:p>
            <a:pPr algn="ctr"/>
            <a:r>
              <a:rPr lang="en-US" sz="2000" dirty="0">
                <a:latin typeface="Georgia Pro"/>
                <a:cs typeface="Levenim MT"/>
              </a:rPr>
              <a:t>October 17, 2023</a:t>
            </a:r>
            <a:endParaRPr lang="en-AU" sz="2000" dirty="0">
              <a:latin typeface="Georgia Pro"/>
              <a:cs typeface="Levenim MT"/>
            </a:endParaRPr>
          </a:p>
        </p:txBody>
      </p:sp>
    </p:spTree>
    <p:extLst>
      <p:ext uri="{BB962C8B-B14F-4D97-AF65-F5344CB8AC3E}">
        <p14:creationId xmlns:p14="http://schemas.microsoft.com/office/powerpoint/2010/main" val="137593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2B6C51D6-2092-6B25-D4F9-C4128F8EB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5" y="877016"/>
            <a:ext cx="10510941" cy="5914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89F31A-7C9E-D681-2542-227EA88D0831}"/>
              </a:ext>
            </a:extLst>
          </p:cNvPr>
          <p:cNvSpPr/>
          <p:nvPr/>
        </p:nvSpPr>
        <p:spPr>
          <a:xfrm>
            <a:off x="890648" y="407466"/>
            <a:ext cx="10507683" cy="459433"/>
          </a:xfrm>
          <a:prstGeom prst="rect">
            <a:avLst/>
          </a:prstGeom>
          <a:solidFill>
            <a:schemeClr val="bg1">
              <a:lumMod val="65000"/>
              <a:alpha val="52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b="1" dirty="0">
                <a:solidFill>
                  <a:srgbClr val="000000"/>
                </a:solidFill>
                <a:latin typeface="Imprint MT Shadow"/>
              </a:rPr>
              <a:t>Demand-Supply Imbalance</a:t>
            </a:r>
            <a:endParaRPr lang="en-US" dirty="0">
              <a:solidFill>
                <a:srgbClr val="000000"/>
              </a:solidFill>
              <a:latin typeface="Imprint MT Shado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FE5AAA0-586E-3C8C-183E-66F12B6D998D}"/>
              </a:ext>
            </a:extLst>
          </p:cNvPr>
          <p:cNvSpPr txBox="1"/>
          <p:nvPr/>
        </p:nvSpPr>
        <p:spPr>
          <a:xfrm>
            <a:off x="892465" y="5956495"/>
            <a:ext cx="10508505" cy="830997"/>
          </a:xfrm>
          <a:prstGeom prst="rect">
            <a:avLst/>
          </a:prstGeom>
          <a:solidFill>
            <a:schemeClr val="bg1">
              <a:lumMod val="65000"/>
              <a:alpha val="58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Georgia Pro"/>
                <a:cs typeface="Levenim MT"/>
              </a:rPr>
              <a:t>Increases overall VKTs of </a:t>
            </a:r>
            <a:r>
              <a:rPr lang="en-US" sz="1600" dirty="0" err="1">
                <a:latin typeface="Georgia Pro"/>
                <a:cs typeface="Levenim MT"/>
              </a:rPr>
              <a:t>ridesourcing</a:t>
            </a:r>
            <a:r>
              <a:rPr lang="en-US" sz="1600" dirty="0">
                <a:latin typeface="Georgia Pro"/>
                <a:cs typeface="Levenim MT"/>
              </a:rPr>
              <a:t> vehicles compared to the passenger using his or her personal vehicle to conduct the same trip (</a:t>
            </a:r>
            <a:r>
              <a:rPr lang="en-US" sz="1600" dirty="0" err="1">
                <a:latin typeface="Georgia Pro"/>
                <a:cs typeface="Levenim MT"/>
              </a:rPr>
              <a:t>Clewlow</a:t>
            </a:r>
            <a:r>
              <a:rPr lang="en-US" sz="1600" dirty="0">
                <a:latin typeface="Georgia Pro"/>
                <a:cs typeface="Levenim MT"/>
              </a:rPr>
              <a:t> &amp; Mishra, 2017; </a:t>
            </a:r>
            <a:r>
              <a:rPr lang="en-US" sz="1600" dirty="0" err="1">
                <a:latin typeface="Georgia Pro"/>
                <a:cs typeface="Levenim MT"/>
              </a:rPr>
              <a:t>Henao</a:t>
            </a:r>
            <a:r>
              <a:rPr lang="en-US" sz="1600" dirty="0">
                <a:latin typeface="Georgia Pro"/>
                <a:cs typeface="Levenim MT"/>
              </a:rPr>
              <a:t> et al., 2019; Schaller &amp; Consulting, 2017; Young et al., 2019)</a:t>
            </a:r>
            <a:endParaRPr lang="en-AU" sz="1600" dirty="0">
              <a:latin typeface="Georgia Pro"/>
              <a:cs typeface="Levenim M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05FDAE-DCA5-5374-20CA-4FC287158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931986"/>
              </p:ext>
            </p:extLst>
          </p:nvPr>
        </p:nvGraphicFramePr>
        <p:xfrm>
          <a:off x="120407" y="237228"/>
          <a:ext cx="6472051" cy="333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5E87AB-AFF1-459E-C660-FBFDBB7DB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995813"/>
              </p:ext>
            </p:extLst>
          </p:nvPr>
        </p:nvGraphicFramePr>
        <p:xfrm>
          <a:off x="120407" y="3377996"/>
          <a:ext cx="6501740" cy="360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0F325A-E480-7E02-2EEF-1E8801CC8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49975"/>
              </p:ext>
            </p:extLst>
          </p:nvPr>
        </p:nvGraphicFramePr>
        <p:xfrm>
          <a:off x="6386311" y="239727"/>
          <a:ext cx="6066312" cy="333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1">
            <a:extLst>
              <a:ext uri="{FF2B5EF4-FFF2-40B4-BE49-F238E27FC236}">
                <a16:creationId xmlns:a16="http://schemas.microsoft.com/office/drawing/2014/main" id="{19020FB3-E37F-0DDF-32E8-8726B85A80FB}"/>
              </a:ext>
            </a:extLst>
          </p:cNvPr>
          <p:cNvSpPr txBox="1"/>
          <p:nvPr/>
        </p:nvSpPr>
        <p:spPr>
          <a:xfrm rot="16200000">
            <a:off x="-1115309" y="1539576"/>
            <a:ext cx="259532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Imprint MT Shadow"/>
              </a:rPr>
              <a:t>Matching </a:t>
            </a:r>
            <a:r>
              <a:rPr lang="en-AU" b="1">
                <a:latin typeface="Imprint MT Shadow"/>
              </a:rPr>
              <a:t>Algorithm</a:t>
            </a:r>
            <a:r>
              <a:rPr lang="en-AU" b="1" dirty="0">
                <a:latin typeface="Imprint MT Shadow"/>
              </a:rPr>
              <a:t> 1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DC7783D-E755-DF6D-95C1-C09C3DB7D57B}"/>
              </a:ext>
            </a:extLst>
          </p:cNvPr>
          <p:cNvSpPr txBox="1"/>
          <p:nvPr/>
        </p:nvSpPr>
        <p:spPr>
          <a:xfrm rot="-5400000">
            <a:off x="5162669" y="1531175"/>
            <a:ext cx="25458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Imprint MT Shadow"/>
              </a:rPr>
              <a:t>Matching Algorithm 3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595C78B-14FE-D278-5772-CFBC1BB4D923}"/>
              </a:ext>
            </a:extLst>
          </p:cNvPr>
          <p:cNvSpPr txBox="1"/>
          <p:nvPr/>
        </p:nvSpPr>
        <p:spPr>
          <a:xfrm rot="-5400000">
            <a:off x="-1090569" y="4723529"/>
            <a:ext cx="25755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latin typeface="Imprint MT Shadow"/>
              </a:rPr>
              <a:t>Matching </a:t>
            </a:r>
            <a:r>
              <a:rPr lang="en-AU" b="1" dirty="0">
                <a:latin typeface="Imprint MT Shadow"/>
                <a:ea typeface="+mn-lt"/>
                <a:cs typeface="+mn-lt"/>
              </a:rPr>
              <a:t>Algorithm </a:t>
            </a:r>
            <a:r>
              <a:rPr lang="en-AU" b="1" dirty="0">
                <a:solidFill>
                  <a:srgbClr val="000000"/>
                </a:solidFill>
                <a:latin typeface="Imprint MT Shadow"/>
              </a:rPr>
              <a:t>2</a:t>
            </a:r>
            <a:endParaRPr lang="en-AU" b="1" dirty="0">
              <a:latin typeface="Imprint MT Shadow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D3C90E8-8AED-A70A-EAB3-9DCE6F811B03}"/>
              </a:ext>
            </a:extLst>
          </p:cNvPr>
          <p:cNvSpPr txBox="1"/>
          <p:nvPr/>
        </p:nvSpPr>
        <p:spPr>
          <a:xfrm>
            <a:off x="6634606" y="3620923"/>
            <a:ext cx="5567289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eorgia Pro"/>
              </a:rPr>
              <a:t>Cruising ratio is mostly dependent on different scenarios for passenger search strategies. </a:t>
            </a:r>
          </a:p>
          <a:p>
            <a:endParaRPr lang="en-AU" sz="2000" dirty="0">
              <a:latin typeface="Georgia Pro"/>
            </a:endParaRPr>
          </a:p>
          <a:p>
            <a:r>
              <a:rPr lang="en-US" sz="2000" dirty="0">
                <a:latin typeface="Georgia Pro"/>
              </a:rPr>
              <a:t>The scenario where the drivers either park or drive to demand hotspots is observed to have low cruising ratio compared to the other two especially at high demand levels.</a:t>
            </a:r>
          </a:p>
          <a:p>
            <a:endParaRPr lang="en-US" sz="2000" dirty="0">
              <a:latin typeface="Georgia Pro"/>
            </a:endParaRPr>
          </a:p>
          <a:p>
            <a:r>
              <a:rPr lang="en-US" sz="2000" dirty="0">
                <a:latin typeface="Georgia Pro"/>
              </a:rPr>
              <a:t>Higher cruising ratios are observed for the matching 1 and 2 compared to matching 3. </a:t>
            </a:r>
          </a:p>
        </p:txBody>
      </p:sp>
    </p:spTree>
    <p:extLst>
      <p:ext uri="{BB962C8B-B14F-4D97-AF65-F5344CB8AC3E}">
        <p14:creationId xmlns:p14="http://schemas.microsoft.com/office/powerpoint/2010/main" val="40807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Georgia Pro</vt:lpstr>
      <vt:lpstr>Arial</vt:lpstr>
      <vt:lpstr>Calibri</vt:lpstr>
      <vt:lpstr>Calibri Light</vt:lpstr>
      <vt:lpstr>Garamond</vt:lpstr>
      <vt:lpstr>Imprint MT Shadow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Jayita Chakraborty</cp:lastModifiedBy>
  <cp:revision>74</cp:revision>
  <dcterms:created xsi:type="dcterms:W3CDTF">2023-10-11T09:49:49Z</dcterms:created>
  <dcterms:modified xsi:type="dcterms:W3CDTF">2023-10-16T12:21:46Z</dcterms:modified>
</cp:coreProperties>
</file>