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6" r:id="rId4"/>
  </p:sldMasterIdLst>
  <p:notesMasterIdLst>
    <p:notesMasterId r:id="rId7"/>
  </p:notesMasterIdLst>
  <p:handoutMasterIdLst>
    <p:handoutMasterId r:id="rId8"/>
  </p:handoutMasterIdLst>
  <p:sldIdLst>
    <p:sldId id="430" r:id="rId5"/>
    <p:sldId id="432" r:id="rId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34C8972-A2D5-659B-9CDC-B8FB217EC241}" name="Nicolas Malleson" initials="NM" userId="S::geonsm@leeds.ac.uk::b21e7e6c-a8f7-4e45-ab59-0bdf7231875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D54"/>
    <a:srgbClr val="2B4490"/>
    <a:srgbClr val="6FABE7"/>
    <a:srgbClr val="6CA9E4"/>
    <a:srgbClr val="68ACE9"/>
    <a:srgbClr val="A6C5F5"/>
    <a:srgbClr val="6985B4"/>
    <a:srgbClr val="4A81D3"/>
    <a:srgbClr val="37383D"/>
    <a:srgbClr val="859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29" autoAdjust="0"/>
    <p:restoredTop sz="94162" autoAdjust="0"/>
  </p:normalViewPr>
  <p:slideViewPr>
    <p:cSldViewPr snapToGrid="0">
      <p:cViewPr varScale="1">
        <p:scale>
          <a:sx n="115" d="100"/>
          <a:sy n="115" d="100"/>
        </p:scale>
        <p:origin x="1572" y="8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1F937-8A9E-451F-930C-EA8620BDC5FA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F6027-BEBB-495D-9BAB-226DCBBADE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58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E0B90-34B0-49E9-99C2-26EC928C5D6E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40E15-70D1-408C-BB72-71C7C23CD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18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78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40E15-70D1-408C-BB72-71C7C23CDA6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15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772F-2C38-4AA7-9275-5F511CC56E2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82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772F-2C38-4AA7-9275-5F511CC56E2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23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772F-2C38-4AA7-9275-5F511CC56E2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772F-2C38-4AA7-9275-5F511CC56E2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34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772F-2C38-4AA7-9275-5F511CC56E2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58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772F-2C38-4AA7-9275-5F511CC56E2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6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772F-2C38-4AA7-9275-5F511CC56E2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12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772F-2C38-4AA7-9275-5F511CC56E2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65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772F-2C38-4AA7-9275-5F511CC56E2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61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772F-2C38-4AA7-9275-5F511CC56E2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0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772F-2C38-4AA7-9275-5F511CC56E2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9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C772F-2C38-4AA7-9275-5F511CC56E2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E4038-E736-44ED-8557-2894EB2C90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32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  <p:sldLayoutId id="2147484378" r:id="rId2"/>
    <p:sldLayoutId id="2147484379" r:id="rId3"/>
    <p:sldLayoutId id="2147484380" r:id="rId4"/>
    <p:sldLayoutId id="2147484381" r:id="rId5"/>
    <p:sldLayoutId id="2147484382" r:id="rId6"/>
    <p:sldLayoutId id="2147484383" r:id="rId7"/>
    <p:sldLayoutId id="2147484384" r:id="rId8"/>
    <p:sldLayoutId id="2147484385" r:id="rId9"/>
    <p:sldLayoutId id="2147484386" r:id="rId10"/>
    <p:sldLayoutId id="21474843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347411" y="1277392"/>
            <a:ext cx="46522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Molly Asher</a:t>
            </a:r>
            <a:r>
              <a:rPr lang="en-GB" sz="1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Mark Trigg</a:t>
            </a:r>
            <a:r>
              <a:rPr lang="en-GB" sz="1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Cathryn Birch</a:t>
            </a:r>
            <a:r>
              <a:rPr lang="en-GB" sz="1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Steven Böing</a:t>
            </a:r>
            <a:r>
              <a:rPr lang="en-GB" sz="1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School of Civil Engineering</a:t>
            </a:r>
            <a:r>
              <a:rPr lang="en-GB" sz="1400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 of Leeds, </a:t>
            </a:r>
          </a:p>
          <a:p>
            <a:pPr algn="just"/>
            <a:r>
              <a:rPr lang="en-GB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School of Earth and Environment</a:t>
            </a:r>
            <a:r>
              <a:rPr lang="en-GB" sz="1400" i="1" dirty="0">
                <a:solidFill>
                  <a:schemeClr val="bg1"/>
                </a:solidFill>
              </a:rPr>
              <a:t>, </a:t>
            </a:r>
            <a:r>
              <a:rPr lang="en-GB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Leeds</a:t>
            </a:r>
          </a:p>
        </p:txBody>
      </p:sp>
      <p:pic>
        <p:nvPicPr>
          <p:cNvPr id="3074" name="Picture 2" descr="People Counting Outdoors: Measure crowd gatherings, open concert visitors  and pedestrians on roads and parks. 99% Accuracy! - Smart Sensor Solutions">
            <a:extLst>
              <a:ext uri="{FF2B5EF4-FFF2-40B4-BE49-F238E27FC236}">
                <a16:creationId xmlns:a16="http://schemas.microsoft.com/office/drawing/2014/main" id="{EE4DFDFB-F9C0-1EE2-3016-F5105773D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11"/>
          <a:stretch/>
        </p:blipFill>
        <p:spPr bwMode="auto">
          <a:xfrm>
            <a:off x="-2730" y="-1"/>
            <a:ext cx="9146730" cy="192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622178-4571-3A21-0969-0B8BD3123F9C}"/>
              </a:ext>
            </a:extLst>
          </p:cNvPr>
          <p:cNvSpPr txBox="1"/>
          <p:nvPr/>
        </p:nvSpPr>
        <p:spPr>
          <a:xfrm>
            <a:off x="118866" y="2063922"/>
            <a:ext cx="902513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Designing </a:t>
            </a:r>
            <a:r>
              <a:rPr lang="en-GB" sz="2200" b="1" i="1" dirty="0"/>
              <a:t>functional cities </a:t>
            </a:r>
            <a:r>
              <a:rPr lang="en-GB" sz="2200" dirty="0"/>
              <a:t>requires understanding of the </a:t>
            </a:r>
            <a:r>
              <a:rPr lang="en-GB" sz="2200" b="1" i="1" dirty="0"/>
              <a:t>mobile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Data</a:t>
            </a:r>
            <a:r>
              <a:rPr lang="en-GB" sz="2000" dirty="0"/>
              <a:t> on this population is </a:t>
            </a:r>
            <a:r>
              <a:rPr lang="en-GB" sz="2000" b="1" dirty="0"/>
              <a:t>scarce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population exhibits </a:t>
            </a:r>
            <a:r>
              <a:rPr lang="en-GB" sz="2000" b="1" dirty="0"/>
              <a:t>non-linear </a:t>
            </a:r>
            <a:r>
              <a:rPr lang="en-GB" sz="2000" dirty="0"/>
              <a:t>behaviour and so is difficult to capture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022332-D891-2A91-91BF-1BAD02B8330C}"/>
              </a:ext>
            </a:extLst>
          </p:cNvPr>
          <p:cNvSpPr/>
          <p:nvPr/>
        </p:nvSpPr>
        <p:spPr>
          <a:xfrm>
            <a:off x="380688" y="423013"/>
            <a:ext cx="8539716" cy="132343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solidFill>
                  <a:srgbClr val="002060"/>
                </a:solidFill>
                <a:latin typeface="Candara" panose="020E0502030303020204" pitchFamily="34" charset="0"/>
              </a:rPr>
              <a:t>Predicting Pedestrian Counts using Machine Learning</a:t>
            </a:r>
            <a:endParaRPr lang="en-GB" b="1" dirty="0">
              <a:latin typeface="Candara" panose="020E05020303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D0655B-BE4D-9937-C44C-57A209A7BE2B}"/>
              </a:ext>
            </a:extLst>
          </p:cNvPr>
          <p:cNvSpPr/>
          <p:nvPr/>
        </p:nvSpPr>
        <p:spPr>
          <a:xfrm>
            <a:off x="8823" y="6488667"/>
            <a:ext cx="913517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/>
              <a:t>        </a:t>
            </a:r>
            <a:r>
              <a:rPr lang="en-GB" b="1" dirty="0">
                <a:solidFill>
                  <a:srgbClr val="002060"/>
                </a:solidFill>
                <a:latin typeface="Candara" panose="020E0502030303020204" pitchFamily="34" charset="0"/>
              </a:rPr>
              <a:t>Molly Asher, Yannick Oswald, Nick Malleson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06" y="5854977"/>
            <a:ext cx="3160294" cy="1019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D0D161-4DF6-770D-81D4-DE822247BA2B}"/>
              </a:ext>
            </a:extLst>
          </p:cNvPr>
          <p:cNvSpPr txBox="1"/>
          <p:nvPr/>
        </p:nvSpPr>
        <p:spPr>
          <a:xfrm>
            <a:off x="4690678" y="3354304"/>
            <a:ext cx="433445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u="sng" dirty="0"/>
              <a:t>Can we use machine learning to better understand this population?</a:t>
            </a:r>
            <a:endParaRPr lang="en-GB" sz="10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Random forest regression </a:t>
            </a:r>
            <a:r>
              <a:rPr lang="en-GB" sz="2000" dirty="0"/>
              <a:t>model of the pedestrian population in Melbourne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Data from </a:t>
            </a:r>
            <a:r>
              <a:rPr lang="en-GB" sz="2000" b="1" dirty="0"/>
              <a:t>footfall sensors</a:t>
            </a:r>
            <a:r>
              <a:rPr lang="en-GB" sz="2000" dirty="0"/>
              <a:t> and </a:t>
            </a:r>
            <a:r>
              <a:rPr lang="en-GB" sz="2000" b="1" dirty="0"/>
              <a:t>contextual</a:t>
            </a:r>
            <a:r>
              <a:rPr lang="en-GB" sz="2000" dirty="0"/>
              <a:t> </a:t>
            </a:r>
            <a:r>
              <a:rPr lang="en-GB" sz="2000" b="1" dirty="0"/>
              <a:t>factors</a:t>
            </a:r>
            <a:r>
              <a:rPr lang="en-GB" sz="2000" dirty="0"/>
              <a:t>: weather, date/time, built environment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5A5449-904E-FB99-93FC-6FABEB6CC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96" y="3293449"/>
            <a:ext cx="4475137" cy="316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3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D0655B-BE4D-9937-C44C-57A209A7BE2B}"/>
              </a:ext>
            </a:extLst>
          </p:cNvPr>
          <p:cNvSpPr/>
          <p:nvPr/>
        </p:nvSpPr>
        <p:spPr>
          <a:xfrm>
            <a:off x="8823" y="6488667"/>
            <a:ext cx="913517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/>
              <a:t>        </a:t>
            </a:r>
            <a:r>
              <a:rPr lang="en-GB" b="1" dirty="0">
                <a:solidFill>
                  <a:srgbClr val="002060"/>
                </a:solidFill>
                <a:latin typeface="Candara" panose="020E0502030303020204" pitchFamily="34" charset="0"/>
              </a:rPr>
              <a:t>Molly Asher, Yannick Oswald, Nick Malleson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7FD73C-3044-133E-93AF-96DF4373AF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06" y="5854977"/>
            <a:ext cx="3160294" cy="101919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47411" y="1277392"/>
            <a:ext cx="46522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Molly Asher</a:t>
            </a:r>
            <a:r>
              <a:rPr lang="en-GB" sz="1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Mark Trigg</a:t>
            </a:r>
            <a:r>
              <a:rPr lang="en-GB" sz="1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Cathryn Birch</a:t>
            </a:r>
            <a:r>
              <a:rPr lang="en-GB" sz="1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Steven Böing</a:t>
            </a:r>
            <a:r>
              <a:rPr lang="en-GB" sz="1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School of Civil Engineering</a:t>
            </a:r>
            <a:r>
              <a:rPr lang="en-GB" sz="1400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 of Leeds, </a:t>
            </a:r>
          </a:p>
          <a:p>
            <a:pPr algn="just"/>
            <a:r>
              <a:rPr lang="en-GB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School of Earth and Environment</a:t>
            </a:r>
            <a:r>
              <a:rPr lang="en-GB" sz="1400" i="1" dirty="0">
                <a:solidFill>
                  <a:schemeClr val="bg1"/>
                </a:solidFill>
              </a:rPr>
              <a:t>, </a:t>
            </a:r>
            <a:r>
              <a:rPr lang="en-GB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Leeds</a:t>
            </a:r>
          </a:p>
        </p:txBody>
      </p:sp>
      <p:pic>
        <p:nvPicPr>
          <p:cNvPr id="3074" name="Picture 2" descr="People Counting Outdoors: Measure crowd gatherings, open concert visitors  and pedestrians on roads and parks. 99% Accuracy! - Smart Sensor Solutions">
            <a:extLst>
              <a:ext uri="{FF2B5EF4-FFF2-40B4-BE49-F238E27FC236}">
                <a16:creationId xmlns:a16="http://schemas.microsoft.com/office/drawing/2014/main" id="{EE4DFDFB-F9C0-1EE2-3016-F5105773D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11"/>
          <a:stretch/>
        </p:blipFill>
        <p:spPr bwMode="auto">
          <a:xfrm>
            <a:off x="-2730" y="-1"/>
            <a:ext cx="9146730" cy="192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622178-4571-3A21-0969-0B8BD3123F9C}"/>
              </a:ext>
            </a:extLst>
          </p:cNvPr>
          <p:cNvSpPr txBox="1"/>
          <p:nvPr/>
        </p:nvSpPr>
        <p:spPr>
          <a:xfrm>
            <a:off x="171450" y="2077867"/>
            <a:ext cx="8682547" cy="1477328"/>
          </a:xfrm>
          <a:prstGeom prst="rect">
            <a:avLst/>
          </a:prstGeom>
          <a:noFill/>
          <a:ln w="22225">
            <a:solidFill>
              <a:srgbClr val="4A4D5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    Machine learning models: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learn (</a:t>
            </a:r>
            <a:r>
              <a:rPr lang="en-GB" b="1" u="sng" dirty="0"/>
              <a:t>generalisable</a:t>
            </a:r>
            <a:r>
              <a:rPr lang="en-GB" b="1" dirty="0"/>
              <a:t>) </a:t>
            </a:r>
            <a:r>
              <a:rPr lang="en-GB" dirty="0"/>
              <a:t>patterns/relationships from training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apply these to make predictions on unseen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     </a:t>
            </a:r>
            <a:r>
              <a:rPr lang="en-GB" b="1" dirty="0"/>
              <a:t>BUT: </a:t>
            </a:r>
            <a:r>
              <a:rPr lang="en-GB" dirty="0"/>
              <a:t>Need to avoid overfitting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022332-D891-2A91-91BF-1BAD02B8330C}"/>
              </a:ext>
            </a:extLst>
          </p:cNvPr>
          <p:cNvSpPr/>
          <p:nvPr/>
        </p:nvSpPr>
        <p:spPr>
          <a:xfrm>
            <a:off x="380688" y="423013"/>
            <a:ext cx="8539716" cy="132343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solidFill>
                  <a:srgbClr val="002060"/>
                </a:solidFill>
                <a:latin typeface="Candara" panose="020E0502030303020204" pitchFamily="34" charset="0"/>
              </a:rPr>
              <a:t>Predicting Pedestrian Counts using Machine Learning</a:t>
            </a:r>
            <a:endParaRPr lang="en-GB" b="1" dirty="0"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0D161-4DF6-770D-81D4-DE822247BA2B}"/>
              </a:ext>
            </a:extLst>
          </p:cNvPr>
          <p:cNvSpPr txBox="1"/>
          <p:nvPr/>
        </p:nvSpPr>
        <p:spPr>
          <a:xfrm>
            <a:off x="205966" y="3797821"/>
            <a:ext cx="4813570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CHALLENGES: Spatial data leakage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Spatially correlated points in both testing and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Invalidates assumption that testing data is new and unseen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u="sng" dirty="0"/>
          </a:p>
          <a:p>
            <a:r>
              <a:rPr lang="en-GB" b="1" u="sng" dirty="0"/>
              <a:t>Solutions?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Ensure correlated sensors are not split between testing and training sets – how?</a:t>
            </a:r>
          </a:p>
          <a:p>
            <a:endParaRPr lang="en-GB" sz="1000" i="1" u="sng" dirty="0"/>
          </a:p>
          <a:p>
            <a:endParaRPr lang="en-GB" sz="1000" i="1" u="sng" dirty="0"/>
          </a:p>
          <a:p>
            <a:endParaRPr lang="en-GB" sz="1000" i="1" u="sng" dirty="0"/>
          </a:p>
          <a:p>
            <a:endParaRPr lang="en-GB" sz="1000" i="1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42D74B-6C62-6C35-A958-5FFECD64D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130" y="2996780"/>
            <a:ext cx="3998708" cy="380209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4535017-8955-F8DF-C04B-8BF059E22E8B}"/>
              </a:ext>
            </a:extLst>
          </p:cNvPr>
          <p:cNvSpPr/>
          <p:nvPr/>
        </p:nvSpPr>
        <p:spPr>
          <a:xfrm>
            <a:off x="6277969" y="5049672"/>
            <a:ext cx="286603" cy="362857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DAAB08-CF55-2370-333E-1E3D94931D5A}"/>
              </a:ext>
            </a:extLst>
          </p:cNvPr>
          <p:cNvSpPr/>
          <p:nvPr/>
        </p:nvSpPr>
        <p:spPr>
          <a:xfrm>
            <a:off x="6719246" y="4063843"/>
            <a:ext cx="243386" cy="362857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EA087A-B4C1-48F9-4CE1-89B5CE38FB04}"/>
              </a:ext>
            </a:extLst>
          </p:cNvPr>
          <p:cNvSpPr/>
          <p:nvPr/>
        </p:nvSpPr>
        <p:spPr>
          <a:xfrm>
            <a:off x="8731641" y="5124636"/>
            <a:ext cx="286603" cy="362857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90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18E63D4ADEF54E85DE163C5977EF6B" ma:contentTypeVersion="15" ma:contentTypeDescription="Create a new document." ma:contentTypeScope="" ma:versionID="2413ec2b0681ff6f66974a1c890cbc09">
  <xsd:schema xmlns:xsd="http://www.w3.org/2001/XMLSchema" xmlns:xs="http://www.w3.org/2001/XMLSchema" xmlns:p="http://schemas.microsoft.com/office/2006/metadata/properties" xmlns:ns3="6e8dfdbb-eb1c-41e2-bbf5-9f5a6820c125" xmlns:ns4="613d7967-9229-40f2-b742-bca4e652e680" targetNamespace="http://schemas.microsoft.com/office/2006/metadata/properties" ma:root="true" ma:fieldsID="b55b83e3f7247db898ae79f98ce63840" ns3:_="" ns4:_="">
    <xsd:import namespace="6e8dfdbb-eb1c-41e2-bbf5-9f5a6820c125"/>
    <xsd:import namespace="613d7967-9229-40f2-b742-bca4e652e6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8dfdbb-eb1c-41e2-bbf5-9f5a6820c1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3d7967-9229-40f2-b742-bca4e652e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e8dfdbb-eb1c-41e2-bbf5-9f5a6820c12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5C92AD-6243-4EC3-90AA-7C37B2EF13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8dfdbb-eb1c-41e2-bbf5-9f5a6820c125"/>
    <ds:schemaRef ds:uri="613d7967-9229-40f2-b742-bca4e652e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491438-ABF9-495A-88AE-F0C7C90A0C0A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6e8dfdbb-eb1c-41e2-bbf5-9f5a6820c125"/>
    <ds:schemaRef ds:uri="613d7967-9229-40f2-b742-bca4e652e680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02BB061-0724-4DD3-BAAA-4E0F7EBED6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7546</TotalTime>
  <Words>227</Words>
  <Application>Microsoft Office PowerPoint</Application>
  <PresentationFormat>On-screen Show (4:3)</PresentationFormat>
  <Paragraphs>35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Candara</vt:lpstr>
      <vt:lpstr>Office Theme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Asher [gy17m2a]</dc:creator>
  <cp:lastModifiedBy>Molly Asher</cp:lastModifiedBy>
  <cp:revision>217</cp:revision>
  <cp:lastPrinted>2023-05-22T15:25:29Z</cp:lastPrinted>
  <dcterms:created xsi:type="dcterms:W3CDTF">2022-10-10T09:44:42Z</dcterms:created>
  <dcterms:modified xsi:type="dcterms:W3CDTF">2023-10-25T10:26:25Z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0x0101008818E63D4ADEF54E85DE163C5977EF6B</vt:lpwstr>
  </property>
</Properties>
</file>