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6" r:id="rId4"/>
  </p:sldMasterIdLst>
  <p:notesMasterIdLst>
    <p:notesMasterId r:id="rId27"/>
  </p:notesMasterIdLst>
  <p:handoutMasterIdLst>
    <p:handoutMasterId r:id="rId28"/>
  </p:handoutMasterIdLst>
  <p:sldIdLst>
    <p:sldId id="442" r:id="rId5"/>
    <p:sldId id="430" r:id="rId6"/>
    <p:sldId id="465" r:id="rId7"/>
    <p:sldId id="558" r:id="rId8"/>
    <p:sldId id="559" r:id="rId9"/>
    <p:sldId id="517" r:id="rId10"/>
    <p:sldId id="553" r:id="rId11"/>
    <p:sldId id="554" r:id="rId12"/>
    <p:sldId id="521" r:id="rId13"/>
    <p:sldId id="523" r:id="rId14"/>
    <p:sldId id="541" r:id="rId15"/>
    <p:sldId id="560" r:id="rId16"/>
    <p:sldId id="529" r:id="rId17"/>
    <p:sldId id="536" r:id="rId18"/>
    <p:sldId id="547" r:id="rId19"/>
    <p:sldId id="437" r:id="rId20"/>
    <p:sldId id="433" r:id="rId21"/>
    <p:sldId id="557" r:id="rId22"/>
    <p:sldId id="434" r:id="rId23"/>
    <p:sldId id="549" r:id="rId24"/>
    <p:sldId id="550" r:id="rId25"/>
    <p:sldId id="552" r:id="rId26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34C8972-A2D5-659B-9CDC-B8FB217EC241}" name="Nicolas Malleson" initials="NM" userId="S::geonsm@leeds.ac.uk::b21e7e6c-a8f7-4e45-ab59-0bdf7231875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303"/>
    <a:srgbClr val="2B4490"/>
    <a:srgbClr val="6CA9E4"/>
    <a:srgbClr val="37383D"/>
    <a:srgbClr val="6FABE7"/>
    <a:srgbClr val="68ACE9"/>
    <a:srgbClr val="A6C5F5"/>
    <a:srgbClr val="6985B4"/>
    <a:srgbClr val="4A81D3"/>
    <a:srgbClr val="4A4D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921704-5185-4653-B560-1FC9FFDAA319}" v="404" dt="2023-09-07T08:16:43.3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977" autoAdjust="0"/>
  </p:normalViewPr>
  <p:slideViewPr>
    <p:cSldViewPr snapToGrid="0">
      <p:cViewPr varScale="1">
        <p:scale>
          <a:sx n="94" d="100"/>
          <a:sy n="94" d="100"/>
        </p:scale>
        <p:origin x="20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lly Asher" userId="ea43b62c-f4e7-4d18-8a97-082833bbd4e8" providerId="ADAL" clId="{E8921704-5185-4653-B560-1FC9FFDAA319}"/>
    <pc:docChg chg="undo redo custSel addSld delSld modSld">
      <pc:chgData name="Molly Asher" userId="ea43b62c-f4e7-4d18-8a97-082833bbd4e8" providerId="ADAL" clId="{E8921704-5185-4653-B560-1FC9FFDAA319}" dt="2023-09-07T09:18:20.247" v="2434" actId="12"/>
      <pc:docMkLst>
        <pc:docMk/>
      </pc:docMkLst>
      <pc:sldChg chg="modSp mod modAnim">
        <pc:chgData name="Molly Asher" userId="ea43b62c-f4e7-4d18-8a97-082833bbd4e8" providerId="ADAL" clId="{E8921704-5185-4653-B560-1FC9FFDAA319}" dt="2023-09-06T13:35:08.800" v="1735"/>
        <pc:sldMkLst>
          <pc:docMk/>
          <pc:sldMk cId="1853556415" sldId="430"/>
        </pc:sldMkLst>
        <pc:spChg chg="mod">
          <ac:chgData name="Molly Asher" userId="ea43b62c-f4e7-4d18-8a97-082833bbd4e8" providerId="ADAL" clId="{E8921704-5185-4653-B560-1FC9FFDAA319}" dt="2023-09-06T13:35:04.780" v="1734" actId="20577"/>
          <ac:spMkLst>
            <pc:docMk/>
            <pc:sldMk cId="1853556415" sldId="430"/>
            <ac:spMk id="14" creationId="{A6B3961A-A847-8C1F-60BF-E95F5014721B}"/>
          </ac:spMkLst>
        </pc:spChg>
      </pc:sldChg>
      <pc:sldChg chg="addSp delSp modSp mod addAnim delAnim modNotesTx">
        <pc:chgData name="Molly Asher" userId="ea43b62c-f4e7-4d18-8a97-082833bbd4e8" providerId="ADAL" clId="{E8921704-5185-4653-B560-1FC9FFDAA319}" dt="2023-09-07T07:44:21.591" v="2064" actId="478"/>
        <pc:sldMkLst>
          <pc:docMk/>
          <pc:sldMk cId="2486340429" sldId="433"/>
        </pc:sldMkLst>
        <pc:spChg chg="add del">
          <ac:chgData name="Molly Asher" userId="ea43b62c-f4e7-4d18-8a97-082833bbd4e8" providerId="ADAL" clId="{E8921704-5185-4653-B560-1FC9FFDAA319}" dt="2023-09-07T07:44:21.591" v="2064" actId="478"/>
          <ac:spMkLst>
            <pc:docMk/>
            <pc:sldMk cId="2486340429" sldId="433"/>
            <ac:spMk id="14" creationId="{7CA17D13-9DD2-4B23-6F31-EB129E0FCF0C}"/>
          </ac:spMkLst>
        </pc:spChg>
        <pc:picChg chg="mod">
          <ac:chgData name="Molly Asher" userId="ea43b62c-f4e7-4d18-8a97-082833bbd4e8" providerId="ADAL" clId="{E8921704-5185-4653-B560-1FC9FFDAA319}" dt="2023-09-06T13:04:47.725" v="980" actId="1076"/>
          <ac:picMkLst>
            <pc:docMk/>
            <pc:sldMk cId="2486340429" sldId="433"/>
            <ac:picMk id="16" creationId="{95C96A11-B773-CA32-90E4-2FDC4256540A}"/>
          </ac:picMkLst>
        </pc:picChg>
      </pc:sldChg>
      <pc:sldChg chg="modSp modNotesTx">
        <pc:chgData name="Molly Asher" userId="ea43b62c-f4e7-4d18-8a97-082833bbd4e8" providerId="ADAL" clId="{E8921704-5185-4653-B560-1FC9FFDAA319}" dt="2023-09-07T08:15:54.495" v="2143" actId="20577"/>
        <pc:sldMkLst>
          <pc:docMk/>
          <pc:sldMk cId="2580318202" sldId="434"/>
        </pc:sldMkLst>
        <pc:spChg chg="mod">
          <ac:chgData name="Molly Asher" userId="ea43b62c-f4e7-4d18-8a97-082833bbd4e8" providerId="ADAL" clId="{E8921704-5185-4653-B560-1FC9FFDAA319}" dt="2023-09-07T08:15:54.495" v="2143" actId="20577"/>
          <ac:spMkLst>
            <pc:docMk/>
            <pc:sldMk cId="2580318202" sldId="434"/>
            <ac:spMk id="8" creationId="{A7DA18D7-F20A-8798-CC62-4E5FBDA99619}"/>
          </ac:spMkLst>
        </pc:spChg>
      </pc:sldChg>
      <pc:sldChg chg="modSp mod modNotesTx">
        <pc:chgData name="Molly Asher" userId="ea43b62c-f4e7-4d18-8a97-082833bbd4e8" providerId="ADAL" clId="{E8921704-5185-4653-B560-1FC9FFDAA319}" dt="2023-09-07T07:42:39.950" v="2062" actId="20577"/>
        <pc:sldMkLst>
          <pc:docMk/>
          <pc:sldMk cId="646205279" sldId="437"/>
        </pc:sldMkLst>
        <pc:spChg chg="mod">
          <ac:chgData name="Molly Asher" userId="ea43b62c-f4e7-4d18-8a97-082833bbd4e8" providerId="ADAL" clId="{E8921704-5185-4653-B560-1FC9FFDAA319}" dt="2023-09-07T07:42:39.950" v="2062" actId="20577"/>
          <ac:spMkLst>
            <pc:docMk/>
            <pc:sldMk cId="646205279" sldId="437"/>
            <ac:spMk id="10" creationId="{386FDABD-BCEE-AB94-59F7-53830B53354A}"/>
          </ac:spMkLst>
        </pc:spChg>
      </pc:sldChg>
      <pc:sldChg chg="modSp mod">
        <pc:chgData name="Molly Asher" userId="ea43b62c-f4e7-4d18-8a97-082833bbd4e8" providerId="ADAL" clId="{E8921704-5185-4653-B560-1FC9FFDAA319}" dt="2023-09-07T07:16:10.681" v="1967" actId="20577"/>
        <pc:sldMkLst>
          <pc:docMk/>
          <pc:sldMk cId="893408692" sldId="442"/>
        </pc:sldMkLst>
        <pc:spChg chg="mod">
          <ac:chgData name="Molly Asher" userId="ea43b62c-f4e7-4d18-8a97-082833bbd4e8" providerId="ADAL" clId="{E8921704-5185-4653-B560-1FC9FFDAA319}" dt="2023-09-07T07:16:10.681" v="1967" actId="20577"/>
          <ac:spMkLst>
            <pc:docMk/>
            <pc:sldMk cId="893408692" sldId="442"/>
            <ac:spMk id="2" creationId="{50A9A96B-D566-FF3C-EDD8-1813C22BED84}"/>
          </ac:spMkLst>
        </pc:spChg>
      </pc:sldChg>
      <pc:sldChg chg="addSp modSp mod modAnim modNotesTx">
        <pc:chgData name="Molly Asher" userId="ea43b62c-f4e7-4d18-8a97-082833bbd4e8" providerId="ADAL" clId="{E8921704-5185-4653-B560-1FC9FFDAA319}" dt="2023-09-06T13:47:10.720" v="1922"/>
        <pc:sldMkLst>
          <pc:docMk/>
          <pc:sldMk cId="2984190409" sldId="465"/>
        </pc:sldMkLst>
        <pc:spChg chg="add mod">
          <ac:chgData name="Molly Asher" userId="ea43b62c-f4e7-4d18-8a97-082833bbd4e8" providerId="ADAL" clId="{E8921704-5185-4653-B560-1FC9FFDAA319}" dt="2023-09-06T13:46:22.965" v="1916" actId="14100"/>
          <ac:spMkLst>
            <pc:docMk/>
            <pc:sldMk cId="2984190409" sldId="465"/>
            <ac:spMk id="2" creationId="{D617970B-C272-6D7A-2256-BBCC5647DA09}"/>
          </ac:spMkLst>
        </pc:spChg>
      </pc:sldChg>
      <pc:sldChg chg="addSp delSp modSp mod modAnim modNotesTx">
        <pc:chgData name="Molly Asher" userId="ea43b62c-f4e7-4d18-8a97-082833bbd4e8" providerId="ADAL" clId="{E8921704-5185-4653-B560-1FC9FFDAA319}" dt="2023-09-07T08:16:43.321" v="2174" actId="20577"/>
        <pc:sldMkLst>
          <pc:docMk/>
          <pc:sldMk cId="2133138957" sldId="511"/>
        </pc:sldMkLst>
        <pc:spChg chg="add del mod">
          <ac:chgData name="Molly Asher" userId="ea43b62c-f4e7-4d18-8a97-082833bbd4e8" providerId="ADAL" clId="{E8921704-5185-4653-B560-1FC9FFDAA319}" dt="2023-09-06T13:46:14.493" v="1911" actId="21"/>
          <ac:spMkLst>
            <pc:docMk/>
            <pc:sldMk cId="2133138957" sldId="511"/>
            <ac:spMk id="2" creationId="{D2EE5BED-6D28-E9D2-F2B2-45DDC37A2CC3}"/>
          </ac:spMkLst>
        </pc:spChg>
        <pc:spChg chg="mod">
          <ac:chgData name="Molly Asher" userId="ea43b62c-f4e7-4d18-8a97-082833bbd4e8" providerId="ADAL" clId="{E8921704-5185-4653-B560-1FC9FFDAA319}" dt="2023-09-07T08:16:43.321" v="2174" actId="20577"/>
          <ac:spMkLst>
            <pc:docMk/>
            <pc:sldMk cId="2133138957" sldId="511"/>
            <ac:spMk id="6" creationId="{01D2FD8C-56F9-D081-28D6-46AA9E543127}"/>
          </ac:spMkLst>
        </pc:spChg>
      </pc:sldChg>
      <pc:sldChg chg="del">
        <pc:chgData name="Molly Asher" userId="ea43b62c-f4e7-4d18-8a97-082833bbd4e8" providerId="ADAL" clId="{E8921704-5185-4653-B560-1FC9FFDAA319}" dt="2023-09-06T13:32:19.795" v="1613" actId="47"/>
        <pc:sldMkLst>
          <pc:docMk/>
          <pc:sldMk cId="4038085883" sldId="522"/>
        </pc:sldMkLst>
      </pc:sldChg>
      <pc:sldChg chg="modNotesTx">
        <pc:chgData name="Molly Asher" userId="ea43b62c-f4e7-4d18-8a97-082833bbd4e8" providerId="ADAL" clId="{E8921704-5185-4653-B560-1FC9FFDAA319}" dt="2023-09-06T13:32:25.344" v="1614" actId="20577"/>
        <pc:sldMkLst>
          <pc:docMk/>
          <pc:sldMk cId="685094542" sldId="523"/>
        </pc:sldMkLst>
      </pc:sldChg>
      <pc:sldChg chg="addSp modSp modAnim">
        <pc:chgData name="Molly Asher" userId="ea43b62c-f4e7-4d18-8a97-082833bbd4e8" providerId="ADAL" clId="{E8921704-5185-4653-B560-1FC9FFDAA319}" dt="2023-09-07T07:32:48.558" v="2012"/>
        <pc:sldMkLst>
          <pc:docMk/>
          <pc:sldMk cId="4109692240" sldId="532"/>
        </pc:sldMkLst>
        <pc:spChg chg="add mod">
          <ac:chgData name="Molly Asher" userId="ea43b62c-f4e7-4d18-8a97-082833bbd4e8" providerId="ADAL" clId="{E8921704-5185-4653-B560-1FC9FFDAA319}" dt="2023-09-07T07:32:35.958" v="2009" actId="571"/>
          <ac:spMkLst>
            <pc:docMk/>
            <pc:sldMk cId="4109692240" sldId="532"/>
            <ac:spMk id="5" creationId="{36A64D5C-4FCB-8FE6-30BF-1D97439FDC92}"/>
          </ac:spMkLst>
        </pc:spChg>
        <pc:cxnChg chg="add mod">
          <ac:chgData name="Molly Asher" userId="ea43b62c-f4e7-4d18-8a97-082833bbd4e8" providerId="ADAL" clId="{E8921704-5185-4653-B560-1FC9FFDAA319}" dt="2023-09-07T07:32:35.958" v="2009" actId="571"/>
          <ac:cxnSpMkLst>
            <pc:docMk/>
            <pc:sldMk cId="4109692240" sldId="532"/>
            <ac:cxnSpMk id="6" creationId="{F3D93D05-4231-86F0-DD46-94CC46086F16}"/>
          </ac:cxnSpMkLst>
        </pc:cxnChg>
      </pc:sldChg>
      <pc:sldChg chg="modNotesTx">
        <pc:chgData name="Molly Asher" userId="ea43b62c-f4e7-4d18-8a97-082833bbd4e8" providerId="ADAL" clId="{E8921704-5185-4653-B560-1FC9FFDAA319}" dt="2023-09-07T07:34:11.309" v="2017" actId="20577"/>
        <pc:sldMkLst>
          <pc:docMk/>
          <pc:sldMk cId="4204319717" sldId="536"/>
        </pc:sldMkLst>
      </pc:sldChg>
      <pc:sldChg chg="addSp modSp mod modAnim modNotesTx">
        <pc:chgData name="Molly Asher" userId="ea43b62c-f4e7-4d18-8a97-082833bbd4e8" providerId="ADAL" clId="{E8921704-5185-4653-B560-1FC9FFDAA319}" dt="2023-09-07T07:36:47.901" v="2044" actId="14100"/>
        <pc:sldMkLst>
          <pc:docMk/>
          <pc:sldMk cId="3944507184" sldId="541"/>
        </pc:sldMkLst>
        <pc:spChg chg="add mod">
          <ac:chgData name="Molly Asher" userId="ea43b62c-f4e7-4d18-8a97-082833bbd4e8" providerId="ADAL" clId="{E8921704-5185-4653-B560-1FC9FFDAA319}" dt="2023-09-07T07:36:47.901" v="2044" actId="14100"/>
          <ac:spMkLst>
            <pc:docMk/>
            <pc:sldMk cId="3944507184" sldId="541"/>
            <ac:spMk id="8" creationId="{45DFB51B-F5EA-DBB3-BBA8-2BCC0285F5F9}"/>
          </ac:spMkLst>
        </pc:spChg>
        <pc:grpChg chg="add mod">
          <ac:chgData name="Molly Asher" userId="ea43b62c-f4e7-4d18-8a97-082833bbd4e8" providerId="ADAL" clId="{E8921704-5185-4653-B560-1FC9FFDAA319}" dt="2023-09-07T07:26:46.594" v="1997" actId="164"/>
          <ac:grpSpMkLst>
            <pc:docMk/>
            <pc:sldMk cId="3944507184" sldId="541"/>
            <ac:grpSpMk id="4" creationId="{050A668B-0F61-26A0-9E96-92F1970A312C}"/>
          </ac:grpSpMkLst>
        </pc:grpChg>
        <pc:grpChg chg="add mod">
          <ac:chgData name="Molly Asher" userId="ea43b62c-f4e7-4d18-8a97-082833bbd4e8" providerId="ADAL" clId="{E8921704-5185-4653-B560-1FC9FFDAA319}" dt="2023-09-07T07:26:46.594" v="1997" actId="164"/>
          <ac:grpSpMkLst>
            <pc:docMk/>
            <pc:sldMk cId="3944507184" sldId="541"/>
            <ac:grpSpMk id="7" creationId="{B6F19F79-1891-38B5-9D58-FCB3E857A7E9}"/>
          </ac:grpSpMkLst>
        </pc:grpChg>
        <pc:cxnChg chg="add mod">
          <ac:chgData name="Molly Asher" userId="ea43b62c-f4e7-4d18-8a97-082833bbd4e8" providerId="ADAL" clId="{E8921704-5185-4653-B560-1FC9FFDAA319}" dt="2023-09-07T07:36:47.901" v="2044" actId="14100"/>
          <ac:cxnSpMkLst>
            <pc:docMk/>
            <pc:sldMk cId="3944507184" sldId="541"/>
            <ac:cxnSpMk id="9" creationId="{6BFD43FB-03B4-54FE-E445-BC81F30A2173}"/>
          </ac:cxnSpMkLst>
        </pc:cxnChg>
        <pc:cxnChg chg="mod">
          <ac:chgData name="Molly Asher" userId="ea43b62c-f4e7-4d18-8a97-082833bbd4e8" providerId="ADAL" clId="{E8921704-5185-4653-B560-1FC9FFDAA319}" dt="2023-09-07T07:26:38.110" v="1996" actId="164"/>
          <ac:cxnSpMkLst>
            <pc:docMk/>
            <pc:sldMk cId="3944507184" sldId="541"/>
            <ac:cxnSpMk id="14" creationId="{073FF5F7-1933-3BB0-B4F2-F669772CD6CE}"/>
          </ac:cxnSpMkLst>
        </pc:cxnChg>
        <pc:cxnChg chg="mod">
          <ac:chgData name="Molly Asher" userId="ea43b62c-f4e7-4d18-8a97-082833bbd4e8" providerId="ADAL" clId="{E8921704-5185-4653-B560-1FC9FFDAA319}" dt="2023-09-07T07:26:46.594" v="1997" actId="164"/>
          <ac:cxnSpMkLst>
            <pc:docMk/>
            <pc:sldMk cId="3944507184" sldId="541"/>
            <ac:cxnSpMk id="15" creationId="{2CA9A861-5ADB-7C18-7CCC-BEC60BE300E0}"/>
          </ac:cxnSpMkLst>
        </pc:cxnChg>
        <pc:cxnChg chg="mod">
          <ac:chgData name="Molly Asher" userId="ea43b62c-f4e7-4d18-8a97-082833bbd4e8" providerId="ADAL" clId="{E8921704-5185-4653-B560-1FC9FFDAA319}" dt="2023-09-07T07:26:38.110" v="1996" actId="164"/>
          <ac:cxnSpMkLst>
            <pc:docMk/>
            <pc:sldMk cId="3944507184" sldId="541"/>
            <ac:cxnSpMk id="34" creationId="{89221755-2794-2AE3-62E6-FD5B007EF11B}"/>
          </ac:cxnSpMkLst>
        </pc:cxnChg>
      </pc:sldChg>
      <pc:sldChg chg="delSp mod delAnim modNotesTx">
        <pc:chgData name="Molly Asher" userId="ea43b62c-f4e7-4d18-8a97-082833bbd4e8" providerId="ADAL" clId="{E8921704-5185-4653-B560-1FC9FFDAA319}" dt="2023-09-06T13:13:42.697" v="1549" actId="478"/>
        <pc:sldMkLst>
          <pc:docMk/>
          <pc:sldMk cId="3153409299" sldId="544"/>
        </pc:sldMkLst>
        <pc:spChg chg="del">
          <ac:chgData name="Molly Asher" userId="ea43b62c-f4e7-4d18-8a97-082833bbd4e8" providerId="ADAL" clId="{E8921704-5185-4653-B560-1FC9FFDAA319}" dt="2023-09-06T13:13:42.697" v="1549" actId="478"/>
          <ac:spMkLst>
            <pc:docMk/>
            <pc:sldMk cId="3153409299" sldId="544"/>
            <ac:spMk id="2" creationId="{57142DF6-4D3A-FB40-EB21-ABDE3D307866}"/>
          </ac:spMkLst>
        </pc:spChg>
      </pc:sldChg>
      <pc:sldChg chg="modNotesTx">
        <pc:chgData name="Molly Asher" userId="ea43b62c-f4e7-4d18-8a97-082833bbd4e8" providerId="ADAL" clId="{E8921704-5185-4653-B560-1FC9FFDAA319}" dt="2023-09-06T13:00:29.600" v="633" actId="20577"/>
        <pc:sldMkLst>
          <pc:docMk/>
          <pc:sldMk cId="2088877632" sldId="547"/>
        </pc:sldMkLst>
      </pc:sldChg>
      <pc:sldChg chg="modNotesTx">
        <pc:chgData name="Molly Asher" userId="ea43b62c-f4e7-4d18-8a97-082833bbd4e8" providerId="ADAL" clId="{E8921704-5185-4653-B560-1FC9FFDAA319}" dt="2023-09-06T13:01:11.429" v="704" actId="20577"/>
        <pc:sldMkLst>
          <pc:docMk/>
          <pc:sldMk cId="680129691" sldId="548"/>
        </pc:sldMkLst>
      </pc:sldChg>
      <pc:sldChg chg="modSp mod">
        <pc:chgData name="Molly Asher" userId="ea43b62c-f4e7-4d18-8a97-082833bbd4e8" providerId="ADAL" clId="{E8921704-5185-4653-B560-1FC9FFDAA319}" dt="2023-09-07T08:15:54.820" v="2144" actId="20577"/>
        <pc:sldMkLst>
          <pc:docMk/>
          <pc:sldMk cId="2237768448" sldId="549"/>
        </pc:sldMkLst>
        <pc:spChg chg="mod">
          <ac:chgData name="Molly Asher" userId="ea43b62c-f4e7-4d18-8a97-082833bbd4e8" providerId="ADAL" clId="{E8921704-5185-4653-B560-1FC9FFDAA319}" dt="2023-09-07T08:15:54.820" v="2144" actId="20577"/>
          <ac:spMkLst>
            <pc:docMk/>
            <pc:sldMk cId="2237768448" sldId="549"/>
            <ac:spMk id="2" creationId="{9F802E84-5292-7ED0-4B3D-8299EACE7D3E}"/>
          </ac:spMkLst>
        </pc:spChg>
      </pc:sldChg>
      <pc:sldChg chg="modSp mod">
        <pc:chgData name="Molly Asher" userId="ea43b62c-f4e7-4d18-8a97-082833bbd4e8" providerId="ADAL" clId="{E8921704-5185-4653-B560-1FC9FFDAA319}" dt="2023-09-07T08:16:31.827" v="2156" actId="20577"/>
        <pc:sldMkLst>
          <pc:docMk/>
          <pc:sldMk cId="489215313" sldId="550"/>
        </pc:sldMkLst>
        <pc:spChg chg="mod">
          <ac:chgData name="Molly Asher" userId="ea43b62c-f4e7-4d18-8a97-082833bbd4e8" providerId="ADAL" clId="{E8921704-5185-4653-B560-1FC9FFDAA319}" dt="2023-09-07T08:16:31.827" v="2156" actId="20577"/>
          <ac:spMkLst>
            <pc:docMk/>
            <pc:sldMk cId="489215313" sldId="550"/>
            <ac:spMk id="3" creationId="{1489DF97-4553-BF31-86EB-5AAA8EF6662F}"/>
          </ac:spMkLst>
        </pc:spChg>
      </pc:sldChg>
      <pc:sldChg chg="modSp add del mod modAnim modNotesTx">
        <pc:chgData name="Molly Asher" userId="ea43b62c-f4e7-4d18-8a97-082833bbd4e8" providerId="ADAL" clId="{E8921704-5185-4653-B560-1FC9FFDAA319}" dt="2023-09-07T08:15:53.438" v="2136" actId="47"/>
        <pc:sldMkLst>
          <pc:docMk/>
          <pc:sldMk cId="3867489610" sldId="551"/>
        </pc:sldMkLst>
        <pc:spChg chg="mod">
          <ac:chgData name="Molly Asher" userId="ea43b62c-f4e7-4d18-8a97-082833bbd4e8" providerId="ADAL" clId="{E8921704-5185-4653-B560-1FC9FFDAA319}" dt="2023-09-06T14:08:47.440" v="1962" actId="20577"/>
          <ac:spMkLst>
            <pc:docMk/>
            <pc:sldMk cId="3867489610" sldId="551"/>
            <ac:spMk id="14" creationId="{7CA17D13-9DD2-4B23-6F31-EB129E0FCF0C}"/>
          </ac:spMkLst>
        </pc:spChg>
      </pc:sldChg>
      <pc:sldChg chg="modSp mod modNotesTx">
        <pc:chgData name="Molly Asher" userId="ea43b62c-f4e7-4d18-8a97-082833bbd4e8" providerId="ADAL" clId="{E8921704-5185-4653-B560-1FC9FFDAA319}" dt="2023-09-07T09:18:20.247" v="2434" actId="12"/>
        <pc:sldMkLst>
          <pc:docMk/>
          <pc:sldMk cId="321127074" sldId="552"/>
        </pc:sldMkLst>
        <pc:spChg chg="mod">
          <ac:chgData name="Molly Asher" userId="ea43b62c-f4e7-4d18-8a97-082833bbd4e8" providerId="ADAL" clId="{E8921704-5185-4653-B560-1FC9FFDAA319}" dt="2023-09-07T09:18:20.247" v="2434" actId="12"/>
          <ac:spMkLst>
            <pc:docMk/>
            <pc:sldMk cId="321127074" sldId="552"/>
            <ac:spMk id="8" creationId="{A7DA18D7-F20A-8798-CC62-4E5FBDA99619}"/>
          </ac:spMkLst>
        </pc:spChg>
      </pc:sldChg>
      <pc:sldChg chg="modSp modAnim">
        <pc:chgData name="Molly Asher" userId="ea43b62c-f4e7-4d18-8a97-082833bbd4e8" providerId="ADAL" clId="{E8921704-5185-4653-B560-1FC9FFDAA319}" dt="2023-09-06T13:50:52.637" v="1952" actId="5793"/>
        <pc:sldMkLst>
          <pc:docMk/>
          <pc:sldMk cId="2594286568" sldId="553"/>
        </pc:sldMkLst>
        <pc:spChg chg="mod">
          <ac:chgData name="Molly Asher" userId="ea43b62c-f4e7-4d18-8a97-082833bbd4e8" providerId="ADAL" clId="{E8921704-5185-4653-B560-1FC9FFDAA319}" dt="2023-09-06T13:50:52.637" v="1952" actId="5793"/>
          <ac:spMkLst>
            <pc:docMk/>
            <pc:sldMk cId="2594286568" sldId="553"/>
            <ac:spMk id="14" creationId="{7B23607E-8F08-D2B7-499D-CEEA2893F53D}"/>
          </ac:spMkLst>
        </pc:spChg>
      </pc:sldChg>
      <pc:sldChg chg="modNotesTx">
        <pc:chgData name="Molly Asher" userId="ea43b62c-f4e7-4d18-8a97-082833bbd4e8" providerId="ADAL" clId="{E8921704-5185-4653-B560-1FC9FFDAA319}" dt="2023-09-07T07:30:18.959" v="2004" actId="20577"/>
        <pc:sldMkLst>
          <pc:docMk/>
          <pc:sldMk cId="1368354481" sldId="555"/>
        </pc:sldMkLst>
      </pc:sldChg>
      <pc:sldChg chg="addSp delSp modSp add mod modNotesTx">
        <pc:chgData name="Molly Asher" userId="ea43b62c-f4e7-4d18-8a97-082833bbd4e8" providerId="ADAL" clId="{E8921704-5185-4653-B560-1FC9FFDAA319}" dt="2023-09-06T13:32:18.337" v="1612"/>
        <pc:sldMkLst>
          <pc:docMk/>
          <pc:sldMk cId="1080567169" sldId="556"/>
        </pc:sldMkLst>
        <pc:spChg chg="del">
          <ac:chgData name="Molly Asher" userId="ea43b62c-f4e7-4d18-8a97-082833bbd4e8" providerId="ADAL" clId="{E8921704-5185-4653-B560-1FC9FFDAA319}" dt="2023-09-06T13:32:13.013" v="1610" actId="478"/>
          <ac:spMkLst>
            <pc:docMk/>
            <pc:sldMk cId="1080567169" sldId="556"/>
            <ac:spMk id="2" creationId="{00000000-0000-0000-0000-000000000000}"/>
          </ac:spMkLst>
        </pc:spChg>
        <pc:spChg chg="add mod">
          <ac:chgData name="Molly Asher" userId="ea43b62c-f4e7-4d18-8a97-082833bbd4e8" providerId="ADAL" clId="{E8921704-5185-4653-B560-1FC9FFDAA319}" dt="2023-09-06T13:32:13.367" v="1611"/>
          <ac:spMkLst>
            <pc:docMk/>
            <pc:sldMk cId="1080567169" sldId="556"/>
            <ac:spMk id="9" creationId="{78AD6832-7062-F57B-C06C-DB4C351D47A1}"/>
          </ac:spMkLst>
        </pc:spChg>
      </pc:sldChg>
      <pc:sldChg chg="addSp modSp add modAnim modNotesTx">
        <pc:chgData name="Molly Asher" userId="ea43b62c-f4e7-4d18-8a97-082833bbd4e8" providerId="ADAL" clId="{E8921704-5185-4653-B560-1FC9FFDAA319}" dt="2023-09-07T08:16:18.277" v="2146"/>
        <pc:sldMkLst>
          <pc:docMk/>
          <pc:sldMk cId="772550540" sldId="557"/>
        </pc:sldMkLst>
        <pc:spChg chg="add mod">
          <ac:chgData name="Molly Asher" userId="ea43b62c-f4e7-4d18-8a97-082833bbd4e8" providerId="ADAL" clId="{E8921704-5185-4653-B560-1FC9FFDAA319}" dt="2023-09-07T07:50:34.977" v="2103" actId="20577"/>
          <ac:spMkLst>
            <pc:docMk/>
            <pc:sldMk cId="772550540" sldId="557"/>
            <ac:spMk id="4" creationId="{3B680FF0-1252-15D7-4BE1-05A3A1AF4396}"/>
          </ac:spMkLst>
        </pc:spChg>
        <pc:spChg chg="add mod">
          <ac:chgData name="Molly Asher" userId="ea43b62c-f4e7-4d18-8a97-082833bbd4e8" providerId="ADAL" clId="{E8921704-5185-4653-B560-1FC9FFDAA319}" dt="2023-09-07T08:15:58.367" v="2145"/>
          <ac:spMkLst>
            <pc:docMk/>
            <pc:sldMk cId="772550540" sldId="557"/>
            <ac:spMk id="6" creationId="{F22F398E-569B-47EB-C695-2E4E898AA98F}"/>
          </ac:spMkLst>
        </pc:spChg>
        <pc:cxnChg chg="add mod">
          <ac:chgData name="Molly Asher" userId="ea43b62c-f4e7-4d18-8a97-082833bbd4e8" providerId="ADAL" clId="{E8921704-5185-4653-B560-1FC9FFDAA319}" dt="2023-09-07T08:15:58.367" v="2145"/>
          <ac:cxnSpMkLst>
            <pc:docMk/>
            <pc:sldMk cId="772550540" sldId="557"/>
            <ac:cxnSpMk id="5" creationId="{C05ACFE2-293B-CC26-B680-86C4C6AA44F0}"/>
          </ac:cxnSpMkLst>
        </pc:cxnChg>
        <pc:cxnChg chg="add mod">
          <ac:chgData name="Molly Asher" userId="ea43b62c-f4e7-4d18-8a97-082833bbd4e8" providerId="ADAL" clId="{E8921704-5185-4653-B560-1FC9FFDAA319}" dt="2023-09-07T08:15:58.367" v="2145"/>
          <ac:cxnSpMkLst>
            <pc:docMk/>
            <pc:sldMk cId="772550540" sldId="557"/>
            <ac:cxnSpMk id="7" creationId="{08A634AA-E857-EBBF-9C0E-79ACC5B8EB06}"/>
          </ac:cxnSpMkLst>
        </pc:cxnChg>
        <pc:cxnChg chg="add mod">
          <ac:chgData name="Molly Asher" userId="ea43b62c-f4e7-4d18-8a97-082833bbd4e8" providerId="ADAL" clId="{E8921704-5185-4653-B560-1FC9FFDAA319}" dt="2023-09-07T08:15:58.367" v="2145"/>
          <ac:cxnSpMkLst>
            <pc:docMk/>
            <pc:sldMk cId="772550540" sldId="557"/>
            <ac:cxnSpMk id="8" creationId="{D0128015-8048-CDEF-FBEB-190C7E061E68}"/>
          </ac:cxnSpMkLst>
        </pc:cxnChg>
      </pc:sldChg>
    </pc:docChg>
  </pc:docChgLst>
  <pc:docChgLst>
    <pc:chgData name="Molly Asher [gy17m2a]" userId="ea43b62c-f4e7-4d18-8a97-082833bbd4e8" providerId="ADAL" clId="{E8921704-5185-4653-B560-1FC9FFDAA319}"/>
    <pc:docChg chg="undo custSel addSld delSld modSld">
      <pc:chgData name="Molly Asher [gy17m2a]" userId="ea43b62c-f4e7-4d18-8a97-082833bbd4e8" providerId="ADAL" clId="{E8921704-5185-4653-B560-1FC9FFDAA319}" dt="2023-09-04T21:58:17.491" v="1781" actId="20577"/>
      <pc:docMkLst>
        <pc:docMk/>
      </pc:docMkLst>
      <pc:sldChg chg="modNotesTx">
        <pc:chgData name="Molly Asher [gy17m2a]" userId="ea43b62c-f4e7-4d18-8a97-082833bbd4e8" providerId="ADAL" clId="{E8921704-5185-4653-B560-1FC9FFDAA319}" dt="2023-09-04T19:58:38.703" v="646" actId="20577"/>
        <pc:sldMkLst>
          <pc:docMk/>
          <pc:sldMk cId="1853556415" sldId="430"/>
        </pc:sldMkLst>
      </pc:sldChg>
      <pc:sldChg chg="modNotesTx">
        <pc:chgData name="Molly Asher [gy17m2a]" userId="ea43b62c-f4e7-4d18-8a97-082833bbd4e8" providerId="ADAL" clId="{E8921704-5185-4653-B560-1FC9FFDAA319}" dt="2023-09-04T21:56:42.805" v="1694" actId="20577"/>
        <pc:sldMkLst>
          <pc:docMk/>
          <pc:sldMk cId="2486340429" sldId="433"/>
        </pc:sldMkLst>
      </pc:sldChg>
      <pc:sldChg chg="modNotesTx">
        <pc:chgData name="Molly Asher [gy17m2a]" userId="ea43b62c-f4e7-4d18-8a97-082833bbd4e8" providerId="ADAL" clId="{E8921704-5185-4653-B560-1FC9FFDAA319}" dt="2023-09-04T21:40:38.604" v="1112" actId="20577"/>
        <pc:sldMkLst>
          <pc:docMk/>
          <pc:sldMk cId="2580318202" sldId="434"/>
        </pc:sldMkLst>
      </pc:sldChg>
      <pc:sldChg chg="modNotesTx">
        <pc:chgData name="Molly Asher [gy17m2a]" userId="ea43b62c-f4e7-4d18-8a97-082833bbd4e8" providerId="ADAL" clId="{E8921704-5185-4653-B560-1FC9FFDAA319}" dt="2023-09-04T21:56:02.599" v="1619" actId="20577"/>
        <pc:sldMkLst>
          <pc:docMk/>
          <pc:sldMk cId="646205279" sldId="437"/>
        </pc:sldMkLst>
      </pc:sldChg>
      <pc:sldChg chg="del">
        <pc:chgData name="Molly Asher [gy17m2a]" userId="ea43b62c-f4e7-4d18-8a97-082833bbd4e8" providerId="ADAL" clId="{E8921704-5185-4653-B560-1FC9FFDAA319}" dt="2023-09-04T19:45:29.439" v="133" actId="47"/>
        <pc:sldMkLst>
          <pc:docMk/>
          <pc:sldMk cId="3121558097" sldId="454"/>
        </pc:sldMkLst>
      </pc:sldChg>
      <pc:sldChg chg="delSp mod delAnim modNotesTx">
        <pc:chgData name="Molly Asher [gy17m2a]" userId="ea43b62c-f4e7-4d18-8a97-082833bbd4e8" providerId="ADAL" clId="{E8921704-5185-4653-B560-1FC9FFDAA319}" dt="2023-09-04T21:41:28.323" v="1228" actId="20577"/>
        <pc:sldMkLst>
          <pc:docMk/>
          <pc:sldMk cId="2984190409" sldId="465"/>
        </pc:sldMkLst>
        <pc:spChg chg="del">
          <ac:chgData name="Molly Asher [gy17m2a]" userId="ea43b62c-f4e7-4d18-8a97-082833bbd4e8" providerId="ADAL" clId="{E8921704-5185-4653-B560-1FC9FFDAA319}" dt="2023-09-04T19:51:11.095" v="412" actId="478"/>
          <ac:spMkLst>
            <pc:docMk/>
            <pc:sldMk cId="2984190409" sldId="465"/>
            <ac:spMk id="2" creationId="{ACF52964-5212-1551-4C85-4670EA572499}"/>
          </ac:spMkLst>
        </pc:spChg>
      </pc:sldChg>
      <pc:sldChg chg="del">
        <pc:chgData name="Molly Asher [gy17m2a]" userId="ea43b62c-f4e7-4d18-8a97-082833bbd4e8" providerId="ADAL" clId="{E8921704-5185-4653-B560-1FC9FFDAA319}" dt="2023-09-04T19:51:27.722" v="414" actId="47"/>
        <pc:sldMkLst>
          <pc:docMk/>
          <pc:sldMk cId="4035985613" sldId="503"/>
        </pc:sldMkLst>
      </pc:sldChg>
      <pc:sldChg chg="delSp mod delAnim">
        <pc:chgData name="Molly Asher [gy17m2a]" userId="ea43b62c-f4e7-4d18-8a97-082833bbd4e8" providerId="ADAL" clId="{E8921704-5185-4653-B560-1FC9FFDAA319}" dt="2023-09-04T19:51:15.741" v="413" actId="478"/>
        <pc:sldMkLst>
          <pc:docMk/>
          <pc:sldMk cId="2133138957" sldId="511"/>
        </pc:sldMkLst>
        <pc:spChg chg="del">
          <ac:chgData name="Molly Asher [gy17m2a]" userId="ea43b62c-f4e7-4d18-8a97-082833bbd4e8" providerId="ADAL" clId="{E8921704-5185-4653-B560-1FC9FFDAA319}" dt="2023-09-04T19:51:15.741" v="413" actId="478"/>
          <ac:spMkLst>
            <pc:docMk/>
            <pc:sldMk cId="2133138957" sldId="511"/>
            <ac:spMk id="4" creationId="{4FDE24CA-3AF8-9598-DD16-503F7DA0ACAB}"/>
          </ac:spMkLst>
        </pc:spChg>
      </pc:sldChg>
      <pc:sldChg chg="modNotesTx">
        <pc:chgData name="Molly Asher [gy17m2a]" userId="ea43b62c-f4e7-4d18-8a97-082833bbd4e8" providerId="ADAL" clId="{E8921704-5185-4653-B560-1FC9FFDAA319}" dt="2023-09-04T20:00:10.478" v="648" actId="20577"/>
        <pc:sldMkLst>
          <pc:docMk/>
          <pc:sldMk cId="1631865261" sldId="517"/>
        </pc:sldMkLst>
      </pc:sldChg>
      <pc:sldChg chg="modNotesTx">
        <pc:chgData name="Molly Asher [gy17m2a]" userId="ea43b62c-f4e7-4d18-8a97-082833bbd4e8" providerId="ADAL" clId="{E8921704-5185-4653-B560-1FC9FFDAA319}" dt="2023-09-04T20:03:47.333" v="938" actId="20577"/>
        <pc:sldMkLst>
          <pc:docMk/>
          <pc:sldMk cId="904608363" sldId="521"/>
        </pc:sldMkLst>
      </pc:sldChg>
      <pc:sldChg chg="modNotesTx">
        <pc:chgData name="Molly Asher [gy17m2a]" userId="ea43b62c-f4e7-4d18-8a97-082833bbd4e8" providerId="ADAL" clId="{E8921704-5185-4653-B560-1FC9FFDAA319}" dt="2023-09-04T20:18:25.126" v="1024" actId="20577"/>
        <pc:sldMkLst>
          <pc:docMk/>
          <pc:sldMk cId="4038085883" sldId="522"/>
        </pc:sldMkLst>
      </pc:sldChg>
      <pc:sldChg chg="modNotesTx">
        <pc:chgData name="Molly Asher [gy17m2a]" userId="ea43b62c-f4e7-4d18-8a97-082833bbd4e8" providerId="ADAL" clId="{E8921704-5185-4653-B560-1FC9FFDAA319}" dt="2023-09-04T20:19:03.999" v="1030" actId="20577"/>
        <pc:sldMkLst>
          <pc:docMk/>
          <pc:sldMk cId="4204319717" sldId="536"/>
        </pc:sldMkLst>
      </pc:sldChg>
      <pc:sldChg chg="modAnim modNotesTx">
        <pc:chgData name="Molly Asher [gy17m2a]" userId="ea43b62c-f4e7-4d18-8a97-082833bbd4e8" providerId="ADAL" clId="{E8921704-5185-4653-B560-1FC9FFDAA319}" dt="2023-09-04T21:57:52.162" v="1773" actId="20577"/>
        <pc:sldMkLst>
          <pc:docMk/>
          <pc:sldMk cId="3944507184" sldId="541"/>
        </pc:sldMkLst>
      </pc:sldChg>
      <pc:sldChg chg="modNotesTx">
        <pc:chgData name="Molly Asher [gy17m2a]" userId="ea43b62c-f4e7-4d18-8a97-082833bbd4e8" providerId="ADAL" clId="{E8921704-5185-4653-B560-1FC9FFDAA319}" dt="2023-09-04T21:38:13.310" v="1036" actId="20577"/>
        <pc:sldMkLst>
          <pc:docMk/>
          <pc:sldMk cId="2088877632" sldId="547"/>
        </pc:sldMkLst>
      </pc:sldChg>
      <pc:sldChg chg="modNotesTx">
        <pc:chgData name="Molly Asher [gy17m2a]" userId="ea43b62c-f4e7-4d18-8a97-082833bbd4e8" providerId="ADAL" clId="{E8921704-5185-4653-B560-1FC9FFDAA319}" dt="2023-09-04T21:40:47.249" v="1113" actId="20577"/>
        <pc:sldMkLst>
          <pc:docMk/>
          <pc:sldMk cId="2237768448" sldId="549"/>
        </pc:sldMkLst>
      </pc:sldChg>
      <pc:sldChg chg="modSp mod modNotesTx">
        <pc:chgData name="Molly Asher [gy17m2a]" userId="ea43b62c-f4e7-4d18-8a97-082833bbd4e8" providerId="ADAL" clId="{E8921704-5185-4653-B560-1FC9FFDAA319}" dt="2023-09-04T21:57:37.609" v="1771" actId="20577"/>
        <pc:sldMkLst>
          <pc:docMk/>
          <pc:sldMk cId="3867489610" sldId="551"/>
        </pc:sldMkLst>
        <pc:spChg chg="mod">
          <ac:chgData name="Molly Asher [gy17m2a]" userId="ea43b62c-f4e7-4d18-8a97-082833bbd4e8" providerId="ADAL" clId="{E8921704-5185-4653-B560-1FC9FFDAA319}" dt="2023-09-04T21:53:21.302" v="1435" actId="20577"/>
          <ac:spMkLst>
            <pc:docMk/>
            <pc:sldMk cId="3867489610" sldId="551"/>
            <ac:spMk id="14" creationId="{7CA17D13-9DD2-4B23-6F31-EB129E0FCF0C}"/>
          </ac:spMkLst>
        </pc:spChg>
      </pc:sldChg>
      <pc:sldChg chg="modSp modAnim modNotesTx">
        <pc:chgData name="Molly Asher [gy17m2a]" userId="ea43b62c-f4e7-4d18-8a97-082833bbd4e8" providerId="ADAL" clId="{E8921704-5185-4653-B560-1FC9FFDAA319}" dt="2023-09-04T21:44:47.607" v="1433" actId="20577"/>
        <pc:sldMkLst>
          <pc:docMk/>
          <pc:sldMk cId="2594286568" sldId="553"/>
        </pc:sldMkLst>
        <pc:spChg chg="mod">
          <ac:chgData name="Molly Asher [gy17m2a]" userId="ea43b62c-f4e7-4d18-8a97-082833bbd4e8" providerId="ADAL" clId="{E8921704-5185-4653-B560-1FC9FFDAA319}" dt="2023-09-04T21:44:47.607" v="1433" actId="20577"/>
          <ac:spMkLst>
            <pc:docMk/>
            <pc:sldMk cId="2594286568" sldId="553"/>
            <ac:spMk id="14" creationId="{7B23607E-8F08-D2B7-499D-CEEA2893F53D}"/>
          </ac:spMkLst>
        </pc:spChg>
      </pc:sldChg>
      <pc:sldChg chg="modNotesTx">
        <pc:chgData name="Molly Asher [gy17m2a]" userId="ea43b62c-f4e7-4d18-8a97-082833bbd4e8" providerId="ADAL" clId="{E8921704-5185-4653-B560-1FC9FFDAA319}" dt="2023-09-04T21:58:17.491" v="1781" actId="20577"/>
        <pc:sldMkLst>
          <pc:docMk/>
          <pc:sldMk cId="1368354481" sldId="555"/>
        </pc:sldMkLst>
      </pc:sldChg>
      <pc:sldChg chg="add del modAnim modNotesTx">
        <pc:chgData name="Molly Asher [gy17m2a]" userId="ea43b62c-f4e7-4d18-8a97-082833bbd4e8" providerId="ADAL" clId="{E8921704-5185-4653-B560-1FC9FFDAA319}" dt="2023-09-04T20:18:33.451" v="1025" actId="47"/>
        <pc:sldMkLst>
          <pc:docMk/>
          <pc:sldMk cId="3268121690" sldId="556"/>
        </pc:sldMkLst>
      </pc:sldChg>
      <pc:sldChg chg="addSp modSp add del">
        <pc:chgData name="Molly Asher [gy17m2a]" userId="ea43b62c-f4e7-4d18-8a97-082833bbd4e8" providerId="ADAL" clId="{E8921704-5185-4653-B560-1FC9FFDAA319}" dt="2023-09-04T19:43:54.156" v="4" actId="47"/>
        <pc:sldMkLst>
          <pc:docMk/>
          <pc:sldMk cId="3561020743" sldId="556"/>
        </pc:sldMkLst>
        <pc:spChg chg="add mod">
          <ac:chgData name="Molly Asher [gy17m2a]" userId="ea43b62c-f4e7-4d18-8a97-082833bbd4e8" providerId="ADAL" clId="{E8921704-5185-4653-B560-1FC9FFDAA319}" dt="2023-09-04T19:43:42.104" v="3"/>
          <ac:spMkLst>
            <pc:docMk/>
            <pc:sldMk cId="3561020743" sldId="556"/>
            <ac:spMk id="3" creationId="{F0173CB0-5294-F6CE-D155-DD9AAF8ACC41}"/>
          </ac:spMkLst>
        </pc:spChg>
        <pc:picChg chg="add mod">
          <ac:chgData name="Molly Asher [gy17m2a]" userId="ea43b62c-f4e7-4d18-8a97-082833bbd4e8" providerId="ADAL" clId="{E8921704-5185-4653-B560-1FC9FFDAA319}" dt="2023-09-04T19:43:42.104" v="3"/>
          <ac:picMkLst>
            <pc:docMk/>
            <pc:sldMk cId="3561020743" sldId="556"/>
            <ac:picMk id="2" creationId="{5DF67337-3276-5E60-A28E-577F310A722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1F937-8A9E-451F-930C-EA8620BDC5FA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F6027-BEBB-495D-9BAB-226DCBBADE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58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E0B90-34B0-49E9-99C2-26EC928C5D6E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40E15-70D1-408C-BB72-71C7C23CD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18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40E15-70D1-408C-BB72-71C7C23CDA6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752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</a:t>
            </a:r>
            <a:r>
              <a:rPr lang="en-GB" baseline="0" dirty="0"/>
              <a:t> approach is called Approximate Bayesian Computation. 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40E15-70D1-408C-BB72-71C7C23CDA6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377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40E15-70D1-408C-BB72-71C7C23CDA6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022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40E15-70D1-408C-BB72-71C7C23CDA6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121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40E15-70D1-408C-BB72-71C7C23CDA6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693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40E15-70D1-408C-BB72-71C7C23CDA6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703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i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40E15-70D1-408C-BB72-71C7C23CDA6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897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40E15-70D1-408C-BB72-71C7C23CDA6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761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40E15-70D1-408C-BB72-71C7C23CDA6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172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40E15-70D1-408C-BB72-71C7C23CDA6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55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40E15-70D1-408C-BB72-71C7C23CDA6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26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40E15-70D1-408C-BB72-71C7C23CDA6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464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40E15-70D1-408C-BB72-71C7C23CDA6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001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40E15-70D1-408C-BB72-71C7C23CDA6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14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40E15-70D1-408C-BB72-71C7C23CDA6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725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40E15-70D1-408C-BB72-71C7C23CDA6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23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40E15-70D1-408C-BB72-71C7C23CDA6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814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40E15-70D1-408C-BB72-71C7C23CDA6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845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40E15-70D1-408C-BB72-71C7C23CDA6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460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40E15-70D1-408C-BB72-71C7C23CDA6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566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40E15-70D1-408C-BB72-71C7C23CDA6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560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40E15-70D1-408C-BB72-71C7C23CDA6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682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772F-2C38-4AA7-9275-5F511CC56E28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4038-E736-44ED-8557-2894EB2C90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82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772F-2C38-4AA7-9275-5F511CC56E28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4038-E736-44ED-8557-2894EB2C90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23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772F-2C38-4AA7-9275-5F511CC56E28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4038-E736-44ED-8557-2894EB2C90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27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772F-2C38-4AA7-9275-5F511CC56E28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4038-E736-44ED-8557-2894EB2C90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34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772F-2C38-4AA7-9275-5F511CC56E28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4038-E736-44ED-8557-2894EB2C90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58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772F-2C38-4AA7-9275-5F511CC56E28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4038-E736-44ED-8557-2894EB2C90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46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772F-2C38-4AA7-9275-5F511CC56E28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4038-E736-44ED-8557-2894EB2C90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12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772F-2C38-4AA7-9275-5F511CC56E28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4038-E736-44ED-8557-2894EB2C90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65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772F-2C38-4AA7-9275-5F511CC56E28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4038-E736-44ED-8557-2894EB2C90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61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772F-2C38-4AA7-9275-5F511CC56E28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4038-E736-44ED-8557-2894EB2C90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10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772F-2C38-4AA7-9275-5F511CC56E28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4038-E736-44ED-8557-2894EB2C90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94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C772F-2C38-4AA7-9275-5F511CC56E28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E4038-E736-44ED-8557-2894EB2C90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32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7" r:id="rId1"/>
    <p:sldLayoutId id="2147484378" r:id="rId2"/>
    <p:sldLayoutId id="2147484379" r:id="rId3"/>
    <p:sldLayoutId id="2147484380" r:id="rId4"/>
    <p:sldLayoutId id="2147484381" r:id="rId5"/>
    <p:sldLayoutId id="2147484382" r:id="rId6"/>
    <p:sldLayoutId id="2147484383" r:id="rId7"/>
    <p:sldLayoutId id="2147484384" r:id="rId8"/>
    <p:sldLayoutId id="2147484385" r:id="rId9"/>
    <p:sldLayoutId id="2147484386" r:id="rId10"/>
    <p:sldLayoutId id="21474843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www.nature.com/articles/s41598-023-35580-z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4.pn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8.png"/><Relationship Id="rId11" Type="http://schemas.openxmlformats.org/officeDocument/2006/relationships/image" Target="../media/image15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5.pn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347411" y="1277392"/>
            <a:ext cx="46522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Molly Asher</a:t>
            </a:r>
            <a:r>
              <a:rPr lang="en-GB" sz="1400" baseline="30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Mark Trigg</a:t>
            </a:r>
            <a:r>
              <a:rPr lang="en-GB" sz="1400" baseline="30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Cathryn Birch</a:t>
            </a:r>
            <a:r>
              <a:rPr lang="en-GB" sz="1400" baseline="30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Steven Böing</a:t>
            </a:r>
            <a:r>
              <a:rPr lang="en-GB" sz="1400" baseline="30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14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School of Civil Engineering</a:t>
            </a:r>
            <a:r>
              <a:rPr lang="en-GB" sz="1400" i="1" baseline="30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GB" sz="14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University of Leeds, </a:t>
            </a:r>
          </a:p>
          <a:p>
            <a:pPr algn="just"/>
            <a:r>
              <a:rPr lang="en-GB" sz="14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School of Earth and Environment</a:t>
            </a:r>
            <a:r>
              <a:rPr lang="en-GB" sz="1400" i="1">
                <a:solidFill>
                  <a:schemeClr val="bg1"/>
                </a:solidFill>
              </a:rPr>
              <a:t>, </a:t>
            </a:r>
            <a:r>
              <a:rPr lang="en-GB" sz="14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Leeds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326" y="5685291"/>
            <a:ext cx="3160294" cy="10191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0A9A96B-D566-FF3C-EDD8-1813C22BED84}"/>
              </a:ext>
            </a:extLst>
          </p:cNvPr>
          <p:cNvSpPr/>
          <p:nvPr/>
        </p:nvSpPr>
        <p:spPr>
          <a:xfrm>
            <a:off x="330303" y="2266880"/>
            <a:ext cx="8669317" cy="331372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3200" b="1" dirty="0"/>
              <a:t>Using Approximate Bayesian Computation to Infer Disease Parameter Uncertainty in a COVID-19 Microsimulation</a:t>
            </a:r>
          </a:p>
          <a:p>
            <a:pPr algn="ctr"/>
            <a:endParaRPr lang="en-GB" sz="3200" b="1" dirty="0">
              <a:latin typeface="Candara" panose="020E0502030303020204" pitchFamily="34" charset="0"/>
            </a:endParaRPr>
          </a:p>
          <a:p>
            <a:pPr algn="ctr"/>
            <a:r>
              <a:rPr lang="en-GB" sz="2000" dirty="0">
                <a:latin typeface="Candara" panose="020E0502030303020204" pitchFamily="34" charset="0"/>
              </a:rPr>
              <a:t>Molly Asher</a:t>
            </a:r>
            <a:r>
              <a:rPr lang="en-GB" sz="2000" baseline="30000" dirty="0">
                <a:latin typeface="Candara" panose="020E0502030303020204" pitchFamily="34" charset="0"/>
              </a:rPr>
              <a:t>1</a:t>
            </a:r>
            <a:r>
              <a:rPr lang="en-GB" sz="2000" dirty="0">
                <a:latin typeface="Candara" panose="020E0502030303020204" pitchFamily="34" charset="0"/>
              </a:rPr>
              <a:t>, Yannick Oswald</a:t>
            </a:r>
            <a:r>
              <a:rPr lang="en-GB" sz="2000" baseline="30000" dirty="0">
                <a:latin typeface="Candara" panose="020E0502030303020204" pitchFamily="34" charset="0"/>
              </a:rPr>
              <a:t>2</a:t>
            </a:r>
            <a:r>
              <a:rPr lang="en-GB" sz="2000" dirty="0">
                <a:latin typeface="Candara" panose="020E0502030303020204" pitchFamily="34" charset="0"/>
              </a:rPr>
              <a:t>, Nick Malleson</a:t>
            </a:r>
            <a:r>
              <a:rPr lang="en-GB" sz="2000" baseline="30000" dirty="0">
                <a:latin typeface="Candara" panose="020E0502030303020204" pitchFamily="34" charset="0"/>
              </a:rPr>
              <a:t>2</a:t>
            </a:r>
          </a:p>
          <a:p>
            <a:pPr algn="ctr"/>
            <a:endParaRPr lang="en-GB" sz="2000" baseline="30000" dirty="0">
              <a:latin typeface="Candara" panose="020E0502030303020204" pitchFamily="34" charset="0"/>
            </a:endParaRPr>
          </a:p>
          <a:p>
            <a:pPr algn="ctr"/>
            <a:r>
              <a:rPr lang="en-GB" sz="1200" baseline="30000" dirty="0">
                <a:latin typeface="Candara" panose="020E0502030303020204" pitchFamily="34" charset="0"/>
              </a:rPr>
              <a:t>1</a:t>
            </a:r>
            <a:r>
              <a:rPr lang="en-GB" sz="1200" dirty="0">
                <a:latin typeface="Candara" panose="020E0502030303020204" pitchFamily="34" charset="0"/>
              </a:rPr>
              <a:t> School of Earth and Environment, University of Leeds</a:t>
            </a:r>
          </a:p>
          <a:p>
            <a:pPr algn="ctr"/>
            <a:r>
              <a:rPr lang="en-GB" sz="1200" baseline="30000" dirty="0">
                <a:latin typeface="Candara" panose="020E0502030303020204" pitchFamily="34" charset="0"/>
              </a:rPr>
              <a:t>2</a:t>
            </a:r>
            <a:r>
              <a:rPr lang="en-GB" sz="1200" dirty="0">
                <a:latin typeface="Candara" panose="020E0502030303020204" pitchFamily="34" charset="0"/>
              </a:rPr>
              <a:t> School of Geography, University of Leeds</a:t>
            </a:r>
          </a:p>
          <a:p>
            <a:pPr algn="ctr"/>
            <a:endParaRPr lang="en-GB" sz="1200" dirty="0">
              <a:latin typeface="Candara" panose="020E0502030303020204" pitchFamily="34" charset="0"/>
            </a:endParaRPr>
          </a:p>
          <a:p>
            <a:pPr algn="ctr"/>
            <a:r>
              <a:rPr lang="en-GB" sz="1200" dirty="0">
                <a:latin typeface="Candara" panose="020E0502030303020204" pitchFamily="34" charset="0"/>
              </a:rPr>
              <a:t>This work: </a:t>
            </a:r>
            <a:r>
              <a:rPr lang="en-GB" sz="1200" dirty="0">
                <a:latin typeface="Candara" panose="020E0502030303020204" pitchFamily="34" charset="0"/>
                <a:hlinkClick r:id="rId4"/>
              </a:rPr>
              <a:t>https://www.nature.com/articles/s41598-023-35580-z</a:t>
            </a:r>
            <a:r>
              <a:rPr lang="en-GB" sz="1200" dirty="0">
                <a:latin typeface="Candara" panose="020E050203030302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9FA10C-3836-C886-51C9-64889E3FD3A5}"/>
              </a:ext>
            </a:extLst>
          </p:cNvPr>
          <p:cNvSpPr txBox="1"/>
          <p:nvPr/>
        </p:nvSpPr>
        <p:spPr>
          <a:xfrm>
            <a:off x="89100" y="6043351"/>
            <a:ext cx="2541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/>
              <a:t>Title image: https://www.camecon.com/blog/modelling-the-local-economic-impacts-of-the-coronavirus/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EF6A8C-2522-6056-60CA-B65B7955E0C6}"/>
              </a:ext>
            </a:extLst>
          </p:cNvPr>
          <p:cNvGrpSpPr/>
          <p:nvPr/>
        </p:nvGrpSpPr>
        <p:grpSpPr>
          <a:xfrm>
            <a:off x="-87088" y="-55742"/>
            <a:ext cx="9231088" cy="1699485"/>
            <a:chOff x="-87088" y="-55742"/>
            <a:chExt cx="9231088" cy="1699485"/>
          </a:xfrm>
        </p:grpSpPr>
        <p:pic>
          <p:nvPicPr>
            <p:cNvPr id="6" name="Picture 5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3D84229B-839E-6A61-2AC8-D8793A089D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89" t="10444" r="10048" b="65520"/>
            <a:stretch/>
          </p:blipFill>
          <p:spPr>
            <a:xfrm>
              <a:off x="-87088" y="0"/>
              <a:ext cx="6264155" cy="1643743"/>
            </a:xfrm>
            <a:prstGeom prst="rect">
              <a:avLst/>
            </a:prstGeom>
          </p:spPr>
        </p:pic>
        <p:pic>
          <p:nvPicPr>
            <p:cNvPr id="7" name="Picture 6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0026F634-51F5-474C-81B8-8320143479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1" t="12278" r="87382" b="63750"/>
            <a:stretch/>
          </p:blipFill>
          <p:spPr>
            <a:xfrm>
              <a:off x="6177067" y="4330"/>
              <a:ext cx="679499" cy="1639413"/>
            </a:xfrm>
            <a:prstGeom prst="rect">
              <a:avLst/>
            </a:prstGeom>
          </p:spPr>
        </p:pic>
        <p:pic>
          <p:nvPicPr>
            <p:cNvPr id="8" name="Picture 7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F9BD7AB6-9AB7-4E81-84CA-A048E425C4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98" t="-476" r="477" b="75695"/>
            <a:stretch/>
          </p:blipFill>
          <p:spPr>
            <a:xfrm>
              <a:off x="6618508" y="-55742"/>
              <a:ext cx="2525492" cy="16994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3408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288087" y="1961343"/>
            <a:ext cx="3849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/>
              <a:t>Retail:  0.2   Primary school:  0.5  </a:t>
            </a:r>
          </a:p>
          <a:p>
            <a:r>
              <a:rPr lang="en-GB" sz="2000"/>
              <a:t>Secondary school:  0.5   Work:  0.1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EB5324-F43A-CE39-D699-98EF2CB70080}"/>
              </a:ext>
            </a:extLst>
          </p:cNvPr>
          <p:cNvCxnSpPr>
            <a:cxnSpLocks/>
          </p:cNvCxnSpPr>
          <p:nvPr/>
        </p:nvCxnSpPr>
        <p:spPr>
          <a:xfrm flipH="1">
            <a:off x="1025771" y="3115834"/>
            <a:ext cx="535" cy="33947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3A4CCC0-A05F-79FA-EBCC-EA325FB2462E}"/>
              </a:ext>
            </a:extLst>
          </p:cNvPr>
          <p:cNvGrpSpPr/>
          <p:nvPr/>
        </p:nvGrpSpPr>
        <p:grpSpPr>
          <a:xfrm>
            <a:off x="627462" y="2932027"/>
            <a:ext cx="3246579" cy="1412281"/>
            <a:chOff x="278937" y="5369208"/>
            <a:chExt cx="3329502" cy="1463276"/>
          </a:xfrm>
        </p:grpSpPr>
        <p:pic>
          <p:nvPicPr>
            <p:cNvPr id="51" name="Picture 4" descr="Cuboid Images – Browse 15,932 Stock Photos, Vectors, and Video | Adobe Stock">
              <a:extLst>
                <a:ext uri="{FF2B5EF4-FFF2-40B4-BE49-F238E27FC236}">
                  <a16:creationId xmlns:a16="http://schemas.microsoft.com/office/drawing/2014/main" id="{65EF44A7-1E3E-79B0-7090-F34BD5D29B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41" t="30000" r="9841" b="25014"/>
            <a:stretch/>
          </p:blipFill>
          <p:spPr bwMode="auto">
            <a:xfrm>
              <a:off x="357229" y="5369208"/>
              <a:ext cx="3251210" cy="1463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61142BA-97C2-8302-F804-D2A15ED2D57C}"/>
                </a:ext>
              </a:extLst>
            </p:cNvPr>
            <p:cNvSpPr txBox="1"/>
            <p:nvPr/>
          </p:nvSpPr>
          <p:spPr>
            <a:xfrm>
              <a:off x="278937" y="5735517"/>
              <a:ext cx="2616414" cy="1050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u="sng" err="1"/>
                <a:t>DyME</a:t>
              </a:r>
              <a:r>
                <a:rPr lang="en-GB" sz="2000" b="1" u="sng"/>
                <a:t>: Covid transmission model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6EB5324-F43A-CE39-D699-98EF2CB70080}"/>
              </a:ext>
            </a:extLst>
          </p:cNvPr>
          <p:cNvCxnSpPr>
            <a:cxnSpLocks/>
          </p:cNvCxnSpPr>
          <p:nvPr/>
        </p:nvCxnSpPr>
        <p:spPr>
          <a:xfrm flipH="1">
            <a:off x="2098258" y="4267630"/>
            <a:ext cx="535" cy="3394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7C5644D-A8E3-3A7E-D210-29CEA312028B}"/>
              </a:ext>
            </a:extLst>
          </p:cNvPr>
          <p:cNvSpPr txBox="1"/>
          <p:nvPr/>
        </p:nvSpPr>
        <p:spPr>
          <a:xfrm>
            <a:off x="4720758" y="2158010"/>
            <a:ext cx="2239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u="sng"/>
              <a:t>Parameters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C5644D-A8E3-3A7E-D210-29CEA312028B}"/>
              </a:ext>
            </a:extLst>
          </p:cNvPr>
          <p:cNvSpPr txBox="1"/>
          <p:nvPr/>
        </p:nvSpPr>
        <p:spPr>
          <a:xfrm>
            <a:off x="4738081" y="3455310"/>
            <a:ext cx="2135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u="sng"/>
              <a:t>Generative model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8D7F478-A8D3-23EE-3111-446047EF0899}"/>
              </a:ext>
            </a:extLst>
          </p:cNvPr>
          <p:cNvSpPr txBox="1"/>
          <p:nvPr/>
        </p:nvSpPr>
        <p:spPr>
          <a:xfrm>
            <a:off x="4782198" y="5335328"/>
            <a:ext cx="1041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u="sng"/>
              <a:t>Data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AB421AF-720C-1A47-A3A3-3DFD0813711F}"/>
              </a:ext>
            </a:extLst>
          </p:cNvPr>
          <p:cNvGrpSpPr/>
          <p:nvPr/>
        </p:nvGrpSpPr>
        <p:grpSpPr>
          <a:xfrm>
            <a:off x="-87088" y="-55742"/>
            <a:ext cx="9231088" cy="1699485"/>
            <a:chOff x="-87088" y="-55742"/>
            <a:chExt cx="9231088" cy="1699485"/>
          </a:xfrm>
        </p:grpSpPr>
        <p:pic>
          <p:nvPicPr>
            <p:cNvPr id="78" name="Picture 77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66F7CF1B-5858-4C14-6473-D11C3BB04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89" t="10444" r="10048" b="65520"/>
            <a:stretch/>
          </p:blipFill>
          <p:spPr>
            <a:xfrm>
              <a:off x="-87088" y="0"/>
              <a:ext cx="6264155" cy="1643743"/>
            </a:xfrm>
            <a:prstGeom prst="rect">
              <a:avLst/>
            </a:prstGeom>
          </p:spPr>
        </p:pic>
        <p:pic>
          <p:nvPicPr>
            <p:cNvPr id="79" name="Picture 78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01933537-0A21-632B-1E01-A2B198B9D1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1" t="12278" r="87382" b="63750"/>
            <a:stretch/>
          </p:blipFill>
          <p:spPr>
            <a:xfrm>
              <a:off x="6177067" y="4330"/>
              <a:ext cx="679499" cy="1639413"/>
            </a:xfrm>
            <a:prstGeom prst="rect">
              <a:avLst/>
            </a:prstGeom>
          </p:spPr>
        </p:pic>
        <p:pic>
          <p:nvPicPr>
            <p:cNvPr id="86" name="Picture 85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14836B80-FBD8-201B-4E59-B5AE28B1D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98" t="-476" r="477" b="75695"/>
            <a:stretch/>
          </p:blipFill>
          <p:spPr>
            <a:xfrm>
              <a:off x="6618508" y="-55742"/>
              <a:ext cx="2525492" cy="1699485"/>
            </a:xfrm>
            <a:prstGeom prst="rect">
              <a:avLst/>
            </a:prstGeom>
          </p:spPr>
        </p:pic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386FDABD-BCEE-AB94-59F7-53830B53354A}"/>
              </a:ext>
            </a:extLst>
          </p:cNvPr>
          <p:cNvSpPr/>
          <p:nvPr/>
        </p:nvSpPr>
        <p:spPr>
          <a:xfrm>
            <a:off x="380688" y="423013"/>
            <a:ext cx="8539716" cy="954107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>
            <a:spAutoFit/>
          </a:bodyPr>
          <a:lstStyle/>
          <a:p>
            <a:r>
              <a:rPr lang="en-GB" sz="5600" b="1">
                <a:solidFill>
                  <a:srgbClr val="002060"/>
                </a:solidFill>
                <a:latin typeface="Candara" panose="020E0502030303020204" pitchFamily="34" charset="0"/>
              </a:rPr>
              <a:t>Dynamic recalibration: ABC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5488" y="1795803"/>
            <a:ext cx="4034277" cy="4919439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4" descr="https://ars.els-cdn.com/content/image/1-s2.0-S0277953621007930-gr7_lrg.jpg">
            <a:extLst>
              <a:ext uri="{FF2B5EF4-FFF2-40B4-BE49-F238E27FC236}">
                <a16:creationId xmlns:a16="http://schemas.microsoft.com/office/drawing/2014/main" id="{1EE2FC51-6137-0E9B-9747-F89FF534E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62" y="4743596"/>
            <a:ext cx="2533943" cy="191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E234C7E-4D93-1C01-028F-7F4864546049}"/>
              </a:ext>
            </a:extLst>
          </p:cNvPr>
          <p:cNvCxnSpPr>
            <a:cxnSpLocks/>
          </p:cNvCxnSpPr>
          <p:nvPr/>
        </p:nvCxnSpPr>
        <p:spPr>
          <a:xfrm flipH="1">
            <a:off x="2097723" y="2700326"/>
            <a:ext cx="535" cy="3394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A33887E-415C-37CC-9AC8-57D131F6282B}"/>
              </a:ext>
            </a:extLst>
          </p:cNvPr>
          <p:cNvSpPr txBox="1"/>
          <p:nvPr/>
        </p:nvSpPr>
        <p:spPr>
          <a:xfrm>
            <a:off x="4843638" y="2669229"/>
            <a:ext cx="2666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/>
              <a:t> e.g. location parameters (but there are more)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FB7F05-0309-7D54-D186-CB9C7489D014}"/>
              </a:ext>
            </a:extLst>
          </p:cNvPr>
          <p:cNvSpPr txBox="1"/>
          <p:nvPr/>
        </p:nvSpPr>
        <p:spPr>
          <a:xfrm>
            <a:off x="2695350" y="5335328"/>
            <a:ext cx="17960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/>
              <a:t>Median values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B456E3-60CF-5F67-2BDF-CFD115960708}"/>
              </a:ext>
            </a:extLst>
          </p:cNvPr>
          <p:cNvCxnSpPr>
            <a:cxnSpLocks/>
          </p:cNvCxnSpPr>
          <p:nvPr/>
        </p:nvCxnSpPr>
        <p:spPr>
          <a:xfrm flipH="1">
            <a:off x="1945864" y="5766133"/>
            <a:ext cx="918722" cy="37909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0C28E6-8A0F-53EC-422F-E3AF24CFC43A}"/>
              </a:ext>
            </a:extLst>
          </p:cNvPr>
          <p:cNvCxnSpPr>
            <a:cxnSpLocks/>
          </p:cNvCxnSpPr>
          <p:nvPr/>
        </p:nvCxnSpPr>
        <p:spPr>
          <a:xfrm flipH="1">
            <a:off x="1893085" y="5766133"/>
            <a:ext cx="971501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rved Left Arrow 19">
            <a:extLst>
              <a:ext uri="{FF2B5EF4-FFF2-40B4-BE49-F238E27FC236}">
                <a16:creationId xmlns:a16="http://schemas.microsoft.com/office/drawing/2014/main" id="{4FD37367-0F80-44AF-1E01-AA0452D969CC}"/>
              </a:ext>
            </a:extLst>
          </p:cNvPr>
          <p:cNvSpPr/>
          <p:nvPr/>
        </p:nvSpPr>
        <p:spPr>
          <a:xfrm flipV="1">
            <a:off x="7477706" y="2315215"/>
            <a:ext cx="1211930" cy="3347634"/>
          </a:xfrm>
          <a:prstGeom prst="curvedLeftArrow">
            <a:avLst>
              <a:gd name="adj1" fmla="val 25000"/>
              <a:gd name="adj2" fmla="val 47311"/>
              <a:gd name="adj3" fmla="val 25000"/>
            </a:avLst>
          </a:prstGeom>
          <a:solidFill>
            <a:schemeClr val="tx1"/>
          </a:solidFill>
          <a:ln w="44450">
            <a:solidFill>
              <a:srgbClr val="2B4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5FC0D4-CA5C-E870-0C00-C13874C66416}"/>
              </a:ext>
            </a:extLst>
          </p:cNvPr>
          <p:cNvSpPr txBox="1">
            <a:spLocks/>
          </p:cNvSpPr>
          <p:nvPr/>
        </p:nvSpPr>
        <p:spPr>
          <a:xfrm>
            <a:off x="195486" y="1794049"/>
            <a:ext cx="4104877" cy="4919438"/>
          </a:xfrm>
          <a:custGeom>
            <a:avLst/>
            <a:gdLst>
              <a:gd name="connsiteX0" fmla="*/ 0 w 4104877"/>
              <a:gd name="connsiteY0" fmla="*/ 0 h 4919438"/>
              <a:gd name="connsiteX1" fmla="*/ 766244 w 4104877"/>
              <a:gd name="connsiteY1" fmla="*/ 0 h 4919438"/>
              <a:gd name="connsiteX2" fmla="*/ 1532487 w 4104877"/>
              <a:gd name="connsiteY2" fmla="*/ 0 h 4919438"/>
              <a:gd name="connsiteX3" fmla="*/ 2216634 w 4104877"/>
              <a:gd name="connsiteY3" fmla="*/ 0 h 4919438"/>
              <a:gd name="connsiteX4" fmla="*/ 2941829 w 4104877"/>
              <a:gd name="connsiteY4" fmla="*/ 0 h 4919438"/>
              <a:gd name="connsiteX5" fmla="*/ 4104877 w 4104877"/>
              <a:gd name="connsiteY5" fmla="*/ 0 h 4919438"/>
              <a:gd name="connsiteX6" fmla="*/ 4104877 w 4104877"/>
              <a:gd name="connsiteY6" fmla="*/ 614930 h 4919438"/>
              <a:gd name="connsiteX7" fmla="*/ 4104877 w 4104877"/>
              <a:gd name="connsiteY7" fmla="*/ 1279054 h 4919438"/>
              <a:gd name="connsiteX8" fmla="*/ 4104877 w 4104877"/>
              <a:gd name="connsiteY8" fmla="*/ 1795595 h 4919438"/>
              <a:gd name="connsiteX9" fmla="*/ 4104877 w 4104877"/>
              <a:gd name="connsiteY9" fmla="*/ 2262941 h 4919438"/>
              <a:gd name="connsiteX10" fmla="*/ 4104877 w 4104877"/>
              <a:gd name="connsiteY10" fmla="*/ 2779482 h 4919438"/>
              <a:gd name="connsiteX11" fmla="*/ 4104877 w 4104877"/>
              <a:gd name="connsiteY11" fmla="*/ 3345218 h 4919438"/>
              <a:gd name="connsiteX12" fmla="*/ 4104877 w 4104877"/>
              <a:gd name="connsiteY12" fmla="*/ 3960148 h 4919438"/>
              <a:gd name="connsiteX13" fmla="*/ 4104877 w 4104877"/>
              <a:gd name="connsiteY13" fmla="*/ 4919438 h 4919438"/>
              <a:gd name="connsiteX14" fmla="*/ 3338633 w 4104877"/>
              <a:gd name="connsiteY14" fmla="*/ 4919438 h 4919438"/>
              <a:gd name="connsiteX15" fmla="*/ 2654487 w 4104877"/>
              <a:gd name="connsiteY15" fmla="*/ 4919438 h 4919438"/>
              <a:gd name="connsiteX16" fmla="*/ 1970341 w 4104877"/>
              <a:gd name="connsiteY16" fmla="*/ 4919438 h 4919438"/>
              <a:gd name="connsiteX17" fmla="*/ 1286195 w 4104877"/>
              <a:gd name="connsiteY17" fmla="*/ 4919438 h 4919438"/>
              <a:gd name="connsiteX18" fmla="*/ 602049 w 4104877"/>
              <a:gd name="connsiteY18" fmla="*/ 4919438 h 4919438"/>
              <a:gd name="connsiteX19" fmla="*/ 0 w 4104877"/>
              <a:gd name="connsiteY19" fmla="*/ 4919438 h 4919438"/>
              <a:gd name="connsiteX20" fmla="*/ 0 w 4104877"/>
              <a:gd name="connsiteY20" fmla="*/ 4255314 h 4919438"/>
              <a:gd name="connsiteX21" fmla="*/ 0 w 4104877"/>
              <a:gd name="connsiteY21" fmla="*/ 3591190 h 4919438"/>
              <a:gd name="connsiteX22" fmla="*/ 0 w 4104877"/>
              <a:gd name="connsiteY22" fmla="*/ 2927066 h 4919438"/>
              <a:gd name="connsiteX23" fmla="*/ 0 w 4104877"/>
              <a:gd name="connsiteY23" fmla="*/ 2262941 h 4919438"/>
              <a:gd name="connsiteX24" fmla="*/ 0 w 4104877"/>
              <a:gd name="connsiteY24" fmla="*/ 1549623 h 4919438"/>
              <a:gd name="connsiteX25" fmla="*/ 0 w 4104877"/>
              <a:gd name="connsiteY25" fmla="*/ 934693 h 4919438"/>
              <a:gd name="connsiteX26" fmla="*/ 0 w 4104877"/>
              <a:gd name="connsiteY26" fmla="*/ 0 h 491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104877" h="4919438" fill="none" extrusionOk="0">
                <a:moveTo>
                  <a:pt x="0" y="0"/>
                </a:moveTo>
                <a:cubicBezTo>
                  <a:pt x="231144" y="-22168"/>
                  <a:pt x="468931" y="-21289"/>
                  <a:pt x="766244" y="0"/>
                </a:cubicBezTo>
                <a:cubicBezTo>
                  <a:pt x="1063557" y="21289"/>
                  <a:pt x="1265753" y="6801"/>
                  <a:pt x="1532487" y="0"/>
                </a:cubicBezTo>
                <a:cubicBezTo>
                  <a:pt x="1799221" y="-6801"/>
                  <a:pt x="1941655" y="264"/>
                  <a:pt x="2216634" y="0"/>
                </a:cubicBezTo>
                <a:cubicBezTo>
                  <a:pt x="2491613" y="-264"/>
                  <a:pt x="2789048" y="-10916"/>
                  <a:pt x="2941829" y="0"/>
                </a:cubicBezTo>
                <a:cubicBezTo>
                  <a:pt x="3094610" y="10916"/>
                  <a:pt x="3668751" y="3560"/>
                  <a:pt x="4104877" y="0"/>
                </a:cubicBezTo>
                <a:cubicBezTo>
                  <a:pt x="4132642" y="292771"/>
                  <a:pt x="4133111" y="317914"/>
                  <a:pt x="4104877" y="614930"/>
                </a:cubicBezTo>
                <a:cubicBezTo>
                  <a:pt x="4076644" y="911946"/>
                  <a:pt x="4110723" y="1046126"/>
                  <a:pt x="4104877" y="1279054"/>
                </a:cubicBezTo>
                <a:cubicBezTo>
                  <a:pt x="4099031" y="1511982"/>
                  <a:pt x="4130576" y="1614616"/>
                  <a:pt x="4104877" y="1795595"/>
                </a:cubicBezTo>
                <a:cubicBezTo>
                  <a:pt x="4079178" y="1976574"/>
                  <a:pt x="4128150" y="2109399"/>
                  <a:pt x="4104877" y="2262941"/>
                </a:cubicBezTo>
                <a:cubicBezTo>
                  <a:pt x="4081604" y="2416483"/>
                  <a:pt x="4117096" y="2658813"/>
                  <a:pt x="4104877" y="2779482"/>
                </a:cubicBezTo>
                <a:cubicBezTo>
                  <a:pt x="4092658" y="2900151"/>
                  <a:pt x="4095751" y="3142278"/>
                  <a:pt x="4104877" y="3345218"/>
                </a:cubicBezTo>
                <a:cubicBezTo>
                  <a:pt x="4114003" y="3548158"/>
                  <a:pt x="4135619" y="3699103"/>
                  <a:pt x="4104877" y="3960148"/>
                </a:cubicBezTo>
                <a:cubicBezTo>
                  <a:pt x="4074136" y="4221193"/>
                  <a:pt x="4080135" y="4455445"/>
                  <a:pt x="4104877" y="4919438"/>
                </a:cubicBezTo>
                <a:cubicBezTo>
                  <a:pt x="3812230" y="4933019"/>
                  <a:pt x="3640951" y="4920156"/>
                  <a:pt x="3338633" y="4919438"/>
                </a:cubicBezTo>
                <a:cubicBezTo>
                  <a:pt x="3036315" y="4918720"/>
                  <a:pt x="2835633" y="4949056"/>
                  <a:pt x="2654487" y="4919438"/>
                </a:cubicBezTo>
                <a:cubicBezTo>
                  <a:pt x="2473341" y="4889820"/>
                  <a:pt x="2159142" y="4902049"/>
                  <a:pt x="1970341" y="4919438"/>
                </a:cubicBezTo>
                <a:cubicBezTo>
                  <a:pt x="1781540" y="4936827"/>
                  <a:pt x="1491151" y="4945961"/>
                  <a:pt x="1286195" y="4919438"/>
                </a:cubicBezTo>
                <a:cubicBezTo>
                  <a:pt x="1081239" y="4892915"/>
                  <a:pt x="895574" y="4943204"/>
                  <a:pt x="602049" y="4919438"/>
                </a:cubicBezTo>
                <a:cubicBezTo>
                  <a:pt x="308524" y="4895672"/>
                  <a:pt x="215938" y="4942407"/>
                  <a:pt x="0" y="4919438"/>
                </a:cubicBezTo>
                <a:cubicBezTo>
                  <a:pt x="-6596" y="4745074"/>
                  <a:pt x="-19388" y="4487491"/>
                  <a:pt x="0" y="4255314"/>
                </a:cubicBezTo>
                <a:cubicBezTo>
                  <a:pt x="19388" y="4023137"/>
                  <a:pt x="-12022" y="3832397"/>
                  <a:pt x="0" y="3591190"/>
                </a:cubicBezTo>
                <a:cubicBezTo>
                  <a:pt x="12022" y="3349983"/>
                  <a:pt x="-31300" y="3171615"/>
                  <a:pt x="0" y="2927066"/>
                </a:cubicBezTo>
                <a:cubicBezTo>
                  <a:pt x="31300" y="2682517"/>
                  <a:pt x="-2417" y="2406630"/>
                  <a:pt x="0" y="2262941"/>
                </a:cubicBezTo>
                <a:cubicBezTo>
                  <a:pt x="2417" y="2119252"/>
                  <a:pt x="-4740" y="1882386"/>
                  <a:pt x="0" y="1549623"/>
                </a:cubicBezTo>
                <a:cubicBezTo>
                  <a:pt x="4740" y="1216860"/>
                  <a:pt x="-11550" y="1214774"/>
                  <a:pt x="0" y="934693"/>
                </a:cubicBezTo>
                <a:cubicBezTo>
                  <a:pt x="11550" y="654612"/>
                  <a:pt x="-25309" y="313784"/>
                  <a:pt x="0" y="0"/>
                </a:cubicBezTo>
                <a:close/>
              </a:path>
              <a:path w="4104877" h="4919438" stroke="0" extrusionOk="0">
                <a:moveTo>
                  <a:pt x="0" y="0"/>
                </a:moveTo>
                <a:cubicBezTo>
                  <a:pt x="198308" y="-28829"/>
                  <a:pt x="369882" y="-17597"/>
                  <a:pt x="643097" y="0"/>
                </a:cubicBezTo>
                <a:cubicBezTo>
                  <a:pt x="916312" y="17597"/>
                  <a:pt x="1038722" y="899"/>
                  <a:pt x="1204097" y="0"/>
                </a:cubicBezTo>
                <a:cubicBezTo>
                  <a:pt x="1369472" y="-899"/>
                  <a:pt x="1800195" y="1442"/>
                  <a:pt x="1970341" y="0"/>
                </a:cubicBezTo>
                <a:cubicBezTo>
                  <a:pt x="2140487" y="-1442"/>
                  <a:pt x="2382016" y="-17752"/>
                  <a:pt x="2613438" y="0"/>
                </a:cubicBezTo>
                <a:cubicBezTo>
                  <a:pt x="2844860" y="17752"/>
                  <a:pt x="2938969" y="-22020"/>
                  <a:pt x="3256536" y="0"/>
                </a:cubicBezTo>
                <a:cubicBezTo>
                  <a:pt x="3574103" y="22020"/>
                  <a:pt x="3687365" y="-27183"/>
                  <a:pt x="4104877" y="0"/>
                </a:cubicBezTo>
                <a:cubicBezTo>
                  <a:pt x="4098492" y="197028"/>
                  <a:pt x="4118910" y="325488"/>
                  <a:pt x="4104877" y="516541"/>
                </a:cubicBezTo>
                <a:cubicBezTo>
                  <a:pt x="4090844" y="707594"/>
                  <a:pt x="4109828" y="936141"/>
                  <a:pt x="4104877" y="1131471"/>
                </a:cubicBezTo>
                <a:cubicBezTo>
                  <a:pt x="4099927" y="1326801"/>
                  <a:pt x="4080915" y="1515428"/>
                  <a:pt x="4104877" y="1648012"/>
                </a:cubicBezTo>
                <a:cubicBezTo>
                  <a:pt x="4128839" y="1780596"/>
                  <a:pt x="4108061" y="1979484"/>
                  <a:pt x="4104877" y="2164553"/>
                </a:cubicBezTo>
                <a:cubicBezTo>
                  <a:pt x="4101693" y="2349622"/>
                  <a:pt x="4110814" y="2535467"/>
                  <a:pt x="4104877" y="2779482"/>
                </a:cubicBezTo>
                <a:cubicBezTo>
                  <a:pt x="4098940" y="3023497"/>
                  <a:pt x="4128747" y="3193036"/>
                  <a:pt x="4104877" y="3443607"/>
                </a:cubicBezTo>
                <a:cubicBezTo>
                  <a:pt x="4081007" y="3694179"/>
                  <a:pt x="4091210" y="3782733"/>
                  <a:pt x="4104877" y="3910953"/>
                </a:cubicBezTo>
                <a:cubicBezTo>
                  <a:pt x="4118544" y="4039173"/>
                  <a:pt x="4082387" y="4508204"/>
                  <a:pt x="4104877" y="4919438"/>
                </a:cubicBezTo>
                <a:cubicBezTo>
                  <a:pt x="3795242" y="4935173"/>
                  <a:pt x="3608077" y="4944997"/>
                  <a:pt x="3420731" y="4919438"/>
                </a:cubicBezTo>
                <a:cubicBezTo>
                  <a:pt x="3233385" y="4893879"/>
                  <a:pt x="2952383" y="4947264"/>
                  <a:pt x="2736585" y="4919438"/>
                </a:cubicBezTo>
                <a:cubicBezTo>
                  <a:pt x="2520787" y="4891612"/>
                  <a:pt x="2232010" y="4907526"/>
                  <a:pt x="1970341" y="4919438"/>
                </a:cubicBezTo>
                <a:cubicBezTo>
                  <a:pt x="1708672" y="4931350"/>
                  <a:pt x="1519841" y="4929848"/>
                  <a:pt x="1286195" y="4919438"/>
                </a:cubicBezTo>
                <a:cubicBezTo>
                  <a:pt x="1052549" y="4909028"/>
                  <a:pt x="963130" y="4907665"/>
                  <a:pt x="725195" y="4919438"/>
                </a:cubicBezTo>
                <a:cubicBezTo>
                  <a:pt x="487260" y="4931211"/>
                  <a:pt x="341149" y="4887639"/>
                  <a:pt x="0" y="4919438"/>
                </a:cubicBezTo>
                <a:cubicBezTo>
                  <a:pt x="-26196" y="4740092"/>
                  <a:pt x="5272" y="4531118"/>
                  <a:pt x="0" y="4206119"/>
                </a:cubicBezTo>
                <a:cubicBezTo>
                  <a:pt x="-5272" y="3881120"/>
                  <a:pt x="-35007" y="3673015"/>
                  <a:pt x="0" y="3492801"/>
                </a:cubicBezTo>
                <a:cubicBezTo>
                  <a:pt x="35007" y="3312587"/>
                  <a:pt x="11685" y="3047151"/>
                  <a:pt x="0" y="2877871"/>
                </a:cubicBezTo>
                <a:cubicBezTo>
                  <a:pt x="-11685" y="2708591"/>
                  <a:pt x="-22607" y="2490344"/>
                  <a:pt x="0" y="2312136"/>
                </a:cubicBezTo>
                <a:cubicBezTo>
                  <a:pt x="22607" y="2133928"/>
                  <a:pt x="-12025" y="1944077"/>
                  <a:pt x="0" y="1844789"/>
                </a:cubicBezTo>
                <a:cubicBezTo>
                  <a:pt x="12025" y="1745501"/>
                  <a:pt x="22442" y="1499586"/>
                  <a:pt x="0" y="1377443"/>
                </a:cubicBezTo>
                <a:cubicBezTo>
                  <a:pt x="-22442" y="1255300"/>
                  <a:pt x="-27832" y="960063"/>
                  <a:pt x="0" y="713319"/>
                </a:cubicBezTo>
                <a:cubicBezTo>
                  <a:pt x="27832" y="466575"/>
                  <a:pt x="-2288" y="194382"/>
                  <a:pt x="0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  <a:ln w="111125">
            <a:solidFill>
              <a:srgbClr val="2B4490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GB" sz="2400" b="1"/>
          </a:p>
          <a:p>
            <a:pPr marL="0" indent="0" algn="ctr">
              <a:buNone/>
            </a:pPr>
            <a:r>
              <a:rPr lang="en-GB" sz="3000" b="1"/>
              <a:t>Approximate Bayesian Computation (ABC)</a:t>
            </a:r>
          </a:p>
          <a:p>
            <a:pPr marL="0" indent="0" algn="ctr">
              <a:buNone/>
            </a:pPr>
            <a:endParaRPr lang="en-GB" sz="2400" b="1"/>
          </a:p>
          <a:p>
            <a:pPr marL="0" indent="0" algn="ctr">
              <a:buNone/>
            </a:pPr>
            <a:r>
              <a:rPr lang="en-GB" sz="2400"/>
              <a:t>A method for estimating unknown parameter values, given the data</a:t>
            </a:r>
          </a:p>
          <a:p>
            <a:pPr marL="0" indent="0" algn="ctr">
              <a:buNone/>
            </a:pPr>
            <a:r>
              <a:rPr lang="en-GB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5094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8F53342-3769-4666-FB2A-075C42A670B0}"/>
              </a:ext>
            </a:extLst>
          </p:cNvPr>
          <p:cNvSpPr txBox="1">
            <a:spLocks/>
          </p:cNvSpPr>
          <p:nvPr/>
        </p:nvSpPr>
        <p:spPr>
          <a:xfrm>
            <a:off x="2560504" y="1855875"/>
            <a:ext cx="4104877" cy="4723055"/>
          </a:xfrm>
          <a:custGeom>
            <a:avLst/>
            <a:gdLst>
              <a:gd name="connsiteX0" fmla="*/ 0 w 4104877"/>
              <a:gd name="connsiteY0" fmla="*/ 0 h 4723055"/>
              <a:gd name="connsiteX1" fmla="*/ 725195 w 4104877"/>
              <a:gd name="connsiteY1" fmla="*/ 0 h 4723055"/>
              <a:gd name="connsiteX2" fmla="*/ 1286195 w 4104877"/>
              <a:gd name="connsiteY2" fmla="*/ 0 h 4723055"/>
              <a:gd name="connsiteX3" fmla="*/ 1929292 w 4104877"/>
              <a:gd name="connsiteY3" fmla="*/ 0 h 4723055"/>
              <a:gd name="connsiteX4" fmla="*/ 2695536 w 4104877"/>
              <a:gd name="connsiteY4" fmla="*/ 0 h 4723055"/>
              <a:gd name="connsiteX5" fmla="*/ 3379682 w 4104877"/>
              <a:gd name="connsiteY5" fmla="*/ 0 h 4723055"/>
              <a:gd name="connsiteX6" fmla="*/ 4104877 w 4104877"/>
              <a:gd name="connsiteY6" fmla="*/ 0 h 4723055"/>
              <a:gd name="connsiteX7" fmla="*/ 4104877 w 4104877"/>
              <a:gd name="connsiteY7" fmla="*/ 627492 h 4723055"/>
              <a:gd name="connsiteX8" fmla="*/ 4104877 w 4104877"/>
              <a:gd name="connsiteY8" fmla="*/ 1207753 h 4723055"/>
              <a:gd name="connsiteX9" fmla="*/ 4104877 w 4104877"/>
              <a:gd name="connsiteY9" fmla="*/ 1929705 h 4723055"/>
              <a:gd name="connsiteX10" fmla="*/ 4104877 w 4104877"/>
              <a:gd name="connsiteY10" fmla="*/ 2509966 h 4723055"/>
              <a:gd name="connsiteX11" fmla="*/ 4104877 w 4104877"/>
              <a:gd name="connsiteY11" fmla="*/ 3042997 h 4723055"/>
              <a:gd name="connsiteX12" fmla="*/ 4104877 w 4104877"/>
              <a:gd name="connsiteY12" fmla="*/ 3623258 h 4723055"/>
              <a:gd name="connsiteX13" fmla="*/ 4104877 w 4104877"/>
              <a:gd name="connsiteY13" fmla="*/ 4723055 h 4723055"/>
              <a:gd name="connsiteX14" fmla="*/ 3420731 w 4104877"/>
              <a:gd name="connsiteY14" fmla="*/ 4723055 h 4723055"/>
              <a:gd name="connsiteX15" fmla="*/ 2736585 w 4104877"/>
              <a:gd name="connsiteY15" fmla="*/ 4723055 h 4723055"/>
              <a:gd name="connsiteX16" fmla="*/ 2134536 w 4104877"/>
              <a:gd name="connsiteY16" fmla="*/ 4723055 h 4723055"/>
              <a:gd name="connsiteX17" fmla="*/ 1450390 w 4104877"/>
              <a:gd name="connsiteY17" fmla="*/ 4723055 h 4723055"/>
              <a:gd name="connsiteX18" fmla="*/ 766244 w 4104877"/>
              <a:gd name="connsiteY18" fmla="*/ 4723055 h 4723055"/>
              <a:gd name="connsiteX19" fmla="*/ 0 w 4104877"/>
              <a:gd name="connsiteY19" fmla="*/ 4723055 h 4723055"/>
              <a:gd name="connsiteX20" fmla="*/ 0 w 4104877"/>
              <a:gd name="connsiteY20" fmla="*/ 4048333 h 4723055"/>
              <a:gd name="connsiteX21" fmla="*/ 0 w 4104877"/>
              <a:gd name="connsiteY21" fmla="*/ 3420841 h 4723055"/>
              <a:gd name="connsiteX22" fmla="*/ 0 w 4104877"/>
              <a:gd name="connsiteY22" fmla="*/ 2746119 h 4723055"/>
              <a:gd name="connsiteX23" fmla="*/ 0 w 4104877"/>
              <a:gd name="connsiteY23" fmla="*/ 2024166 h 4723055"/>
              <a:gd name="connsiteX24" fmla="*/ 0 w 4104877"/>
              <a:gd name="connsiteY24" fmla="*/ 1302214 h 4723055"/>
              <a:gd name="connsiteX25" fmla="*/ 0 w 4104877"/>
              <a:gd name="connsiteY25" fmla="*/ 580261 h 4723055"/>
              <a:gd name="connsiteX26" fmla="*/ 0 w 4104877"/>
              <a:gd name="connsiteY26" fmla="*/ 0 h 4723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104877" h="4723055" fill="none" extrusionOk="0">
                <a:moveTo>
                  <a:pt x="0" y="0"/>
                </a:moveTo>
                <a:cubicBezTo>
                  <a:pt x="208933" y="-12092"/>
                  <a:pt x="550069" y="29554"/>
                  <a:pt x="725195" y="0"/>
                </a:cubicBezTo>
                <a:cubicBezTo>
                  <a:pt x="900321" y="-29554"/>
                  <a:pt x="1025259" y="16303"/>
                  <a:pt x="1286195" y="0"/>
                </a:cubicBezTo>
                <a:cubicBezTo>
                  <a:pt x="1547131" y="-16303"/>
                  <a:pt x="1747341" y="-20149"/>
                  <a:pt x="1929292" y="0"/>
                </a:cubicBezTo>
                <a:cubicBezTo>
                  <a:pt x="2111243" y="20149"/>
                  <a:pt x="2425611" y="4090"/>
                  <a:pt x="2695536" y="0"/>
                </a:cubicBezTo>
                <a:cubicBezTo>
                  <a:pt x="2965461" y="-4090"/>
                  <a:pt x="3109694" y="1055"/>
                  <a:pt x="3379682" y="0"/>
                </a:cubicBezTo>
                <a:cubicBezTo>
                  <a:pt x="3649670" y="-1055"/>
                  <a:pt x="3952096" y="-10916"/>
                  <a:pt x="4104877" y="0"/>
                </a:cubicBezTo>
                <a:cubicBezTo>
                  <a:pt x="4094133" y="270689"/>
                  <a:pt x="4130962" y="410457"/>
                  <a:pt x="4104877" y="627492"/>
                </a:cubicBezTo>
                <a:cubicBezTo>
                  <a:pt x="4078792" y="844527"/>
                  <a:pt x="4123928" y="943154"/>
                  <a:pt x="4104877" y="1207753"/>
                </a:cubicBezTo>
                <a:cubicBezTo>
                  <a:pt x="4085826" y="1472352"/>
                  <a:pt x="4106479" y="1736170"/>
                  <a:pt x="4104877" y="1929705"/>
                </a:cubicBezTo>
                <a:cubicBezTo>
                  <a:pt x="4103275" y="2123240"/>
                  <a:pt x="4077343" y="2372052"/>
                  <a:pt x="4104877" y="2509966"/>
                </a:cubicBezTo>
                <a:cubicBezTo>
                  <a:pt x="4132411" y="2647880"/>
                  <a:pt x="4094771" y="2842219"/>
                  <a:pt x="4104877" y="3042997"/>
                </a:cubicBezTo>
                <a:cubicBezTo>
                  <a:pt x="4114983" y="3243775"/>
                  <a:pt x="4105170" y="3452131"/>
                  <a:pt x="4104877" y="3623258"/>
                </a:cubicBezTo>
                <a:cubicBezTo>
                  <a:pt x="4104584" y="3794385"/>
                  <a:pt x="4157670" y="4461196"/>
                  <a:pt x="4104877" y="4723055"/>
                </a:cubicBezTo>
                <a:cubicBezTo>
                  <a:pt x="3879125" y="4733990"/>
                  <a:pt x="3557969" y="4713467"/>
                  <a:pt x="3420731" y="4723055"/>
                </a:cubicBezTo>
                <a:cubicBezTo>
                  <a:pt x="3283493" y="4732643"/>
                  <a:pt x="3025719" y="4689945"/>
                  <a:pt x="2736585" y="4723055"/>
                </a:cubicBezTo>
                <a:cubicBezTo>
                  <a:pt x="2447451" y="4756165"/>
                  <a:pt x="2342622" y="4694204"/>
                  <a:pt x="2134536" y="4723055"/>
                </a:cubicBezTo>
                <a:cubicBezTo>
                  <a:pt x="1926450" y="4751906"/>
                  <a:pt x="1631536" y="4752673"/>
                  <a:pt x="1450390" y="4723055"/>
                </a:cubicBezTo>
                <a:cubicBezTo>
                  <a:pt x="1269244" y="4693437"/>
                  <a:pt x="955045" y="4705666"/>
                  <a:pt x="766244" y="4723055"/>
                </a:cubicBezTo>
                <a:cubicBezTo>
                  <a:pt x="577443" y="4740444"/>
                  <a:pt x="246369" y="4725531"/>
                  <a:pt x="0" y="4723055"/>
                </a:cubicBezTo>
                <a:cubicBezTo>
                  <a:pt x="5950" y="4446959"/>
                  <a:pt x="30205" y="4350742"/>
                  <a:pt x="0" y="4048333"/>
                </a:cubicBezTo>
                <a:cubicBezTo>
                  <a:pt x="-30205" y="3745924"/>
                  <a:pt x="-1960" y="3605212"/>
                  <a:pt x="0" y="3420841"/>
                </a:cubicBezTo>
                <a:cubicBezTo>
                  <a:pt x="1960" y="3236470"/>
                  <a:pt x="-7215" y="2976091"/>
                  <a:pt x="0" y="2746119"/>
                </a:cubicBezTo>
                <a:cubicBezTo>
                  <a:pt x="7215" y="2516147"/>
                  <a:pt x="-25672" y="2353995"/>
                  <a:pt x="0" y="2024166"/>
                </a:cubicBezTo>
                <a:cubicBezTo>
                  <a:pt x="25672" y="1694337"/>
                  <a:pt x="-6105" y="1462888"/>
                  <a:pt x="0" y="1302214"/>
                </a:cubicBezTo>
                <a:cubicBezTo>
                  <a:pt x="6105" y="1141540"/>
                  <a:pt x="-4067" y="806087"/>
                  <a:pt x="0" y="580261"/>
                </a:cubicBezTo>
                <a:cubicBezTo>
                  <a:pt x="4067" y="354435"/>
                  <a:pt x="-1011" y="168530"/>
                  <a:pt x="0" y="0"/>
                </a:cubicBezTo>
                <a:close/>
              </a:path>
              <a:path w="4104877" h="4723055" stroke="0" extrusionOk="0">
                <a:moveTo>
                  <a:pt x="0" y="0"/>
                </a:moveTo>
                <a:cubicBezTo>
                  <a:pt x="198308" y="-28829"/>
                  <a:pt x="369882" y="-17597"/>
                  <a:pt x="643097" y="0"/>
                </a:cubicBezTo>
                <a:cubicBezTo>
                  <a:pt x="916312" y="17597"/>
                  <a:pt x="1038722" y="899"/>
                  <a:pt x="1204097" y="0"/>
                </a:cubicBezTo>
                <a:cubicBezTo>
                  <a:pt x="1369472" y="-899"/>
                  <a:pt x="1800195" y="1442"/>
                  <a:pt x="1970341" y="0"/>
                </a:cubicBezTo>
                <a:cubicBezTo>
                  <a:pt x="2140487" y="-1442"/>
                  <a:pt x="2382016" y="-17752"/>
                  <a:pt x="2613438" y="0"/>
                </a:cubicBezTo>
                <a:cubicBezTo>
                  <a:pt x="2844860" y="17752"/>
                  <a:pt x="2938969" y="-22020"/>
                  <a:pt x="3256536" y="0"/>
                </a:cubicBezTo>
                <a:cubicBezTo>
                  <a:pt x="3574103" y="22020"/>
                  <a:pt x="3687365" y="-27183"/>
                  <a:pt x="4104877" y="0"/>
                </a:cubicBezTo>
                <a:cubicBezTo>
                  <a:pt x="4088087" y="188484"/>
                  <a:pt x="4101202" y="335247"/>
                  <a:pt x="4104877" y="580261"/>
                </a:cubicBezTo>
                <a:cubicBezTo>
                  <a:pt x="4108552" y="825275"/>
                  <a:pt x="4098551" y="1070787"/>
                  <a:pt x="4104877" y="1254983"/>
                </a:cubicBezTo>
                <a:cubicBezTo>
                  <a:pt x="4111203" y="1439179"/>
                  <a:pt x="4077058" y="1550545"/>
                  <a:pt x="4104877" y="1835244"/>
                </a:cubicBezTo>
                <a:cubicBezTo>
                  <a:pt x="4132696" y="2119943"/>
                  <a:pt x="4117325" y="2257909"/>
                  <a:pt x="4104877" y="2415505"/>
                </a:cubicBezTo>
                <a:cubicBezTo>
                  <a:pt x="4092429" y="2573101"/>
                  <a:pt x="4093820" y="2930227"/>
                  <a:pt x="4104877" y="3090227"/>
                </a:cubicBezTo>
                <a:cubicBezTo>
                  <a:pt x="4115934" y="3250227"/>
                  <a:pt x="4135328" y="3479868"/>
                  <a:pt x="4104877" y="3812180"/>
                </a:cubicBezTo>
                <a:cubicBezTo>
                  <a:pt x="4074426" y="4144492"/>
                  <a:pt x="4082859" y="4326906"/>
                  <a:pt x="4104877" y="4723055"/>
                </a:cubicBezTo>
                <a:cubicBezTo>
                  <a:pt x="3853417" y="4725828"/>
                  <a:pt x="3742009" y="4718462"/>
                  <a:pt x="3420731" y="4723055"/>
                </a:cubicBezTo>
                <a:cubicBezTo>
                  <a:pt x="3099453" y="4727648"/>
                  <a:pt x="3082742" y="4750327"/>
                  <a:pt x="2818682" y="4723055"/>
                </a:cubicBezTo>
                <a:cubicBezTo>
                  <a:pt x="2554622" y="4695783"/>
                  <a:pt x="2350334" y="4750881"/>
                  <a:pt x="2134536" y="4723055"/>
                </a:cubicBezTo>
                <a:cubicBezTo>
                  <a:pt x="1918738" y="4695229"/>
                  <a:pt x="1629961" y="4711143"/>
                  <a:pt x="1368292" y="4723055"/>
                </a:cubicBezTo>
                <a:cubicBezTo>
                  <a:pt x="1106623" y="4734967"/>
                  <a:pt x="917792" y="4733465"/>
                  <a:pt x="684146" y="4723055"/>
                </a:cubicBezTo>
                <a:cubicBezTo>
                  <a:pt x="450500" y="4712645"/>
                  <a:pt x="170463" y="4698546"/>
                  <a:pt x="0" y="4723055"/>
                </a:cubicBezTo>
                <a:cubicBezTo>
                  <a:pt x="17746" y="4566804"/>
                  <a:pt x="22121" y="4421680"/>
                  <a:pt x="0" y="4142794"/>
                </a:cubicBezTo>
                <a:cubicBezTo>
                  <a:pt x="-22121" y="3863908"/>
                  <a:pt x="-12999" y="3822088"/>
                  <a:pt x="0" y="3515302"/>
                </a:cubicBezTo>
                <a:cubicBezTo>
                  <a:pt x="12999" y="3208516"/>
                  <a:pt x="35128" y="3116224"/>
                  <a:pt x="0" y="2746119"/>
                </a:cubicBezTo>
                <a:cubicBezTo>
                  <a:pt x="-35128" y="2376014"/>
                  <a:pt x="-11539" y="2301416"/>
                  <a:pt x="0" y="2071397"/>
                </a:cubicBezTo>
                <a:cubicBezTo>
                  <a:pt x="11539" y="1841378"/>
                  <a:pt x="29292" y="1610596"/>
                  <a:pt x="0" y="1443905"/>
                </a:cubicBezTo>
                <a:cubicBezTo>
                  <a:pt x="-29292" y="1277214"/>
                  <a:pt x="-1083" y="1109126"/>
                  <a:pt x="0" y="910875"/>
                </a:cubicBezTo>
                <a:cubicBezTo>
                  <a:pt x="1083" y="712624"/>
                  <a:pt x="22393" y="269342"/>
                  <a:pt x="0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  <a:ln w="111125">
            <a:solidFill>
              <a:srgbClr val="2B4490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ctr">
              <a:buNone/>
            </a:pPr>
            <a:endParaRPr lang="en-GB" sz="1600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AB421AF-720C-1A47-A3A3-3DFD0813711F}"/>
              </a:ext>
            </a:extLst>
          </p:cNvPr>
          <p:cNvGrpSpPr/>
          <p:nvPr/>
        </p:nvGrpSpPr>
        <p:grpSpPr>
          <a:xfrm>
            <a:off x="-87088" y="-55742"/>
            <a:ext cx="9231088" cy="1699485"/>
            <a:chOff x="-87088" y="-55742"/>
            <a:chExt cx="9231088" cy="1699485"/>
          </a:xfrm>
        </p:grpSpPr>
        <p:pic>
          <p:nvPicPr>
            <p:cNvPr id="69" name="Picture 68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66F7CF1B-5858-4C14-6473-D11C3BB04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89" t="10444" r="10048" b="65520"/>
            <a:stretch/>
          </p:blipFill>
          <p:spPr>
            <a:xfrm>
              <a:off x="-87088" y="0"/>
              <a:ext cx="6264155" cy="1643743"/>
            </a:xfrm>
            <a:prstGeom prst="rect">
              <a:avLst/>
            </a:prstGeom>
          </p:spPr>
        </p:pic>
        <p:pic>
          <p:nvPicPr>
            <p:cNvPr id="75" name="Picture 74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01933537-0A21-632B-1E01-A2B198B9D1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1" t="12278" r="87382" b="63750"/>
            <a:stretch/>
          </p:blipFill>
          <p:spPr>
            <a:xfrm>
              <a:off x="6177067" y="4330"/>
              <a:ext cx="679499" cy="1639413"/>
            </a:xfrm>
            <a:prstGeom prst="rect">
              <a:avLst/>
            </a:prstGeom>
          </p:spPr>
        </p:pic>
        <p:pic>
          <p:nvPicPr>
            <p:cNvPr id="76" name="Picture 75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14836B80-FBD8-201B-4E59-B5AE28B1D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98" t="-476" r="477" b="75695"/>
            <a:stretch/>
          </p:blipFill>
          <p:spPr>
            <a:xfrm>
              <a:off x="6618508" y="-55742"/>
              <a:ext cx="2525492" cy="1699485"/>
            </a:xfrm>
            <a:prstGeom prst="rect">
              <a:avLst/>
            </a:prstGeom>
          </p:spPr>
        </p:pic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86FDABD-BCEE-AB94-59F7-53830B53354A}"/>
              </a:ext>
            </a:extLst>
          </p:cNvPr>
          <p:cNvSpPr/>
          <p:nvPr/>
        </p:nvSpPr>
        <p:spPr>
          <a:xfrm>
            <a:off x="380688" y="423013"/>
            <a:ext cx="8539716" cy="954107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>
            <a:spAutoFit/>
          </a:bodyPr>
          <a:lstStyle/>
          <a:p>
            <a:r>
              <a:rPr lang="en-GB" sz="5600" b="1">
                <a:solidFill>
                  <a:srgbClr val="002060"/>
                </a:solidFill>
                <a:latin typeface="Candara" panose="020E0502030303020204" pitchFamily="34" charset="0"/>
              </a:rPr>
              <a:t>Dynamic recalibration: ABC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C06D45-1977-B581-C248-C23DA92E48C2}"/>
              </a:ext>
            </a:extLst>
          </p:cNvPr>
          <p:cNvSpPr txBox="1"/>
          <p:nvPr/>
        </p:nvSpPr>
        <p:spPr>
          <a:xfrm>
            <a:off x="7167271" y="3126460"/>
            <a:ext cx="13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/>
                </a:solidFill>
              </a:rPr>
              <a:t>Actual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B64ED0-D4C5-0E1B-ADDC-69141E3A1C53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538355" y="2781636"/>
            <a:ext cx="1628916" cy="529490"/>
          </a:xfrm>
          <a:prstGeom prst="straightConnector1">
            <a:avLst/>
          </a:prstGeom>
          <a:ln w="28575">
            <a:solidFill>
              <a:srgbClr val="6CA9E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42736CB-4C82-85B3-BD82-2B27E0AA7848}"/>
              </a:ext>
            </a:extLst>
          </p:cNvPr>
          <p:cNvSpPr txBox="1"/>
          <p:nvPr/>
        </p:nvSpPr>
        <p:spPr>
          <a:xfrm>
            <a:off x="240040" y="3443837"/>
            <a:ext cx="1876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A “guess” of possible parameter values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01A2ED-08E6-CEC8-9ECC-EA7A8EA7ABDD}"/>
              </a:ext>
            </a:extLst>
          </p:cNvPr>
          <p:cNvSpPr txBox="1"/>
          <p:nvPr/>
        </p:nvSpPr>
        <p:spPr>
          <a:xfrm>
            <a:off x="3062394" y="2267997"/>
            <a:ext cx="27950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>
                <a:solidFill>
                  <a:srgbClr val="7030A0"/>
                </a:solidFill>
              </a:rPr>
              <a:t>X</a:t>
            </a:r>
            <a:r>
              <a:rPr lang="en-GB" sz="3000" b="1" dirty="0"/>
              <a:t> </a:t>
            </a:r>
            <a:r>
              <a:rPr lang="en-GB" sz="3000" dirty="0"/>
              <a:t>+ 5 – </a:t>
            </a:r>
            <a:r>
              <a:rPr lang="en-GB" sz="3000" b="1" dirty="0">
                <a:solidFill>
                  <a:schemeClr val="accent2"/>
                </a:solidFill>
              </a:rPr>
              <a:t>Y</a:t>
            </a:r>
            <a:r>
              <a:rPr lang="en-GB" sz="3000" b="1" dirty="0"/>
              <a:t> </a:t>
            </a:r>
            <a:r>
              <a:rPr lang="en-GB" sz="3000" dirty="0"/>
              <a:t>= 15</a:t>
            </a:r>
          </a:p>
          <a:p>
            <a:pPr algn="ctr"/>
            <a:endParaRPr lang="en-GB" sz="3000" dirty="0"/>
          </a:p>
          <a:p>
            <a:pPr algn="ctr"/>
            <a:r>
              <a:rPr lang="en-GB" sz="3000" b="1" dirty="0">
                <a:solidFill>
                  <a:srgbClr val="7030A0"/>
                </a:solidFill>
              </a:rPr>
              <a:t>10</a:t>
            </a:r>
            <a:r>
              <a:rPr lang="en-GB" sz="3000" dirty="0"/>
              <a:t> + 5 – </a:t>
            </a:r>
            <a:r>
              <a:rPr lang="en-GB" sz="3000" b="1" dirty="0">
                <a:solidFill>
                  <a:schemeClr val="accent2"/>
                </a:solidFill>
              </a:rPr>
              <a:t>0</a:t>
            </a:r>
            <a:r>
              <a:rPr lang="en-GB" sz="3000" dirty="0"/>
              <a:t> = 15</a:t>
            </a:r>
          </a:p>
          <a:p>
            <a:pPr algn="ctr"/>
            <a:endParaRPr lang="en-GB" sz="3000" dirty="0"/>
          </a:p>
          <a:p>
            <a:pPr algn="ctr"/>
            <a:r>
              <a:rPr lang="en-GB" sz="3000" b="1" dirty="0">
                <a:solidFill>
                  <a:srgbClr val="7030A0"/>
                </a:solidFill>
              </a:rPr>
              <a:t>20</a:t>
            </a:r>
            <a:r>
              <a:rPr lang="en-GB" sz="3000" dirty="0"/>
              <a:t> + 5 – </a:t>
            </a:r>
            <a:r>
              <a:rPr lang="en-GB" sz="3000" b="1" dirty="0">
                <a:solidFill>
                  <a:schemeClr val="accent2"/>
                </a:solidFill>
              </a:rPr>
              <a:t>5</a:t>
            </a:r>
            <a:r>
              <a:rPr lang="en-GB" sz="3000" dirty="0"/>
              <a:t> = 15</a:t>
            </a:r>
          </a:p>
          <a:p>
            <a:pPr algn="ctr"/>
            <a:r>
              <a:rPr lang="en-GB" sz="3000" b="1" dirty="0">
                <a:solidFill>
                  <a:srgbClr val="7030A0"/>
                </a:solidFill>
              </a:rPr>
              <a:t>100</a:t>
            </a:r>
            <a:r>
              <a:rPr lang="en-GB" sz="3000" dirty="0"/>
              <a:t> + 5 –</a:t>
            </a:r>
            <a:r>
              <a:rPr lang="en-GB" sz="3000" b="1" dirty="0"/>
              <a:t> </a:t>
            </a:r>
            <a:r>
              <a:rPr lang="en-GB" sz="3000" dirty="0"/>
              <a:t> </a:t>
            </a:r>
            <a:r>
              <a:rPr lang="en-GB" sz="3000" b="1" dirty="0">
                <a:solidFill>
                  <a:schemeClr val="accent2"/>
                </a:solidFill>
              </a:rPr>
              <a:t>90</a:t>
            </a:r>
            <a:r>
              <a:rPr lang="en-GB" sz="3000" dirty="0"/>
              <a:t> = 15</a:t>
            </a:r>
          </a:p>
          <a:p>
            <a:pPr algn="ctr"/>
            <a:r>
              <a:rPr lang="en-GB" sz="3000" b="1" dirty="0">
                <a:solidFill>
                  <a:srgbClr val="7030A0"/>
                </a:solidFill>
              </a:rPr>
              <a:t>20</a:t>
            </a:r>
            <a:r>
              <a:rPr lang="en-GB" sz="3000" dirty="0"/>
              <a:t> + 5 –</a:t>
            </a:r>
            <a:r>
              <a:rPr lang="en-GB" sz="3000" b="1" dirty="0"/>
              <a:t> </a:t>
            </a:r>
            <a:r>
              <a:rPr lang="en-GB" sz="3000" dirty="0"/>
              <a:t> </a:t>
            </a:r>
            <a:r>
              <a:rPr lang="en-GB" sz="3000" b="1" dirty="0">
                <a:solidFill>
                  <a:schemeClr val="accent2"/>
                </a:solidFill>
              </a:rPr>
              <a:t>10</a:t>
            </a:r>
            <a:r>
              <a:rPr lang="en-GB" sz="3000" dirty="0"/>
              <a:t> = 15</a:t>
            </a:r>
          </a:p>
          <a:p>
            <a:pPr algn="ctr"/>
            <a:r>
              <a:rPr lang="en-GB" sz="3000" b="1" dirty="0">
                <a:solidFill>
                  <a:srgbClr val="7030A0"/>
                </a:solidFill>
              </a:rPr>
              <a:t>12 </a:t>
            </a:r>
            <a:r>
              <a:rPr lang="en-GB" sz="3000" dirty="0"/>
              <a:t>+ 5 – </a:t>
            </a:r>
            <a:r>
              <a:rPr lang="en-GB" sz="3000" b="1" dirty="0">
                <a:solidFill>
                  <a:schemeClr val="accent2"/>
                </a:solidFill>
              </a:rPr>
              <a:t>1 </a:t>
            </a:r>
            <a:r>
              <a:rPr lang="en-GB" sz="3000" dirty="0"/>
              <a:t>= 15</a:t>
            </a:r>
          </a:p>
          <a:p>
            <a:pPr algn="ctr"/>
            <a:r>
              <a:rPr lang="en-GB" sz="3000" dirty="0"/>
              <a:t>…</a:t>
            </a:r>
          </a:p>
          <a:p>
            <a:pPr algn="ctr"/>
            <a:endParaRPr lang="en-GB" sz="3000" dirty="0"/>
          </a:p>
          <a:p>
            <a:pPr algn="ctr"/>
            <a:endParaRPr lang="en-GB" sz="3000" dirty="0"/>
          </a:p>
          <a:p>
            <a:pPr algn="ctr"/>
            <a:endParaRPr lang="en-GB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64599-4DA2-67E8-E452-5C8856063484}"/>
              </a:ext>
            </a:extLst>
          </p:cNvPr>
          <p:cNvSpPr txBox="1"/>
          <p:nvPr/>
        </p:nvSpPr>
        <p:spPr>
          <a:xfrm>
            <a:off x="6856567" y="1889524"/>
            <a:ext cx="2063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Unknown parameter values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862064-CE12-80CD-B8D7-CFB839CCF59C}"/>
              </a:ext>
            </a:extLst>
          </p:cNvPr>
          <p:cNvCxnSpPr>
            <a:cxnSpLocks/>
          </p:cNvCxnSpPr>
          <p:nvPr/>
        </p:nvCxnSpPr>
        <p:spPr>
          <a:xfrm flipH="1">
            <a:off x="4873336" y="2157382"/>
            <a:ext cx="1983230" cy="25566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3CC33A-45BA-004F-C309-3FAF9FAC90B5}"/>
              </a:ext>
            </a:extLst>
          </p:cNvPr>
          <p:cNvCxnSpPr>
            <a:cxnSpLocks/>
          </p:cNvCxnSpPr>
          <p:nvPr/>
        </p:nvCxnSpPr>
        <p:spPr>
          <a:xfrm flipH="1">
            <a:off x="3686180" y="2140165"/>
            <a:ext cx="2979202" cy="23738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891740-A955-36BA-555C-3116780F7F73}"/>
              </a:ext>
            </a:extLst>
          </p:cNvPr>
          <p:cNvSpPr txBox="1"/>
          <p:nvPr/>
        </p:nvSpPr>
        <p:spPr>
          <a:xfrm>
            <a:off x="240040" y="2323526"/>
            <a:ext cx="266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6"/>
                </a:solidFill>
              </a:rPr>
              <a:t>Our model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F19F79-1891-38B5-9D58-FCB3E857A7E9}"/>
              </a:ext>
            </a:extLst>
          </p:cNvPr>
          <p:cNvGrpSpPr/>
          <p:nvPr/>
        </p:nvGrpSpPr>
        <p:grpSpPr>
          <a:xfrm>
            <a:off x="3455689" y="2838158"/>
            <a:ext cx="2008448" cy="111427"/>
            <a:chOff x="3455689" y="2838158"/>
            <a:chExt cx="2008448" cy="11142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A9A861-5ADB-7C18-7CCC-BEC60BE300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5832" y="2838158"/>
              <a:ext cx="0" cy="98163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50A668B-0F61-26A0-9E96-92F1970A312C}"/>
                </a:ext>
              </a:extLst>
            </p:cNvPr>
            <p:cNvGrpSpPr/>
            <p:nvPr/>
          </p:nvGrpSpPr>
          <p:grpSpPr>
            <a:xfrm>
              <a:off x="3455689" y="2851422"/>
              <a:ext cx="2008448" cy="98163"/>
              <a:chOff x="3455689" y="2851422"/>
              <a:chExt cx="2008448" cy="98163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73FF5F7-1933-3BB0-B4F2-F669772CD6CE}"/>
                  </a:ext>
                </a:extLst>
              </p:cNvPr>
              <p:cNvCxnSpPr/>
              <p:nvPr/>
            </p:nvCxnSpPr>
            <p:spPr>
              <a:xfrm>
                <a:off x="3455689" y="2899064"/>
                <a:ext cx="2008448" cy="0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9221755-2794-2AE3-62E6-FD5B007EF1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64137" y="2851422"/>
                <a:ext cx="0" cy="98163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209753-9932-28C0-C978-DBB8C2E80219}"/>
              </a:ext>
            </a:extLst>
          </p:cNvPr>
          <p:cNvCxnSpPr>
            <a:cxnSpLocks/>
          </p:cNvCxnSpPr>
          <p:nvPr/>
        </p:nvCxnSpPr>
        <p:spPr>
          <a:xfrm>
            <a:off x="1447528" y="2535855"/>
            <a:ext cx="1825608" cy="302303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66156A-6261-A76A-3E18-11187961355C}"/>
              </a:ext>
            </a:extLst>
          </p:cNvPr>
          <p:cNvCxnSpPr>
            <a:cxnSpLocks/>
          </p:cNvCxnSpPr>
          <p:nvPr/>
        </p:nvCxnSpPr>
        <p:spPr>
          <a:xfrm flipV="1">
            <a:off x="1325744" y="3518138"/>
            <a:ext cx="2020129" cy="38736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69D8E90-42A1-C3C1-B1E3-B22722C3E54F}"/>
              </a:ext>
            </a:extLst>
          </p:cNvPr>
          <p:cNvCxnSpPr>
            <a:cxnSpLocks/>
          </p:cNvCxnSpPr>
          <p:nvPr/>
        </p:nvCxnSpPr>
        <p:spPr>
          <a:xfrm flipV="1">
            <a:off x="1325743" y="3616301"/>
            <a:ext cx="3324803" cy="36350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C7D7D297-7D0F-3CDA-CC98-663E5C0FE2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539" y="3298450"/>
            <a:ext cx="343788" cy="363502"/>
          </a:xfrm>
          <a:prstGeom prst="rect">
            <a:avLst/>
          </a:prstGeom>
        </p:spPr>
      </p:pic>
      <p:pic>
        <p:nvPicPr>
          <p:cNvPr id="47" name="Picture 46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D8A24D4F-9C3D-5FF1-9AF8-5CE1805F04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592" y="4177286"/>
            <a:ext cx="343788" cy="363502"/>
          </a:xfrm>
          <a:prstGeom prst="rect">
            <a:avLst/>
          </a:prstGeom>
        </p:spPr>
      </p:pic>
      <p:pic>
        <p:nvPicPr>
          <p:cNvPr id="48" name="Picture 47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40115235-B3CD-819E-14CB-EC38F7FB18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987" y="5075471"/>
            <a:ext cx="343788" cy="363502"/>
          </a:xfrm>
          <a:prstGeom prst="rect">
            <a:avLst/>
          </a:prstGeom>
        </p:spPr>
      </p:pic>
      <p:pic>
        <p:nvPicPr>
          <p:cNvPr id="49" name="Picture 48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EDC7A376-82D0-6976-7C68-1D97EBEA79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848" y="4656662"/>
            <a:ext cx="343788" cy="363502"/>
          </a:xfrm>
          <a:prstGeom prst="rect">
            <a:avLst/>
          </a:prstGeom>
        </p:spPr>
      </p:pic>
      <p:pic>
        <p:nvPicPr>
          <p:cNvPr id="53" name="Picture 52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1C82D8F6-12BE-8F8C-FC13-96C7F04859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816" y="5566805"/>
            <a:ext cx="343788" cy="3635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DFB51B-F5EA-DBB3-BBA8-2BCC0285F5F9}"/>
              </a:ext>
            </a:extLst>
          </p:cNvPr>
          <p:cNvSpPr txBox="1"/>
          <p:nvPr/>
        </p:nvSpPr>
        <p:spPr>
          <a:xfrm>
            <a:off x="6991525" y="4122614"/>
            <a:ext cx="170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C00000"/>
                </a:solidFill>
              </a:rPr>
              <a:t>Predicted value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FD43FB-03B4-54FE-E445-BC81F30A2173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538355" y="3673748"/>
            <a:ext cx="1453170" cy="633532"/>
          </a:xfrm>
          <a:prstGeom prst="straightConnector1">
            <a:avLst/>
          </a:prstGeom>
          <a:ln w="28575">
            <a:solidFill>
              <a:srgbClr val="BD530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50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6" grpId="0"/>
      <p:bldP spid="3" grpId="0"/>
      <p:bldP spid="5" grpId="0"/>
      <p:bldP spid="12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3AB421AF-720C-1A47-A3A3-3DFD0813711F}"/>
              </a:ext>
            </a:extLst>
          </p:cNvPr>
          <p:cNvGrpSpPr/>
          <p:nvPr/>
        </p:nvGrpSpPr>
        <p:grpSpPr>
          <a:xfrm>
            <a:off x="-87088" y="-55742"/>
            <a:ext cx="9231088" cy="1699485"/>
            <a:chOff x="-87088" y="-55742"/>
            <a:chExt cx="9231088" cy="1699485"/>
          </a:xfrm>
        </p:grpSpPr>
        <p:pic>
          <p:nvPicPr>
            <p:cNvPr id="69" name="Picture 68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66F7CF1B-5858-4C14-6473-D11C3BB04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89" t="10444" r="10048" b="65520"/>
            <a:stretch/>
          </p:blipFill>
          <p:spPr>
            <a:xfrm>
              <a:off x="-87088" y="0"/>
              <a:ext cx="6264155" cy="1643743"/>
            </a:xfrm>
            <a:prstGeom prst="rect">
              <a:avLst/>
            </a:prstGeom>
          </p:spPr>
        </p:pic>
        <p:pic>
          <p:nvPicPr>
            <p:cNvPr id="75" name="Picture 74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01933537-0A21-632B-1E01-A2B198B9D1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1" t="12278" r="87382" b="63750"/>
            <a:stretch/>
          </p:blipFill>
          <p:spPr>
            <a:xfrm>
              <a:off x="6177067" y="4330"/>
              <a:ext cx="679499" cy="1639413"/>
            </a:xfrm>
            <a:prstGeom prst="rect">
              <a:avLst/>
            </a:prstGeom>
          </p:spPr>
        </p:pic>
        <p:pic>
          <p:nvPicPr>
            <p:cNvPr id="76" name="Picture 75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14836B80-FBD8-201B-4E59-B5AE28B1D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98" t="-476" r="477" b="75695"/>
            <a:stretch/>
          </p:blipFill>
          <p:spPr>
            <a:xfrm>
              <a:off x="6618508" y="-55742"/>
              <a:ext cx="2525492" cy="1699485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3A4CCC0-A05F-79FA-EBCC-EA325FB2462E}"/>
              </a:ext>
            </a:extLst>
          </p:cNvPr>
          <p:cNvGrpSpPr/>
          <p:nvPr/>
        </p:nvGrpSpPr>
        <p:grpSpPr>
          <a:xfrm>
            <a:off x="366208" y="3817129"/>
            <a:ext cx="1307002" cy="791219"/>
            <a:chOff x="238300" y="5357228"/>
            <a:chExt cx="2623769" cy="1542571"/>
          </a:xfrm>
        </p:grpSpPr>
        <p:pic>
          <p:nvPicPr>
            <p:cNvPr id="51" name="Picture 4" descr="Cuboid Images – Browse 15,932 Stock Photos, Vectors, and Video | Adobe Stock">
              <a:extLst>
                <a:ext uri="{FF2B5EF4-FFF2-40B4-BE49-F238E27FC236}">
                  <a16:creationId xmlns:a16="http://schemas.microsoft.com/office/drawing/2014/main" id="{65EF44A7-1E3E-79B0-7090-F34BD5D29B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41" t="30000" r="9841" b="25014"/>
            <a:stretch/>
          </p:blipFill>
          <p:spPr bwMode="auto">
            <a:xfrm>
              <a:off x="238300" y="5357228"/>
              <a:ext cx="2623769" cy="1542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61142BA-97C2-8302-F804-D2A15ED2D57C}"/>
                </a:ext>
              </a:extLst>
            </p:cNvPr>
            <p:cNvSpPr txBox="1"/>
            <p:nvPr/>
          </p:nvSpPr>
          <p:spPr>
            <a:xfrm>
              <a:off x="238300" y="5656736"/>
              <a:ext cx="2024286" cy="37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u="sng" err="1"/>
                <a:t>DyME</a:t>
              </a:r>
              <a:r>
                <a:rPr lang="en-GB" sz="1000" b="1" u="sng"/>
                <a:t>: Covid transmission model</a:t>
              </a: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587" y="4797140"/>
            <a:ext cx="1363506" cy="737152"/>
          </a:xfrm>
          <a:prstGeom prst="rect">
            <a:avLst/>
          </a:prstGeom>
        </p:spPr>
      </p:pic>
      <p:sp>
        <p:nvSpPr>
          <p:cNvPr id="96" name="Rectangle 95"/>
          <p:cNvSpPr/>
          <p:nvPr/>
        </p:nvSpPr>
        <p:spPr>
          <a:xfrm>
            <a:off x="217550" y="2845813"/>
            <a:ext cx="1751580" cy="2711968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6EB5324-F43A-CE39-D699-98EF2CB70080}"/>
              </a:ext>
            </a:extLst>
          </p:cNvPr>
          <p:cNvCxnSpPr>
            <a:cxnSpLocks/>
          </p:cNvCxnSpPr>
          <p:nvPr/>
        </p:nvCxnSpPr>
        <p:spPr>
          <a:xfrm flipH="1">
            <a:off x="900422" y="4521286"/>
            <a:ext cx="535" cy="33947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-89174" y="2883884"/>
            <a:ext cx="2387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Retail:  0.2   </a:t>
            </a:r>
          </a:p>
          <a:p>
            <a:pPr algn="ctr"/>
            <a:r>
              <a:rPr lang="en-GB" sz="1200" dirty="0"/>
              <a:t>Primary school:  0.5  </a:t>
            </a:r>
          </a:p>
          <a:p>
            <a:pPr algn="ctr"/>
            <a:r>
              <a:rPr lang="en-GB" sz="1200" dirty="0"/>
              <a:t>Secondary school:  0.5   </a:t>
            </a:r>
          </a:p>
          <a:p>
            <a:pPr algn="ctr"/>
            <a:r>
              <a:rPr lang="en-GB" sz="1200" dirty="0"/>
              <a:t>Work:  0.1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EB5324-F43A-CE39-D699-98EF2CB70080}"/>
              </a:ext>
            </a:extLst>
          </p:cNvPr>
          <p:cNvCxnSpPr>
            <a:cxnSpLocks/>
          </p:cNvCxnSpPr>
          <p:nvPr/>
        </p:nvCxnSpPr>
        <p:spPr>
          <a:xfrm flipH="1">
            <a:off x="926217" y="3646367"/>
            <a:ext cx="535" cy="33947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86FDABD-BCEE-AB94-59F7-53830B53354A}"/>
              </a:ext>
            </a:extLst>
          </p:cNvPr>
          <p:cNvSpPr/>
          <p:nvPr/>
        </p:nvSpPr>
        <p:spPr>
          <a:xfrm>
            <a:off x="380688" y="423013"/>
            <a:ext cx="8539716" cy="954107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>
            <a:spAutoFit/>
          </a:bodyPr>
          <a:lstStyle/>
          <a:p>
            <a:r>
              <a:rPr lang="en-GB" sz="5600" b="1">
                <a:solidFill>
                  <a:srgbClr val="002060"/>
                </a:solidFill>
                <a:latin typeface="Candara" panose="020E0502030303020204" pitchFamily="34" charset="0"/>
              </a:rPr>
              <a:t>Dynamic recalibration: ABC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BD4FE3-188A-BE01-0612-2C14FAD9E7D8}"/>
              </a:ext>
            </a:extLst>
          </p:cNvPr>
          <p:cNvSpPr txBox="1"/>
          <p:nvPr/>
        </p:nvSpPr>
        <p:spPr>
          <a:xfrm>
            <a:off x="23353" y="1780082"/>
            <a:ext cx="2666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/>
              <a:t>A “guess” of possible parameter values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5AC4D3-F1EA-7EA4-0EC7-F2DB7CC0E16A}"/>
              </a:ext>
            </a:extLst>
          </p:cNvPr>
          <p:cNvCxnSpPr>
            <a:cxnSpLocks/>
          </p:cNvCxnSpPr>
          <p:nvPr/>
        </p:nvCxnSpPr>
        <p:spPr>
          <a:xfrm>
            <a:off x="288796" y="2434973"/>
            <a:ext cx="472544" cy="34666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48514AA-41AD-DA63-2B4A-985DB8D21857}"/>
              </a:ext>
            </a:extLst>
          </p:cNvPr>
          <p:cNvSpPr txBox="1"/>
          <p:nvPr/>
        </p:nvSpPr>
        <p:spPr>
          <a:xfrm>
            <a:off x="2053030" y="2842066"/>
            <a:ext cx="636087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1"/>
            <a:r>
              <a:rPr lang="en-GB" sz="1500" i="1" dirty="0"/>
              <a:t>Location parameters: a multiplier describing how likely someone is to get covid in that location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DBC267E-A4B4-6194-6F7D-2B4F7F04B69A}"/>
              </a:ext>
            </a:extLst>
          </p:cNvPr>
          <p:cNvGrpSpPr/>
          <p:nvPr/>
        </p:nvGrpSpPr>
        <p:grpSpPr>
          <a:xfrm>
            <a:off x="2385922" y="1703815"/>
            <a:ext cx="6534482" cy="1058361"/>
            <a:chOff x="2385922" y="1703815"/>
            <a:chExt cx="6534482" cy="1058361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A2011E5-EFD1-6CFC-10B8-F062FFBE0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81116" y="1862986"/>
              <a:ext cx="1266648" cy="80069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480FF1FC-C5D2-E09E-7C7C-E9F2AB62C786}"/>
                </a:ext>
              </a:extLst>
            </p:cNvPr>
            <p:cNvGrpSpPr/>
            <p:nvPr/>
          </p:nvGrpSpPr>
          <p:grpSpPr>
            <a:xfrm>
              <a:off x="2385922" y="1703815"/>
              <a:ext cx="6534482" cy="1058361"/>
              <a:chOff x="2413500" y="1718474"/>
              <a:chExt cx="6534482" cy="1058361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0CA4BED8-73FF-8113-5321-6FA9B83EB3EE}"/>
                  </a:ext>
                </a:extLst>
              </p:cNvPr>
              <p:cNvGrpSpPr/>
              <p:nvPr/>
            </p:nvGrpSpPr>
            <p:grpSpPr>
              <a:xfrm>
                <a:off x="2413500" y="1860313"/>
                <a:ext cx="5359103" cy="916522"/>
                <a:chOff x="2413500" y="1860313"/>
                <a:chExt cx="5359103" cy="91652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596CBD53-DAB9-95F5-0B47-62B7509708D3}"/>
                    </a:ext>
                  </a:extLst>
                </p:cNvPr>
                <p:cNvGrpSpPr/>
                <p:nvPr/>
              </p:nvGrpSpPr>
              <p:grpSpPr>
                <a:xfrm>
                  <a:off x="2413500" y="1860313"/>
                  <a:ext cx="4009571" cy="916522"/>
                  <a:chOff x="2413500" y="1860313"/>
                  <a:chExt cx="4009571" cy="916522"/>
                </a:xfrm>
              </p:grpSpPr>
              <p:grpSp>
                <p:nvGrpSpPr>
                  <p:cNvPr id="72" name="Group 71">
                    <a:extLst>
                      <a:ext uri="{FF2B5EF4-FFF2-40B4-BE49-F238E27FC236}">
                        <a16:creationId xmlns:a16="http://schemas.microsoft.com/office/drawing/2014/main" id="{289AB597-C1EE-D876-CA0B-32ED2A049DFF}"/>
                      </a:ext>
                    </a:extLst>
                  </p:cNvPr>
                  <p:cNvGrpSpPr/>
                  <p:nvPr/>
                </p:nvGrpSpPr>
                <p:grpSpPr>
                  <a:xfrm>
                    <a:off x="2413500" y="1860313"/>
                    <a:ext cx="1308951" cy="894425"/>
                    <a:chOff x="2974944" y="3690801"/>
                    <a:chExt cx="1495456" cy="1059238"/>
                  </a:xfrm>
                </p:grpSpPr>
                <p:pic>
                  <p:nvPicPr>
                    <p:cNvPr id="67" name="Picture 66">
                      <a:extLst>
                        <a:ext uri="{FF2B5EF4-FFF2-40B4-BE49-F238E27FC236}">
                          <a16:creationId xmlns:a16="http://schemas.microsoft.com/office/drawing/2014/main" id="{572B7EB9-DA81-5090-32E0-3B7B9B11DAC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2974944" y="3690801"/>
                      <a:ext cx="1447125" cy="94823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1" name="Picture 70">
                      <a:extLst>
                        <a:ext uri="{FF2B5EF4-FFF2-40B4-BE49-F238E27FC236}">
                          <a16:creationId xmlns:a16="http://schemas.microsoft.com/office/drawing/2014/main" id="{2BDCB904-725D-FC41-E268-915FE5A66A4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078359" y="4593837"/>
                      <a:ext cx="1392041" cy="156202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75D0F8DE-EE84-49BB-1099-8C60DCDA319E}"/>
                      </a:ext>
                    </a:extLst>
                  </p:cNvPr>
                  <p:cNvGrpSpPr/>
                  <p:nvPr/>
                </p:nvGrpSpPr>
                <p:grpSpPr>
                  <a:xfrm>
                    <a:off x="3714972" y="1880123"/>
                    <a:ext cx="2708099" cy="896712"/>
                    <a:chOff x="3714972" y="1880123"/>
                    <a:chExt cx="2708099" cy="896712"/>
                  </a:xfrm>
                </p:grpSpPr>
                <p:grpSp>
                  <p:nvGrpSpPr>
                    <p:cNvPr id="78" name="Group 77">
                      <a:extLst>
                        <a:ext uri="{FF2B5EF4-FFF2-40B4-BE49-F238E27FC236}">
                          <a16:creationId xmlns:a16="http://schemas.microsoft.com/office/drawing/2014/main" id="{6193E684-2641-8E53-B9CE-2AAE8D9B68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14120" y="1882410"/>
                      <a:ext cx="1308951" cy="894425"/>
                      <a:chOff x="2974944" y="3690801"/>
                      <a:chExt cx="1495456" cy="1059238"/>
                    </a:xfrm>
                  </p:grpSpPr>
                  <p:pic>
                    <p:nvPicPr>
                      <p:cNvPr id="79" name="Picture 78">
                        <a:extLst>
                          <a:ext uri="{FF2B5EF4-FFF2-40B4-BE49-F238E27FC236}">
                            <a16:creationId xmlns:a16="http://schemas.microsoft.com/office/drawing/2014/main" id="{DA2011E5-EFD1-6CFC-10B8-F062FFBE097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4944" y="3690801"/>
                        <a:ext cx="1447125" cy="94823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80" name="Picture 79">
                        <a:extLst>
                          <a:ext uri="{FF2B5EF4-FFF2-40B4-BE49-F238E27FC236}">
                            <a16:creationId xmlns:a16="http://schemas.microsoft.com/office/drawing/2014/main" id="{31D83EF8-0E12-1617-9F3E-6DD06E0F882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78359" y="4593837"/>
                        <a:ext cx="1392041" cy="156202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73" name="Group 72">
                      <a:extLst>
                        <a:ext uri="{FF2B5EF4-FFF2-40B4-BE49-F238E27FC236}">
                          <a16:creationId xmlns:a16="http://schemas.microsoft.com/office/drawing/2014/main" id="{974EAA5A-49E8-B04D-EF07-8EA5AD8D41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14972" y="1880123"/>
                      <a:ext cx="1308951" cy="894425"/>
                      <a:chOff x="2974944" y="3690801"/>
                      <a:chExt cx="1495456" cy="1059238"/>
                    </a:xfrm>
                  </p:grpSpPr>
                  <p:pic>
                    <p:nvPicPr>
                      <p:cNvPr id="74" name="Picture 73">
                        <a:extLst>
                          <a:ext uri="{FF2B5EF4-FFF2-40B4-BE49-F238E27FC236}">
                            <a16:creationId xmlns:a16="http://schemas.microsoft.com/office/drawing/2014/main" id="{592B2887-BBFD-9152-02C0-86B96DD33DD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4944" y="3690801"/>
                        <a:ext cx="1447125" cy="94823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7" name="Picture 76">
                        <a:extLst>
                          <a:ext uri="{FF2B5EF4-FFF2-40B4-BE49-F238E27FC236}">
                            <a16:creationId xmlns:a16="http://schemas.microsoft.com/office/drawing/2014/main" id="{2AEA16CA-4B87-DE21-916F-01F0E7CEC8D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78359" y="4593837"/>
                        <a:ext cx="1392041" cy="156202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pic>
              <p:nvPicPr>
                <p:cNvPr id="81" name="Picture 80">
                  <a:extLst>
                    <a:ext uri="{FF2B5EF4-FFF2-40B4-BE49-F238E27FC236}">
                      <a16:creationId xmlns:a16="http://schemas.microsoft.com/office/drawing/2014/main" id="{08CDB878-5DFB-73B7-7CEC-A165834486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54170" y="2642367"/>
                  <a:ext cx="1218433" cy="131898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14B56D14-9D53-EDB6-49DA-21CAC0106CCE}"/>
                  </a:ext>
                </a:extLst>
              </p:cNvPr>
              <p:cNvGrpSpPr/>
              <p:nvPr/>
            </p:nvGrpSpPr>
            <p:grpSpPr>
              <a:xfrm>
                <a:off x="2597684" y="1718474"/>
                <a:ext cx="6350298" cy="874223"/>
                <a:chOff x="2597684" y="1643743"/>
                <a:chExt cx="6350298" cy="874223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64F7D80-DBF7-3FFE-68AF-C702E308730D}"/>
                    </a:ext>
                  </a:extLst>
                </p:cNvPr>
                <p:cNvSpPr txBox="1"/>
                <p:nvPr/>
              </p:nvSpPr>
              <p:spPr>
                <a:xfrm>
                  <a:off x="3817192" y="1643743"/>
                  <a:ext cx="1329789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 err="1"/>
                    <a:t>Pri</a:t>
                  </a:r>
                  <a:r>
                    <a:rPr lang="en-GB" sz="2000" b="1"/>
                    <a:t>. school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77CF321-2777-6F09-13A0-75422DF052AD}"/>
                    </a:ext>
                  </a:extLst>
                </p:cNvPr>
                <p:cNvSpPr txBox="1"/>
                <p:nvPr/>
              </p:nvSpPr>
              <p:spPr>
                <a:xfrm>
                  <a:off x="5234526" y="1658450"/>
                  <a:ext cx="1447061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/>
                    <a:t>Sec. school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84CF5D9-188C-0428-7824-C15A60A7E123}"/>
                    </a:ext>
                  </a:extLst>
                </p:cNvPr>
                <p:cNvSpPr txBox="1"/>
                <p:nvPr/>
              </p:nvSpPr>
              <p:spPr>
                <a:xfrm>
                  <a:off x="7934987" y="2040912"/>
                  <a:ext cx="1012995" cy="4770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500" b="1">
                      <a:solidFill>
                        <a:schemeClr val="accent2">
                          <a:lumMod val="75000"/>
                        </a:schemeClr>
                      </a:solidFill>
                    </a:rPr>
                    <a:t>Priors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AA7349A-B6E6-C71F-0E05-9BA90321919F}"/>
                    </a:ext>
                  </a:extLst>
                </p:cNvPr>
                <p:cNvSpPr txBox="1"/>
                <p:nvPr/>
              </p:nvSpPr>
              <p:spPr>
                <a:xfrm>
                  <a:off x="2597684" y="1649946"/>
                  <a:ext cx="969137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/>
                    <a:t>Retail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40B2266F-B439-2D9B-14FC-E46AA2A5EF66}"/>
                    </a:ext>
                  </a:extLst>
                </p:cNvPr>
                <p:cNvSpPr txBox="1"/>
                <p:nvPr/>
              </p:nvSpPr>
              <p:spPr>
                <a:xfrm>
                  <a:off x="6767210" y="1674309"/>
                  <a:ext cx="969137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 dirty="0"/>
                    <a:t>Work</a:t>
                  </a:r>
                </a:p>
              </p:txBody>
            </p:sp>
          </p:grp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264AEF1-8A0F-1285-4C97-5ACD4950F212}"/>
              </a:ext>
            </a:extLst>
          </p:cNvPr>
          <p:cNvSpPr txBox="1"/>
          <p:nvPr/>
        </p:nvSpPr>
        <p:spPr>
          <a:xfrm>
            <a:off x="475325" y="5894296"/>
            <a:ext cx="2351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Similarity? Based on Euclidean distance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82A78F-AE36-65E4-22DC-09A10FF99CFB}"/>
              </a:ext>
            </a:extLst>
          </p:cNvPr>
          <p:cNvCxnSpPr>
            <a:cxnSpLocks/>
          </p:cNvCxnSpPr>
          <p:nvPr/>
        </p:nvCxnSpPr>
        <p:spPr>
          <a:xfrm flipV="1">
            <a:off x="1079903" y="5015130"/>
            <a:ext cx="294681" cy="900028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93381F44-8DB5-342C-F908-7D104FD51F7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0" y="2957679"/>
            <a:ext cx="1626071" cy="2617576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82A78F-AE36-65E4-22DC-09A10FF99CFB}"/>
              </a:ext>
            </a:extLst>
          </p:cNvPr>
          <p:cNvCxnSpPr>
            <a:cxnSpLocks/>
          </p:cNvCxnSpPr>
          <p:nvPr/>
        </p:nvCxnSpPr>
        <p:spPr>
          <a:xfrm flipH="1">
            <a:off x="900422" y="4605828"/>
            <a:ext cx="2317340" cy="109874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264AEF1-8A0F-1285-4C97-5ACD4950F212}"/>
              </a:ext>
            </a:extLst>
          </p:cNvPr>
          <p:cNvSpPr txBox="1"/>
          <p:nvPr/>
        </p:nvSpPr>
        <p:spPr>
          <a:xfrm>
            <a:off x="3278580" y="4282662"/>
            <a:ext cx="2351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chemeClr val="accent6"/>
                </a:solidFill>
              </a:rPr>
              <a:t>Accept or reject parameters based on similarity to observed data</a:t>
            </a:r>
            <a:endParaRPr lang="en-GB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79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3AB421AF-720C-1A47-A3A3-3DFD0813711F}"/>
              </a:ext>
            </a:extLst>
          </p:cNvPr>
          <p:cNvGrpSpPr/>
          <p:nvPr/>
        </p:nvGrpSpPr>
        <p:grpSpPr>
          <a:xfrm>
            <a:off x="-87088" y="-55742"/>
            <a:ext cx="9231088" cy="1699485"/>
            <a:chOff x="-87088" y="-55742"/>
            <a:chExt cx="9231088" cy="1699485"/>
          </a:xfrm>
        </p:grpSpPr>
        <p:pic>
          <p:nvPicPr>
            <p:cNvPr id="69" name="Picture 68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66F7CF1B-5858-4C14-6473-D11C3BB04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89" t="10444" r="10048" b="65520"/>
            <a:stretch/>
          </p:blipFill>
          <p:spPr>
            <a:xfrm>
              <a:off x="-87088" y="0"/>
              <a:ext cx="6264155" cy="1643743"/>
            </a:xfrm>
            <a:prstGeom prst="rect">
              <a:avLst/>
            </a:prstGeom>
          </p:spPr>
        </p:pic>
        <p:pic>
          <p:nvPicPr>
            <p:cNvPr id="75" name="Picture 74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01933537-0A21-632B-1E01-A2B198B9D1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1" t="12278" r="87382" b="63750"/>
            <a:stretch/>
          </p:blipFill>
          <p:spPr>
            <a:xfrm>
              <a:off x="6177067" y="4330"/>
              <a:ext cx="679499" cy="1639413"/>
            </a:xfrm>
            <a:prstGeom prst="rect">
              <a:avLst/>
            </a:prstGeom>
          </p:spPr>
        </p:pic>
        <p:pic>
          <p:nvPicPr>
            <p:cNvPr id="76" name="Picture 75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14836B80-FBD8-201B-4E59-B5AE28B1D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98" t="-476" r="477" b="75695"/>
            <a:stretch/>
          </p:blipFill>
          <p:spPr>
            <a:xfrm>
              <a:off x="6618508" y="-55742"/>
              <a:ext cx="2525492" cy="1699485"/>
            </a:xfrm>
            <a:prstGeom prst="rect">
              <a:avLst/>
            </a:prstGeom>
          </p:spPr>
        </p:pic>
      </p:grpSp>
      <p:cxnSp>
        <p:nvCxnSpPr>
          <p:cNvPr id="9" name="Straight Connector 8"/>
          <p:cNvCxnSpPr/>
          <p:nvPr/>
        </p:nvCxnSpPr>
        <p:spPr>
          <a:xfrm>
            <a:off x="1949116" y="2847853"/>
            <a:ext cx="959" cy="27270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510464" y="2847853"/>
            <a:ext cx="24062" cy="27270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431088" y="2855197"/>
            <a:ext cx="16459" cy="27197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60130" y="2855197"/>
            <a:ext cx="2387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Retail:  0.7   </a:t>
            </a:r>
          </a:p>
          <a:p>
            <a:pPr algn="ctr"/>
            <a:r>
              <a:rPr lang="en-GB" sz="1200"/>
              <a:t>Primary school:  0.3 </a:t>
            </a:r>
          </a:p>
          <a:p>
            <a:pPr algn="ctr"/>
            <a:r>
              <a:rPr lang="en-GB" sz="1200"/>
              <a:t>Secondary school:  0.5   </a:t>
            </a:r>
          </a:p>
          <a:p>
            <a:pPr algn="ctr"/>
            <a:r>
              <a:rPr lang="en-GB" sz="1200"/>
              <a:t>Work:  0.1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3A4CCC0-A05F-79FA-EBCC-EA325FB2462E}"/>
              </a:ext>
            </a:extLst>
          </p:cNvPr>
          <p:cNvGrpSpPr/>
          <p:nvPr/>
        </p:nvGrpSpPr>
        <p:grpSpPr>
          <a:xfrm>
            <a:off x="2088361" y="3817129"/>
            <a:ext cx="1307002" cy="791219"/>
            <a:chOff x="238300" y="5357228"/>
            <a:chExt cx="2623769" cy="1542571"/>
          </a:xfrm>
        </p:grpSpPr>
        <p:pic>
          <p:nvPicPr>
            <p:cNvPr id="48" name="Picture 4" descr="Cuboid Images – Browse 15,932 Stock Photos, Vectors, and Video | Adobe Stock">
              <a:extLst>
                <a:ext uri="{FF2B5EF4-FFF2-40B4-BE49-F238E27FC236}">
                  <a16:creationId xmlns:a16="http://schemas.microsoft.com/office/drawing/2014/main" id="{65EF44A7-1E3E-79B0-7090-F34BD5D29B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41" t="30000" r="9841" b="25014"/>
            <a:stretch/>
          </p:blipFill>
          <p:spPr bwMode="auto">
            <a:xfrm>
              <a:off x="238300" y="5357228"/>
              <a:ext cx="2623769" cy="1542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1142BA-97C2-8302-F804-D2A15ED2D57C}"/>
                </a:ext>
              </a:extLst>
            </p:cNvPr>
            <p:cNvSpPr txBox="1"/>
            <p:nvPr/>
          </p:nvSpPr>
          <p:spPr>
            <a:xfrm>
              <a:off x="238300" y="5656736"/>
              <a:ext cx="2024286" cy="37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u="sng" err="1"/>
                <a:t>DyME</a:t>
              </a:r>
              <a:r>
                <a:rPr lang="en-GB" sz="1000" b="1" u="sng"/>
                <a:t>: Covid transmission model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3A4CCC0-A05F-79FA-EBCC-EA325FB2462E}"/>
              </a:ext>
            </a:extLst>
          </p:cNvPr>
          <p:cNvGrpSpPr/>
          <p:nvPr/>
        </p:nvGrpSpPr>
        <p:grpSpPr>
          <a:xfrm>
            <a:off x="366208" y="3817129"/>
            <a:ext cx="1307002" cy="791219"/>
            <a:chOff x="238300" y="5357228"/>
            <a:chExt cx="2623769" cy="1542571"/>
          </a:xfrm>
        </p:grpSpPr>
        <p:pic>
          <p:nvPicPr>
            <p:cNvPr id="51" name="Picture 4" descr="Cuboid Images – Browse 15,932 Stock Photos, Vectors, and Video | Adobe Stock">
              <a:extLst>
                <a:ext uri="{FF2B5EF4-FFF2-40B4-BE49-F238E27FC236}">
                  <a16:creationId xmlns:a16="http://schemas.microsoft.com/office/drawing/2014/main" id="{65EF44A7-1E3E-79B0-7090-F34BD5D29B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41" t="30000" r="9841" b="25014"/>
            <a:stretch/>
          </p:blipFill>
          <p:spPr bwMode="auto">
            <a:xfrm>
              <a:off x="238300" y="5357228"/>
              <a:ext cx="2623769" cy="1542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61142BA-97C2-8302-F804-D2A15ED2D57C}"/>
                </a:ext>
              </a:extLst>
            </p:cNvPr>
            <p:cNvSpPr txBox="1"/>
            <p:nvPr/>
          </p:nvSpPr>
          <p:spPr>
            <a:xfrm>
              <a:off x="238300" y="5656736"/>
              <a:ext cx="2024286" cy="37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u="sng" err="1"/>
                <a:t>DyME</a:t>
              </a:r>
              <a:r>
                <a:rPr lang="en-GB" sz="1000" b="1" u="sng"/>
                <a:t>: Covid transmission model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3A4CCC0-A05F-79FA-EBCC-EA325FB2462E}"/>
              </a:ext>
            </a:extLst>
          </p:cNvPr>
          <p:cNvGrpSpPr/>
          <p:nvPr/>
        </p:nvGrpSpPr>
        <p:grpSpPr>
          <a:xfrm>
            <a:off x="4058478" y="3847202"/>
            <a:ext cx="1307002" cy="791219"/>
            <a:chOff x="238300" y="5357228"/>
            <a:chExt cx="2623769" cy="1542571"/>
          </a:xfrm>
        </p:grpSpPr>
        <p:pic>
          <p:nvPicPr>
            <p:cNvPr id="54" name="Picture 4" descr="Cuboid Images – Browse 15,932 Stock Photos, Vectors, and Video | Adobe Stock">
              <a:extLst>
                <a:ext uri="{FF2B5EF4-FFF2-40B4-BE49-F238E27FC236}">
                  <a16:creationId xmlns:a16="http://schemas.microsoft.com/office/drawing/2014/main" id="{65EF44A7-1E3E-79B0-7090-F34BD5D29B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41" t="30000" r="9841" b="25014"/>
            <a:stretch/>
          </p:blipFill>
          <p:spPr bwMode="auto">
            <a:xfrm>
              <a:off x="238300" y="5357228"/>
              <a:ext cx="2623769" cy="1542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61142BA-97C2-8302-F804-D2A15ED2D57C}"/>
                </a:ext>
              </a:extLst>
            </p:cNvPr>
            <p:cNvSpPr txBox="1"/>
            <p:nvPr/>
          </p:nvSpPr>
          <p:spPr>
            <a:xfrm>
              <a:off x="238300" y="5656736"/>
              <a:ext cx="2024286" cy="37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u="sng" err="1"/>
                <a:t>DyME</a:t>
              </a:r>
              <a:r>
                <a:rPr lang="en-GB" sz="1000" b="1" u="sng"/>
                <a:t>: Covid transmission model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3A4CCC0-A05F-79FA-EBCC-EA325FB2462E}"/>
              </a:ext>
            </a:extLst>
          </p:cNvPr>
          <p:cNvGrpSpPr/>
          <p:nvPr/>
        </p:nvGrpSpPr>
        <p:grpSpPr>
          <a:xfrm>
            <a:off x="5878463" y="3818966"/>
            <a:ext cx="1307002" cy="791219"/>
            <a:chOff x="238300" y="5357228"/>
            <a:chExt cx="2623769" cy="1542571"/>
          </a:xfrm>
        </p:grpSpPr>
        <p:pic>
          <p:nvPicPr>
            <p:cNvPr id="57" name="Picture 4" descr="Cuboid Images – Browse 15,932 Stock Photos, Vectors, and Video | Adobe Stock">
              <a:extLst>
                <a:ext uri="{FF2B5EF4-FFF2-40B4-BE49-F238E27FC236}">
                  <a16:creationId xmlns:a16="http://schemas.microsoft.com/office/drawing/2014/main" id="{65EF44A7-1E3E-79B0-7090-F34BD5D29B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41" t="30000" r="9841" b="25014"/>
            <a:stretch/>
          </p:blipFill>
          <p:spPr bwMode="auto">
            <a:xfrm>
              <a:off x="238300" y="5357228"/>
              <a:ext cx="2623769" cy="1542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61142BA-97C2-8302-F804-D2A15ED2D57C}"/>
                </a:ext>
              </a:extLst>
            </p:cNvPr>
            <p:cNvSpPr txBox="1"/>
            <p:nvPr/>
          </p:nvSpPr>
          <p:spPr>
            <a:xfrm>
              <a:off x="238300" y="5656736"/>
              <a:ext cx="2024286" cy="37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u="sng" err="1"/>
                <a:t>DyME</a:t>
              </a:r>
              <a:r>
                <a:rPr lang="en-GB" sz="1000" b="1" u="sng"/>
                <a:t>: Covid transmission model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3A4CCC0-A05F-79FA-EBCC-EA325FB2462E}"/>
              </a:ext>
            </a:extLst>
          </p:cNvPr>
          <p:cNvGrpSpPr/>
          <p:nvPr/>
        </p:nvGrpSpPr>
        <p:grpSpPr>
          <a:xfrm>
            <a:off x="7665124" y="3817128"/>
            <a:ext cx="1307002" cy="791219"/>
            <a:chOff x="238300" y="5357228"/>
            <a:chExt cx="2623769" cy="1542571"/>
          </a:xfrm>
        </p:grpSpPr>
        <p:pic>
          <p:nvPicPr>
            <p:cNvPr id="60" name="Picture 4" descr="Cuboid Images – Browse 15,932 Stock Photos, Vectors, and Video | Adobe Stock">
              <a:extLst>
                <a:ext uri="{FF2B5EF4-FFF2-40B4-BE49-F238E27FC236}">
                  <a16:creationId xmlns:a16="http://schemas.microsoft.com/office/drawing/2014/main" id="{65EF44A7-1E3E-79B0-7090-F34BD5D29B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41" t="30000" r="9841" b="25014"/>
            <a:stretch/>
          </p:blipFill>
          <p:spPr bwMode="auto">
            <a:xfrm>
              <a:off x="238300" y="5357228"/>
              <a:ext cx="2623769" cy="1542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61142BA-97C2-8302-F804-D2A15ED2D57C}"/>
                </a:ext>
              </a:extLst>
            </p:cNvPr>
            <p:cNvSpPr txBox="1"/>
            <p:nvPr/>
          </p:nvSpPr>
          <p:spPr>
            <a:xfrm>
              <a:off x="238300" y="5656736"/>
              <a:ext cx="2024286" cy="37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u="sng" err="1"/>
                <a:t>DyME</a:t>
              </a:r>
              <a:r>
                <a:rPr lang="en-GB" sz="1000" b="1" u="sng"/>
                <a:t>: Covid transmission model</a:t>
              </a: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7671" y="4643492"/>
            <a:ext cx="1639307" cy="877221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6EB5324-F43A-CE39-D699-98EF2CB70080}"/>
              </a:ext>
            </a:extLst>
          </p:cNvPr>
          <p:cNvCxnSpPr>
            <a:cxnSpLocks/>
          </p:cNvCxnSpPr>
          <p:nvPr/>
        </p:nvCxnSpPr>
        <p:spPr>
          <a:xfrm flipH="1">
            <a:off x="6453575" y="4523235"/>
            <a:ext cx="535" cy="33947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587" y="4797140"/>
            <a:ext cx="1363506" cy="7371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3195" y="4748778"/>
            <a:ext cx="1459203" cy="7780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70018" y="4773076"/>
            <a:ext cx="1373953" cy="73506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1046" y="4784874"/>
            <a:ext cx="1363506" cy="737152"/>
          </a:xfrm>
          <a:prstGeom prst="rect">
            <a:avLst/>
          </a:prstGeom>
        </p:spPr>
      </p:pic>
      <p:sp>
        <p:nvSpPr>
          <p:cNvPr id="96" name="Rectangle 95"/>
          <p:cNvSpPr/>
          <p:nvPr/>
        </p:nvSpPr>
        <p:spPr>
          <a:xfrm>
            <a:off x="197536" y="2862972"/>
            <a:ext cx="8850841" cy="2711968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6EB5324-F43A-CE39-D699-98EF2CB70080}"/>
              </a:ext>
            </a:extLst>
          </p:cNvPr>
          <p:cNvCxnSpPr>
            <a:cxnSpLocks/>
          </p:cNvCxnSpPr>
          <p:nvPr/>
        </p:nvCxnSpPr>
        <p:spPr>
          <a:xfrm flipH="1">
            <a:off x="4558923" y="4518539"/>
            <a:ext cx="535" cy="33947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6EB5324-F43A-CE39-D699-98EF2CB70080}"/>
              </a:ext>
            </a:extLst>
          </p:cNvPr>
          <p:cNvCxnSpPr>
            <a:cxnSpLocks/>
          </p:cNvCxnSpPr>
          <p:nvPr/>
        </p:nvCxnSpPr>
        <p:spPr>
          <a:xfrm flipH="1">
            <a:off x="8164695" y="4518539"/>
            <a:ext cx="535" cy="33947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EB5324-F43A-CE39-D699-98EF2CB70080}"/>
              </a:ext>
            </a:extLst>
          </p:cNvPr>
          <p:cNvCxnSpPr>
            <a:cxnSpLocks/>
          </p:cNvCxnSpPr>
          <p:nvPr/>
        </p:nvCxnSpPr>
        <p:spPr>
          <a:xfrm flipH="1">
            <a:off x="2663473" y="4518539"/>
            <a:ext cx="535" cy="33947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6EB5324-F43A-CE39-D699-98EF2CB70080}"/>
              </a:ext>
            </a:extLst>
          </p:cNvPr>
          <p:cNvCxnSpPr>
            <a:cxnSpLocks/>
          </p:cNvCxnSpPr>
          <p:nvPr/>
        </p:nvCxnSpPr>
        <p:spPr>
          <a:xfrm flipH="1">
            <a:off x="900422" y="4521286"/>
            <a:ext cx="535" cy="33947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-89174" y="2883884"/>
            <a:ext cx="2387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Retail:  0.2   </a:t>
            </a:r>
          </a:p>
          <a:p>
            <a:pPr algn="ctr"/>
            <a:r>
              <a:rPr lang="en-GB" sz="1200"/>
              <a:t>Primary school:  0.5  </a:t>
            </a:r>
          </a:p>
          <a:p>
            <a:pPr algn="ctr"/>
            <a:r>
              <a:rPr lang="en-GB" sz="1200"/>
              <a:t>Secondary school:  0.5   </a:t>
            </a:r>
          </a:p>
          <a:p>
            <a:pPr algn="ctr"/>
            <a:r>
              <a:rPr lang="en-GB" sz="1200"/>
              <a:t>Work:  0.1</a:t>
            </a:r>
          </a:p>
        </p:txBody>
      </p:sp>
      <p:cxnSp>
        <p:nvCxnSpPr>
          <p:cNvPr id="101" name="Straight Connector 100"/>
          <p:cNvCxnSpPr/>
          <p:nvPr/>
        </p:nvCxnSpPr>
        <p:spPr>
          <a:xfrm flipH="1">
            <a:off x="3702973" y="2847853"/>
            <a:ext cx="14785" cy="27081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EB5324-F43A-CE39-D699-98EF2CB70080}"/>
              </a:ext>
            </a:extLst>
          </p:cNvPr>
          <p:cNvCxnSpPr>
            <a:cxnSpLocks/>
          </p:cNvCxnSpPr>
          <p:nvPr/>
        </p:nvCxnSpPr>
        <p:spPr>
          <a:xfrm flipH="1">
            <a:off x="926217" y="3646367"/>
            <a:ext cx="535" cy="33947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6EB5324-F43A-CE39-D699-98EF2CB70080}"/>
              </a:ext>
            </a:extLst>
          </p:cNvPr>
          <p:cNvCxnSpPr>
            <a:cxnSpLocks/>
          </p:cNvCxnSpPr>
          <p:nvPr/>
        </p:nvCxnSpPr>
        <p:spPr>
          <a:xfrm flipH="1">
            <a:off x="2650986" y="3646367"/>
            <a:ext cx="535" cy="33947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EB5324-F43A-CE39-D699-98EF2CB70080}"/>
              </a:ext>
            </a:extLst>
          </p:cNvPr>
          <p:cNvCxnSpPr>
            <a:cxnSpLocks/>
          </p:cNvCxnSpPr>
          <p:nvPr/>
        </p:nvCxnSpPr>
        <p:spPr>
          <a:xfrm flipH="1">
            <a:off x="4487746" y="3649257"/>
            <a:ext cx="535" cy="33947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6EB5324-F43A-CE39-D699-98EF2CB70080}"/>
              </a:ext>
            </a:extLst>
          </p:cNvPr>
          <p:cNvCxnSpPr>
            <a:cxnSpLocks/>
          </p:cNvCxnSpPr>
          <p:nvPr/>
        </p:nvCxnSpPr>
        <p:spPr>
          <a:xfrm flipH="1">
            <a:off x="6451725" y="3646365"/>
            <a:ext cx="535" cy="33947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6EB5324-F43A-CE39-D699-98EF2CB70080}"/>
              </a:ext>
            </a:extLst>
          </p:cNvPr>
          <p:cNvCxnSpPr>
            <a:cxnSpLocks/>
          </p:cNvCxnSpPr>
          <p:nvPr/>
        </p:nvCxnSpPr>
        <p:spPr>
          <a:xfrm flipH="1">
            <a:off x="8157143" y="3646365"/>
            <a:ext cx="535" cy="33947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86FDABD-BCEE-AB94-59F7-53830B53354A}"/>
              </a:ext>
            </a:extLst>
          </p:cNvPr>
          <p:cNvSpPr/>
          <p:nvPr/>
        </p:nvSpPr>
        <p:spPr>
          <a:xfrm>
            <a:off x="380688" y="423013"/>
            <a:ext cx="8539716" cy="954107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>
            <a:spAutoFit/>
          </a:bodyPr>
          <a:lstStyle/>
          <a:p>
            <a:r>
              <a:rPr lang="en-GB" sz="5600" b="1">
                <a:solidFill>
                  <a:srgbClr val="002060"/>
                </a:solidFill>
                <a:latin typeface="Candara" panose="020E0502030303020204" pitchFamily="34" charset="0"/>
              </a:rPr>
              <a:t>Dynamic recalibration: ABC</a:t>
            </a:r>
          </a:p>
        </p:txBody>
      </p:sp>
      <p:pic>
        <p:nvPicPr>
          <p:cNvPr id="2" name="Picture 1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93381F44-8DB5-342C-F908-7D104FD51F7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0" y="2957679"/>
            <a:ext cx="1626071" cy="2617576"/>
          </a:xfrm>
          <a:prstGeom prst="rect">
            <a:avLst/>
          </a:prstGeom>
        </p:spPr>
      </p:pic>
      <p:sp>
        <p:nvSpPr>
          <p:cNvPr id="3" name="Multiply 66">
            <a:extLst>
              <a:ext uri="{FF2B5EF4-FFF2-40B4-BE49-F238E27FC236}">
                <a16:creationId xmlns:a16="http://schemas.microsoft.com/office/drawing/2014/main" id="{DE80E223-73E2-443D-AD95-76C4D2BF4921}"/>
              </a:ext>
            </a:extLst>
          </p:cNvPr>
          <p:cNvSpPr/>
          <p:nvPr/>
        </p:nvSpPr>
        <p:spPr>
          <a:xfrm>
            <a:off x="1960776" y="1912354"/>
            <a:ext cx="1756984" cy="4579112"/>
          </a:xfrm>
          <a:prstGeom prst="mathMultiply">
            <a:avLst/>
          </a:prstGeom>
          <a:solidFill>
            <a:schemeClr val="tx1">
              <a:lumMod val="85000"/>
              <a:lumOff val="1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Multiply 66">
            <a:extLst>
              <a:ext uri="{FF2B5EF4-FFF2-40B4-BE49-F238E27FC236}">
                <a16:creationId xmlns:a16="http://schemas.microsoft.com/office/drawing/2014/main" id="{D10B6D12-DADC-4308-B7C3-51CC24CF1155}"/>
              </a:ext>
            </a:extLst>
          </p:cNvPr>
          <p:cNvSpPr/>
          <p:nvPr/>
        </p:nvSpPr>
        <p:spPr>
          <a:xfrm>
            <a:off x="7358008" y="1976911"/>
            <a:ext cx="1756984" cy="4579112"/>
          </a:xfrm>
          <a:prstGeom prst="mathMultiply">
            <a:avLst/>
          </a:prstGeom>
          <a:solidFill>
            <a:schemeClr val="tx1">
              <a:lumMod val="85000"/>
              <a:lumOff val="1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7ECB51A-77F8-0FDF-8BC6-3A2FDA859511}"/>
              </a:ext>
            </a:extLst>
          </p:cNvPr>
          <p:cNvSpPr txBox="1"/>
          <p:nvPr/>
        </p:nvSpPr>
        <p:spPr>
          <a:xfrm>
            <a:off x="23353" y="1780082"/>
            <a:ext cx="2666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/>
              <a:t>A “guess” of possible parameter values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6B0E0E-237A-106E-7333-5D4EEA548EC4}"/>
              </a:ext>
            </a:extLst>
          </p:cNvPr>
          <p:cNvCxnSpPr>
            <a:cxnSpLocks/>
          </p:cNvCxnSpPr>
          <p:nvPr/>
        </p:nvCxnSpPr>
        <p:spPr>
          <a:xfrm>
            <a:off x="288796" y="2434973"/>
            <a:ext cx="472544" cy="34666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633635" y="2888494"/>
            <a:ext cx="2387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Retail:  0.3   </a:t>
            </a:r>
          </a:p>
          <a:p>
            <a:pPr algn="ctr"/>
            <a:r>
              <a:rPr lang="en-GB" sz="1200"/>
              <a:t>Primary school:  0.4  </a:t>
            </a:r>
          </a:p>
          <a:p>
            <a:pPr algn="ctr"/>
            <a:r>
              <a:rPr lang="en-GB" sz="1200"/>
              <a:t>Secondary school:  0.4   </a:t>
            </a:r>
          </a:p>
          <a:p>
            <a:pPr algn="ctr"/>
            <a:r>
              <a:rPr lang="en-GB" sz="1200"/>
              <a:t>Work:  0.03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45853" y="2904082"/>
            <a:ext cx="2387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Retail:  0.1   </a:t>
            </a:r>
          </a:p>
          <a:p>
            <a:pPr algn="ctr"/>
            <a:r>
              <a:rPr lang="en-GB" sz="1200"/>
              <a:t>Primary school:  0.8  </a:t>
            </a:r>
          </a:p>
          <a:p>
            <a:pPr algn="ctr"/>
            <a:r>
              <a:rPr lang="en-GB" sz="1200"/>
              <a:t>Secondary school:  0.8   </a:t>
            </a:r>
          </a:p>
          <a:p>
            <a:pPr algn="ctr"/>
            <a:r>
              <a:rPr lang="en-GB" sz="1200"/>
              <a:t>Work:  0.05</a:t>
            </a:r>
          </a:p>
        </p:txBody>
      </p:sp>
      <p:pic>
        <p:nvPicPr>
          <p:cNvPr id="4" name="Picture 3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7107A19A-8B75-A55E-BDCA-A4664392F0E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622" y="2856132"/>
            <a:ext cx="1626071" cy="2617576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5323270" y="2862972"/>
            <a:ext cx="2387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Retail:  0.1   </a:t>
            </a:r>
          </a:p>
          <a:p>
            <a:pPr algn="ctr"/>
            <a:r>
              <a:rPr lang="en-GB" sz="1200"/>
              <a:t>Primary school:  0.2  </a:t>
            </a:r>
          </a:p>
          <a:p>
            <a:pPr algn="ctr"/>
            <a:r>
              <a:rPr lang="en-GB" sz="1200"/>
              <a:t>Secondary school:  0.3   </a:t>
            </a:r>
          </a:p>
          <a:p>
            <a:pPr algn="ctr"/>
            <a:r>
              <a:rPr lang="en-GB" sz="1200"/>
              <a:t>Work:  0.4</a:t>
            </a:r>
          </a:p>
        </p:txBody>
      </p:sp>
      <p:pic>
        <p:nvPicPr>
          <p:cNvPr id="5" name="Picture 4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53F9C9E7-8017-9F83-5D1C-A1A5CA81CB5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743" y="2847853"/>
            <a:ext cx="1626071" cy="2617576"/>
          </a:xfrm>
          <a:prstGeom prst="rect">
            <a:avLst/>
          </a:prstGeom>
        </p:spPr>
      </p:pic>
      <p:grpSp>
        <p:nvGrpSpPr>
          <p:cNvPr id="97" name="Group 96"/>
          <p:cNvGrpSpPr/>
          <p:nvPr/>
        </p:nvGrpSpPr>
        <p:grpSpPr>
          <a:xfrm>
            <a:off x="2385922" y="1703815"/>
            <a:ext cx="6534482" cy="1058361"/>
            <a:chOff x="2385922" y="1703815"/>
            <a:chExt cx="6534482" cy="1058361"/>
          </a:xfrm>
        </p:grpSpPr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DA2011E5-EFD1-6CFC-10B8-F062FFBE0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81116" y="1862986"/>
              <a:ext cx="1266648" cy="800696"/>
            </a:xfrm>
            <a:prstGeom prst="rect">
              <a:avLst/>
            </a:prstGeom>
          </p:spPr>
        </p:pic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80FF1FC-C5D2-E09E-7C7C-E9F2AB62C786}"/>
                </a:ext>
              </a:extLst>
            </p:cNvPr>
            <p:cNvGrpSpPr/>
            <p:nvPr/>
          </p:nvGrpSpPr>
          <p:grpSpPr>
            <a:xfrm>
              <a:off x="2385922" y="1703815"/>
              <a:ext cx="6534482" cy="1058361"/>
              <a:chOff x="2413500" y="1718474"/>
              <a:chExt cx="6534482" cy="1058361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0CA4BED8-73FF-8113-5321-6FA9B83EB3EE}"/>
                  </a:ext>
                </a:extLst>
              </p:cNvPr>
              <p:cNvGrpSpPr/>
              <p:nvPr/>
            </p:nvGrpSpPr>
            <p:grpSpPr>
              <a:xfrm>
                <a:off x="2413500" y="1860313"/>
                <a:ext cx="5359103" cy="916522"/>
                <a:chOff x="2413500" y="1860313"/>
                <a:chExt cx="5359103" cy="916522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596CBD53-DAB9-95F5-0B47-62B7509708D3}"/>
                    </a:ext>
                  </a:extLst>
                </p:cNvPr>
                <p:cNvGrpSpPr/>
                <p:nvPr/>
              </p:nvGrpSpPr>
              <p:grpSpPr>
                <a:xfrm>
                  <a:off x="2413500" y="1860313"/>
                  <a:ext cx="4009571" cy="916522"/>
                  <a:chOff x="2413500" y="1860313"/>
                  <a:chExt cx="4009571" cy="916522"/>
                </a:xfrm>
              </p:grpSpPr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289AB597-C1EE-D876-CA0B-32ED2A049DFF}"/>
                      </a:ext>
                    </a:extLst>
                  </p:cNvPr>
                  <p:cNvGrpSpPr/>
                  <p:nvPr/>
                </p:nvGrpSpPr>
                <p:grpSpPr>
                  <a:xfrm>
                    <a:off x="2413500" y="1860313"/>
                    <a:ext cx="1308951" cy="894425"/>
                    <a:chOff x="2974944" y="3690801"/>
                    <a:chExt cx="1495456" cy="1059238"/>
                  </a:xfrm>
                </p:grpSpPr>
                <p:pic>
                  <p:nvPicPr>
                    <p:cNvPr id="123" name="Picture 122">
                      <a:extLst>
                        <a:ext uri="{FF2B5EF4-FFF2-40B4-BE49-F238E27FC236}">
                          <a16:creationId xmlns:a16="http://schemas.microsoft.com/office/drawing/2014/main" id="{572B7EB9-DA81-5090-32E0-3B7B9B11DAC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2974944" y="3690801"/>
                      <a:ext cx="1447125" cy="94823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4" name="Picture 123">
                      <a:extLst>
                        <a:ext uri="{FF2B5EF4-FFF2-40B4-BE49-F238E27FC236}">
                          <a16:creationId xmlns:a16="http://schemas.microsoft.com/office/drawing/2014/main" id="{2BDCB904-725D-FC41-E268-915FE5A66A4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3078359" y="4593837"/>
                      <a:ext cx="1392041" cy="156202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16" name="Group 115">
                    <a:extLst>
                      <a:ext uri="{FF2B5EF4-FFF2-40B4-BE49-F238E27FC236}">
                        <a16:creationId xmlns:a16="http://schemas.microsoft.com/office/drawing/2014/main" id="{75D0F8DE-EE84-49BB-1099-8C60DCDA319E}"/>
                      </a:ext>
                    </a:extLst>
                  </p:cNvPr>
                  <p:cNvGrpSpPr/>
                  <p:nvPr/>
                </p:nvGrpSpPr>
                <p:grpSpPr>
                  <a:xfrm>
                    <a:off x="3714972" y="1880123"/>
                    <a:ext cx="2708099" cy="896712"/>
                    <a:chOff x="3714972" y="1880123"/>
                    <a:chExt cx="2708099" cy="896712"/>
                  </a:xfrm>
                </p:grpSpPr>
                <p:grpSp>
                  <p:nvGrpSpPr>
                    <p:cNvPr id="117" name="Group 116">
                      <a:extLst>
                        <a:ext uri="{FF2B5EF4-FFF2-40B4-BE49-F238E27FC236}">
                          <a16:creationId xmlns:a16="http://schemas.microsoft.com/office/drawing/2014/main" id="{6193E684-2641-8E53-B9CE-2AAE8D9B68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14120" y="1882410"/>
                      <a:ext cx="1308951" cy="894425"/>
                      <a:chOff x="2974944" y="3690801"/>
                      <a:chExt cx="1495456" cy="1059238"/>
                    </a:xfrm>
                  </p:grpSpPr>
                  <p:pic>
                    <p:nvPicPr>
                      <p:cNvPr id="121" name="Picture 120">
                        <a:extLst>
                          <a:ext uri="{FF2B5EF4-FFF2-40B4-BE49-F238E27FC236}">
                            <a16:creationId xmlns:a16="http://schemas.microsoft.com/office/drawing/2014/main" id="{DA2011E5-EFD1-6CFC-10B8-F062FFBE097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74944" y="3690801"/>
                        <a:ext cx="1447125" cy="94823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22" name="Picture 121">
                        <a:extLst>
                          <a:ext uri="{FF2B5EF4-FFF2-40B4-BE49-F238E27FC236}">
                            <a16:creationId xmlns:a16="http://schemas.microsoft.com/office/drawing/2014/main" id="{31D83EF8-0E12-1617-9F3E-6DD06E0F882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78359" y="4593837"/>
                        <a:ext cx="1392041" cy="156202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18" name="Group 117">
                      <a:extLst>
                        <a:ext uri="{FF2B5EF4-FFF2-40B4-BE49-F238E27FC236}">
                          <a16:creationId xmlns:a16="http://schemas.microsoft.com/office/drawing/2014/main" id="{974EAA5A-49E8-B04D-EF07-8EA5AD8D41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14972" y="1880123"/>
                      <a:ext cx="1308951" cy="894425"/>
                      <a:chOff x="2974944" y="3690801"/>
                      <a:chExt cx="1495456" cy="1059238"/>
                    </a:xfrm>
                  </p:grpSpPr>
                  <p:pic>
                    <p:nvPicPr>
                      <p:cNvPr id="119" name="Picture 118">
                        <a:extLst>
                          <a:ext uri="{FF2B5EF4-FFF2-40B4-BE49-F238E27FC236}">
                            <a16:creationId xmlns:a16="http://schemas.microsoft.com/office/drawing/2014/main" id="{592B2887-BBFD-9152-02C0-86B96DD33DD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74944" y="3690801"/>
                        <a:ext cx="1447125" cy="94823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20" name="Picture 119">
                        <a:extLst>
                          <a:ext uri="{FF2B5EF4-FFF2-40B4-BE49-F238E27FC236}">
                            <a16:creationId xmlns:a16="http://schemas.microsoft.com/office/drawing/2014/main" id="{2AEA16CA-4B87-DE21-916F-01F0E7CEC8D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78359" y="4593837"/>
                        <a:ext cx="1392041" cy="156202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pic>
              <p:nvPicPr>
                <p:cNvPr id="114" name="Picture 113">
                  <a:extLst>
                    <a:ext uri="{FF2B5EF4-FFF2-40B4-BE49-F238E27FC236}">
                      <a16:creationId xmlns:a16="http://schemas.microsoft.com/office/drawing/2014/main" id="{08CDB878-5DFB-73B7-7CEC-A165834486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54170" y="2642367"/>
                  <a:ext cx="1218433" cy="131898"/>
                </a:xfrm>
                <a:prstGeom prst="rect">
                  <a:avLst/>
                </a:prstGeom>
              </p:spPr>
            </p:pic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14B56D14-9D53-EDB6-49DA-21CAC0106CCE}"/>
                  </a:ext>
                </a:extLst>
              </p:cNvPr>
              <p:cNvGrpSpPr/>
              <p:nvPr/>
            </p:nvGrpSpPr>
            <p:grpSpPr>
              <a:xfrm>
                <a:off x="2597684" y="1718474"/>
                <a:ext cx="6350298" cy="874223"/>
                <a:chOff x="2597684" y="1643743"/>
                <a:chExt cx="6350298" cy="874223"/>
              </a:xfrm>
            </p:grpSpPr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764F7D80-DBF7-3FFE-68AF-C702E308730D}"/>
                    </a:ext>
                  </a:extLst>
                </p:cNvPr>
                <p:cNvSpPr txBox="1"/>
                <p:nvPr/>
              </p:nvSpPr>
              <p:spPr>
                <a:xfrm>
                  <a:off x="3817192" y="1643743"/>
                  <a:ext cx="1329789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 err="1"/>
                    <a:t>Pri</a:t>
                  </a:r>
                  <a:r>
                    <a:rPr lang="en-GB" sz="2000" b="1"/>
                    <a:t>. school</a:t>
                  </a: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377CF321-2777-6F09-13A0-75422DF052AD}"/>
                    </a:ext>
                  </a:extLst>
                </p:cNvPr>
                <p:cNvSpPr txBox="1"/>
                <p:nvPr/>
              </p:nvSpPr>
              <p:spPr>
                <a:xfrm>
                  <a:off x="5234526" y="1658450"/>
                  <a:ext cx="1447061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/>
                    <a:t>Sec. school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284CF5D9-188C-0428-7824-C15A60A7E123}"/>
                    </a:ext>
                  </a:extLst>
                </p:cNvPr>
                <p:cNvSpPr txBox="1"/>
                <p:nvPr/>
              </p:nvSpPr>
              <p:spPr>
                <a:xfrm>
                  <a:off x="7934987" y="2040912"/>
                  <a:ext cx="1012995" cy="4770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500" b="1">
                      <a:solidFill>
                        <a:schemeClr val="accent2">
                          <a:lumMod val="75000"/>
                        </a:schemeClr>
                      </a:solidFill>
                    </a:rPr>
                    <a:t>Priors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CAA7349A-B6E6-C71F-0E05-9BA90321919F}"/>
                    </a:ext>
                  </a:extLst>
                </p:cNvPr>
                <p:cNvSpPr txBox="1"/>
                <p:nvPr/>
              </p:nvSpPr>
              <p:spPr>
                <a:xfrm>
                  <a:off x="2597684" y="1649946"/>
                  <a:ext cx="969137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/>
                    <a:t>Retail</a:t>
                  </a: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0B2266F-B439-2D9B-14FC-E46AA2A5EF66}"/>
                    </a:ext>
                  </a:extLst>
                </p:cNvPr>
                <p:cNvSpPr txBox="1"/>
                <p:nvPr/>
              </p:nvSpPr>
              <p:spPr>
                <a:xfrm>
                  <a:off x="6767210" y="1674309"/>
                  <a:ext cx="969137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 dirty="0"/>
                    <a:t>Work</a:t>
                  </a:r>
                </a:p>
              </p:txBody>
            </p:sp>
          </p:grpSp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0264AEF1-8A0F-1285-4C97-5ACD4950F212}"/>
              </a:ext>
            </a:extLst>
          </p:cNvPr>
          <p:cNvSpPr txBox="1"/>
          <p:nvPr/>
        </p:nvSpPr>
        <p:spPr>
          <a:xfrm>
            <a:off x="475325" y="5894296"/>
            <a:ext cx="2351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Similarity? Based on Euclidean distance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D82A78F-AE36-65E4-22DC-09A10FF99CFB}"/>
              </a:ext>
            </a:extLst>
          </p:cNvPr>
          <p:cNvCxnSpPr>
            <a:cxnSpLocks/>
          </p:cNvCxnSpPr>
          <p:nvPr/>
        </p:nvCxnSpPr>
        <p:spPr>
          <a:xfrm flipV="1">
            <a:off x="1079903" y="5015130"/>
            <a:ext cx="294681" cy="900028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741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3AB421AF-720C-1A47-A3A3-3DFD0813711F}"/>
              </a:ext>
            </a:extLst>
          </p:cNvPr>
          <p:cNvGrpSpPr/>
          <p:nvPr/>
        </p:nvGrpSpPr>
        <p:grpSpPr>
          <a:xfrm>
            <a:off x="-87088" y="-55742"/>
            <a:ext cx="9231088" cy="1699485"/>
            <a:chOff x="-87088" y="-55742"/>
            <a:chExt cx="9231088" cy="1699485"/>
          </a:xfrm>
        </p:grpSpPr>
        <p:pic>
          <p:nvPicPr>
            <p:cNvPr id="69" name="Picture 68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66F7CF1B-5858-4C14-6473-D11C3BB04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89" t="10444" r="10048" b="65520"/>
            <a:stretch/>
          </p:blipFill>
          <p:spPr>
            <a:xfrm>
              <a:off x="-87088" y="0"/>
              <a:ext cx="6264155" cy="1643743"/>
            </a:xfrm>
            <a:prstGeom prst="rect">
              <a:avLst/>
            </a:prstGeom>
          </p:spPr>
        </p:pic>
        <p:pic>
          <p:nvPicPr>
            <p:cNvPr id="75" name="Picture 74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01933537-0A21-632B-1E01-A2B198B9D1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1" t="12278" r="87382" b="63750"/>
            <a:stretch/>
          </p:blipFill>
          <p:spPr>
            <a:xfrm>
              <a:off x="6177067" y="4330"/>
              <a:ext cx="679499" cy="1639413"/>
            </a:xfrm>
            <a:prstGeom prst="rect">
              <a:avLst/>
            </a:prstGeom>
          </p:spPr>
        </p:pic>
        <p:pic>
          <p:nvPicPr>
            <p:cNvPr id="76" name="Picture 75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14836B80-FBD8-201B-4E59-B5AE28B1D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98" t="-476" r="477" b="75695"/>
            <a:stretch/>
          </p:blipFill>
          <p:spPr>
            <a:xfrm>
              <a:off x="6618508" y="-55742"/>
              <a:ext cx="2525492" cy="1699485"/>
            </a:xfrm>
            <a:prstGeom prst="rect">
              <a:avLst/>
            </a:prstGeom>
          </p:spPr>
        </p:pic>
      </p:grpSp>
      <p:cxnSp>
        <p:nvCxnSpPr>
          <p:cNvPr id="9" name="Straight Connector 8"/>
          <p:cNvCxnSpPr/>
          <p:nvPr/>
        </p:nvCxnSpPr>
        <p:spPr>
          <a:xfrm>
            <a:off x="1949116" y="2847853"/>
            <a:ext cx="959" cy="27270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510464" y="2847853"/>
            <a:ext cx="24062" cy="27270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431088" y="2855197"/>
            <a:ext cx="16459" cy="27197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3A4CCC0-A05F-79FA-EBCC-EA325FB2462E}"/>
              </a:ext>
            </a:extLst>
          </p:cNvPr>
          <p:cNvGrpSpPr/>
          <p:nvPr/>
        </p:nvGrpSpPr>
        <p:grpSpPr>
          <a:xfrm>
            <a:off x="2088361" y="3817129"/>
            <a:ext cx="1307002" cy="791219"/>
            <a:chOff x="238300" y="5357228"/>
            <a:chExt cx="2623769" cy="1542571"/>
          </a:xfrm>
        </p:grpSpPr>
        <p:pic>
          <p:nvPicPr>
            <p:cNvPr id="48" name="Picture 4" descr="Cuboid Images – Browse 15,932 Stock Photos, Vectors, and Video | Adobe Stock">
              <a:extLst>
                <a:ext uri="{FF2B5EF4-FFF2-40B4-BE49-F238E27FC236}">
                  <a16:creationId xmlns:a16="http://schemas.microsoft.com/office/drawing/2014/main" id="{65EF44A7-1E3E-79B0-7090-F34BD5D29B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41" t="30000" r="9841" b="25014"/>
            <a:stretch/>
          </p:blipFill>
          <p:spPr bwMode="auto">
            <a:xfrm>
              <a:off x="238300" y="5357228"/>
              <a:ext cx="2623769" cy="1542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1142BA-97C2-8302-F804-D2A15ED2D57C}"/>
                </a:ext>
              </a:extLst>
            </p:cNvPr>
            <p:cNvSpPr txBox="1"/>
            <p:nvPr/>
          </p:nvSpPr>
          <p:spPr>
            <a:xfrm>
              <a:off x="238300" y="5656736"/>
              <a:ext cx="2024286" cy="37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u="sng" err="1"/>
                <a:t>DyME</a:t>
              </a:r>
              <a:r>
                <a:rPr lang="en-GB" sz="1000" b="1" u="sng"/>
                <a:t>: Covid transmission model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3A4CCC0-A05F-79FA-EBCC-EA325FB2462E}"/>
              </a:ext>
            </a:extLst>
          </p:cNvPr>
          <p:cNvGrpSpPr/>
          <p:nvPr/>
        </p:nvGrpSpPr>
        <p:grpSpPr>
          <a:xfrm>
            <a:off x="366208" y="3817129"/>
            <a:ext cx="1307002" cy="791219"/>
            <a:chOff x="238300" y="5357228"/>
            <a:chExt cx="2623769" cy="1542571"/>
          </a:xfrm>
        </p:grpSpPr>
        <p:pic>
          <p:nvPicPr>
            <p:cNvPr id="51" name="Picture 4" descr="Cuboid Images – Browse 15,932 Stock Photos, Vectors, and Video | Adobe Stock">
              <a:extLst>
                <a:ext uri="{FF2B5EF4-FFF2-40B4-BE49-F238E27FC236}">
                  <a16:creationId xmlns:a16="http://schemas.microsoft.com/office/drawing/2014/main" id="{65EF44A7-1E3E-79B0-7090-F34BD5D29B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41" t="30000" r="9841" b="25014"/>
            <a:stretch/>
          </p:blipFill>
          <p:spPr bwMode="auto">
            <a:xfrm>
              <a:off x="238300" y="5357228"/>
              <a:ext cx="2623769" cy="1542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61142BA-97C2-8302-F804-D2A15ED2D57C}"/>
                </a:ext>
              </a:extLst>
            </p:cNvPr>
            <p:cNvSpPr txBox="1"/>
            <p:nvPr/>
          </p:nvSpPr>
          <p:spPr>
            <a:xfrm>
              <a:off x="238300" y="5656736"/>
              <a:ext cx="2024286" cy="37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u="sng" err="1"/>
                <a:t>DyME</a:t>
              </a:r>
              <a:r>
                <a:rPr lang="en-GB" sz="1000" b="1" u="sng"/>
                <a:t>: Covid transmission model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3A4CCC0-A05F-79FA-EBCC-EA325FB2462E}"/>
              </a:ext>
            </a:extLst>
          </p:cNvPr>
          <p:cNvGrpSpPr/>
          <p:nvPr/>
        </p:nvGrpSpPr>
        <p:grpSpPr>
          <a:xfrm>
            <a:off x="4058478" y="3847202"/>
            <a:ext cx="1307002" cy="791219"/>
            <a:chOff x="238300" y="5357228"/>
            <a:chExt cx="2623769" cy="1542571"/>
          </a:xfrm>
        </p:grpSpPr>
        <p:pic>
          <p:nvPicPr>
            <p:cNvPr id="54" name="Picture 4" descr="Cuboid Images – Browse 15,932 Stock Photos, Vectors, and Video | Adobe Stock">
              <a:extLst>
                <a:ext uri="{FF2B5EF4-FFF2-40B4-BE49-F238E27FC236}">
                  <a16:creationId xmlns:a16="http://schemas.microsoft.com/office/drawing/2014/main" id="{65EF44A7-1E3E-79B0-7090-F34BD5D29B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41" t="30000" r="9841" b="25014"/>
            <a:stretch/>
          </p:blipFill>
          <p:spPr bwMode="auto">
            <a:xfrm>
              <a:off x="238300" y="5357228"/>
              <a:ext cx="2623769" cy="1542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61142BA-97C2-8302-F804-D2A15ED2D57C}"/>
                </a:ext>
              </a:extLst>
            </p:cNvPr>
            <p:cNvSpPr txBox="1"/>
            <p:nvPr/>
          </p:nvSpPr>
          <p:spPr>
            <a:xfrm>
              <a:off x="238300" y="5656736"/>
              <a:ext cx="2024286" cy="37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u="sng" err="1"/>
                <a:t>DyME</a:t>
              </a:r>
              <a:r>
                <a:rPr lang="en-GB" sz="1000" b="1" u="sng"/>
                <a:t>: Covid transmission model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3A4CCC0-A05F-79FA-EBCC-EA325FB2462E}"/>
              </a:ext>
            </a:extLst>
          </p:cNvPr>
          <p:cNvGrpSpPr/>
          <p:nvPr/>
        </p:nvGrpSpPr>
        <p:grpSpPr>
          <a:xfrm>
            <a:off x="5878463" y="3818966"/>
            <a:ext cx="1307002" cy="791219"/>
            <a:chOff x="238300" y="5357228"/>
            <a:chExt cx="2623769" cy="1542571"/>
          </a:xfrm>
        </p:grpSpPr>
        <p:pic>
          <p:nvPicPr>
            <p:cNvPr id="57" name="Picture 4" descr="Cuboid Images – Browse 15,932 Stock Photos, Vectors, and Video | Adobe Stock">
              <a:extLst>
                <a:ext uri="{FF2B5EF4-FFF2-40B4-BE49-F238E27FC236}">
                  <a16:creationId xmlns:a16="http://schemas.microsoft.com/office/drawing/2014/main" id="{65EF44A7-1E3E-79B0-7090-F34BD5D29B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41" t="30000" r="9841" b="25014"/>
            <a:stretch/>
          </p:blipFill>
          <p:spPr bwMode="auto">
            <a:xfrm>
              <a:off x="238300" y="5357228"/>
              <a:ext cx="2623769" cy="1542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61142BA-97C2-8302-F804-D2A15ED2D57C}"/>
                </a:ext>
              </a:extLst>
            </p:cNvPr>
            <p:cNvSpPr txBox="1"/>
            <p:nvPr/>
          </p:nvSpPr>
          <p:spPr>
            <a:xfrm>
              <a:off x="238300" y="5656736"/>
              <a:ext cx="2024286" cy="37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u="sng" err="1"/>
                <a:t>DyME</a:t>
              </a:r>
              <a:r>
                <a:rPr lang="en-GB" sz="1000" b="1" u="sng"/>
                <a:t>: Covid transmission model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3A4CCC0-A05F-79FA-EBCC-EA325FB2462E}"/>
              </a:ext>
            </a:extLst>
          </p:cNvPr>
          <p:cNvGrpSpPr/>
          <p:nvPr/>
        </p:nvGrpSpPr>
        <p:grpSpPr>
          <a:xfrm>
            <a:off x="7665124" y="3817128"/>
            <a:ext cx="1307002" cy="791219"/>
            <a:chOff x="238300" y="5357228"/>
            <a:chExt cx="2623769" cy="1542571"/>
          </a:xfrm>
        </p:grpSpPr>
        <p:pic>
          <p:nvPicPr>
            <p:cNvPr id="60" name="Picture 4" descr="Cuboid Images – Browse 15,932 Stock Photos, Vectors, and Video | Adobe Stock">
              <a:extLst>
                <a:ext uri="{FF2B5EF4-FFF2-40B4-BE49-F238E27FC236}">
                  <a16:creationId xmlns:a16="http://schemas.microsoft.com/office/drawing/2014/main" id="{65EF44A7-1E3E-79B0-7090-F34BD5D29B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41" t="30000" r="9841" b="25014"/>
            <a:stretch/>
          </p:blipFill>
          <p:spPr bwMode="auto">
            <a:xfrm>
              <a:off x="238300" y="5357228"/>
              <a:ext cx="2623769" cy="1542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61142BA-97C2-8302-F804-D2A15ED2D57C}"/>
                </a:ext>
              </a:extLst>
            </p:cNvPr>
            <p:cNvSpPr txBox="1"/>
            <p:nvPr/>
          </p:nvSpPr>
          <p:spPr>
            <a:xfrm>
              <a:off x="238300" y="5656736"/>
              <a:ext cx="2024286" cy="37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u="sng" err="1"/>
                <a:t>DyME</a:t>
              </a:r>
              <a:r>
                <a:rPr lang="en-GB" sz="1000" b="1" u="sng"/>
                <a:t>: Covid transmission model</a:t>
              </a: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7671" y="4643492"/>
            <a:ext cx="1639307" cy="877221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6EB5324-F43A-CE39-D699-98EF2CB70080}"/>
              </a:ext>
            </a:extLst>
          </p:cNvPr>
          <p:cNvCxnSpPr>
            <a:cxnSpLocks/>
          </p:cNvCxnSpPr>
          <p:nvPr/>
        </p:nvCxnSpPr>
        <p:spPr>
          <a:xfrm flipH="1">
            <a:off x="6453575" y="4523235"/>
            <a:ext cx="535" cy="33947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587" y="4797140"/>
            <a:ext cx="1363506" cy="7371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3195" y="4748778"/>
            <a:ext cx="1459203" cy="7780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0018" y="4773076"/>
            <a:ext cx="1373953" cy="73506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1046" y="4784874"/>
            <a:ext cx="1363506" cy="737152"/>
          </a:xfrm>
          <a:prstGeom prst="rect">
            <a:avLst/>
          </a:prstGeom>
        </p:spPr>
      </p:pic>
      <p:sp>
        <p:nvSpPr>
          <p:cNvPr id="96" name="Rectangle 95"/>
          <p:cNvSpPr/>
          <p:nvPr/>
        </p:nvSpPr>
        <p:spPr>
          <a:xfrm>
            <a:off x="197536" y="2862972"/>
            <a:ext cx="8850841" cy="2711968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6EB5324-F43A-CE39-D699-98EF2CB70080}"/>
              </a:ext>
            </a:extLst>
          </p:cNvPr>
          <p:cNvCxnSpPr>
            <a:cxnSpLocks/>
          </p:cNvCxnSpPr>
          <p:nvPr/>
        </p:nvCxnSpPr>
        <p:spPr>
          <a:xfrm flipH="1">
            <a:off x="4558923" y="4518539"/>
            <a:ext cx="535" cy="33947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6EB5324-F43A-CE39-D699-98EF2CB70080}"/>
              </a:ext>
            </a:extLst>
          </p:cNvPr>
          <p:cNvCxnSpPr>
            <a:cxnSpLocks/>
          </p:cNvCxnSpPr>
          <p:nvPr/>
        </p:nvCxnSpPr>
        <p:spPr>
          <a:xfrm flipH="1">
            <a:off x="8164695" y="4518539"/>
            <a:ext cx="535" cy="33947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EB5324-F43A-CE39-D699-98EF2CB70080}"/>
              </a:ext>
            </a:extLst>
          </p:cNvPr>
          <p:cNvCxnSpPr>
            <a:cxnSpLocks/>
          </p:cNvCxnSpPr>
          <p:nvPr/>
        </p:nvCxnSpPr>
        <p:spPr>
          <a:xfrm flipH="1">
            <a:off x="2663473" y="4518539"/>
            <a:ext cx="535" cy="33947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6EB5324-F43A-CE39-D699-98EF2CB70080}"/>
              </a:ext>
            </a:extLst>
          </p:cNvPr>
          <p:cNvCxnSpPr>
            <a:cxnSpLocks/>
          </p:cNvCxnSpPr>
          <p:nvPr/>
        </p:nvCxnSpPr>
        <p:spPr>
          <a:xfrm flipH="1">
            <a:off x="900422" y="4521286"/>
            <a:ext cx="535" cy="33947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-89174" y="2883884"/>
            <a:ext cx="2387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Retail:  0.2   </a:t>
            </a:r>
          </a:p>
          <a:p>
            <a:pPr algn="ctr"/>
            <a:r>
              <a:rPr lang="en-GB" sz="1200"/>
              <a:t>Primary school:  0.5  </a:t>
            </a:r>
          </a:p>
          <a:p>
            <a:pPr algn="ctr"/>
            <a:r>
              <a:rPr lang="en-GB" sz="1200"/>
              <a:t>Secondary school:  0.5   </a:t>
            </a:r>
          </a:p>
          <a:p>
            <a:pPr algn="ctr"/>
            <a:r>
              <a:rPr lang="en-GB" sz="1200"/>
              <a:t>Work:  0.1</a:t>
            </a:r>
          </a:p>
        </p:txBody>
      </p:sp>
      <p:cxnSp>
        <p:nvCxnSpPr>
          <p:cNvPr id="101" name="Straight Connector 100"/>
          <p:cNvCxnSpPr/>
          <p:nvPr/>
        </p:nvCxnSpPr>
        <p:spPr>
          <a:xfrm flipH="1">
            <a:off x="3702973" y="2847853"/>
            <a:ext cx="14785" cy="27081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EB5324-F43A-CE39-D699-98EF2CB70080}"/>
              </a:ext>
            </a:extLst>
          </p:cNvPr>
          <p:cNvCxnSpPr>
            <a:cxnSpLocks/>
          </p:cNvCxnSpPr>
          <p:nvPr/>
        </p:nvCxnSpPr>
        <p:spPr>
          <a:xfrm flipH="1">
            <a:off x="926217" y="3646367"/>
            <a:ext cx="535" cy="33947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6EB5324-F43A-CE39-D699-98EF2CB70080}"/>
              </a:ext>
            </a:extLst>
          </p:cNvPr>
          <p:cNvCxnSpPr>
            <a:cxnSpLocks/>
          </p:cNvCxnSpPr>
          <p:nvPr/>
        </p:nvCxnSpPr>
        <p:spPr>
          <a:xfrm flipH="1">
            <a:off x="2650986" y="3646367"/>
            <a:ext cx="535" cy="33947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EB5324-F43A-CE39-D699-98EF2CB70080}"/>
              </a:ext>
            </a:extLst>
          </p:cNvPr>
          <p:cNvCxnSpPr>
            <a:cxnSpLocks/>
          </p:cNvCxnSpPr>
          <p:nvPr/>
        </p:nvCxnSpPr>
        <p:spPr>
          <a:xfrm flipH="1">
            <a:off x="4487746" y="3649257"/>
            <a:ext cx="535" cy="33947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6EB5324-F43A-CE39-D699-98EF2CB70080}"/>
              </a:ext>
            </a:extLst>
          </p:cNvPr>
          <p:cNvCxnSpPr>
            <a:cxnSpLocks/>
          </p:cNvCxnSpPr>
          <p:nvPr/>
        </p:nvCxnSpPr>
        <p:spPr>
          <a:xfrm flipH="1">
            <a:off x="6451725" y="3646365"/>
            <a:ext cx="535" cy="33947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6EB5324-F43A-CE39-D699-98EF2CB70080}"/>
              </a:ext>
            </a:extLst>
          </p:cNvPr>
          <p:cNvCxnSpPr>
            <a:cxnSpLocks/>
          </p:cNvCxnSpPr>
          <p:nvPr/>
        </p:nvCxnSpPr>
        <p:spPr>
          <a:xfrm flipH="1">
            <a:off x="8157143" y="3646365"/>
            <a:ext cx="535" cy="33947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86FDABD-BCEE-AB94-59F7-53830B53354A}"/>
              </a:ext>
            </a:extLst>
          </p:cNvPr>
          <p:cNvSpPr/>
          <p:nvPr/>
        </p:nvSpPr>
        <p:spPr>
          <a:xfrm>
            <a:off x="380688" y="423013"/>
            <a:ext cx="8539716" cy="954107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>
            <a:spAutoFit/>
          </a:bodyPr>
          <a:lstStyle/>
          <a:p>
            <a:r>
              <a:rPr lang="en-GB" sz="5600" b="1">
                <a:solidFill>
                  <a:srgbClr val="002060"/>
                </a:solidFill>
                <a:latin typeface="Candara" panose="020E0502030303020204" pitchFamily="34" charset="0"/>
              </a:rPr>
              <a:t>Dynamic recalibration: ABC</a:t>
            </a:r>
          </a:p>
        </p:txBody>
      </p:sp>
      <p:pic>
        <p:nvPicPr>
          <p:cNvPr id="2" name="Picture 1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31BF3E96-5A06-D45E-B30C-2F9E645CB93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0" y="2957679"/>
            <a:ext cx="1626071" cy="2617576"/>
          </a:xfrm>
          <a:prstGeom prst="rect">
            <a:avLst/>
          </a:prstGeom>
        </p:spPr>
      </p:pic>
      <p:sp>
        <p:nvSpPr>
          <p:cNvPr id="3" name="Multiply 66">
            <a:extLst>
              <a:ext uri="{FF2B5EF4-FFF2-40B4-BE49-F238E27FC236}">
                <a16:creationId xmlns:a16="http://schemas.microsoft.com/office/drawing/2014/main" id="{0898E042-8F6F-2C59-1062-A2646C2CA216}"/>
              </a:ext>
            </a:extLst>
          </p:cNvPr>
          <p:cNvSpPr/>
          <p:nvPr/>
        </p:nvSpPr>
        <p:spPr>
          <a:xfrm>
            <a:off x="1960776" y="1912354"/>
            <a:ext cx="1756984" cy="4579112"/>
          </a:xfrm>
          <a:prstGeom prst="mathMultiply">
            <a:avLst/>
          </a:prstGeom>
          <a:solidFill>
            <a:schemeClr val="tx1">
              <a:lumMod val="85000"/>
              <a:lumOff val="1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62BB1AD0-B560-FCB2-9099-8A8662FD04B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622" y="2856132"/>
            <a:ext cx="1626071" cy="2617576"/>
          </a:xfrm>
          <a:prstGeom prst="rect">
            <a:avLst/>
          </a:prstGeom>
        </p:spPr>
      </p:pic>
      <p:pic>
        <p:nvPicPr>
          <p:cNvPr id="5" name="Picture 4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46077895-76A1-1D02-3B8F-0F90798D8E9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743" y="2847853"/>
            <a:ext cx="1626071" cy="2617576"/>
          </a:xfrm>
          <a:prstGeom prst="rect">
            <a:avLst/>
          </a:prstGeom>
        </p:spPr>
      </p:pic>
      <p:sp>
        <p:nvSpPr>
          <p:cNvPr id="6" name="Multiply 66">
            <a:extLst>
              <a:ext uri="{FF2B5EF4-FFF2-40B4-BE49-F238E27FC236}">
                <a16:creationId xmlns:a16="http://schemas.microsoft.com/office/drawing/2014/main" id="{FED8AAC3-0CD9-A252-AC8A-1DCCF5AB7950}"/>
              </a:ext>
            </a:extLst>
          </p:cNvPr>
          <p:cNvSpPr/>
          <p:nvPr/>
        </p:nvSpPr>
        <p:spPr>
          <a:xfrm>
            <a:off x="7358008" y="1976911"/>
            <a:ext cx="1756984" cy="4579112"/>
          </a:xfrm>
          <a:prstGeom prst="mathMultiply">
            <a:avLst/>
          </a:prstGeom>
          <a:solidFill>
            <a:schemeClr val="tx1">
              <a:lumMod val="85000"/>
              <a:lumOff val="1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6E2F4234-F92F-295A-C07C-9612756363CF}"/>
              </a:ext>
            </a:extLst>
          </p:cNvPr>
          <p:cNvSpPr txBox="1">
            <a:spLocks/>
          </p:cNvSpPr>
          <p:nvPr/>
        </p:nvSpPr>
        <p:spPr>
          <a:xfrm>
            <a:off x="1073500" y="3593282"/>
            <a:ext cx="7344581" cy="1023005"/>
          </a:xfrm>
          <a:custGeom>
            <a:avLst/>
            <a:gdLst>
              <a:gd name="connsiteX0" fmla="*/ 0 w 7344581"/>
              <a:gd name="connsiteY0" fmla="*/ 0 h 1023005"/>
              <a:gd name="connsiteX1" fmla="*/ 741135 w 7344581"/>
              <a:gd name="connsiteY1" fmla="*/ 0 h 1023005"/>
              <a:gd name="connsiteX2" fmla="*/ 1188487 w 7344581"/>
              <a:gd name="connsiteY2" fmla="*/ 0 h 1023005"/>
              <a:gd name="connsiteX3" fmla="*/ 1782730 w 7344581"/>
              <a:gd name="connsiteY3" fmla="*/ 0 h 1023005"/>
              <a:gd name="connsiteX4" fmla="*/ 2597311 w 7344581"/>
              <a:gd name="connsiteY4" fmla="*/ 0 h 1023005"/>
              <a:gd name="connsiteX5" fmla="*/ 3265000 w 7344581"/>
              <a:gd name="connsiteY5" fmla="*/ 0 h 1023005"/>
              <a:gd name="connsiteX6" fmla="*/ 4006135 w 7344581"/>
              <a:gd name="connsiteY6" fmla="*/ 0 h 1023005"/>
              <a:gd name="connsiteX7" fmla="*/ 4600378 w 7344581"/>
              <a:gd name="connsiteY7" fmla="*/ 0 h 1023005"/>
              <a:gd name="connsiteX8" fmla="*/ 5268068 w 7344581"/>
              <a:gd name="connsiteY8" fmla="*/ 0 h 1023005"/>
              <a:gd name="connsiteX9" fmla="*/ 6082648 w 7344581"/>
              <a:gd name="connsiteY9" fmla="*/ 0 h 1023005"/>
              <a:gd name="connsiteX10" fmla="*/ 6603446 w 7344581"/>
              <a:gd name="connsiteY10" fmla="*/ 0 h 1023005"/>
              <a:gd name="connsiteX11" fmla="*/ 7344581 w 7344581"/>
              <a:gd name="connsiteY11" fmla="*/ 0 h 1023005"/>
              <a:gd name="connsiteX12" fmla="*/ 7344581 w 7344581"/>
              <a:gd name="connsiteY12" fmla="*/ 491042 h 1023005"/>
              <a:gd name="connsiteX13" fmla="*/ 7344581 w 7344581"/>
              <a:gd name="connsiteY13" fmla="*/ 1023005 h 1023005"/>
              <a:gd name="connsiteX14" fmla="*/ 6676892 w 7344581"/>
              <a:gd name="connsiteY14" fmla="*/ 1023005 h 1023005"/>
              <a:gd name="connsiteX15" fmla="*/ 6009203 w 7344581"/>
              <a:gd name="connsiteY15" fmla="*/ 1023005 h 1023005"/>
              <a:gd name="connsiteX16" fmla="*/ 5488405 w 7344581"/>
              <a:gd name="connsiteY16" fmla="*/ 1023005 h 1023005"/>
              <a:gd name="connsiteX17" fmla="*/ 4820716 w 7344581"/>
              <a:gd name="connsiteY17" fmla="*/ 1023005 h 1023005"/>
              <a:gd name="connsiteX18" fmla="*/ 4153027 w 7344581"/>
              <a:gd name="connsiteY18" fmla="*/ 1023005 h 1023005"/>
              <a:gd name="connsiteX19" fmla="*/ 3485338 w 7344581"/>
              <a:gd name="connsiteY19" fmla="*/ 1023005 h 1023005"/>
              <a:gd name="connsiteX20" fmla="*/ 2817648 w 7344581"/>
              <a:gd name="connsiteY20" fmla="*/ 1023005 h 1023005"/>
              <a:gd name="connsiteX21" fmla="*/ 2223405 w 7344581"/>
              <a:gd name="connsiteY21" fmla="*/ 1023005 h 1023005"/>
              <a:gd name="connsiteX22" fmla="*/ 1482270 w 7344581"/>
              <a:gd name="connsiteY22" fmla="*/ 1023005 h 1023005"/>
              <a:gd name="connsiteX23" fmla="*/ 814581 w 7344581"/>
              <a:gd name="connsiteY23" fmla="*/ 1023005 h 1023005"/>
              <a:gd name="connsiteX24" fmla="*/ 0 w 7344581"/>
              <a:gd name="connsiteY24" fmla="*/ 1023005 h 1023005"/>
              <a:gd name="connsiteX25" fmla="*/ 0 w 7344581"/>
              <a:gd name="connsiteY25" fmla="*/ 491042 h 1023005"/>
              <a:gd name="connsiteX26" fmla="*/ 0 w 7344581"/>
              <a:gd name="connsiteY26" fmla="*/ 0 h 102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344581" h="1023005" fill="none" extrusionOk="0">
                <a:moveTo>
                  <a:pt x="0" y="0"/>
                </a:moveTo>
                <a:cubicBezTo>
                  <a:pt x="284509" y="-20133"/>
                  <a:pt x="530814" y="-25975"/>
                  <a:pt x="741135" y="0"/>
                </a:cubicBezTo>
                <a:cubicBezTo>
                  <a:pt x="951457" y="25975"/>
                  <a:pt x="1078123" y="9885"/>
                  <a:pt x="1188487" y="0"/>
                </a:cubicBezTo>
                <a:cubicBezTo>
                  <a:pt x="1298851" y="-9885"/>
                  <a:pt x="1554872" y="-11832"/>
                  <a:pt x="1782730" y="0"/>
                </a:cubicBezTo>
                <a:cubicBezTo>
                  <a:pt x="2010588" y="11832"/>
                  <a:pt x="2313836" y="30983"/>
                  <a:pt x="2597311" y="0"/>
                </a:cubicBezTo>
                <a:cubicBezTo>
                  <a:pt x="2880786" y="-30983"/>
                  <a:pt x="3010679" y="-571"/>
                  <a:pt x="3265000" y="0"/>
                </a:cubicBezTo>
                <a:cubicBezTo>
                  <a:pt x="3519321" y="571"/>
                  <a:pt x="3846946" y="28266"/>
                  <a:pt x="4006135" y="0"/>
                </a:cubicBezTo>
                <a:cubicBezTo>
                  <a:pt x="4165325" y="-28266"/>
                  <a:pt x="4358973" y="-10840"/>
                  <a:pt x="4600378" y="0"/>
                </a:cubicBezTo>
                <a:cubicBezTo>
                  <a:pt x="4841783" y="10840"/>
                  <a:pt x="5106176" y="26851"/>
                  <a:pt x="5268068" y="0"/>
                </a:cubicBezTo>
                <a:cubicBezTo>
                  <a:pt x="5429960" y="-26851"/>
                  <a:pt x="5778489" y="12689"/>
                  <a:pt x="6082648" y="0"/>
                </a:cubicBezTo>
                <a:cubicBezTo>
                  <a:pt x="6386807" y="-12689"/>
                  <a:pt x="6494544" y="-17561"/>
                  <a:pt x="6603446" y="0"/>
                </a:cubicBezTo>
                <a:cubicBezTo>
                  <a:pt x="6712348" y="17561"/>
                  <a:pt x="6979576" y="-19819"/>
                  <a:pt x="7344581" y="0"/>
                </a:cubicBezTo>
                <a:cubicBezTo>
                  <a:pt x="7339363" y="193055"/>
                  <a:pt x="7359854" y="262000"/>
                  <a:pt x="7344581" y="491042"/>
                </a:cubicBezTo>
                <a:cubicBezTo>
                  <a:pt x="7329308" y="720084"/>
                  <a:pt x="7348452" y="866750"/>
                  <a:pt x="7344581" y="1023005"/>
                </a:cubicBezTo>
                <a:cubicBezTo>
                  <a:pt x="7165897" y="1056309"/>
                  <a:pt x="6981810" y="990242"/>
                  <a:pt x="6676892" y="1023005"/>
                </a:cubicBezTo>
                <a:cubicBezTo>
                  <a:pt x="6371974" y="1055768"/>
                  <a:pt x="6295315" y="1018514"/>
                  <a:pt x="6009203" y="1023005"/>
                </a:cubicBezTo>
                <a:cubicBezTo>
                  <a:pt x="5723091" y="1027496"/>
                  <a:pt x="5666531" y="996985"/>
                  <a:pt x="5488405" y="1023005"/>
                </a:cubicBezTo>
                <a:cubicBezTo>
                  <a:pt x="5310279" y="1049025"/>
                  <a:pt x="5082834" y="1015446"/>
                  <a:pt x="4820716" y="1023005"/>
                </a:cubicBezTo>
                <a:cubicBezTo>
                  <a:pt x="4558598" y="1030564"/>
                  <a:pt x="4404840" y="1040677"/>
                  <a:pt x="4153027" y="1023005"/>
                </a:cubicBezTo>
                <a:cubicBezTo>
                  <a:pt x="3901214" y="1005333"/>
                  <a:pt x="3700040" y="992607"/>
                  <a:pt x="3485338" y="1023005"/>
                </a:cubicBezTo>
                <a:cubicBezTo>
                  <a:pt x="3270636" y="1053403"/>
                  <a:pt x="3148935" y="1049112"/>
                  <a:pt x="2817648" y="1023005"/>
                </a:cubicBezTo>
                <a:cubicBezTo>
                  <a:pt x="2486361" y="996899"/>
                  <a:pt x="2350123" y="1011348"/>
                  <a:pt x="2223405" y="1023005"/>
                </a:cubicBezTo>
                <a:cubicBezTo>
                  <a:pt x="2096687" y="1034662"/>
                  <a:pt x="1685245" y="1046238"/>
                  <a:pt x="1482270" y="1023005"/>
                </a:cubicBezTo>
                <a:cubicBezTo>
                  <a:pt x="1279296" y="999772"/>
                  <a:pt x="1139120" y="997135"/>
                  <a:pt x="814581" y="1023005"/>
                </a:cubicBezTo>
                <a:cubicBezTo>
                  <a:pt x="490042" y="1048875"/>
                  <a:pt x="291442" y="1037968"/>
                  <a:pt x="0" y="1023005"/>
                </a:cubicBezTo>
                <a:cubicBezTo>
                  <a:pt x="-3736" y="853214"/>
                  <a:pt x="15971" y="732901"/>
                  <a:pt x="0" y="491042"/>
                </a:cubicBezTo>
                <a:cubicBezTo>
                  <a:pt x="-15971" y="249183"/>
                  <a:pt x="-12064" y="167838"/>
                  <a:pt x="0" y="0"/>
                </a:cubicBezTo>
                <a:close/>
              </a:path>
              <a:path w="7344581" h="1023005" stroke="0" extrusionOk="0">
                <a:moveTo>
                  <a:pt x="0" y="0"/>
                </a:moveTo>
                <a:cubicBezTo>
                  <a:pt x="128468" y="6345"/>
                  <a:pt x="450943" y="59"/>
                  <a:pt x="594243" y="0"/>
                </a:cubicBezTo>
                <a:cubicBezTo>
                  <a:pt x="737543" y="-59"/>
                  <a:pt x="854052" y="-646"/>
                  <a:pt x="1041595" y="0"/>
                </a:cubicBezTo>
                <a:cubicBezTo>
                  <a:pt x="1229138" y="646"/>
                  <a:pt x="1641782" y="-9542"/>
                  <a:pt x="1856176" y="0"/>
                </a:cubicBezTo>
                <a:cubicBezTo>
                  <a:pt x="2070570" y="9542"/>
                  <a:pt x="2196582" y="23151"/>
                  <a:pt x="2450419" y="0"/>
                </a:cubicBezTo>
                <a:cubicBezTo>
                  <a:pt x="2704256" y="-23151"/>
                  <a:pt x="2792169" y="-22110"/>
                  <a:pt x="3044663" y="0"/>
                </a:cubicBezTo>
                <a:cubicBezTo>
                  <a:pt x="3297157" y="22110"/>
                  <a:pt x="3499541" y="-4600"/>
                  <a:pt x="3859243" y="0"/>
                </a:cubicBezTo>
                <a:cubicBezTo>
                  <a:pt x="4218945" y="4600"/>
                  <a:pt x="4240895" y="-5845"/>
                  <a:pt x="4380041" y="0"/>
                </a:cubicBezTo>
                <a:cubicBezTo>
                  <a:pt x="4519187" y="5845"/>
                  <a:pt x="4898171" y="11150"/>
                  <a:pt x="5194622" y="0"/>
                </a:cubicBezTo>
                <a:cubicBezTo>
                  <a:pt x="5491073" y="-11150"/>
                  <a:pt x="5675218" y="-19533"/>
                  <a:pt x="6009203" y="0"/>
                </a:cubicBezTo>
                <a:cubicBezTo>
                  <a:pt x="6343188" y="19533"/>
                  <a:pt x="6360790" y="-19529"/>
                  <a:pt x="6676892" y="0"/>
                </a:cubicBezTo>
                <a:cubicBezTo>
                  <a:pt x="6992994" y="19529"/>
                  <a:pt x="7033210" y="30801"/>
                  <a:pt x="7344581" y="0"/>
                </a:cubicBezTo>
                <a:cubicBezTo>
                  <a:pt x="7369055" y="122382"/>
                  <a:pt x="7353152" y="385407"/>
                  <a:pt x="7344581" y="501272"/>
                </a:cubicBezTo>
                <a:cubicBezTo>
                  <a:pt x="7336010" y="617137"/>
                  <a:pt x="7352362" y="770995"/>
                  <a:pt x="7344581" y="1023005"/>
                </a:cubicBezTo>
                <a:cubicBezTo>
                  <a:pt x="7034711" y="997190"/>
                  <a:pt x="6914286" y="1026627"/>
                  <a:pt x="6676892" y="1023005"/>
                </a:cubicBezTo>
                <a:cubicBezTo>
                  <a:pt x="6439498" y="1019383"/>
                  <a:pt x="6365502" y="1042099"/>
                  <a:pt x="6156094" y="1023005"/>
                </a:cubicBezTo>
                <a:cubicBezTo>
                  <a:pt x="5946686" y="1003911"/>
                  <a:pt x="5713309" y="1032137"/>
                  <a:pt x="5488405" y="1023005"/>
                </a:cubicBezTo>
                <a:cubicBezTo>
                  <a:pt x="5263501" y="1013873"/>
                  <a:pt x="4958705" y="1028782"/>
                  <a:pt x="4673824" y="1023005"/>
                </a:cubicBezTo>
                <a:cubicBezTo>
                  <a:pt x="4388943" y="1017228"/>
                  <a:pt x="4205541" y="1012334"/>
                  <a:pt x="4006135" y="1023005"/>
                </a:cubicBezTo>
                <a:cubicBezTo>
                  <a:pt x="3806729" y="1033676"/>
                  <a:pt x="3711209" y="1003765"/>
                  <a:pt x="3558783" y="1023005"/>
                </a:cubicBezTo>
                <a:cubicBezTo>
                  <a:pt x="3406357" y="1042245"/>
                  <a:pt x="3202161" y="1042596"/>
                  <a:pt x="3037986" y="1023005"/>
                </a:cubicBezTo>
                <a:cubicBezTo>
                  <a:pt x="2873811" y="1003414"/>
                  <a:pt x="2498364" y="982764"/>
                  <a:pt x="2223405" y="1023005"/>
                </a:cubicBezTo>
                <a:cubicBezTo>
                  <a:pt x="1948446" y="1063246"/>
                  <a:pt x="1872544" y="1046223"/>
                  <a:pt x="1555716" y="1023005"/>
                </a:cubicBezTo>
                <a:cubicBezTo>
                  <a:pt x="1238888" y="999787"/>
                  <a:pt x="1245132" y="1026618"/>
                  <a:pt x="1034918" y="1023005"/>
                </a:cubicBezTo>
                <a:cubicBezTo>
                  <a:pt x="824704" y="1019392"/>
                  <a:pt x="312627" y="984269"/>
                  <a:pt x="0" y="1023005"/>
                </a:cubicBezTo>
                <a:cubicBezTo>
                  <a:pt x="-19147" y="879616"/>
                  <a:pt x="1028" y="672273"/>
                  <a:pt x="0" y="542193"/>
                </a:cubicBezTo>
                <a:cubicBezTo>
                  <a:pt x="-1028" y="412113"/>
                  <a:pt x="-169" y="116453"/>
                  <a:pt x="0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  <a:ln w="111125">
            <a:solidFill>
              <a:srgbClr val="2B4490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GB" sz="1200"/>
          </a:p>
          <a:p>
            <a:pPr marL="0" indent="0" algn="ctr">
              <a:buNone/>
            </a:pPr>
            <a:r>
              <a:rPr lang="en-GB" sz="3500"/>
              <a:t> ABC-SMC (sequential monte </a:t>
            </a:r>
            <a:r>
              <a:rPr lang="en-GB" sz="3500" err="1"/>
              <a:t>carlo</a:t>
            </a:r>
            <a:r>
              <a:rPr lang="en-GB" sz="3500"/>
              <a:t>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633635" y="2888494"/>
            <a:ext cx="2387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Retail:  0.3   </a:t>
            </a:r>
          </a:p>
          <a:p>
            <a:pPr algn="ctr"/>
            <a:r>
              <a:rPr lang="en-GB" sz="1200"/>
              <a:t>Primary school:  0.4  </a:t>
            </a:r>
          </a:p>
          <a:p>
            <a:pPr algn="ctr"/>
            <a:r>
              <a:rPr lang="en-GB" sz="1200"/>
              <a:t>Secondary school:  0.4   </a:t>
            </a:r>
          </a:p>
          <a:p>
            <a:pPr algn="ctr"/>
            <a:r>
              <a:rPr lang="en-GB" sz="1200"/>
              <a:t>Work:  0.03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445853" y="2904082"/>
            <a:ext cx="2387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Retail:  0.1   </a:t>
            </a:r>
          </a:p>
          <a:p>
            <a:pPr algn="ctr"/>
            <a:r>
              <a:rPr lang="en-GB" sz="1200"/>
              <a:t>Primary school:  0.8  </a:t>
            </a:r>
          </a:p>
          <a:p>
            <a:pPr algn="ctr"/>
            <a:r>
              <a:rPr lang="en-GB" sz="1200"/>
              <a:t>Secondary school:  0.8   </a:t>
            </a:r>
          </a:p>
          <a:p>
            <a:pPr algn="ctr"/>
            <a:r>
              <a:rPr lang="en-GB" sz="1200"/>
              <a:t>Work:  0.05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323270" y="2862972"/>
            <a:ext cx="2387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Retail:  0.1   </a:t>
            </a:r>
          </a:p>
          <a:p>
            <a:pPr algn="ctr"/>
            <a:r>
              <a:rPr lang="en-GB" sz="1200"/>
              <a:t>Primary school:  0.2  </a:t>
            </a:r>
          </a:p>
          <a:p>
            <a:pPr algn="ctr"/>
            <a:r>
              <a:rPr lang="en-GB" sz="1200"/>
              <a:t>Secondary school:  0.3   </a:t>
            </a:r>
          </a:p>
          <a:p>
            <a:pPr algn="ctr"/>
            <a:r>
              <a:rPr lang="en-GB" sz="1200"/>
              <a:t>Work:  0.4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060130" y="2855197"/>
            <a:ext cx="2387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Retail:  0.7   </a:t>
            </a:r>
          </a:p>
          <a:p>
            <a:pPr algn="ctr"/>
            <a:r>
              <a:rPr lang="en-GB" sz="1200"/>
              <a:t>Primary school:  0.3 </a:t>
            </a:r>
          </a:p>
          <a:p>
            <a:pPr algn="ctr"/>
            <a:r>
              <a:rPr lang="en-GB" sz="1200"/>
              <a:t>Secondary school:  0.5   </a:t>
            </a:r>
          </a:p>
          <a:p>
            <a:pPr algn="ctr"/>
            <a:r>
              <a:rPr lang="en-GB" sz="1200"/>
              <a:t>Work:  0.1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DED68A-04BE-EC78-68D2-80305A1C6D04}"/>
              </a:ext>
            </a:extLst>
          </p:cNvPr>
          <p:cNvSpPr txBox="1"/>
          <p:nvPr/>
        </p:nvSpPr>
        <p:spPr>
          <a:xfrm>
            <a:off x="23353" y="1780082"/>
            <a:ext cx="2666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/>
              <a:t>A “guess” of possible parameter values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F9A2A6F-B3FE-B92B-897A-A5BAFB191367}"/>
              </a:ext>
            </a:extLst>
          </p:cNvPr>
          <p:cNvCxnSpPr>
            <a:cxnSpLocks/>
          </p:cNvCxnSpPr>
          <p:nvPr/>
        </p:nvCxnSpPr>
        <p:spPr>
          <a:xfrm>
            <a:off x="288796" y="2434973"/>
            <a:ext cx="472544" cy="34666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6646670-C686-C9DB-4AB5-3099F9338D6F}"/>
              </a:ext>
            </a:extLst>
          </p:cNvPr>
          <p:cNvGrpSpPr/>
          <p:nvPr/>
        </p:nvGrpSpPr>
        <p:grpSpPr>
          <a:xfrm>
            <a:off x="47568" y="5609048"/>
            <a:ext cx="8625932" cy="1235365"/>
            <a:chOff x="108615" y="5598728"/>
            <a:chExt cx="8625932" cy="1235365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08889D4-FBA1-BD8A-80A1-CE9CCE6FE23F}"/>
                </a:ext>
              </a:extLst>
            </p:cNvPr>
            <p:cNvSpPr txBox="1"/>
            <p:nvPr/>
          </p:nvSpPr>
          <p:spPr>
            <a:xfrm>
              <a:off x="7260456" y="5633390"/>
              <a:ext cx="96913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/>
                <a:t>Work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D102437-E04B-56FB-CC65-ED1F10F0DC5F}"/>
                </a:ext>
              </a:extLst>
            </p:cNvPr>
            <p:cNvGrpSpPr/>
            <p:nvPr/>
          </p:nvGrpSpPr>
          <p:grpSpPr>
            <a:xfrm>
              <a:off x="108615" y="5598728"/>
              <a:ext cx="8625932" cy="1235365"/>
              <a:chOff x="108615" y="5598728"/>
              <a:chExt cx="8625932" cy="1235365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ECE4B152-0825-64AB-3785-E44C06F80D65}"/>
                  </a:ext>
                </a:extLst>
              </p:cNvPr>
              <p:cNvGrpSpPr/>
              <p:nvPr/>
            </p:nvGrpSpPr>
            <p:grpSpPr>
              <a:xfrm>
                <a:off x="108615" y="5598728"/>
                <a:ext cx="6821514" cy="942321"/>
                <a:chOff x="-1567" y="5741798"/>
                <a:chExt cx="6821514" cy="942321"/>
              </a:xfrm>
            </p:grpSpPr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8088EA0-8308-D3AB-E4F1-377A1CFD4C8F}"/>
                    </a:ext>
                  </a:extLst>
                </p:cNvPr>
                <p:cNvSpPr txBox="1"/>
                <p:nvPr/>
              </p:nvSpPr>
              <p:spPr>
                <a:xfrm>
                  <a:off x="5372886" y="5741798"/>
                  <a:ext cx="1447061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/>
                    <a:t>Sec. school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B33AB1F8-E549-93B7-CD5A-0A412EDA9FFD}"/>
                    </a:ext>
                  </a:extLst>
                </p:cNvPr>
                <p:cNvSpPr txBox="1"/>
                <p:nvPr/>
              </p:nvSpPr>
              <p:spPr>
                <a:xfrm>
                  <a:off x="2323521" y="5747880"/>
                  <a:ext cx="969137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/>
                    <a:t>Retail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3AD0D5E-4509-AE7C-AB67-AD8565F7675C}"/>
                    </a:ext>
                  </a:extLst>
                </p:cNvPr>
                <p:cNvSpPr txBox="1"/>
                <p:nvPr/>
              </p:nvSpPr>
              <p:spPr>
                <a:xfrm>
                  <a:off x="-1567" y="6207065"/>
                  <a:ext cx="1596992" cy="4770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500" b="1">
                      <a:solidFill>
                        <a:schemeClr val="accent2">
                          <a:lumMod val="75000"/>
                        </a:schemeClr>
                      </a:solidFill>
                    </a:rPr>
                    <a:t>Posteriors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C7598E7-9B6C-DA72-3D02-AFCEACD30BEE}"/>
                    </a:ext>
                  </a:extLst>
                </p:cNvPr>
                <p:cNvSpPr txBox="1"/>
                <p:nvPr/>
              </p:nvSpPr>
              <p:spPr>
                <a:xfrm>
                  <a:off x="3786232" y="5743888"/>
                  <a:ext cx="1329789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 err="1"/>
                    <a:t>Pri</a:t>
                  </a:r>
                  <a:r>
                    <a:rPr lang="en-GB" sz="2000" b="1"/>
                    <a:t>. school</a:t>
                  </a:r>
                </a:p>
              </p:txBody>
            </p:sp>
          </p:grp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16EA718D-B59C-A3E5-E29B-64D88C9201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b="7256"/>
              <a:stretch/>
            </p:blipFill>
            <p:spPr>
              <a:xfrm>
                <a:off x="1678908" y="5935363"/>
                <a:ext cx="7055639" cy="898730"/>
              </a:xfrm>
              <a:prstGeom prst="rect">
                <a:avLst/>
              </a:prstGeom>
            </p:spPr>
          </p:pic>
        </p:grpSp>
      </p:grpSp>
      <p:grpSp>
        <p:nvGrpSpPr>
          <p:cNvPr id="87" name="Group 86"/>
          <p:cNvGrpSpPr/>
          <p:nvPr/>
        </p:nvGrpSpPr>
        <p:grpSpPr>
          <a:xfrm>
            <a:off x="2385922" y="1703815"/>
            <a:ext cx="6534482" cy="1058361"/>
            <a:chOff x="2385922" y="1703815"/>
            <a:chExt cx="6534482" cy="1058361"/>
          </a:xfrm>
        </p:grpSpPr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DA2011E5-EFD1-6CFC-10B8-F062FFBE0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81116" y="1862986"/>
              <a:ext cx="1266648" cy="800696"/>
            </a:xfrm>
            <a:prstGeom prst="rect">
              <a:avLst/>
            </a:prstGeom>
          </p:spPr>
        </p:pic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80FF1FC-C5D2-E09E-7C7C-E9F2AB62C786}"/>
                </a:ext>
              </a:extLst>
            </p:cNvPr>
            <p:cNvGrpSpPr/>
            <p:nvPr/>
          </p:nvGrpSpPr>
          <p:grpSpPr>
            <a:xfrm>
              <a:off x="2385922" y="1703815"/>
              <a:ext cx="6534482" cy="1058361"/>
              <a:chOff x="2413500" y="1718474"/>
              <a:chExt cx="6534482" cy="1058361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0CA4BED8-73FF-8113-5321-6FA9B83EB3EE}"/>
                  </a:ext>
                </a:extLst>
              </p:cNvPr>
              <p:cNvGrpSpPr/>
              <p:nvPr/>
            </p:nvGrpSpPr>
            <p:grpSpPr>
              <a:xfrm>
                <a:off x="2413500" y="1860313"/>
                <a:ext cx="5359103" cy="916522"/>
                <a:chOff x="2413500" y="1860313"/>
                <a:chExt cx="5359103" cy="916522"/>
              </a:xfrm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596CBD53-DAB9-95F5-0B47-62B7509708D3}"/>
                    </a:ext>
                  </a:extLst>
                </p:cNvPr>
                <p:cNvGrpSpPr/>
                <p:nvPr/>
              </p:nvGrpSpPr>
              <p:grpSpPr>
                <a:xfrm>
                  <a:off x="2413500" y="1860313"/>
                  <a:ext cx="4009571" cy="916522"/>
                  <a:chOff x="2413500" y="1860313"/>
                  <a:chExt cx="4009571" cy="916522"/>
                </a:xfrm>
              </p:grpSpPr>
              <p:grpSp>
                <p:nvGrpSpPr>
                  <p:cNvPr id="107" name="Group 106">
                    <a:extLst>
                      <a:ext uri="{FF2B5EF4-FFF2-40B4-BE49-F238E27FC236}">
                        <a16:creationId xmlns:a16="http://schemas.microsoft.com/office/drawing/2014/main" id="{289AB597-C1EE-D876-CA0B-32ED2A049DFF}"/>
                      </a:ext>
                    </a:extLst>
                  </p:cNvPr>
                  <p:cNvGrpSpPr/>
                  <p:nvPr/>
                </p:nvGrpSpPr>
                <p:grpSpPr>
                  <a:xfrm>
                    <a:off x="2413500" y="1860313"/>
                    <a:ext cx="1308951" cy="894425"/>
                    <a:chOff x="2974944" y="3690801"/>
                    <a:chExt cx="1495456" cy="1059238"/>
                  </a:xfrm>
                </p:grpSpPr>
                <p:pic>
                  <p:nvPicPr>
                    <p:cNvPr id="115" name="Picture 114">
                      <a:extLst>
                        <a:ext uri="{FF2B5EF4-FFF2-40B4-BE49-F238E27FC236}">
                          <a16:creationId xmlns:a16="http://schemas.microsoft.com/office/drawing/2014/main" id="{572B7EB9-DA81-5090-32E0-3B7B9B11DAC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2974944" y="3690801"/>
                      <a:ext cx="1447125" cy="94823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6" name="Picture 115">
                      <a:extLst>
                        <a:ext uri="{FF2B5EF4-FFF2-40B4-BE49-F238E27FC236}">
                          <a16:creationId xmlns:a16="http://schemas.microsoft.com/office/drawing/2014/main" id="{2BDCB904-725D-FC41-E268-915FE5A66A4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3078359" y="4593837"/>
                      <a:ext cx="1392041" cy="156202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75D0F8DE-EE84-49BB-1099-8C60DCDA319E}"/>
                      </a:ext>
                    </a:extLst>
                  </p:cNvPr>
                  <p:cNvGrpSpPr/>
                  <p:nvPr/>
                </p:nvGrpSpPr>
                <p:grpSpPr>
                  <a:xfrm>
                    <a:off x="3714972" y="1880123"/>
                    <a:ext cx="2708099" cy="896712"/>
                    <a:chOff x="3714972" y="1880123"/>
                    <a:chExt cx="2708099" cy="896712"/>
                  </a:xfrm>
                </p:grpSpPr>
                <p:grpSp>
                  <p:nvGrpSpPr>
                    <p:cNvPr id="109" name="Group 108">
                      <a:extLst>
                        <a:ext uri="{FF2B5EF4-FFF2-40B4-BE49-F238E27FC236}">
                          <a16:creationId xmlns:a16="http://schemas.microsoft.com/office/drawing/2014/main" id="{6193E684-2641-8E53-B9CE-2AAE8D9B68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14120" y="1882410"/>
                      <a:ext cx="1308951" cy="894425"/>
                      <a:chOff x="2974944" y="3690801"/>
                      <a:chExt cx="1495456" cy="1059238"/>
                    </a:xfrm>
                  </p:grpSpPr>
                  <p:pic>
                    <p:nvPicPr>
                      <p:cNvPr id="113" name="Picture 112">
                        <a:extLst>
                          <a:ext uri="{FF2B5EF4-FFF2-40B4-BE49-F238E27FC236}">
                            <a16:creationId xmlns:a16="http://schemas.microsoft.com/office/drawing/2014/main" id="{DA2011E5-EFD1-6CFC-10B8-F062FFBE097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74944" y="3690801"/>
                        <a:ext cx="1447125" cy="94823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4" name="Picture 113">
                        <a:extLst>
                          <a:ext uri="{FF2B5EF4-FFF2-40B4-BE49-F238E27FC236}">
                            <a16:creationId xmlns:a16="http://schemas.microsoft.com/office/drawing/2014/main" id="{31D83EF8-0E12-1617-9F3E-6DD06E0F882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78359" y="4593837"/>
                        <a:ext cx="1392041" cy="156202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10" name="Group 109">
                      <a:extLst>
                        <a:ext uri="{FF2B5EF4-FFF2-40B4-BE49-F238E27FC236}">
                          <a16:creationId xmlns:a16="http://schemas.microsoft.com/office/drawing/2014/main" id="{974EAA5A-49E8-B04D-EF07-8EA5AD8D41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14972" y="1880123"/>
                      <a:ext cx="1308951" cy="894425"/>
                      <a:chOff x="2974944" y="3690801"/>
                      <a:chExt cx="1495456" cy="1059238"/>
                    </a:xfrm>
                  </p:grpSpPr>
                  <p:pic>
                    <p:nvPicPr>
                      <p:cNvPr id="111" name="Picture 110">
                        <a:extLst>
                          <a:ext uri="{FF2B5EF4-FFF2-40B4-BE49-F238E27FC236}">
                            <a16:creationId xmlns:a16="http://schemas.microsoft.com/office/drawing/2014/main" id="{592B2887-BBFD-9152-02C0-86B96DD33DD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74944" y="3690801"/>
                        <a:ext cx="1447125" cy="94823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2" name="Picture 111">
                        <a:extLst>
                          <a:ext uri="{FF2B5EF4-FFF2-40B4-BE49-F238E27FC236}">
                            <a16:creationId xmlns:a16="http://schemas.microsoft.com/office/drawing/2014/main" id="{2AEA16CA-4B87-DE21-916F-01F0E7CEC8D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78359" y="4593837"/>
                        <a:ext cx="1392041" cy="156202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pic>
              <p:nvPicPr>
                <p:cNvPr id="106" name="Picture 105">
                  <a:extLst>
                    <a:ext uri="{FF2B5EF4-FFF2-40B4-BE49-F238E27FC236}">
                      <a16:creationId xmlns:a16="http://schemas.microsoft.com/office/drawing/2014/main" id="{08CDB878-5DFB-73B7-7CEC-A165834486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54170" y="2642367"/>
                  <a:ext cx="1218433" cy="131898"/>
                </a:xfrm>
                <a:prstGeom prst="rect">
                  <a:avLst/>
                </a:prstGeom>
              </p:spPr>
            </p:pic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14B56D14-9D53-EDB6-49DA-21CAC0106CCE}"/>
                  </a:ext>
                </a:extLst>
              </p:cNvPr>
              <p:cNvGrpSpPr/>
              <p:nvPr/>
            </p:nvGrpSpPr>
            <p:grpSpPr>
              <a:xfrm>
                <a:off x="2597684" y="1718474"/>
                <a:ext cx="6350298" cy="874223"/>
                <a:chOff x="2597684" y="1643743"/>
                <a:chExt cx="6350298" cy="874223"/>
              </a:xfrm>
            </p:grpSpPr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764F7D80-DBF7-3FFE-68AF-C702E308730D}"/>
                    </a:ext>
                  </a:extLst>
                </p:cNvPr>
                <p:cNvSpPr txBox="1"/>
                <p:nvPr/>
              </p:nvSpPr>
              <p:spPr>
                <a:xfrm>
                  <a:off x="3817192" y="1643743"/>
                  <a:ext cx="1329789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 err="1"/>
                    <a:t>Pri</a:t>
                  </a:r>
                  <a:r>
                    <a:rPr lang="en-GB" sz="2000" b="1"/>
                    <a:t>. school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77CF321-2777-6F09-13A0-75422DF052AD}"/>
                    </a:ext>
                  </a:extLst>
                </p:cNvPr>
                <p:cNvSpPr txBox="1"/>
                <p:nvPr/>
              </p:nvSpPr>
              <p:spPr>
                <a:xfrm>
                  <a:off x="5234526" y="1658450"/>
                  <a:ext cx="1447061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/>
                    <a:t>Sec. school</a:t>
                  </a: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284CF5D9-188C-0428-7824-C15A60A7E123}"/>
                    </a:ext>
                  </a:extLst>
                </p:cNvPr>
                <p:cNvSpPr txBox="1"/>
                <p:nvPr/>
              </p:nvSpPr>
              <p:spPr>
                <a:xfrm>
                  <a:off x="7934987" y="2040912"/>
                  <a:ext cx="1012995" cy="4770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500" b="1">
                      <a:solidFill>
                        <a:schemeClr val="accent2">
                          <a:lumMod val="75000"/>
                        </a:schemeClr>
                      </a:solidFill>
                    </a:rPr>
                    <a:t>Priors</a:t>
                  </a: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CAA7349A-B6E6-C71F-0E05-9BA90321919F}"/>
                    </a:ext>
                  </a:extLst>
                </p:cNvPr>
                <p:cNvSpPr txBox="1"/>
                <p:nvPr/>
              </p:nvSpPr>
              <p:spPr>
                <a:xfrm>
                  <a:off x="2597684" y="1649946"/>
                  <a:ext cx="969137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/>
                    <a:t>Retail</a:t>
                  </a: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40B2266F-B439-2D9B-14FC-E46AA2A5EF66}"/>
                    </a:ext>
                  </a:extLst>
                </p:cNvPr>
                <p:cNvSpPr txBox="1"/>
                <p:nvPr/>
              </p:nvSpPr>
              <p:spPr>
                <a:xfrm>
                  <a:off x="6767210" y="1674309"/>
                  <a:ext cx="969137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 dirty="0"/>
                    <a:t>Work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0431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3AB421AF-720C-1A47-A3A3-3DFD0813711F}"/>
              </a:ext>
            </a:extLst>
          </p:cNvPr>
          <p:cNvGrpSpPr/>
          <p:nvPr/>
        </p:nvGrpSpPr>
        <p:grpSpPr>
          <a:xfrm>
            <a:off x="-87088" y="-55742"/>
            <a:ext cx="9231088" cy="1699485"/>
            <a:chOff x="-87088" y="-55742"/>
            <a:chExt cx="9231088" cy="1699485"/>
          </a:xfrm>
        </p:grpSpPr>
        <p:pic>
          <p:nvPicPr>
            <p:cNvPr id="69" name="Picture 68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66F7CF1B-5858-4C14-6473-D11C3BB04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89" t="10444" r="10048" b="65520"/>
            <a:stretch/>
          </p:blipFill>
          <p:spPr>
            <a:xfrm>
              <a:off x="-87088" y="0"/>
              <a:ext cx="6264155" cy="1643743"/>
            </a:xfrm>
            <a:prstGeom prst="rect">
              <a:avLst/>
            </a:prstGeom>
          </p:spPr>
        </p:pic>
        <p:pic>
          <p:nvPicPr>
            <p:cNvPr id="75" name="Picture 74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01933537-0A21-632B-1E01-A2B198B9D1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1" t="12278" r="87382" b="63750"/>
            <a:stretch/>
          </p:blipFill>
          <p:spPr>
            <a:xfrm>
              <a:off x="6177067" y="4330"/>
              <a:ext cx="679499" cy="1639413"/>
            </a:xfrm>
            <a:prstGeom prst="rect">
              <a:avLst/>
            </a:prstGeom>
          </p:spPr>
        </p:pic>
        <p:pic>
          <p:nvPicPr>
            <p:cNvPr id="76" name="Picture 75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14836B80-FBD8-201B-4E59-B5AE28B1D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98" t="-476" r="477" b="75695"/>
            <a:stretch/>
          </p:blipFill>
          <p:spPr>
            <a:xfrm>
              <a:off x="6618508" y="-55742"/>
              <a:ext cx="2525492" cy="1699485"/>
            </a:xfrm>
            <a:prstGeom prst="rect">
              <a:avLst/>
            </a:prstGeom>
          </p:spPr>
        </p:pic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86FDABD-BCEE-AB94-59F7-53830B53354A}"/>
              </a:ext>
            </a:extLst>
          </p:cNvPr>
          <p:cNvSpPr/>
          <p:nvPr/>
        </p:nvSpPr>
        <p:spPr>
          <a:xfrm>
            <a:off x="380688" y="423013"/>
            <a:ext cx="8539716" cy="954107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>
            <a:spAutoFit/>
          </a:bodyPr>
          <a:lstStyle/>
          <a:p>
            <a:r>
              <a:rPr lang="en-GB" sz="5600" b="1">
                <a:solidFill>
                  <a:srgbClr val="002060"/>
                </a:solidFill>
                <a:latin typeface="Candara" panose="020E0502030303020204" pitchFamily="34" charset="0"/>
              </a:rPr>
              <a:t>Uncertain 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6EFC62-3288-8331-9772-BE73D3E3E002}"/>
              </a:ext>
            </a:extLst>
          </p:cNvPr>
          <p:cNvSpPr txBox="1"/>
          <p:nvPr/>
        </p:nvSpPr>
        <p:spPr>
          <a:xfrm>
            <a:off x="340068" y="1843085"/>
            <a:ext cx="694192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500" i="1"/>
              <a:t>Each parameter value is:</a:t>
            </a:r>
          </a:p>
          <a:p>
            <a:pPr lvl="1"/>
            <a:r>
              <a:rPr lang="en-GB" sz="1500" i="1"/>
              <a:t>A multiplier describing how likely someone is to get covid in that location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8E45C5-3B6B-C751-E5FC-E486BF8CF947}"/>
              </a:ext>
            </a:extLst>
          </p:cNvPr>
          <p:cNvGrpSpPr/>
          <p:nvPr/>
        </p:nvGrpSpPr>
        <p:grpSpPr>
          <a:xfrm>
            <a:off x="90955" y="2485426"/>
            <a:ext cx="8754819" cy="1235365"/>
            <a:chOff x="-20272" y="5598728"/>
            <a:chExt cx="8754819" cy="123536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BC54E6-2D3C-83F2-D6BB-57453FBFE0EE}"/>
                </a:ext>
              </a:extLst>
            </p:cNvPr>
            <p:cNvSpPr txBox="1"/>
            <p:nvPr/>
          </p:nvSpPr>
          <p:spPr>
            <a:xfrm>
              <a:off x="7260456" y="5633390"/>
              <a:ext cx="96913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/>
                <a:t>Work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4936A36-6FDF-5541-B520-3C1CC2369B83}"/>
                </a:ext>
              </a:extLst>
            </p:cNvPr>
            <p:cNvGrpSpPr/>
            <p:nvPr/>
          </p:nvGrpSpPr>
          <p:grpSpPr>
            <a:xfrm>
              <a:off x="-20272" y="5598728"/>
              <a:ext cx="8754819" cy="1235365"/>
              <a:chOff x="-20272" y="5598728"/>
              <a:chExt cx="8754819" cy="1235365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E9B0895-87C2-5901-8233-79E2C36ACEDB}"/>
                  </a:ext>
                </a:extLst>
              </p:cNvPr>
              <p:cNvGrpSpPr/>
              <p:nvPr/>
            </p:nvGrpSpPr>
            <p:grpSpPr>
              <a:xfrm>
                <a:off x="-20272" y="5598728"/>
                <a:ext cx="6950401" cy="852327"/>
                <a:chOff x="-130454" y="5741798"/>
                <a:chExt cx="6950401" cy="852327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D8C412F-8E22-DBA2-DB23-838D5CF1D056}"/>
                    </a:ext>
                  </a:extLst>
                </p:cNvPr>
                <p:cNvSpPr txBox="1"/>
                <p:nvPr/>
              </p:nvSpPr>
              <p:spPr>
                <a:xfrm>
                  <a:off x="5372886" y="5741798"/>
                  <a:ext cx="1447061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/>
                    <a:t>Sec. school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97CB525-7B9E-5A5A-271E-45D8F6FC0B4C}"/>
                    </a:ext>
                  </a:extLst>
                </p:cNvPr>
                <p:cNvSpPr txBox="1"/>
                <p:nvPr/>
              </p:nvSpPr>
              <p:spPr>
                <a:xfrm>
                  <a:off x="2323521" y="5747880"/>
                  <a:ext cx="969137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/>
                    <a:t>Retail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8F11F5B-CD36-E013-4C23-A8789BDF85F7}"/>
                    </a:ext>
                  </a:extLst>
                </p:cNvPr>
                <p:cNvSpPr txBox="1"/>
                <p:nvPr/>
              </p:nvSpPr>
              <p:spPr>
                <a:xfrm>
                  <a:off x="-130454" y="6117071"/>
                  <a:ext cx="1596992" cy="4770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500" b="1">
                      <a:solidFill>
                        <a:schemeClr val="accent2">
                          <a:lumMod val="75000"/>
                        </a:schemeClr>
                      </a:solidFill>
                    </a:rPr>
                    <a:t>Posteriors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C8A0A14-3D5A-A591-1AF9-22D328D08E1A}"/>
                    </a:ext>
                  </a:extLst>
                </p:cNvPr>
                <p:cNvSpPr txBox="1"/>
                <p:nvPr/>
              </p:nvSpPr>
              <p:spPr>
                <a:xfrm>
                  <a:off x="3786232" y="5743888"/>
                  <a:ext cx="1329789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 err="1"/>
                    <a:t>Pri</a:t>
                  </a:r>
                  <a:r>
                    <a:rPr lang="en-GB" sz="2000" b="1"/>
                    <a:t>. school</a:t>
                  </a:r>
                </a:p>
              </p:txBody>
            </p:sp>
          </p:grp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DF98FFD-5487-6CFD-3BA6-924AFE9DDF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7256"/>
              <a:stretch/>
            </p:blipFill>
            <p:spPr>
              <a:xfrm>
                <a:off x="1678908" y="5935363"/>
                <a:ext cx="7055639" cy="898730"/>
              </a:xfrm>
              <a:prstGeom prst="rect">
                <a:avLst/>
              </a:prstGeom>
            </p:spPr>
          </p:pic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6B7DE2A-AF99-FA72-853A-DBFECC620E56}"/>
              </a:ext>
            </a:extLst>
          </p:cNvPr>
          <p:cNvSpPr txBox="1"/>
          <p:nvPr/>
        </p:nvSpPr>
        <p:spPr>
          <a:xfrm rot="21218505">
            <a:off x="98945" y="3894529"/>
            <a:ext cx="15810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i="1">
                <a:solidFill>
                  <a:srgbClr val="2B4490"/>
                </a:solidFill>
              </a:rPr>
              <a:t>Likelihood of a multiplier of this size being accurate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8D33FA-400E-4CDB-C98A-D5ACACAB96E2}"/>
              </a:ext>
            </a:extLst>
          </p:cNvPr>
          <p:cNvCxnSpPr>
            <a:cxnSpLocks/>
          </p:cNvCxnSpPr>
          <p:nvPr/>
        </p:nvCxnSpPr>
        <p:spPr>
          <a:xfrm flipV="1">
            <a:off x="947246" y="3416968"/>
            <a:ext cx="697314" cy="467893"/>
          </a:xfrm>
          <a:prstGeom prst="straightConnector1">
            <a:avLst/>
          </a:prstGeom>
          <a:ln w="28575">
            <a:solidFill>
              <a:srgbClr val="2B449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BDF9BEA-CCD5-DB82-BD9E-872FBD5126B2}"/>
              </a:ext>
            </a:extLst>
          </p:cNvPr>
          <p:cNvCxnSpPr>
            <a:cxnSpLocks/>
          </p:cNvCxnSpPr>
          <p:nvPr/>
        </p:nvCxnSpPr>
        <p:spPr>
          <a:xfrm flipH="1" flipV="1">
            <a:off x="2635592" y="3919873"/>
            <a:ext cx="6275" cy="506980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BFA57E7-2998-FAE2-235F-742EEC4184CA}"/>
              </a:ext>
            </a:extLst>
          </p:cNvPr>
          <p:cNvSpPr txBox="1"/>
          <p:nvPr/>
        </p:nvSpPr>
        <p:spPr>
          <a:xfrm>
            <a:off x="1932335" y="4416268"/>
            <a:ext cx="22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C00000"/>
                </a:solidFill>
              </a:rPr>
              <a:t>Size of multiplier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8C2B23-2CCE-9907-C411-5C68144A62B7}"/>
              </a:ext>
            </a:extLst>
          </p:cNvPr>
          <p:cNvSpPr txBox="1"/>
          <p:nvPr/>
        </p:nvSpPr>
        <p:spPr>
          <a:xfrm>
            <a:off x="380688" y="5783737"/>
            <a:ext cx="864209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Demonstrate </a:t>
            </a:r>
            <a:r>
              <a:rPr lang="en-GB" sz="2300" b="1" u="sng" dirty="0"/>
              <a:t>how uncertain </a:t>
            </a:r>
            <a:r>
              <a:rPr lang="en-GB" dirty="0"/>
              <a:t>and </a:t>
            </a:r>
            <a:r>
              <a:rPr lang="en-GB" sz="2300" b="1" u="sng" dirty="0"/>
              <a:t>how important </a:t>
            </a:r>
            <a:r>
              <a:rPr lang="en-GB" dirty="0"/>
              <a:t>each of the parameter values is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A96EDF-655B-533F-0258-8D473D5A6F2C}"/>
              </a:ext>
            </a:extLst>
          </p:cNvPr>
          <p:cNvCxnSpPr>
            <a:cxnSpLocks/>
          </p:cNvCxnSpPr>
          <p:nvPr/>
        </p:nvCxnSpPr>
        <p:spPr>
          <a:xfrm>
            <a:off x="1768831" y="2853989"/>
            <a:ext cx="11103" cy="749052"/>
          </a:xfrm>
          <a:prstGeom prst="straightConnector1">
            <a:avLst/>
          </a:prstGeom>
          <a:ln w="9525">
            <a:solidFill>
              <a:srgbClr val="2B449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A96EDF-655B-533F-0258-8D473D5A6F2C}"/>
              </a:ext>
            </a:extLst>
          </p:cNvPr>
          <p:cNvCxnSpPr>
            <a:cxnSpLocks/>
          </p:cNvCxnSpPr>
          <p:nvPr/>
        </p:nvCxnSpPr>
        <p:spPr>
          <a:xfrm flipH="1">
            <a:off x="1932335" y="3789896"/>
            <a:ext cx="1581732" cy="14331"/>
          </a:xfrm>
          <a:prstGeom prst="straightConnector1">
            <a:avLst/>
          </a:prstGeom>
          <a:ln w="63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8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59565A4-88B9-C60B-7C8C-36BD39BD550C}"/>
              </a:ext>
            </a:extLst>
          </p:cNvPr>
          <p:cNvGrpSpPr/>
          <p:nvPr/>
        </p:nvGrpSpPr>
        <p:grpSpPr>
          <a:xfrm>
            <a:off x="83560" y="1863581"/>
            <a:ext cx="4456039" cy="2110414"/>
            <a:chOff x="83560" y="1863581"/>
            <a:chExt cx="4456039" cy="2110414"/>
          </a:xfrm>
        </p:grpSpPr>
        <p:pic>
          <p:nvPicPr>
            <p:cNvPr id="16" name="Picture 15" descr="A graph of a number of data&#10;&#10;Description automatically generated with medium confidence">
              <a:extLst>
                <a:ext uri="{FF2B5EF4-FFF2-40B4-BE49-F238E27FC236}">
                  <a16:creationId xmlns:a16="http://schemas.microsoft.com/office/drawing/2014/main" id="{95C96A11-B773-CA32-90E4-2FDC425654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94" r="62447" b="67589"/>
            <a:stretch/>
          </p:blipFill>
          <p:spPr>
            <a:xfrm>
              <a:off x="83560" y="1863581"/>
              <a:ext cx="4456039" cy="2110414"/>
            </a:xfrm>
            <a:prstGeom prst="rect">
              <a:avLst/>
            </a:prstGeom>
          </p:spPr>
        </p:pic>
        <p:pic>
          <p:nvPicPr>
            <p:cNvPr id="18" name="Picture 17" descr="A graph of a number of data&#10;&#10;Description automatically generated with medium confidence">
              <a:extLst>
                <a:ext uri="{FF2B5EF4-FFF2-40B4-BE49-F238E27FC236}">
                  <a16:creationId xmlns:a16="http://schemas.microsoft.com/office/drawing/2014/main" id="{E223A786-8C39-2E76-9AE0-B03988B0A0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226" r="98054" b="34644"/>
            <a:stretch/>
          </p:blipFill>
          <p:spPr>
            <a:xfrm>
              <a:off x="162615" y="1952481"/>
              <a:ext cx="154885" cy="171934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D4A0E8-D53F-3E40-E356-447DACB8E894}"/>
              </a:ext>
            </a:extLst>
          </p:cNvPr>
          <p:cNvGrpSpPr/>
          <p:nvPr/>
        </p:nvGrpSpPr>
        <p:grpSpPr>
          <a:xfrm>
            <a:off x="-87088" y="-55742"/>
            <a:ext cx="9231088" cy="1699485"/>
            <a:chOff x="-87088" y="-55742"/>
            <a:chExt cx="9231088" cy="1699485"/>
          </a:xfrm>
        </p:grpSpPr>
        <p:pic>
          <p:nvPicPr>
            <p:cNvPr id="21" name="Picture 20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59C18952-67AF-8642-DBAE-CE80C65C34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89" t="10444" r="10048" b="65520"/>
            <a:stretch/>
          </p:blipFill>
          <p:spPr>
            <a:xfrm>
              <a:off x="-87088" y="0"/>
              <a:ext cx="6264155" cy="1643743"/>
            </a:xfrm>
            <a:prstGeom prst="rect">
              <a:avLst/>
            </a:prstGeom>
          </p:spPr>
        </p:pic>
        <p:pic>
          <p:nvPicPr>
            <p:cNvPr id="22" name="Picture 21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FFF0F608-AFDF-08EC-AA08-C5F134489F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1" t="12278" r="87382" b="63750"/>
            <a:stretch/>
          </p:blipFill>
          <p:spPr>
            <a:xfrm>
              <a:off x="6177067" y="4330"/>
              <a:ext cx="679499" cy="1639413"/>
            </a:xfrm>
            <a:prstGeom prst="rect">
              <a:avLst/>
            </a:prstGeom>
          </p:spPr>
        </p:pic>
        <p:pic>
          <p:nvPicPr>
            <p:cNvPr id="23" name="Picture 22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366312F8-153F-6011-BD78-82E2D638F5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98" t="-476" r="477" b="75695"/>
            <a:stretch/>
          </p:blipFill>
          <p:spPr>
            <a:xfrm>
              <a:off x="6618508" y="-55742"/>
              <a:ext cx="2525492" cy="1699485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6FDABD-BCEE-AB94-59F7-53830B53354A}"/>
              </a:ext>
            </a:extLst>
          </p:cNvPr>
          <p:cNvSpPr/>
          <p:nvPr/>
        </p:nvSpPr>
        <p:spPr>
          <a:xfrm>
            <a:off x="380688" y="423013"/>
            <a:ext cx="8539716" cy="954107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>
            <a:spAutoFit/>
          </a:bodyPr>
          <a:lstStyle/>
          <a:p>
            <a:r>
              <a:rPr lang="en-GB" sz="5600" b="1" dirty="0">
                <a:solidFill>
                  <a:srgbClr val="002060"/>
                </a:solidFill>
                <a:latin typeface="Candara" panose="020E0502030303020204" pitchFamily="34" charset="0"/>
              </a:rPr>
              <a:t>Uncertain predictions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08CA4B-50F6-1D60-96BC-5EFB5913B8FA}"/>
              </a:ext>
            </a:extLst>
          </p:cNvPr>
          <p:cNvCxnSpPr>
            <a:cxnSpLocks/>
          </p:cNvCxnSpPr>
          <p:nvPr/>
        </p:nvCxnSpPr>
        <p:spPr>
          <a:xfrm>
            <a:off x="2785075" y="2242945"/>
            <a:ext cx="0" cy="1240397"/>
          </a:xfrm>
          <a:prstGeom prst="straightConnector1">
            <a:avLst/>
          </a:prstGeom>
          <a:ln w="57150">
            <a:solidFill>
              <a:srgbClr val="2B449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CE80927-8C74-AECD-6A48-BA67F86E8540}"/>
              </a:ext>
            </a:extLst>
          </p:cNvPr>
          <p:cNvSpPr txBox="1"/>
          <p:nvPr/>
        </p:nvSpPr>
        <p:spPr>
          <a:xfrm>
            <a:off x="4943565" y="3026156"/>
            <a:ext cx="2901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>
                <a:solidFill>
                  <a:srgbClr val="2B4490"/>
                </a:solidFill>
              </a:rPr>
              <a:t>Spread of possible predicted values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0EE7EA-0D10-34A2-5EC9-540F36031A2E}"/>
              </a:ext>
            </a:extLst>
          </p:cNvPr>
          <p:cNvSpPr txBox="1"/>
          <p:nvPr/>
        </p:nvSpPr>
        <p:spPr>
          <a:xfrm>
            <a:off x="329497" y="4661754"/>
            <a:ext cx="864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Demonstrate how uncertain our predictions are</a:t>
            </a:r>
          </a:p>
        </p:txBody>
      </p:sp>
      <p:pic>
        <p:nvPicPr>
          <p:cNvPr id="24" name="Picture 23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1FED3311-F175-27D9-D05E-152A36D6F6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4" t="96422" r="74106"/>
          <a:stretch/>
        </p:blipFill>
        <p:spPr>
          <a:xfrm>
            <a:off x="2409989" y="3967941"/>
            <a:ext cx="635000" cy="17509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382FCB-638C-A74F-7077-492537C9D78C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933701" y="2905896"/>
            <a:ext cx="2009864" cy="443426"/>
          </a:xfrm>
          <a:prstGeom prst="straightConnector1">
            <a:avLst/>
          </a:prstGeom>
          <a:ln w="28575">
            <a:solidFill>
              <a:srgbClr val="2B449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994ECE-6F96-9CA7-ED95-E84EFB1C66F9}"/>
              </a:ext>
            </a:extLst>
          </p:cNvPr>
          <p:cNvCxnSpPr>
            <a:cxnSpLocks/>
          </p:cNvCxnSpPr>
          <p:nvPr/>
        </p:nvCxnSpPr>
        <p:spPr>
          <a:xfrm>
            <a:off x="803875" y="4069666"/>
            <a:ext cx="516925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407F44F6-7FDA-CBF5-E413-B24810ABFB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62" t="67525" r="37187" b="25124"/>
          <a:stretch/>
        </p:blipFill>
        <p:spPr>
          <a:xfrm>
            <a:off x="4482462" y="1863581"/>
            <a:ext cx="2009866" cy="37936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CC99C4E-B165-469A-02C2-6F1DEE90C190}"/>
              </a:ext>
            </a:extLst>
          </p:cNvPr>
          <p:cNvSpPr txBox="1"/>
          <p:nvPr/>
        </p:nvSpPr>
        <p:spPr>
          <a:xfrm>
            <a:off x="5558704" y="4157086"/>
            <a:ext cx="3116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>
                <a:solidFill>
                  <a:schemeClr val="accent6">
                    <a:lumMod val="50000"/>
                  </a:schemeClr>
                </a:solidFill>
              </a:rPr>
              <a:t>14 days of data:</a:t>
            </a:r>
          </a:p>
          <a:p>
            <a:r>
              <a:rPr lang="en-GB" i="1">
                <a:solidFill>
                  <a:schemeClr val="accent6">
                    <a:lumMod val="50000"/>
                  </a:schemeClr>
                </a:solidFill>
              </a:rPr>
              <a:t>	ABC period of 	parameter 	calibration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421770-7903-610A-D398-EF2133CAC8A0}"/>
              </a:ext>
            </a:extLst>
          </p:cNvPr>
          <p:cNvCxnSpPr>
            <a:cxnSpLocks/>
          </p:cNvCxnSpPr>
          <p:nvPr/>
        </p:nvCxnSpPr>
        <p:spPr>
          <a:xfrm flipH="1" flipV="1">
            <a:off x="1410368" y="4174495"/>
            <a:ext cx="4581358" cy="47320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205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AB421AF-720C-1A47-A3A3-3DFD0813711F}"/>
              </a:ext>
            </a:extLst>
          </p:cNvPr>
          <p:cNvGrpSpPr/>
          <p:nvPr/>
        </p:nvGrpSpPr>
        <p:grpSpPr>
          <a:xfrm>
            <a:off x="-87088" y="-55742"/>
            <a:ext cx="9231088" cy="1699485"/>
            <a:chOff x="-87088" y="-55742"/>
            <a:chExt cx="9231088" cy="1699485"/>
          </a:xfrm>
        </p:grpSpPr>
        <p:pic>
          <p:nvPicPr>
            <p:cNvPr id="13" name="Picture 12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66F7CF1B-5858-4C14-6473-D11C3BB04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89" t="10444" r="10048" b="65520"/>
            <a:stretch/>
          </p:blipFill>
          <p:spPr>
            <a:xfrm>
              <a:off x="-87088" y="0"/>
              <a:ext cx="6264155" cy="1643743"/>
            </a:xfrm>
            <a:prstGeom prst="rect">
              <a:avLst/>
            </a:prstGeom>
          </p:spPr>
        </p:pic>
        <p:pic>
          <p:nvPicPr>
            <p:cNvPr id="15" name="Picture 14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01933537-0A21-632B-1E01-A2B198B9D1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1" t="12278" r="87382" b="63750"/>
            <a:stretch/>
          </p:blipFill>
          <p:spPr>
            <a:xfrm>
              <a:off x="6177067" y="4330"/>
              <a:ext cx="679499" cy="1639413"/>
            </a:xfrm>
            <a:prstGeom prst="rect">
              <a:avLst/>
            </a:prstGeom>
          </p:spPr>
        </p:pic>
        <p:pic>
          <p:nvPicPr>
            <p:cNvPr id="18" name="Picture 17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14836B80-FBD8-201B-4E59-B5AE28B1D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98" t="-476" r="477" b="75695"/>
            <a:stretch/>
          </p:blipFill>
          <p:spPr>
            <a:xfrm>
              <a:off x="6618508" y="-55742"/>
              <a:ext cx="2525492" cy="1699485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6FDABD-BCEE-AB94-59F7-53830B53354A}"/>
              </a:ext>
            </a:extLst>
          </p:cNvPr>
          <p:cNvSpPr/>
          <p:nvPr/>
        </p:nvSpPr>
        <p:spPr>
          <a:xfrm>
            <a:off x="380688" y="423013"/>
            <a:ext cx="8539716" cy="954107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>
            <a:spAutoFit/>
          </a:bodyPr>
          <a:lstStyle/>
          <a:p>
            <a:r>
              <a:rPr lang="en-GB" sz="5600" b="1">
                <a:solidFill>
                  <a:srgbClr val="002060"/>
                </a:solidFill>
                <a:latin typeface="Candara" panose="020E0502030303020204" pitchFamily="34" charset="0"/>
              </a:rPr>
              <a:t>Uncertainty evolution</a:t>
            </a:r>
          </a:p>
        </p:txBody>
      </p:sp>
      <p:pic>
        <p:nvPicPr>
          <p:cNvPr id="16" name="Picture 15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95C96A11-B773-CA32-90E4-2FDC42565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30" y="1754566"/>
            <a:ext cx="6914219" cy="38936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A547F2-A109-4893-50E1-65BD70DB3129}"/>
              </a:ext>
            </a:extLst>
          </p:cNvPr>
          <p:cNvSpPr txBox="1"/>
          <p:nvPr/>
        </p:nvSpPr>
        <p:spPr>
          <a:xfrm>
            <a:off x="6572340" y="4499027"/>
            <a:ext cx="2571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>
                <a:solidFill>
                  <a:schemeClr val="accent6">
                    <a:lumMod val="50000"/>
                  </a:schemeClr>
                </a:solidFill>
              </a:rPr>
              <a:t>ABC period of parameter calibration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ADDA01D-FDC2-97D2-0DB5-C2C3995E92F3}"/>
              </a:ext>
            </a:extLst>
          </p:cNvPr>
          <p:cNvCxnSpPr>
            <a:cxnSpLocks/>
          </p:cNvCxnSpPr>
          <p:nvPr/>
        </p:nvCxnSpPr>
        <p:spPr>
          <a:xfrm flipH="1">
            <a:off x="5105400" y="4796793"/>
            <a:ext cx="146694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994ECE-6F96-9CA7-ED95-E84EFB1C66F9}"/>
              </a:ext>
            </a:extLst>
          </p:cNvPr>
          <p:cNvCxnSpPr>
            <a:cxnSpLocks/>
          </p:cNvCxnSpPr>
          <p:nvPr/>
        </p:nvCxnSpPr>
        <p:spPr>
          <a:xfrm>
            <a:off x="3591004" y="1769648"/>
            <a:ext cx="41747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994ECE-6F96-9CA7-ED95-E84EFB1C66F9}"/>
              </a:ext>
            </a:extLst>
          </p:cNvPr>
          <p:cNvCxnSpPr>
            <a:cxnSpLocks/>
          </p:cNvCxnSpPr>
          <p:nvPr/>
        </p:nvCxnSpPr>
        <p:spPr>
          <a:xfrm flipV="1">
            <a:off x="5759597" y="1767644"/>
            <a:ext cx="619938" cy="941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994ECE-6F96-9CA7-ED95-E84EFB1C66F9}"/>
              </a:ext>
            </a:extLst>
          </p:cNvPr>
          <p:cNvCxnSpPr>
            <a:cxnSpLocks/>
          </p:cNvCxnSpPr>
          <p:nvPr/>
        </p:nvCxnSpPr>
        <p:spPr>
          <a:xfrm flipV="1">
            <a:off x="1434256" y="3134364"/>
            <a:ext cx="765249" cy="189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994ECE-6F96-9CA7-ED95-E84EFB1C66F9}"/>
              </a:ext>
            </a:extLst>
          </p:cNvPr>
          <p:cNvCxnSpPr>
            <a:cxnSpLocks/>
          </p:cNvCxnSpPr>
          <p:nvPr/>
        </p:nvCxnSpPr>
        <p:spPr>
          <a:xfrm>
            <a:off x="1411477" y="1754566"/>
            <a:ext cx="236570" cy="1307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AA547F2-A109-4893-50E1-65BD70DB3129}"/>
              </a:ext>
            </a:extLst>
          </p:cNvPr>
          <p:cNvSpPr txBox="1"/>
          <p:nvPr/>
        </p:nvSpPr>
        <p:spPr>
          <a:xfrm>
            <a:off x="3455491" y="1335966"/>
            <a:ext cx="76182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i="1">
                <a:solidFill>
                  <a:schemeClr val="accent6">
                    <a:lumMod val="50000"/>
                  </a:schemeClr>
                </a:solidFill>
              </a:rPr>
              <a:t>28 days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A547F2-A109-4893-50E1-65BD70DB3129}"/>
              </a:ext>
            </a:extLst>
          </p:cNvPr>
          <p:cNvSpPr txBox="1"/>
          <p:nvPr/>
        </p:nvSpPr>
        <p:spPr>
          <a:xfrm>
            <a:off x="5688651" y="1347627"/>
            <a:ext cx="76182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i="1">
                <a:solidFill>
                  <a:schemeClr val="accent6">
                    <a:lumMod val="50000"/>
                  </a:schemeClr>
                </a:solidFill>
              </a:rPr>
              <a:t>42 days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A547F2-A109-4893-50E1-65BD70DB3129}"/>
              </a:ext>
            </a:extLst>
          </p:cNvPr>
          <p:cNvSpPr txBox="1"/>
          <p:nvPr/>
        </p:nvSpPr>
        <p:spPr>
          <a:xfrm>
            <a:off x="1372042" y="1387211"/>
            <a:ext cx="76182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i="1">
                <a:solidFill>
                  <a:schemeClr val="accent6">
                    <a:lumMod val="50000"/>
                  </a:schemeClr>
                </a:solidFill>
              </a:rPr>
              <a:t>14 days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A547F2-A109-4893-50E1-65BD70DB3129}"/>
              </a:ext>
            </a:extLst>
          </p:cNvPr>
          <p:cNvSpPr txBox="1"/>
          <p:nvPr/>
        </p:nvSpPr>
        <p:spPr>
          <a:xfrm>
            <a:off x="1446323" y="3207020"/>
            <a:ext cx="76182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i="1">
                <a:solidFill>
                  <a:schemeClr val="accent6">
                    <a:lumMod val="50000"/>
                  </a:schemeClr>
                </a:solidFill>
              </a:rPr>
              <a:t>56 days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A547F2-A109-4893-50E1-65BD70DB3129}"/>
              </a:ext>
            </a:extLst>
          </p:cNvPr>
          <p:cNvSpPr txBox="1"/>
          <p:nvPr/>
        </p:nvSpPr>
        <p:spPr>
          <a:xfrm>
            <a:off x="3673211" y="3207020"/>
            <a:ext cx="76182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i="1">
                <a:solidFill>
                  <a:schemeClr val="accent6">
                    <a:lumMod val="50000"/>
                  </a:schemeClr>
                </a:solidFill>
              </a:rPr>
              <a:t>70 days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994ECE-6F96-9CA7-ED95-E84EFB1C66F9}"/>
              </a:ext>
            </a:extLst>
          </p:cNvPr>
          <p:cNvCxnSpPr>
            <a:cxnSpLocks/>
          </p:cNvCxnSpPr>
          <p:nvPr/>
        </p:nvCxnSpPr>
        <p:spPr>
          <a:xfrm>
            <a:off x="3591004" y="3127030"/>
            <a:ext cx="98099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994ECE-6F96-9CA7-ED95-E84EFB1C66F9}"/>
              </a:ext>
            </a:extLst>
          </p:cNvPr>
          <p:cNvCxnSpPr>
            <a:cxnSpLocks/>
          </p:cNvCxnSpPr>
          <p:nvPr/>
        </p:nvCxnSpPr>
        <p:spPr>
          <a:xfrm flipV="1">
            <a:off x="5748022" y="3127030"/>
            <a:ext cx="1096969" cy="35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AA547F2-A109-4893-50E1-65BD70DB3129}"/>
              </a:ext>
            </a:extLst>
          </p:cNvPr>
          <p:cNvSpPr txBox="1"/>
          <p:nvPr/>
        </p:nvSpPr>
        <p:spPr>
          <a:xfrm>
            <a:off x="5869826" y="3188973"/>
            <a:ext cx="76182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i="1">
                <a:solidFill>
                  <a:schemeClr val="accent6">
                    <a:lumMod val="50000"/>
                  </a:schemeClr>
                </a:solidFill>
              </a:rPr>
              <a:t>84 days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5994ECE-6F96-9CA7-ED95-E84EFB1C66F9}"/>
              </a:ext>
            </a:extLst>
          </p:cNvPr>
          <p:cNvCxnSpPr>
            <a:cxnSpLocks/>
          </p:cNvCxnSpPr>
          <p:nvPr/>
        </p:nvCxnSpPr>
        <p:spPr>
          <a:xfrm>
            <a:off x="1434256" y="4343701"/>
            <a:ext cx="1285221" cy="502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AA547F2-A109-4893-50E1-65BD70DB3129}"/>
              </a:ext>
            </a:extLst>
          </p:cNvPr>
          <p:cNvSpPr txBox="1"/>
          <p:nvPr/>
        </p:nvSpPr>
        <p:spPr>
          <a:xfrm>
            <a:off x="1476597" y="4411757"/>
            <a:ext cx="76182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i="1">
                <a:solidFill>
                  <a:schemeClr val="accent6">
                    <a:lumMod val="50000"/>
                  </a:schemeClr>
                </a:solidFill>
              </a:rPr>
              <a:t>98 days</a:t>
            </a:r>
          </a:p>
        </p:txBody>
      </p:sp>
    </p:spTree>
    <p:extLst>
      <p:ext uri="{BB962C8B-B14F-4D97-AF65-F5344CB8AC3E}">
        <p14:creationId xmlns:p14="http://schemas.microsoft.com/office/powerpoint/2010/main" val="2486340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AB421AF-720C-1A47-A3A3-3DFD0813711F}"/>
              </a:ext>
            </a:extLst>
          </p:cNvPr>
          <p:cNvGrpSpPr/>
          <p:nvPr/>
        </p:nvGrpSpPr>
        <p:grpSpPr>
          <a:xfrm>
            <a:off x="-87088" y="-55742"/>
            <a:ext cx="9231088" cy="1699485"/>
            <a:chOff x="-87088" y="-55742"/>
            <a:chExt cx="9231088" cy="1699485"/>
          </a:xfrm>
        </p:grpSpPr>
        <p:pic>
          <p:nvPicPr>
            <p:cNvPr id="13" name="Picture 12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66F7CF1B-5858-4C14-6473-D11C3BB04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89" t="10444" r="10048" b="65520"/>
            <a:stretch/>
          </p:blipFill>
          <p:spPr>
            <a:xfrm>
              <a:off x="-87088" y="0"/>
              <a:ext cx="6264155" cy="1643743"/>
            </a:xfrm>
            <a:prstGeom prst="rect">
              <a:avLst/>
            </a:prstGeom>
          </p:spPr>
        </p:pic>
        <p:pic>
          <p:nvPicPr>
            <p:cNvPr id="15" name="Picture 14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01933537-0A21-632B-1E01-A2B198B9D1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1" t="12278" r="87382" b="63750"/>
            <a:stretch/>
          </p:blipFill>
          <p:spPr>
            <a:xfrm>
              <a:off x="6177067" y="4330"/>
              <a:ext cx="679499" cy="1639413"/>
            </a:xfrm>
            <a:prstGeom prst="rect">
              <a:avLst/>
            </a:prstGeom>
          </p:spPr>
        </p:pic>
        <p:pic>
          <p:nvPicPr>
            <p:cNvPr id="18" name="Picture 17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14836B80-FBD8-201B-4E59-B5AE28B1D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98" t="-476" r="477" b="75695"/>
            <a:stretch/>
          </p:blipFill>
          <p:spPr>
            <a:xfrm>
              <a:off x="6618508" y="-55742"/>
              <a:ext cx="2525492" cy="1699485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6FDABD-BCEE-AB94-59F7-53830B53354A}"/>
              </a:ext>
            </a:extLst>
          </p:cNvPr>
          <p:cNvSpPr/>
          <p:nvPr/>
        </p:nvSpPr>
        <p:spPr>
          <a:xfrm>
            <a:off x="380688" y="423013"/>
            <a:ext cx="8539716" cy="954107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>
            <a:spAutoFit/>
          </a:bodyPr>
          <a:lstStyle/>
          <a:p>
            <a:r>
              <a:rPr lang="en-GB" sz="5600" b="1">
                <a:solidFill>
                  <a:srgbClr val="002060"/>
                </a:solidFill>
                <a:latin typeface="Candara" panose="020E0502030303020204" pitchFamily="34" charset="0"/>
              </a:rPr>
              <a:t>Uncertainty evolution</a:t>
            </a:r>
          </a:p>
        </p:txBody>
      </p:sp>
      <p:pic>
        <p:nvPicPr>
          <p:cNvPr id="16" name="Picture 15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95C96A11-B773-CA32-90E4-2FDC42565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30" y="1754566"/>
            <a:ext cx="6914219" cy="38936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A547F2-A109-4893-50E1-65BD70DB3129}"/>
              </a:ext>
            </a:extLst>
          </p:cNvPr>
          <p:cNvSpPr txBox="1"/>
          <p:nvPr/>
        </p:nvSpPr>
        <p:spPr>
          <a:xfrm>
            <a:off x="6572340" y="4499027"/>
            <a:ext cx="2571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>
                <a:solidFill>
                  <a:schemeClr val="accent6">
                    <a:lumMod val="50000"/>
                  </a:schemeClr>
                </a:solidFill>
              </a:rPr>
              <a:t>ABC period of parameter calibration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ADDA01D-FDC2-97D2-0DB5-C2C3995E92F3}"/>
              </a:ext>
            </a:extLst>
          </p:cNvPr>
          <p:cNvCxnSpPr>
            <a:cxnSpLocks/>
          </p:cNvCxnSpPr>
          <p:nvPr/>
        </p:nvCxnSpPr>
        <p:spPr>
          <a:xfrm flipH="1">
            <a:off x="5105400" y="4796793"/>
            <a:ext cx="146694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994ECE-6F96-9CA7-ED95-E84EFB1C66F9}"/>
              </a:ext>
            </a:extLst>
          </p:cNvPr>
          <p:cNvCxnSpPr>
            <a:cxnSpLocks/>
          </p:cNvCxnSpPr>
          <p:nvPr/>
        </p:nvCxnSpPr>
        <p:spPr>
          <a:xfrm>
            <a:off x="3591004" y="1769648"/>
            <a:ext cx="41747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994ECE-6F96-9CA7-ED95-E84EFB1C66F9}"/>
              </a:ext>
            </a:extLst>
          </p:cNvPr>
          <p:cNvCxnSpPr>
            <a:cxnSpLocks/>
          </p:cNvCxnSpPr>
          <p:nvPr/>
        </p:nvCxnSpPr>
        <p:spPr>
          <a:xfrm flipV="1">
            <a:off x="5759597" y="1767644"/>
            <a:ext cx="619938" cy="941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994ECE-6F96-9CA7-ED95-E84EFB1C66F9}"/>
              </a:ext>
            </a:extLst>
          </p:cNvPr>
          <p:cNvCxnSpPr>
            <a:cxnSpLocks/>
          </p:cNvCxnSpPr>
          <p:nvPr/>
        </p:nvCxnSpPr>
        <p:spPr>
          <a:xfrm flipV="1">
            <a:off x="1434256" y="3134364"/>
            <a:ext cx="765249" cy="189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994ECE-6F96-9CA7-ED95-E84EFB1C66F9}"/>
              </a:ext>
            </a:extLst>
          </p:cNvPr>
          <p:cNvCxnSpPr>
            <a:cxnSpLocks/>
          </p:cNvCxnSpPr>
          <p:nvPr/>
        </p:nvCxnSpPr>
        <p:spPr>
          <a:xfrm>
            <a:off x="1411477" y="1754566"/>
            <a:ext cx="236570" cy="1307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AA547F2-A109-4893-50E1-65BD70DB3129}"/>
              </a:ext>
            </a:extLst>
          </p:cNvPr>
          <p:cNvSpPr txBox="1"/>
          <p:nvPr/>
        </p:nvSpPr>
        <p:spPr>
          <a:xfrm>
            <a:off x="3455491" y="1335966"/>
            <a:ext cx="76182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i="1">
                <a:solidFill>
                  <a:schemeClr val="accent6">
                    <a:lumMod val="50000"/>
                  </a:schemeClr>
                </a:solidFill>
              </a:rPr>
              <a:t>28 days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A547F2-A109-4893-50E1-65BD70DB3129}"/>
              </a:ext>
            </a:extLst>
          </p:cNvPr>
          <p:cNvSpPr txBox="1"/>
          <p:nvPr/>
        </p:nvSpPr>
        <p:spPr>
          <a:xfrm>
            <a:off x="5688651" y="1347627"/>
            <a:ext cx="76182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i="1">
                <a:solidFill>
                  <a:schemeClr val="accent6">
                    <a:lumMod val="50000"/>
                  </a:schemeClr>
                </a:solidFill>
              </a:rPr>
              <a:t>42 days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A547F2-A109-4893-50E1-65BD70DB3129}"/>
              </a:ext>
            </a:extLst>
          </p:cNvPr>
          <p:cNvSpPr txBox="1"/>
          <p:nvPr/>
        </p:nvSpPr>
        <p:spPr>
          <a:xfrm>
            <a:off x="1372042" y="1387211"/>
            <a:ext cx="76182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i="1">
                <a:solidFill>
                  <a:schemeClr val="accent6">
                    <a:lumMod val="50000"/>
                  </a:schemeClr>
                </a:solidFill>
              </a:rPr>
              <a:t>14 days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A547F2-A109-4893-50E1-65BD70DB3129}"/>
              </a:ext>
            </a:extLst>
          </p:cNvPr>
          <p:cNvSpPr txBox="1"/>
          <p:nvPr/>
        </p:nvSpPr>
        <p:spPr>
          <a:xfrm>
            <a:off x="1446323" y="3207020"/>
            <a:ext cx="76182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i="1">
                <a:solidFill>
                  <a:schemeClr val="accent6">
                    <a:lumMod val="50000"/>
                  </a:schemeClr>
                </a:solidFill>
              </a:rPr>
              <a:t>56 days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A547F2-A109-4893-50E1-65BD70DB3129}"/>
              </a:ext>
            </a:extLst>
          </p:cNvPr>
          <p:cNvSpPr txBox="1"/>
          <p:nvPr/>
        </p:nvSpPr>
        <p:spPr>
          <a:xfrm>
            <a:off x="3673211" y="3207020"/>
            <a:ext cx="76182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i="1">
                <a:solidFill>
                  <a:schemeClr val="accent6">
                    <a:lumMod val="50000"/>
                  </a:schemeClr>
                </a:solidFill>
              </a:rPr>
              <a:t>70 days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994ECE-6F96-9CA7-ED95-E84EFB1C66F9}"/>
              </a:ext>
            </a:extLst>
          </p:cNvPr>
          <p:cNvCxnSpPr>
            <a:cxnSpLocks/>
          </p:cNvCxnSpPr>
          <p:nvPr/>
        </p:nvCxnSpPr>
        <p:spPr>
          <a:xfrm>
            <a:off x="3591004" y="3127030"/>
            <a:ext cx="98099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994ECE-6F96-9CA7-ED95-E84EFB1C66F9}"/>
              </a:ext>
            </a:extLst>
          </p:cNvPr>
          <p:cNvCxnSpPr>
            <a:cxnSpLocks/>
          </p:cNvCxnSpPr>
          <p:nvPr/>
        </p:nvCxnSpPr>
        <p:spPr>
          <a:xfrm flipV="1">
            <a:off x="5748022" y="3127030"/>
            <a:ext cx="1096969" cy="35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AA547F2-A109-4893-50E1-65BD70DB3129}"/>
              </a:ext>
            </a:extLst>
          </p:cNvPr>
          <p:cNvSpPr txBox="1"/>
          <p:nvPr/>
        </p:nvSpPr>
        <p:spPr>
          <a:xfrm>
            <a:off x="5869826" y="3188973"/>
            <a:ext cx="76182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i="1">
                <a:solidFill>
                  <a:schemeClr val="accent6">
                    <a:lumMod val="50000"/>
                  </a:schemeClr>
                </a:solidFill>
              </a:rPr>
              <a:t>84 days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5994ECE-6F96-9CA7-ED95-E84EFB1C66F9}"/>
              </a:ext>
            </a:extLst>
          </p:cNvPr>
          <p:cNvCxnSpPr>
            <a:cxnSpLocks/>
          </p:cNvCxnSpPr>
          <p:nvPr/>
        </p:nvCxnSpPr>
        <p:spPr>
          <a:xfrm>
            <a:off x="1434256" y="4343701"/>
            <a:ext cx="1285221" cy="502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AA547F2-A109-4893-50E1-65BD70DB3129}"/>
              </a:ext>
            </a:extLst>
          </p:cNvPr>
          <p:cNvSpPr txBox="1"/>
          <p:nvPr/>
        </p:nvSpPr>
        <p:spPr>
          <a:xfrm>
            <a:off x="1476597" y="4411757"/>
            <a:ext cx="76182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i="1">
                <a:solidFill>
                  <a:schemeClr val="accent6">
                    <a:lumMod val="50000"/>
                  </a:schemeClr>
                </a:solidFill>
              </a:rPr>
              <a:t>98 days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80FF0-1252-15D7-4BE1-05A3A1AF4396}"/>
              </a:ext>
            </a:extLst>
          </p:cNvPr>
          <p:cNvSpPr txBox="1"/>
          <p:nvPr/>
        </p:nvSpPr>
        <p:spPr>
          <a:xfrm>
            <a:off x="649233" y="5657535"/>
            <a:ext cx="7845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GB" dirty="0"/>
              <a:t>Illustration of how uncertainty changes over time (very uncertain at first, less certain as we get more data)</a:t>
            </a:r>
          </a:p>
          <a:p>
            <a:pPr marL="342900" indent="-342900">
              <a:buFontTx/>
              <a:buAutoNum type="arabicPeriod"/>
            </a:pP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ACFE2-293B-CC26-B680-86C4C6AA44F0}"/>
              </a:ext>
            </a:extLst>
          </p:cNvPr>
          <p:cNvCxnSpPr>
            <a:cxnSpLocks/>
          </p:cNvCxnSpPr>
          <p:nvPr/>
        </p:nvCxnSpPr>
        <p:spPr>
          <a:xfrm flipH="1">
            <a:off x="2551159" y="1977656"/>
            <a:ext cx="11288" cy="750774"/>
          </a:xfrm>
          <a:prstGeom prst="straightConnector1">
            <a:avLst/>
          </a:prstGeom>
          <a:ln w="57150">
            <a:solidFill>
              <a:srgbClr val="2B449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2F398E-569B-47EB-C695-2E4E898AA98F}"/>
              </a:ext>
            </a:extLst>
          </p:cNvPr>
          <p:cNvSpPr txBox="1"/>
          <p:nvPr/>
        </p:nvSpPr>
        <p:spPr>
          <a:xfrm>
            <a:off x="7900388" y="1643743"/>
            <a:ext cx="1262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2B4490"/>
                </a:solidFill>
              </a:rPr>
              <a:t>Spread of possible predicted values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A634AA-E857-EBBF-9C0E-79ACC5B8EB06}"/>
              </a:ext>
            </a:extLst>
          </p:cNvPr>
          <p:cNvCxnSpPr>
            <a:cxnSpLocks/>
          </p:cNvCxnSpPr>
          <p:nvPr/>
        </p:nvCxnSpPr>
        <p:spPr>
          <a:xfrm flipH="1">
            <a:off x="2668279" y="2176720"/>
            <a:ext cx="5212975" cy="4930"/>
          </a:xfrm>
          <a:prstGeom prst="straightConnector1">
            <a:avLst/>
          </a:prstGeom>
          <a:ln w="28575">
            <a:solidFill>
              <a:srgbClr val="2B449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128015-8048-CDEF-FBEB-190C7E061E68}"/>
              </a:ext>
            </a:extLst>
          </p:cNvPr>
          <p:cNvCxnSpPr>
            <a:cxnSpLocks/>
          </p:cNvCxnSpPr>
          <p:nvPr/>
        </p:nvCxnSpPr>
        <p:spPr>
          <a:xfrm flipH="1">
            <a:off x="4933507" y="2168258"/>
            <a:ext cx="2870397" cy="217871"/>
          </a:xfrm>
          <a:prstGeom prst="straightConnector1">
            <a:avLst/>
          </a:prstGeom>
          <a:ln w="28575">
            <a:solidFill>
              <a:srgbClr val="2B449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55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32C1D76-E8AD-AED8-1DFD-DDA6FAE11F48}"/>
              </a:ext>
            </a:extLst>
          </p:cNvPr>
          <p:cNvGrpSpPr/>
          <p:nvPr/>
        </p:nvGrpSpPr>
        <p:grpSpPr>
          <a:xfrm>
            <a:off x="-87088" y="-55742"/>
            <a:ext cx="9231088" cy="1699485"/>
            <a:chOff x="-87088" y="-55742"/>
            <a:chExt cx="9231088" cy="1699485"/>
          </a:xfrm>
        </p:grpSpPr>
        <p:pic>
          <p:nvPicPr>
            <p:cNvPr id="17" name="Picture 16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E26F971D-9DC3-9AFF-D769-1EC264FDC9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89" t="10444" r="10048" b="65520"/>
            <a:stretch/>
          </p:blipFill>
          <p:spPr>
            <a:xfrm>
              <a:off x="-87088" y="0"/>
              <a:ext cx="6264155" cy="1643743"/>
            </a:xfrm>
            <a:prstGeom prst="rect">
              <a:avLst/>
            </a:prstGeom>
          </p:spPr>
        </p:pic>
        <p:pic>
          <p:nvPicPr>
            <p:cNvPr id="18" name="Picture 17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72BC3478-1F9B-0F05-3FC8-DAB5CB0D09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1" t="12278" r="87382" b="63750"/>
            <a:stretch/>
          </p:blipFill>
          <p:spPr>
            <a:xfrm>
              <a:off x="6177067" y="4330"/>
              <a:ext cx="679499" cy="1639413"/>
            </a:xfrm>
            <a:prstGeom prst="rect">
              <a:avLst/>
            </a:prstGeom>
          </p:spPr>
        </p:pic>
        <p:pic>
          <p:nvPicPr>
            <p:cNvPr id="19" name="Picture 18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6459A752-A165-9077-0D18-83613E2FFE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98" t="-476" r="477" b="75695"/>
            <a:stretch/>
          </p:blipFill>
          <p:spPr>
            <a:xfrm>
              <a:off x="6618508" y="-55742"/>
              <a:ext cx="2525492" cy="1699485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6FDABD-BCEE-AB94-59F7-53830B53354A}"/>
              </a:ext>
            </a:extLst>
          </p:cNvPr>
          <p:cNvSpPr/>
          <p:nvPr/>
        </p:nvSpPr>
        <p:spPr>
          <a:xfrm>
            <a:off x="380688" y="423013"/>
            <a:ext cx="8539716" cy="954107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>
            <a:spAutoFit/>
          </a:bodyPr>
          <a:lstStyle/>
          <a:p>
            <a:r>
              <a:rPr lang="en-GB" sz="5600" b="1">
                <a:solidFill>
                  <a:srgbClr val="002060"/>
                </a:solidFill>
                <a:latin typeface="Candara" panose="020E0502030303020204" pitchFamily="34" charset="0"/>
              </a:rPr>
              <a:t>Parameter evolution</a:t>
            </a:r>
          </a:p>
        </p:txBody>
      </p:sp>
      <p:pic>
        <p:nvPicPr>
          <p:cNvPr id="5" name="Content Placeholder 4" descr="A group of green lines&#10;&#10;Description automatically generated with medium confidence">
            <a:extLst>
              <a:ext uri="{FF2B5EF4-FFF2-40B4-BE49-F238E27FC236}">
                <a16:creationId xmlns:a16="http://schemas.microsoft.com/office/drawing/2014/main" id="{FC02FD1B-4EA8-62FE-EBC7-8BE8CF7CE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97924" y="2018547"/>
            <a:ext cx="5722480" cy="474319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DA18D7-F20A-8798-CC62-4E5FBDA99619}"/>
              </a:ext>
            </a:extLst>
          </p:cNvPr>
          <p:cNvSpPr txBox="1"/>
          <p:nvPr/>
        </p:nvSpPr>
        <p:spPr>
          <a:xfrm>
            <a:off x="223596" y="2245297"/>
            <a:ext cx="3065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Show how importance of parameters change over time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A547F2-A109-4893-50E1-65BD70DB3129}"/>
              </a:ext>
            </a:extLst>
          </p:cNvPr>
          <p:cNvSpPr txBox="1"/>
          <p:nvPr/>
        </p:nvSpPr>
        <p:spPr>
          <a:xfrm>
            <a:off x="7288388" y="5324377"/>
            <a:ext cx="1632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>
                <a:solidFill>
                  <a:srgbClr val="2B4490"/>
                </a:solidFill>
              </a:rPr>
              <a:t>14 days of data</a:t>
            </a:r>
          </a:p>
          <a:p>
            <a:endParaRPr lang="en-GB" sz="1600" i="1">
              <a:solidFill>
                <a:srgbClr val="2B4490"/>
              </a:solidFill>
            </a:endParaRPr>
          </a:p>
          <a:p>
            <a:r>
              <a:rPr lang="en-GB" sz="1600" i="1">
                <a:solidFill>
                  <a:srgbClr val="2B4490"/>
                </a:solidFill>
              </a:rPr>
              <a:t>	   …</a:t>
            </a:r>
          </a:p>
          <a:p>
            <a:endParaRPr lang="en-GB" sz="1600" i="1">
              <a:solidFill>
                <a:srgbClr val="2B4490"/>
              </a:solidFill>
            </a:endParaRPr>
          </a:p>
          <a:p>
            <a:r>
              <a:rPr lang="en-GB" sz="1600" i="1">
                <a:solidFill>
                  <a:srgbClr val="2B4490"/>
                </a:solidFill>
              </a:rPr>
              <a:t>90 days of 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DDA01D-FDC2-97D2-0DB5-C2C3995E92F3}"/>
              </a:ext>
            </a:extLst>
          </p:cNvPr>
          <p:cNvCxnSpPr>
            <a:cxnSpLocks/>
          </p:cNvCxnSpPr>
          <p:nvPr/>
        </p:nvCxnSpPr>
        <p:spPr>
          <a:xfrm flipV="1">
            <a:off x="6079974" y="5507665"/>
            <a:ext cx="1155096" cy="12741"/>
          </a:xfrm>
          <a:prstGeom prst="straightConnector1">
            <a:avLst/>
          </a:prstGeom>
          <a:ln w="28575">
            <a:solidFill>
              <a:srgbClr val="2B449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DDA01D-FDC2-97D2-0DB5-C2C3995E92F3}"/>
              </a:ext>
            </a:extLst>
          </p:cNvPr>
          <p:cNvCxnSpPr>
            <a:cxnSpLocks/>
          </p:cNvCxnSpPr>
          <p:nvPr/>
        </p:nvCxnSpPr>
        <p:spPr>
          <a:xfrm>
            <a:off x="6059164" y="6341696"/>
            <a:ext cx="1175906" cy="186695"/>
          </a:xfrm>
          <a:prstGeom prst="straightConnector1">
            <a:avLst/>
          </a:prstGeom>
          <a:ln w="28575">
            <a:solidFill>
              <a:srgbClr val="2B449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DDA01D-FDC2-97D2-0DB5-C2C3995E92F3}"/>
              </a:ext>
            </a:extLst>
          </p:cNvPr>
          <p:cNvCxnSpPr>
            <a:cxnSpLocks/>
          </p:cNvCxnSpPr>
          <p:nvPr/>
        </p:nvCxnSpPr>
        <p:spPr>
          <a:xfrm>
            <a:off x="3615070" y="2328530"/>
            <a:ext cx="8718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A547F2-A109-4893-50E1-65BD70DB3129}"/>
              </a:ext>
            </a:extLst>
          </p:cNvPr>
          <p:cNvSpPr txBox="1"/>
          <p:nvPr/>
        </p:nvSpPr>
        <p:spPr>
          <a:xfrm>
            <a:off x="3044989" y="1751752"/>
            <a:ext cx="2579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>
                <a:solidFill>
                  <a:srgbClr val="C00000"/>
                </a:solidFill>
              </a:rPr>
              <a:t>Values becoming bigger</a:t>
            </a:r>
          </a:p>
        </p:txBody>
      </p:sp>
    </p:spTree>
    <p:extLst>
      <p:ext uri="{BB962C8B-B14F-4D97-AF65-F5344CB8AC3E}">
        <p14:creationId xmlns:p14="http://schemas.microsoft.com/office/powerpoint/2010/main" val="258031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A4D16C5-5252-189F-5F1E-C92B72DF7520}"/>
              </a:ext>
            </a:extLst>
          </p:cNvPr>
          <p:cNvGrpSpPr/>
          <p:nvPr/>
        </p:nvGrpSpPr>
        <p:grpSpPr>
          <a:xfrm>
            <a:off x="-87088" y="-55742"/>
            <a:ext cx="9231088" cy="1699485"/>
            <a:chOff x="-87088" y="-55742"/>
            <a:chExt cx="9231088" cy="1699485"/>
          </a:xfrm>
        </p:grpSpPr>
        <p:pic>
          <p:nvPicPr>
            <p:cNvPr id="20" name="Picture 19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4C3AFBFC-E798-FCBE-809E-A78EA0CB20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89" t="10444" r="10048" b="65520"/>
            <a:stretch/>
          </p:blipFill>
          <p:spPr>
            <a:xfrm>
              <a:off x="-87088" y="0"/>
              <a:ext cx="6264155" cy="1643743"/>
            </a:xfrm>
            <a:prstGeom prst="rect">
              <a:avLst/>
            </a:prstGeom>
          </p:spPr>
        </p:pic>
        <p:pic>
          <p:nvPicPr>
            <p:cNvPr id="21" name="Picture 20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63D94C0A-9069-7BE8-DAF0-38FAEFCA85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1" t="12278" r="87382" b="63750"/>
            <a:stretch/>
          </p:blipFill>
          <p:spPr>
            <a:xfrm>
              <a:off x="6177067" y="4330"/>
              <a:ext cx="679499" cy="1639413"/>
            </a:xfrm>
            <a:prstGeom prst="rect">
              <a:avLst/>
            </a:prstGeom>
          </p:spPr>
        </p:pic>
        <p:pic>
          <p:nvPicPr>
            <p:cNvPr id="22" name="Picture 21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3AEB8834-65CB-F5D0-FA2C-1E0DFB247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98" t="-476" r="477" b="75695"/>
            <a:stretch/>
          </p:blipFill>
          <p:spPr>
            <a:xfrm>
              <a:off x="6618508" y="-55742"/>
              <a:ext cx="2525492" cy="1699485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6FDABD-BCEE-AB94-59F7-53830B53354A}"/>
              </a:ext>
            </a:extLst>
          </p:cNvPr>
          <p:cNvSpPr/>
          <p:nvPr/>
        </p:nvSpPr>
        <p:spPr>
          <a:xfrm>
            <a:off x="380688" y="423013"/>
            <a:ext cx="8539716" cy="954107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>
            <a:spAutoFit/>
          </a:bodyPr>
          <a:lstStyle/>
          <a:p>
            <a:r>
              <a:rPr lang="en-GB" sz="5600" b="1">
                <a:solidFill>
                  <a:srgbClr val="002060"/>
                </a:solidFill>
                <a:latin typeface="Candara" panose="020E0502030303020204" pitchFamily="34" charset="0"/>
              </a:rPr>
              <a:t>Individual based models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6B3961A-A847-8C1F-60BF-E95F50147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33" y="1962651"/>
            <a:ext cx="4283067" cy="4351338"/>
          </a:xfrm>
        </p:spPr>
        <p:txBody>
          <a:bodyPr>
            <a:normAutofit/>
          </a:bodyPr>
          <a:lstStyle/>
          <a:p>
            <a:r>
              <a:rPr lang="en-GB" sz="2400" dirty="0"/>
              <a:t>e.g. Agent-based models, dynamic microsimulation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Oxford model, Imperial model</a:t>
            </a:r>
          </a:p>
          <a:p>
            <a:pPr marL="457200" lvl="1" indent="0">
              <a:buNone/>
            </a:pPr>
            <a:endParaRPr lang="en-GB" sz="2000" dirty="0"/>
          </a:p>
          <a:p>
            <a:r>
              <a:rPr lang="en-GB" sz="2400" dirty="0" smtClean="0"/>
              <a:t>A </a:t>
            </a:r>
            <a:r>
              <a:rPr lang="en-GB" sz="2400" dirty="0" smtClean="0"/>
              <a:t>hope</a:t>
            </a:r>
            <a:r>
              <a:rPr lang="en-GB" sz="2400" i="1" dirty="0" smtClean="0"/>
              <a:t> </a:t>
            </a:r>
            <a:r>
              <a:rPr lang="en-GB" sz="2400" dirty="0"/>
              <a:t>for escaping uncertainty that Covid-19 brought!</a:t>
            </a:r>
          </a:p>
          <a:p>
            <a:pPr lvl="1"/>
            <a:endParaRPr lang="en-GB" sz="2000" dirty="0"/>
          </a:p>
          <a:p>
            <a:endParaRPr lang="en-GB" sz="2400" dirty="0"/>
          </a:p>
          <a:p>
            <a:pPr marL="457200" lvl="1" indent="0">
              <a:buNone/>
            </a:pPr>
            <a:r>
              <a:rPr lang="en-GB" sz="2000" dirty="0"/>
              <a:t>				</a:t>
            </a:r>
          </a:p>
        </p:txBody>
      </p:sp>
      <p:pic>
        <p:nvPicPr>
          <p:cNvPr id="18" name="Picture 2" descr="Agent-based model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909" y="2161075"/>
            <a:ext cx="4136495" cy="395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55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32C1D76-E8AD-AED8-1DFD-DDA6FAE11F48}"/>
              </a:ext>
            </a:extLst>
          </p:cNvPr>
          <p:cNvGrpSpPr/>
          <p:nvPr/>
        </p:nvGrpSpPr>
        <p:grpSpPr>
          <a:xfrm>
            <a:off x="-87088" y="-55742"/>
            <a:ext cx="9231088" cy="1699485"/>
            <a:chOff x="-87088" y="-55742"/>
            <a:chExt cx="9231088" cy="1699485"/>
          </a:xfrm>
        </p:grpSpPr>
        <p:pic>
          <p:nvPicPr>
            <p:cNvPr id="17" name="Picture 16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E26F971D-9DC3-9AFF-D769-1EC264FDC9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89" t="10444" r="10048" b="65520"/>
            <a:stretch/>
          </p:blipFill>
          <p:spPr>
            <a:xfrm>
              <a:off x="-87088" y="0"/>
              <a:ext cx="6264155" cy="1643743"/>
            </a:xfrm>
            <a:prstGeom prst="rect">
              <a:avLst/>
            </a:prstGeom>
          </p:spPr>
        </p:pic>
        <p:pic>
          <p:nvPicPr>
            <p:cNvPr id="18" name="Picture 17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72BC3478-1F9B-0F05-3FC8-DAB5CB0D09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1" t="12278" r="87382" b="63750"/>
            <a:stretch/>
          </p:blipFill>
          <p:spPr>
            <a:xfrm>
              <a:off x="6177067" y="4330"/>
              <a:ext cx="679499" cy="1639413"/>
            </a:xfrm>
            <a:prstGeom prst="rect">
              <a:avLst/>
            </a:prstGeom>
          </p:spPr>
        </p:pic>
        <p:pic>
          <p:nvPicPr>
            <p:cNvPr id="19" name="Picture 18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6459A752-A165-9077-0D18-83613E2FFE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98" t="-476" r="477" b="75695"/>
            <a:stretch/>
          </p:blipFill>
          <p:spPr>
            <a:xfrm>
              <a:off x="6618508" y="-55742"/>
              <a:ext cx="2525492" cy="1699485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6FDABD-BCEE-AB94-59F7-53830B53354A}"/>
              </a:ext>
            </a:extLst>
          </p:cNvPr>
          <p:cNvSpPr/>
          <p:nvPr/>
        </p:nvSpPr>
        <p:spPr>
          <a:xfrm>
            <a:off x="380688" y="423013"/>
            <a:ext cx="8539716" cy="954107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>
            <a:spAutoFit/>
          </a:bodyPr>
          <a:lstStyle/>
          <a:p>
            <a:r>
              <a:rPr lang="en-GB" sz="5600" b="1">
                <a:solidFill>
                  <a:srgbClr val="002060"/>
                </a:solidFill>
                <a:latin typeface="Candara" panose="020E0502030303020204" pitchFamily="34" charset="0"/>
              </a:rPr>
              <a:t>Parameter evolution</a:t>
            </a:r>
          </a:p>
        </p:txBody>
      </p:sp>
      <p:pic>
        <p:nvPicPr>
          <p:cNvPr id="5" name="Content Placeholder 4" descr="A group of green lines&#10;&#10;Description automatically generated with medium confidence">
            <a:extLst>
              <a:ext uri="{FF2B5EF4-FFF2-40B4-BE49-F238E27FC236}">
                <a16:creationId xmlns:a16="http://schemas.microsoft.com/office/drawing/2014/main" id="{FC02FD1B-4EA8-62FE-EBC7-8BE8CF7CE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97924" y="2018547"/>
            <a:ext cx="5722480" cy="4743196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A547F2-A109-4893-50E1-65BD70DB3129}"/>
              </a:ext>
            </a:extLst>
          </p:cNvPr>
          <p:cNvSpPr txBox="1"/>
          <p:nvPr/>
        </p:nvSpPr>
        <p:spPr>
          <a:xfrm>
            <a:off x="7288388" y="5324377"/>
            <a:ext cx="1632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>
                <a:solidFill>
                  <a:srgbClr val="2B4490"/>
                </a:solidFill>
              </a:rPr>
              <a:t>14 days of data</a:t>
            </a:r>
          </a:p>
          <a:p>
            <a:endParaRPr lang="en-GB" sz="1600" i="1">
              <a:solidFill>
                <a:srgbClr val="2B4490"/>
              </a:solidFill>
            </a:endParaRPr>
          </a:p>
          <a:p>
            <a:r>
              <a:rPr lang="en-GB" sz="1600" i="1">
                <a:solidFill>
                  <a:srgbClr val="2B4490"/>
                </a:solidFill>
              </a:rPr>
              <a:t>	   …</a:t>
            </a:r>
          </a:p>
          <a:p>
            <a:endParaRPr lang="en-GB" sz="1600" i="1">
              <a:solidFill>
                <a:srgbClr val="2B4490"/>
              </a:solidFill>
            </a:endParaRPr>
          </a:p>
          <a:p>
            <a:r>
              <a:rPr lang="en-GB" sz="1600" i="1">
                <a:solidFill>
                  <a:srgbClr val="2B4490"/>
                </a:solidFill>
              </a:rPr>
              <a:t>90 days of 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DDA01D-FDC2-97D2-0DB5-C2C3995E92F3}"/>
              </a:ext>
            </a:extLst>
          </p:cNvPr>
          <p:cNvCxnSpPr>
            <a:cxnSpLocks/>
          </p:cNvCxnSpPr>
          <p:nvPr/>
        </p:nvCxnSpPr>
        <p:spPr>
          <a:xfrm flipV="1">
            <a:off x="6079974" y="5507665"/>
            <a:ext cx="1155096" cy="12741"/>
          </a:xfrm>
          <a:prstGeom prst="straightConnector1">
            <a:avLst/>
          </a:prstGeom>
          <a:ln w="28575">
            <a:solidFill>
              <a:srgbClr val="2B449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DDA01D-FDC2-97D2-0DB5-C2C3995E92F3}"/>
              </a:ext>
            </a:extLst>
          </p:cNvPr>
          <p:cNvCxnSpPr>
            <a:cxnSpLocks/>
          </p:cNvCxnSpPr>
          <p:nvPr/>
        </p:nvCxnSpPr>
        <p:spPr>
          <a:xfrm>
            <a:off x="6059164" y="6341696"/>
            <a:ext cx="1175906" cy="186695"/>
          </a:xfrm>
          <a:prstGeom prst="straightConnector1">
            <a:avLst/>
          </a:prstGeom>
          <a:ln w="28575">
            <a:solidFill>
              <a:srgbClr val="2B449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A96EDF-655B-533F-0258-8D473D5A6F2C}"/>
              </a:ext>
            </a:extLst>
          </p:cNvPr>
          <p:cNvCxnSpPr>
            <a:cxnSpLocks/>
          </p:cNvCxnSpPr>
          <p:nvPr/>
        </p:nvCxnSpPr>
        <p:spPr>
          <a:xfrm flipH="1" flipV="1">
            <a:off x="3597571" y="3442413"/>
            <a:ext cx="570392" cy="2536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A547F2-A109-4893-50E1-65BD70DB3129}"/>
              </a:ext>
            </a:extLst>
          </p:cNvPr>
          <p:cNvSpPr txBox="1"/>
          <p:nvPr/>
        </p:nvSpPr>
        <p:spPr>
          <a:xfrm>
            <a:off x="3044989" y="1751752"/>
            <a:ext cx="2579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>
                <a:solidFill>
                  <a:srgbClr val="C00000"/>
                </a:solidFill>
              </a:rPr>
              <a:t>Distribution gets narrower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802E84-5292-7ED0-4B3D-8299EACE7D3E}"/>
              </a:ext>
            </a:extLst>
          </p:cNvPr>
          <p:cNvSpPr txBox="1"/>
          <p:nvPr/>
        </p:nvSpPr>
        <p:spPr>
          <a:xfrm>
            <a:off x="223596" y="2245297"/>
            <a:ext cx="30653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Show how importance of parameters change over time 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FontTx/>
              <a:buAutoNum type="arabicPeriod"/>
            </a:pPr>
            <a:r>
              <a:rPr lang="en-GB" dirty="0"/>
              <a:t>Allow quantification of parameter uncertainty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768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32C1D76-E8AD-AED8-1DFD-DDA6FAE11F48}"/>
              </a:ext>
            </a:extLst>
          </p:cNvPr>
          <p:cNvGrpSpPr/>
          <p:nvPr/>
        </p:nvGrpSpPr>
        <p:grpSpPr>
          <a:xfrm>
            <a:off x="-87088" y="-55742"/>
            <a:ext cx="9231088" cy="1699485"/>
            <a:chOff x="-87088" y="-55742"/>
            <a:chExt cx="9231088" cy="1699485"/>
          </a:xfrm>
        </p:grpSpPr>
        <p:pic>
          <p:nvPicPr>
            <p:cNvPr id="17" name="Picture 16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E26F971D-9DC3-9AFF-D769-1EC264FDC9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89" t="10444" r="10048" b="65520"/>
            <a:stretch/>
          </p:blipFill>
          <p:spPr>
            <a:xfrm>
              <a:off x="-87088" y="0"/>
              <a:ext cx="6264155" cy="1643743"/>
            </a:xfrm>
            <a:prstGeom prst="rect">
              <a:avLst/>
            </a:prstGeom>
          </p:spPr>
        </p:pic>
        <p:pic>
          <p:nvPicPr>
            <p:cNvPr id="18" name="Picture 17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72BC3478-1F9B-0F05-3FC8-DAB5CB0D09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1" t="12278" r="87382" b="63750"/>
            <a:stretch/>
          </p:blipFill>
          <p:spPr>
            <a:xfrm>
              <a:off x="6177067" y="4330"/>
              <a:ext cx="679499" cy="1639413"/>
            </a:xfrm>
            <a:prstGeom prst="rect">
              <a:avLst/>
            </a:prstGeom>
          </p:spPr>
        </p:pic>
        <p:pic>
          <p:nvPicPr>
            <p:cNvPr id="19" name="Picture 18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6459A752-A165-9077-0D18-83613E2FFE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98" t="-476" r="477" b="75695"/>
            <a:stretch/>
          </p:blipFill>
          <p:spPr>
            <a:xfrm>
              <a:off x="6618508" y="-55742"/>
              <a:ext cx="2525492" cy="1699485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6FDABD-BCEE-AB94-59F7-53830B53354A}"/>
              </a:ext>
            </a:extLst>
          </p:cNvPr>
          <p:cNvSpPr/>
          <p:nvPr/>
        </p:nvSpPr>
        <p:spPr>
          <a:xfrm>
            <a:off x="380688" y="423013"/>
            <a:ext cx="8539716" cy="954107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>
            <a:spAutoFit/>
          </a:bodyPr>
          <a:lstStyle/>
          <a:p>
            <a:r>
              <a:rPr lang="en-GB" sz="5600" b="1">
                <a:solidFill>
                  <a:srgbClr val="002060"/>
                </a:solidFill>
                <a:latin typeface="Candara" panose="020E0502030303020204" pitchFamily="34" charset="0"/>
              </a:rPr>
              <a:t>Parameter evolution</a:t>
            </a:r>
          </a:p>
        </p:txBody>
      </p:sp>
      <p:pic>
        <p:nvPicPr>
          <p:cNvPr id="5" name="Content Placeholder 4" descr="A group of green lines&#10;&#10;Description automatically generated with medium confidence">
            <a:extLst>
              <a:ext uri="{FF2B5EF4-FFF2-40B4-BE49-F238E27FC236}">
                <a16:creationId xmlns:a16="http://schemas.microsoft.com/office/drawing/2014/main" id="{FC02FD1B-4EA8-62FE-EBC7-8BE8CF7CE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97924" y="2018547"/>
            <a:ext cx="5722480" cy="4743196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A547F2-A109-4893-50E1-65BD70DB3129}"/>
              </a:ext>
            </a:extLst>
          </p:cNvPr>
          <p:cNvSpPr txBox="1"/>
          <p:nvPr/>
        </p:nvSpPr>
        <p:spPr>
          <a:xfrm>
            <a:off x="7288388" y="5324377"/>
            <a:ext cx="1632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>
                <a:solidFill>
                  <a:srgbClr val="2B4490"/>
                </a:solidFill>
              </a:rPr>
              <a:t>14 days of data</a:t>
            </a:r>
          </a:p>
          <a:p>
            <a:endParaRPr lang="en-GB" sz="1600" i="1">
              <a:solidFill>
                <a:srgbClr val="2B4490"/>
              </a:solidFill>
            </a:endParaRPr>
          </a:p>
          <a:p>
            <a:r>
              <a:rPr lang="en-GB" sz="1600" i="1">
                <a:solidFill>
                  <a:srgbClr val="2B4490"/>
                </a:solidFill>
              </a:rPr>
              <a:t>	   …</a:t>
            </a:r>
          </a:p>
          <a:p>
            <a:endParaRPr lang="en-GB" sz="1600" i="1">
              <a:solidFill>
                <a:srgbClr val="2B4490"/>
              </a:solidFill>
            </a:endParaRPr>
          </a:p>
          <a:p>
            <a:r>
              <a:rPr lang="en-GB" sz="1600" i="1">
                <a:solidFill>
                  <a:srgbClr val="2B4490"/>
                </a:solidFill>
              </a:rPr>
              <a:t>90 days of 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DDA01D-FDC2-97D2-0DB5-C2C3995E92F3}"/>
              </a:ext>
            </a:extLst>
          </p:cNvPr>
          <p:cNvCxnSpPr>
            <a:cxnSpLocks/>
          </p:cNvCxnSpPr>
          <p:nvPr/>
        </p:nvCxnSpPr>
        <p:spPr>
          <a:xfrm flipV="1">
            <a:off x="6079974" y="5507665"/>
            <a:ext cx="1155096" cy="12741"/>
          </a:xfrm>
          <a:prstGeom prst="straightConnector1">
            <a:avLst/>
          </a:prstGeom>
          <a:ln w="28575">
            <a:solidFill>
              <a:srgbClr val="2B449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DDA01D-FDC2-97D2-0DB5-C2C3995E92F3}"/>
              </a:ext>
            </a:extLst>
          </p:cNvPr>
          <p:cNvCxnSpPr>
            <a:cxnSpLocks/>
          </p:cNvCxnSpPr>
          <p:nvPr/>
        </p:nvCxnSpPr>
        <p:spPr>
          <a:xfrm>
            <a:off x="6059164" y="6341696"/>
            <a:ext cx="1175906" cy="186695"/>
          </a:xfrm>
          <a:prstGeom prst="straightConnector1">
            <a:avLst/>
          </a:prstGeom>
          <a:ln w="28575">
            <a:solidFill>
              <a:srgbClr val="2B449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A96EDF-655B-533F-0258-8D473D5A6F2C}"/>
              </a:ext>
            </a:extLst>
          </p:cNvPr>
          <p:cNvCxnSpPr>
            <a:cxnSpLocks/>
          </p:cNvCxnSpPr>
          <p:nvPr/>
        </p:nvCxnSpPr>
        <p:spPr>
          <a:xfrm flipH="1" flipV="1">
            <a:off x="4511971" y="3442413"/>
            <a:ext cx="421536" cy="2536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AA547F2-A109-4893-50E1-65BD70DB3129}"/>
              </a:ext>
            </a:extLst>
          </p:cNvPr>
          <p:cNvSpPr txBox="1"/>
          <p:nvPr/>
        </p:nvSpPr>
        <p:spPr>
          <a:xfrm>
            <a:off x="3044989" y="1751752"/>
            <a:ext cx="2579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>
                <a:solidFill>
                  <a:srgbClr val="C00000"/>
                </a:solidFill>
              </a:rPr>
              <a:t>Distribution gets narrower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9DF97-4553-BF31-86EB-5AAA8EF6662F}"/>
              </a:ext>
            </a:extLst>
          </p:cNvPr>
          <p:cNvSpPr txBox="1"/>
          <p:nvPr/>
        </p:nvSpPr>
        <p:spPr>
          <a:xfrm>
            <a:off x="223596" y="2245297"/>
            <a:ext cx="30653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Show how importance of parameters change over time 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FontTx/>
              <a:buAutoNum type="arabicPeriod"/>
            </a:pPr>
            <a:r>
              <a:rPr lang="en-GB" dirty="0"/>
              <a:t>Allow quantification of parameter uncertainty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9215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32C1D76-E8AD-AED8-1DFD-DDA6FAE11F48}"/>
              </a:ext>
            </a:extLst>
          </p:cNvPr>
          <p:cNvGrpSpPr/>
          <p:nvPr/>
        </p:nvGrpSpPr>
        <p:grpSpPr>
          <a:xfrm>
            <a:off x="-87088" y="-55742"/>
            <a:ext cx="9231088" cy="1699485"/>
            <a:chOff x="-87088" y="-55742"/>
            <a:chExt cx="9231088" cy="1699485"/>
          </a:xfrm>
        </p:grpSpPr>
        <p:pic>
          <p:nvPicPr>
            <p:cNvPr id="17" name="Picture 16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E26F971D-9DC3-9AFF-D769-1EC264FDC9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89" t="10444" r="10048" b="65520"/>
            <a:stretch/>
          </p:blipFill>
          <p:spPr>
            <a:xfrm>
              <a:off x="-87088" y="0"/>
              <a:ext cx="6264155" cy="1643743"/>
            </a:xfrm>
            <a:prstGeom prst="rect">
              <a:avLst/>
            </a:prstGeom>
          </p:spPr>
        </p:pic>
        <p:pic>
          <p:nvPicPr>
            <p:cNvPr id="18" name="Picture 17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72BC3478-1F9B-0F05-3FC8-DAB5CB0D09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1" t="12278" r="87382" b="63750"/>
            <a:stretch/>
          </p:blipFill>
          <p:spPr>
            <a:xfrm>
              <a:off x="6177067" y="4330"/>
              <a:ext cx="679499" cy="1639413"/>
            </a:xfrm>
            <a:prstGeom prst="rect">
              <a:avLst/>
            </a:prstGeom>
          </p:spPr>
        </p:pic>
        <p:pic>
          <p:nvPicPr>
            <p:cNvPr id="19" name="Picture 18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6459A752-A165-9077-0D18-83613E2FFE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98" t="-476" r="477" b="75695"/>
            <a:stretch/>
          </p:blipFill>
          <p:spPr>
            <a:xfrm>
              <a:off x="6618508" y="-55742"/>
              <a:ext cx="2525492" cy="1699485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6FDABD-BCEE-AB94-59F7-53830B53354A}"/>
              </a:ext>
            </a:extLst>
          </p:cNvPr>
          <p:cNvSpPr/>
          <p:nvPr/>
        </p:nvSpPr>
        <p:spPr>
          <a:xfrm>
            <a:off x="380688" y="423013"/>
            <a:ext cx="8539716" cy="954107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>
            <a:spAutoFit/>
          </a:bodyPr>
          <a:lstStyle/>
          <a:p>
            <a:r>
              <a:rPr lang="en-GB" sz="5600" b="1">
                <a:solidFill>
                  <a:srgbClr val="002060"/>
                </a:solidFill>
                <a:latin typeface="Candara" panose="020E0502030303020204" pitchFamily="34" charset="0"/>
              </a:rPr>
              <a:t>Conclusions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DA18D7-F20A-8798-CC62-4E5FBDA99619}"/>
              </a:ext>
            </a:extLst>
          </p:cNvPr>
          <p:cNvSpPr txBox="1"/>
          <p:nvPr/>
        </p:nvSpPr>
        <p:spPr>
          <a:xfrm>
            <a:off x="380688" y="1855875"/>
            <a:ext cx="8113986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/>
              <a:t>Dynamic recalibration of an individual based model is possible, and:</a:t>
            </a:r>
          </a:p>
          <a:p>
            <a:endParaRPr lang="en-GB" sz="25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500" dirty="0"/>
              <a:t>Preliminary results, but, proof of concept that ABC with ABM: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GB" sz="2500" dirty="0"/>
              <a:t>Allow new data to be used as it arises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GB" sz="2500" dirty="0"/>
              <a:t>Allows us to understand uncertainty in our predictions and the parameter values driving the model behind them</a:t>
            </a:r>
            <a:endParaRPr lang="en-GB" dirty="0"/>
          </a:p>
          <a:p>
            <a:pPr marL="800100" lvl="1" indent="-342900">
              <a:buAutoNum type="arabicPeriod"/>
            </a:pPr>
            <a:endParaRPr lang="en-GB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12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A4D16C5-5252-189F-5F1E-C92B72DF7520}"/>
              </a:ext>
            </a:extLst>
          </p:cNvPr>
          <p:cNvGrpSpPr/>
          <p:nvPr/>
        </p:nvGrpSpPr>
        <p:grpSpPr>
          <a:xfrm>
            <a:off x="-87088" y="-55742"/>
            <a:ext cx="9231088" cy="1699485"/>
            <a:chOff x="-87088" y="-55742"/>
            <a:chExt cx="9231088" cy="1699485"/>
          </a:xfrm>
        </p:grpSpPr>
        <p:pic>
          <p:nvPicPr>
            <p:cNvPr id="20" name="Picture 19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4C3AFBFC-E798-FCBE-809E-A78EA0CB20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89" t="10444" r="10048" b="65520"/>
            <a:stretch/>
          </p:blipFill>
          <p:spPr>
            <a:xfrm>
              <a:off x="-87088" y="0"/>
              <a:ext cx="6264155" cy="1643743"/>
            </a:xfrm>
            <a:prstGeom prst="rect">
              <a:avLst/>
            </a:prstGeom>
          </p:spPr>
        </p:pic>
        <p:pic>
          <p:nvPicPr>
            <p:cNvPr id="21" name="Picture 20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63D94C0A-9069-7BE8-DAF0-38FAEFCA85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1" t="12278" r="87382" b="63750"/>
            <a:stretch/>
          </p:blipFill>
          <p:spPr>
            <a:xfrm>
              <a:off x="6177067" y="4330"/>
              <a:ext cx="679499" cy="1639413"/>
            </a:xfrm>
            <a:prstGeom prst="rect">
              <a:avLst/>
            </a:prstGeom>
          </p:spPr>
        </p:pic>
        <p:pic>
          <p:nvPicPr>
            <p:cNvPr id="22" name="Picture 21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3AEB8834-65CB-F5D0-FA2C-1E0DFB247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98" t="-476" r="477" b="75695"/>
            <a:stretch/>
          </p:blipFill>
          <p:spPr>
            <a:xfrm>
              <a:off x="6618508" y="-55742"/>
              <a:ext cx="2525492" cy="1699485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6FDABD-BCEE-AB94-59F7-53830B53354A}"/>
              </a:ext>
            </a:extLst>
          </p:cNvPr>
          <p:cNvSpPr/>
          <p:nvPr/>
        </p:nvSpPr>
        <p:spPr>
          <a:xfrm>
            <a:off x="380688" y="423013"/>
            <a:ext cx="8539716" cy="954107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>
            <a:spAutoFit/>
          </a:bodyPr>
          <a:lstStyle/>
          <a:p>
            <a:r>
              <a:rPr lang="en-GB" sz="5600" b="1">
                <a:solidFill>
                  <a:srgbClr val="002060"/>
                </a:solidFill>
                <a:latin typeface="Candara" panose="020E0502030303020204" pitchFamily="34" charset="0"/>
              </a:rPr>
              <a:t>Challenges!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6B3961A-A847-8C1F-60BF-E95F50147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688" y="1971444"/>
            <a:ext cx="55657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Model uncertainty</a:t>
            </a:r>
          </a:p>
          <a:p>
            <a:pPr lvl="1"/>
            <a:r>
              <a:rPr lang="en-GB" sz="2000" dirty="0"/>
              <a:t>Structural model uncertainty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600" dirty="0"/>
              <a:t>System complicated</a:t>
            </a:r>
          </a:p>
          <a:p>
            <a:pPr lvl="1"/>
            <a:r>
              <a:rPr lang="en-GB" sz="2000" dirty="0"/>
              <a:t>Scenario uncertainty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600" dirty="0"/>
              <a:t>Pandemic constantly evolving dynamics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GB" sz="1400" dirty="0"/>
              <a:t>Changing vaccination rates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GB" sz="1400" dirty="0"/>
              <a:t>New variants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GB" sz="1400" dirty="0"/>
              <a:t>Different testing approaches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GB" sz="1400" dirty="0"/>
              <a:t>Policy interventions</a:t>
            </a:r>
          </a:p>
          <a:p>
            <a:pPr lvl="1"/>
            <a:r>
              <a:rPr lang="en-GB" sz="2000" dirty="0"/>
              <a:t>Stochastic uncertainty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600" dirty="0"/>
              <a:t>Even a perfectly calibrated model will diverge from reality</a:t>
            </a:r>
          </a:p>
          <a:p>
            <a:pPr lvl="1"/>
            <a:r>
              <a:rPr lang="en-GB" sz="2000" dirty="0"/>
              <a:t>Parameter uncertainty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600" dirty="0"/>
              <a:t>Behaviour of Covid unknown; data limited</a:t>
            </a:r>
          </a:p>
          <a:p>
            <a:pPr lvl="3"/>
            <a:endParaRPr lang="en-GB" sz="1400" dirty="0"/>
          </a:p>
          <a:p>
            <a:pPr lvl="3"/>
            <a:endParaRPr lang="en-GB" sz="1400" dirty="0"/>
          </a:p>
          <a:p>
            <a:pPr lvl="3"/>
            <a:endParaRPr lang="en-GB" sz="1400" dirty="0"/>
          </a:p>
          <a:p>
            <a:pPr lvl="2"/>
            <a:endParaRPr lang="en-GB" sz="1600" dirty="0"/>
          </a:p>
        </p:txBody>
      </p:sp>
      <p:pic>
        <p:nvPicPr>
          <p:cNvPr id="12" name="Picture 6" descr="https://www.outertemple.com/wp-content/uploads/2021/05/shutterstock_1704539470-1-1.jpg"/>
          <p:cNvPicPr>
            <a:picLocks noChangeAspect="1" noChangeArrowheads="1"/>
          </p:cNvPicPr>
          <p:nvPr/>
        </p:nvPicPr>
        <p:blipFill rotWithShape="1">
          <a:blip r:embed="rId5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2284"/>
                    </a14:imgEffect>
                    <a14:imgEffect>
                      <a14:saturation sat="1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706"/>
          <a:stretch/>
        </p:blipFill>
        <p:spPr bwMode="auto">
          <a:xfrm>
            <a:off x="6516816" y="2122498"/>
            <a:ext cx="2143362" cy="362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617970B-C272-6D7A-2256-BBCC5647DA09}"/>
              </a:ext>
            </a:extLst>
          </p:cNvPr>
          <p:cNvSpPr/>
          <p:nvPr/>
        </p:nvSpPr>
        <p:spPr>
          <a:xfrm rot="16200000">
            <a:off x="2858375" y="3513374"/>
            <a:ext cx="610391" cy="4638368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190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A4D16C5-5252-189F-5F1E-C92B72DF7520}"/>
              </a:ext>
            </a:extLst>
          </p:cNvPr>
          <p:cNvGrpSpPr/>
          <p:nvPr/>
        </p:nvGrpSpPr>
        <p:grpSpPr>
          <a:xfrm>
            <a:off x="-87088" y="-55742"/>
            <a:ext cx="9231088" cy="1699485"/>
            <a:chOff x="-87088" y="-55742"/>
            <a:chExt cx="9231088" cy="1699485"/>
          </a:xfrm>
        </p:grpSpPr>
        <p:pic>
          <p:nvPicPr>
            <p:cNvPr id="20" name="Picture 19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4C3AFBFC-E798-FCBE-809E-A78EA0CB20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89" t="10444" r="10048" b="65520"/>
            <a:stretch/>
          </p:blipFill>
          <p:spPr>
            <a:xfrm>
              <a:off x="-87088" y="0"/>
              <a:ext cx="6264155" cy="1643743"/>
            </a:xfrm>
            <a:prstGeom prst="rect">
              <a:avLst/>
            </a:prstGeom>
          </p:spPr>
        </p:pic>
        <p:pic>
          <p:nvPicPr>
            <p:cNvPr id="21" name="Picture 20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63D94C0A-9069-7BE8-DAF0-38FAEFCA85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1" t="12278" r="87382" b="63750"/>
            <a:stretch/>
          </p:blipFill>
          <p:spPr>
            <a:xfrm>
              <a:off x="6177067" y="4330"/>
              <a:ext cx="679499" cy="1639413"/>
            </a:xfrm>
            <a:prstGeom prst="rect">
              <a:avLst/>
            </a:prstGeom>
          </p:spPr>
        </p:pic>
        <p:pic>
          <p:nvPicPr>
            <p:cNvPr id="22" name="Picture 21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3AEB8834-65CB-F5D0-FA2C-1E0DFB247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98" t="-476" r="477" b="75695"/>
            <a:stretch/>
          </p:blipFill>
          <p:spPr>
            <a:xfrm>
              <a:off x="6618508" y="-55742"/>
              <a:ext cx="2525492" cy="1699485"/>
            </a:xfrm>
            <a:prstGeom prst="rect">
              <a:avLst/>
            </a:prstGeom>
          </p:spPr>
        </p:pic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6B3961A-A847-8C1F-60BF-E95F50147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203" y="1455906"/>
            <a:ext cx="6979353" cy="125347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1000" dirty="0"/>
          </a:p>
          <a:p>
            <a:pPr lvl="1"/>
            <a:r>
              <a:rPr lang="en-GB" sz="2000" dirty="0"/>
              <a:t>Parameter uncertainty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600" dirty="0"/>
              <a:t>Behaviour of Covid unknown; data limited</a:t>
            </a:r>
          </a:p>
          <a:p>
            <a:pPr lvl="3"/>
            <a:endParaRPr lang="en-GB" sz="1400" dirty="0"/>
          </a:p>
          <a:p>
            <a:pPr lvl="3"/>
            <a:endParaRPr lang="en-GB" sz="1400" dirty="0"/>
          </a:p>
          <a:p>
            <a:pPr lvl="3"/>
            <a:endParaRPr lang="en-GB" sz="1400" dirty="0"/>
          </a:p>
          <a:p>
            <a:pPr lvl="2"/>
            <a:endParaRPr lang="en-GB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ADC598-0350-89D9-363C-1F9B8DF8A735}"/>
              </a:ext>
            </a:extLst>
          </p:cNvPr>
          <p:cNvSpPr/>
          <p:nvPr/>
        </p:nvSpPr>
        <p:spPr>
          <a:xfrm>
            <a:off x="380688" y="423013"/>
            <a:ext cx="8539716" cy="954107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>
            <a:spAutoFit/>
          </a:bodyPr>
          <a:lstStyle/>
          <a:p>
            <a:r>
              <a:rPr lang="en-GB" sz="5600" b="1">
                <a:solidFill>
                  <a:srgbClr val="002060"/>
                </a:solidFill>
                <a:latin typeface="Candara" panose="020E0502030303020204" pitchFamily="34" charset="0"/>
              </a:rPr>
              <a:t>Challenges!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6FDABD-BCEE-AB94-59F7-53830B53354A}"/>
              </a:ext>
            </a:extLst>
          </p:cNvPr>
          <p:cNvSpPr/>
          <p:nvPr/>
        </p:nvSpPr>
        <p:spPr>
          <a:xfrm>
            <a:off x="371162" y="426458"/>
            <a:ext cx="85397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600" b="1" dirty="0">
                <a:solidFill>
                  <a:srgbClr val="002060"/>
                </a:solidFill>
                <a:latin typeface="Candara" panose="020E0502030303020204" pitchFamily="34" charset="0"/>
              </a:rPr>
              <a:t>Challenges! </a:t>
            </a:r>
          </a:p>
        </p:txBody>
      </p:sp>
    </p:spTree>
    <p:extLst>
      <p:ext uri="{BB962C8B-B14F-4D97-AF65-F5344CB8AC3E}">
        <p14:creationId xmlns:p14="http://schemas.microsoft.com/office/powerpoint/2010/main" val="237999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111E-6 L -0.00555 -0.5106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-255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0.02107 L 0.01406 -0.5192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" y="-2490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A4D16C5-5252-189F-5F1E-C92B72DF7520}"/>
              </a:ext>
            </a:extLst>
          </p:cNvPr>
          <p:cNvGrpSpPr/>
          <p:nvPr/>
        </p:nvGrpSpPr>
        <p:grpSpPr>
          <a:xfrm>
            <a:off x="-87088" y="-55742"/>
            <a:ext cx="9231088" cy="1699485"/>
            <a:chOff x="-87088" y="-55742"/>
            <a:chExt cx="9231088" cy="1699485"/>
          </a:xfrm>
        </p:grpSpPr>
        <p:pic>
          <p:nvPicPr>
            <p:cNvPr id="20" name="Picture 19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4C3AFBFC-E798-FCBE-809E-A78EA0CB20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89" t="10444" r="10048" b="65520"/>
            <a:stretch/>
          </p:blipFill>
          <p:spPr>
            <a:xfrm>
              <a:off x="-87088" y="0"/>
              <a:ext cx="6264155" cy="1643743"/>
            </a:xfrm>
            <a:prstGeom prst="rect">
              <a:avLst/>
            </a:prstGeom>
          </p:spPr>
        </p:pic>
        <p:pic>
          <p:nvPicPr>
            <p:cNvPr id="21" name="Picture 20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63D94C0A-9069-7BE8-DAF0-38FAEFCA85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1" t="12278" r="87382" b="63750"/>
            <a:stretch/>
          </p:blipFill>
          <p:spPr>
            <a:xfrm>
              <a:off x="6177067" y="4330"/>
              <a:ext cx="679499" cy="1639413"/>
            </a:xfrm>
            <a:prstGeom prst="rect">
              <a:avLst/>
            </a:prstGeom>
          </p:spPr>
        </p:pic>
        <p:pic>
          <p:nvPicPr>
            <p:cNvPr id="22" name="Picture 21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3AEB8834-65CB-F5D0-FA2C-1E0DFB247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98" t="-476" r="477" b="75695"/>
            <a:stretch/>
          </p:blipFill>
          <p:spPr>
            <a:xfrm>
              <a:off x="6618508" y="-55742"/>
              <a:ext cx="2525492" cy="1699485"/>
            </a:xfrm>
            <a:prstGeom prst="rect">
              <a:avLst/>
            </a:prstGeom>
          </p:spPr>
        </p:pic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6B3961A-A847-8C1F-60BF-E95F50147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203" y="1455906"/>
            <a:ext cx="6979353" cy="125347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1000" dirty="0"/>
          </a:p>
          <a:p>
            <a:pPr lvl="1"/>
            <a:r>
              <a:rPr lang="en-GB" sz="2000" dirty="0"/>
              <a:t>Parameter uncertainty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600" dirty="0"/>
              <a:t>Behaviour of Covid unknown; data limited</a:t>
            </a:r>
          </a:p>
          <a:p>
            <a:pPr lvl="3"/>
            <a:endParaRPr lang="en-GB" sz="1400" dirty="0"/>
          </a:p>
          <a:p>
            <a:pPr lvl="3"/>
            <a:endParaRPr lang="en-GB" sz="1400" dirty="0"/>
          </a:p>
          <a:p>
            <a:pPr lvl="3"/>
            <a:endParaRPr lang="en-GB" sz="1400" dirty="0"/>
          </a:p>
          <a:p>
            <a:pPr lvl="2"/>
            <a:endParaRPr lang="en-GB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D2FD8C-56F9-D081-28D6-46AA9E543127}"/>
              </a:ext>
            </a:extLst>
          </p:cNvPr>
          <p:cNvSpPr txBox="1">
            <a:spLocks/>
          </p:cNvSpPr>
          <p:nvPr/>
        </p:nvSpPr>
        <p:spPr>
          <a:xfrm>
            <a:off x="135512" y="4583624"/>
            <a:ext cx="3886693" cy="21072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Approximate Bayesian Computation:</a:t>
            </a:r>
          </a:p>
          <a:p>
            <a:pPr lvl="1"/>
            <a:r>
              <a:rPr lang="en-GB" sz="2000" dirty="0"/>
              <a:t>Use data as it arises </a:t>
            </a:r>
          </a:p>
          <a:p>
            <a:pPr lvl="1"/>
            <a:r>
              <a:rPr lang="en-GB" sz="2000" dirty="0"/>
              <a:t>Better understand parameters and  uncertainty</a:t>
            </a:r>
          </a:p>
          <a:p>
            <a:pPr lvl="1"/>
            <a:r>
              <a:rPr lang="en-GB" sz="2000" dirty="0"/>
              <a:t>Better quantification of uncertainty in predictions</a:t>
            </a:r>
          </a:p>
          <a:p>
            <a:pPr marL="457200" lvl="1" indent="0">
              <a:buNone/>
            </a:pPr>
            <a:endParaRPr lang="en-GB" sz="2000" dirty="0"/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8" name="Picture 2" descr="Arrow Icon 4215464">
            <a:extLst>
              <a:ext uri="{FF2B5EF4-FFF2-40B4-BE49-F238E27FC236}">
                <a16:creationId xmlns:a16="http://schemas.microsoft.com/office/drawing/2014/main" id="{E6CA5D59-6733-5796-7830-F559FCE426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2" t="32175" r="28958" b="31424"/>
          <a:stretch/>
        </p:blipFill>
        <p:spPr bwMode="auto">
          <a:xfrm rot="566587">
            <a:off x="2790115" y="2784953"/>
            <a:ext cx="2834224" cy="209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5689C9-A7C4-ED43-6F83-E25AC7D66BA9}"/>
              </a:ext>
            </a:extLst>
          </p:cNvPr>
          <p:cNvCxnSpPr/>
          <p:nvPr/>
        </p:nvCxnSpPr>
        <p:spPr>
          <a:xfrm flipV="1">
            <a:off x="4207227" y="2368200"/>
            <a:ext cx="561474" cy="212664"/>
          </a:xfrm>
          <a:prstGeom prst="line">
            <a:avLst/>
          </a:prstGeom>
          <a:ln w="73025">
            <a:solidFill>
              <a:srgbClr val="2B44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6B23B82-9AE4-6006-EE3F-A3A6DCA6D1D5}"/>
              </a:ext>
            </a:extLst>
          </p:cNvPr>
          <p:cNvSpPr txBox="1"/>
          <p:nvPr/>
        </p:nvSpPr>
        <p:spPr>
          <a:xfrm>
            <a:off x="4771346" y="2313682"/>
            <a:ext cx="298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increasingly available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B9272BD-E475-863B-E460-2AEC78CE1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11509">
            <a:off x="5712468" y="2979182"/>
            <a:ext cx="2654428" cy="2927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FADC598-0350-89D9-363C-1F9B8DF8A735}"/>
              </a:ext>
            </a:extLst>
          </p:cNvPr>
          <p:cNvSpPr/>
          <p:nvPr/>
        </p:nvSpPr>
        <p:spPr>
          <a:xfrm>
            <a:off x="380688" y="423013"/>
            <a:ext cx="8539716" cy="954107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>
            <a:spAutoFit/>
          </a:bodyPr>
          <a:lstStyle/>
          <a:p>
            <a:r>
              <a:rPr lang="en-GB" sz="5600" b="1">
                <a:solidFill>
                  <a:srgbClr val="002060"/>
                </a:solidFill>
                <a:latin typeface="Candara" panose="020E0502030303020204" pitchFamily="34" charset="0"/>
              </a:rPr>
              <a:t>Challenges!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6FDABD-BCEE-AB94-59F7-53830B53354A}"/>
              </a:ext>
            </a:extLst>
          </p:cNvPr>
          <p:cNvSpPr/>
          <p:nvPr/>
        </p:nvSpPr>
        <p:spPr>
          <a:xfrm>
            <a:off x="371162" y="426458"/>
            <a:ext cx="85397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600" b="1" strike="sngStrike">
                <a:solidFill>
                  <a:srgbClr val="002060"/>
                </a:solidFill>
                <a:latin typeface="Candara" panose="020E0502030303020204" pitchFamily="34" charset="0"/>
              </a:rPr>
              <a:t>Challenges! </a:t>
            </a:r>
            <a:r>
              <a:rPr lang="en-GB" sz="5600" b="1">
                <a:solidFill>
                  <a:srgbClr val="002060"/>
                </a:solidFill>
                <a:latin typeface="Candara" panose="020E0502030303020204" pitchFamily="34" charset="0"/>
              </a:rPr>
              <a:t>Solutions?</a:t>
            </a:r>
          </a:p>
        </p:txBody>
      </p:sp>
    </p:spTree>
    <p:extLst>
      <p:ext uri="{BB962C8B-B14F-4D97-AF65-F5344CB8AC3E}">
        <p14:creationId xmlns:p14="http://schemas.microsoft.com/office/powerpoint/2010/main" val="363882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111E-6 L -0.00555 -0.5106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-255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0.02107 L 0.01406 -0.5192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" y="-2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6" grpId="0"/>
      <p:bldP spid="15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AB421AF-720C-1A47-A3A3-3DFD0813711F}"/>
              </a:ext>
            </a:extLst>
          </p:cNvPr>
          <p:cNvGrpSpPr/>
          <p:nvPr/>
        </p:nvGrpSpPr>
        <p:grpSpPr>
          <a:xfrm>
            <a:off x="-87088" y="-55742"/>
            <a:ext cx="9231088" cy="1699485"/>
            <a:chOff x="-87088" y="-55742"/>
            <a:chExt cx="9231088" cy="1699485"/>
          </a:xfrm>
        </p:grpSpPr>
        <p:pic>
          <p:nvPicPr>
            <p:cNvPr id="16" name="Picture 15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66F7CF1B-5858-4C14-6473-D11C3BB04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89" t="10444" r="10048" b="65520"/>
            <a:stretch/>
          </p:blipFill>
          <p:spPr>
            <a:xfrm>
              <a:off x="-87088" y="0"/>
              <a:ext cx="6264155" cy="1643743"/>
            </a:xfrm>
            <a:prstGeom prst="rect">
              <a:avLst/>
            </a:prstGeom>
          </p:spPr>
        </p:pic>
        <p:pic>
          <p:nvPicPr>
            <p:cNvPr id="17" name="Picture 16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01933537-0A21-632B-1E01-A2B198B9D1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1" t="12278" r="87382" b="63750"/>
            <a:stretch/>
          </p:blipFill>
          <p:spPr>
            <a:xfrm>
              <a:off x="6177067" y="4330"/>
              <a:ext cx="679499" cy="1639413"/>
            </a:xfrm>
            <a:prstGeom prst="rect">
              <a:avLst/>
            </a:prstGeom>
          </p:spPr>
        </p:pic>
        <p:pic>
          <p:nvPicPr>
            <p:cNvPr id="18" name="Picture 17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14836B80-FBD8-201B-4E59-B5AE28B1D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98" t="-476" r="477" b="75695"/>
            <a:stretch/>
          </p:blipFill>
          <p:spPr>
            <a:xfrm>
              <a:off x="6618508" y="-55742"/>
              <a:ext cx="2525492" cy="1699485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A9DF0B6-2A3B-8098-74B8-863115E5CAA0}"/>
              </a:ext>
            </a:extLst>
          </p:cNvPr>
          <p:cNvSpPr/>
          <p:nvPr/>
        </p:nvSpPr>
        <p:spPr>
          <a:xfrm>
            <a:off x="380688" y="423013"/>
            <a:ext cx="8539716" cy="954107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>
            <a:spAutoFit/>
          </a:bodyPr>
          <a:lstStyle/>
          <a:p>
            <a:r>
              <a:rPr lang="en-GB" sz="5600" b="1" err="1">
                <a:solidFill>
                  <a:srgbClr val="002060"/>
                </a:solidFill>
                <a:latin typeface="Candara" panose="020E0502030303020204" pitchFamily="34" charset="0"/>
              </a:rPr>
              <a:t>DyME</a:t>
            </a:r>
            <a:r>
              <a:rPr lang="en-GB" sz="5600" b="1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622178-4571-3A21-0969-0B8BD3123F9C}"/>
              </a:ext>
            </a:extLst>
          </p:cNvPr>
          <p:cNvSpPr txBox="1"/>
          <p:nvPr/>
        </p:nvSpPr>
        <p:spPr>
          <a:xfrm>
            <a:off x="2470537" y="698651"/>
            <a:ext cx="523231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/>
              <a:t>Dy</a:t>
            </a:r>
            <a:r>
              <a:rPr lang="en-GB" sz="2500"/>
              <a:t>namic </a:t>
            </a:r>
            <a:r>
              <a:rPr lang="en-GB" sz="2500" b="1"/>
              <a:t>M</a:t>
            </a:r>
            <a:r>
              <a:rPr lang="en-GB" sz="2500"/>
              <a:t>odel of </a:t>
            </a:r>
            <a:r>
              <a:rPr lang="en-GB" sz="2500" b="1"/>
              <a:t>E</a:t>
            </a:r>
            <a:r>
              <a:rPr lang="en-GB" sz="2500"/>
              <a:t>pidemics (</a:t>
            </a:r>
            <a:r>
              <a:rPr lang="en-GB" sz="2500" b="1" err="1"/>
              <a:t>DyME</a:t>
            </a:r>
            <a:r>
              <a:rPr lang="en-GB" sz="2500"/>
              <a:t>) </a:t>
            </a:r>
          </a:p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7D6751-CBCB-34CD-316C-3D51582154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8" y="6115034"/>
            <a:ext cx="624886" cy="6248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BF3198E-B0CE-C0F2-03C2-3C6638BCD9AE}"/>
              </a:ext>
            </a:extLst>
          </p:cNvPr>
          <p:cNvSpPr/>
          <p:nvPr/>
        </p:nvSpPr>
        <p:spPr>
          <a:xfrm>
            <a:off x="757924" y="6198791"/>
            <a:ext cx="49813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>
                <a:solidFill>
                  <a:srgbClr val="222222"/>
                </a:solidFill>
                <a:latin typeface="Arial" panose="020B0604020202020204" pitchFamily="34" charset="0"/>
              </a:rPr>
              <a:t>Spooner, F., Abrams, J.F., Morrissey, K., </a:t>
            </a:r>
            <a:r>
              <a:rPr lang="en-GB" sz="1000" err="1">
                <a:solidFill>
                  <a:srgbClr val="222222"/>
                </a:solidFill>
                <a:latin typeface="Arial" panose="020B0604020202020204" pitchFamily="34" charset="0"/>
              </a:rPr>
              <a:t>Shaddick</a:t>
            </a:r>
            <a:r>
              <a:rPr lang="en-GB" sz="1000">
                <a:solidFill>
                  <a:srgbClr val="222222"/>
                </a:solidFill>
                <a:latin typeface="Arial" panose="020B0604020202020204" pitchFamily="34" charset="0"/>
              </a:rPr>
              <a:t>, G., Batty, M., Milton, R., Dennett, A., Lomax, N., Malleson, N., </a:t>
            </a:r>
            <a:r>
              <a:rPr lang="en-GB" sz="1000" err="1">
                <a:solidFill>
                  <a:srgbClr val="222222"/>
                </a:solidFill>
                <a:latin typeface="Arial" panose="020B0604020202020204" pitchFamily="34" charset="0"/>
              </a:rPr>
              <a:t>Nelissen</a:t>
            </a:r>
            <a:r>
              <a:rPr lang="en-GB" sz="1000">
                <a:solidFill>
                  <a:srgbClr val="222222"/>
                </a:solidFill>
                <a:latin typeface="Arial" panose="020B0604020202020204" pitchFamily="34" charset="0"/>
              </a:rPr>
              <a:t>, N. and Coleman, A., 2021. A dynamic microsimulation model for epidemics. </a:t>
            </a:r>
            <a:r>
              <a:rPr lang="en-GB" sz="1000" i="1">
                <a:solidFill>
                  <a:srgbClr val="222222"/>
                </a:solidFill>
                <a:latin typeface="Arial" panose="020B0604020202020204" pitchFamily="34" charset="0"/>
              </a:rPr>
              <a:t>Social Science &amp; Medicine</a:t>
            </a:r>
            <a:r>
              <a:rPr lang="en-GB" sz="100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GB" sz="1000" i="1">
                <a:solidFill>
                  <a:srgbClr val="222222"/>
                </a:solidFill>
                <a:latin typeface="Arial" panose="020B0604020202020204" pitchFamily="34" charset="0"/>
              </a:rPr>
              <a:t>291</a:t>
            </a:r>
            <a:r>
              <a:rPr lang="en-GB" sz="1000">
                <a:solidFill>
                  <a:srgbClr val="222222"/>
                </a:solidFill>
                <a:latin typeface="Arial" panose="020B0604020202020204" pitchFamily="34" charset="0"/>
              </a:rPr>
              <a:t>, p.114461.</a:t>
            </a:r>
            <a:endParaRPr lang="en-GB" sz="10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42F5211-5819-D054-C76F-F836B24129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7" r="59722"/>
          <a:stretch/>
        </p:blipFill>
        <p:spPr bwMode="auto">
          <a:xfrm>
            <a:off x="827821" y="2389298"/>
            <a:ext cx="3285432" cy="2718555"/>
          </a:xfrm>
          <a:custGeom>
            <a:avLst/>
            <a:gdLst>
              <a:gd name="connsiteX0" fmla="*/ 0 w 3285432"/>
              <a:gd name="connsiteY0" fmla="*/ 0 h 2718555"/>
              <a:gd name="connsiteX1" fmla="*/ 624232 w 3285432"/>
              <a:gd name="connsiteY1" fmla="*/ 0 h 2718555"/>
              <a:gd name="connsiteX2" fmla="*/ 1182756 w 3285432"/>
              <a:gd name="connsiteY2" fmla="*/ 0 h 2718555"/>
              <a:gd name="connsiteX3" fmla="*/ 1905551 w 3285432"/>
              <a:gd name="connsiteY3" fmla="*/ 0 h 2718555"/>
              <a:gd name="connsiteX4" fmla="*/ 2529783 w 3285432"/>
              <a:gd name="connsiteY4" fmla="*/ 0 h 2718555"/>
              <a:gd name="connsiteX5" fmla="*/ 3285432 w 3285432"/>
              <a:gd name="connsiteY5" fmla="*/ 0 h 2718555"/>
              <a:gd name="connsiteX6" fmla="*/ 3285432 w 3285432"/>
              <a:gd name="connsiteY6" fmla="*/ 734010 h 2718555"/>
              <a:gd name="connsiteX7" fmla="*/ 3285432 w 3285432"/>
              <a:gd name="connsiteY7" fmla="*/ 1413649 h 2718555"/>
              <a:gd name="connsiteX8" fmla="*/ 3285432 w 3285432"/>
              <a:gd name="connsiteY8" fmla="*/ 2093287 h 2718555"/>
              <a:gd name="connsiteX9" fmla="*/ 3285432 w 3285432"/>
              <a:gd name="connsiteY9" fmla="*/ 2718555 h 2718555"/>
              <a:gd name="connsiteX10" fmla="*/ 2694054 w 3285432"/>
              <a:gd name="connsiteY10" fmla="*/ 2718555 h 2718555"/>
              <a:gd name="connsiteX11" fmla="*/ 2036968 w 3285432"/>
              <a:gd name="connsiteY11" fmla="*/ 2718555 h 2718555"/>
              <a:gd name="connsiteX12" fmla="*/ 1412736 w 3285432"/>
              <a:gd name="connsiteY12" fmla="*/ 2718555 h 2718555"/>
              <a:gd name="connsiteX13" fmla="*/ 689941 w 3285432"/>
              <a:gd name="connsiteY13" fmla="*/ 2718555 h 2718555"/>
              <a:gd name="connsiteX14" fmla="*/ 0 w 3285432"/>
              <a:gd name="connsiteY14" fmla="*/ 2718555 h 2718555"/>
              <a:gd name="connsiteX15" fmla="*/ 0 w 3285432"/>
              <a:gd name="connsiteY15" fmla="*/ 2093287 h 2718555"/>
              <a:gd name="connsiteX16" fmla="*/ 0 w 3285432"/>
              <a:gd name="connsiteY16" fmla="*/ 1413649 h 2718555"/>
              <a:gd name="connsiteX17" fmla="*/ 0 w 3285432"/>
              <a:gd name="connsiteY17" fmla="*/ 761195 h 2718555"/>
              <a:gd name="connsiteX18" fmla="*/ 0 w 3285432"/>
              <a:gd name="connsiteY18" fmla="*/ 0 h 271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85432" h="2718555" extrusionOk="0">
                <a:moveTo>
                  <a:pt x="0" y="0"/>
                </a:moveTo>
                <a:cubicBezTo>
                  <a:pt x="276754" y="-30056"/>
                  <a:pt x="452873" y="-1655"/>
                  <a:pt x="624232" y="0"/>
                </a:cubicBezTo>
                <a:cubicBezTo>
                  <a:pt x="795591" y="1655"/>
                  <a:pt x="1070301" y="-19102"/>
                  <a:pt x="1182756" y="0"/>
                </a:cubicBezTo>
                <a:cubicBezTo>
                  <a:pt x="1295211" y="19102"/>
                  <a:pt x="1589523" y="28446"/>
                  <a:pt x="1905551" y="0"/>
                </a:cubicBezTo>
                <a:cubicBezTo>
                  <a:pt x="2221579" y="-28446"/>
                  <a:pt x="2284248" y="-15766"/>
                  <a:pt x="2529783" y="0"/>
                </a:cubicBezTo>
                <a:cubicBezTo>
                  <a:pt x="2775318" y="15766"/>
                  <a:pt x="3020999" y="-32962"/>
                  <a:pt x="3285432" y="0"/>
                </a:cubicBezTo>
                <a:cubicBezTo>
                  <a:pt x="3292426" y="219750"/>
                  <a:pt x="3284823" y="521588"/>
                  <a:pt x="3285432" y="734010"/>
                </a:cubicBezTo>
                <a:cubicBezTo>
                  <a:pt x="3286042" y="946432"/>
                  <a:pt x="3310331" y="1102964"/>
                  <a:pt x="3285432" y="1413649"/>
                </a:cubicBezTo>
                <a:cubicBezTo>
                  <a:pt x="3260533" y="1724334"/>
                  <a:pt x="3281182" y="1878659"/>
                  <a:pt x="3285432" y="2093287"/>
                </a:cubicBezTo>
                <a:cubicBezTo>
                  <a:pt x="3289682" y="2307915"/>
                  <a:pt x="3285281" y="2566475"/>
                  <a:pt x="3285432" y="2718555"/>
                </a:cubicBezTo>
                <a:cubicBezTo>
                  <a:pt x="3035325" y="2734975"/>
                  <a:pt x="2831559" y="2708385"/>
                  <a:pt x="2694054" y="2718555"/>
                </a:cubicBezTo>
                <a:cubicBezTo>
                  <a:pt x="2556549" y="2728725"/>
                  <a:pt x="2270078" y="2734673"/>
                  <a:pt x="2036968" y="2718555"/>
                </a:cubicBezTo>
                <a:cubicBezTo>
                  <a:pt x="1803858" y="2702437"/>
                  <a:pt x="1588795" y="2727933"/>
                  <a:pt x="1412736" y="2718555"/>
                </a:cubicBezTo>
                <a:cubicBezTo>
                  <a:pt x="1236677" y="2709177"/>
                  <a:pt x="984117" y="2722462"/>
                  <a:pt x="689941" y="2718555"/>
                </a:cubicBezTo>
                <a:cubicBezTo>
                  <a:pt x="395766" y="2714648"/>
                  <a:pt x="275882" y="2726353"/>
                  <a:pt x="0" y="2718555"/>
                </a:cubicBezTo>
                <a:cubicBezTo>
                  <a:pt x="-4052" y="2583476"/>
                  <a:pt x="5889" y="2335338"/>
                  <a:pt x="0" y="2093287"/>
                </a:cubicBezTo>
                <a:cubicBezTo>
                  <a:pt x="-5889" y="1851236"/>
                  <a:pt x="-11692" y="1580088"/>
                  <a:pt x="0" y="1413649"/>
                </a:cubicBezTo>
                <a:cubicBezTo>
                  <a:pt x="11692" y="1247210"/>
                  <a:pt x="24210" y="974881"/>
                  <a:pt x="0" y="761195"/>
                </a:cubicBezTo>
                <a:cubicBezTo>
                  <a:pt x="-24210" y="547509"/>
                  <a:pt x="2304" y="355837"/>
                  <a:pt x="0" y="0"/>
                </a:cubicBezTo>
                <a:close/>
              </a:path>
            </a:pathLst>
          </a:custGeom>
          <a:noFill/>
          <a:ln w="57150">
            <a:noFill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pic>
        <p:nvPicPr>
          <p:cNvPr id="2054" name="Picture 6" descr="Map of English Counties with Devon Highlighted">
            <a:extLst>
              <a:ext uri="{FF2B5EF4-FFF2-40B4-BE49-F238E27FC236}">
                <a16:creationId xmlns:a16="http://schemas.microsoft.com/office/drawing/2014/main" id="{4729BE23-4AAE-7AF4-A677-452408C02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326" y="1839582"/>
            <a:ext cx="2525492" cy="310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rrow Icon 4215464">
            <a:extLst>
              <a:ext uri="{FF2B5EF4-FFF2-40B4-BE49-F238E27FC236}">
                <a16:creationId xmlns:a16="http://schemas.microsoft.com/office/drawing/2014/main" id="{E2932E2F-1758-737A-D852-EDF9B3E7F3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2" t="32175" r="28958" b="31424"/>
          <a:stretch/>
        </p:blipFill>
        <p:spPr bwMode="auto">
          <a:xfrm rot="1066111" flipH="1" flipV="1">
            <a:off x="4345238" y="4440042"/>
            <a:ext cx="2797925" cy="159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865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086692" y="3052729"/>
            <a:ext cx="4033037" cy="1959464"/>
            <a:chOff x="5086692" y="4780455"/>
            <a:chExt cx="4033037" cy="195946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/>
            <a:srcRect t="16899"/>
            <a:stretch/>
          </p:blipFill>
          <p:spPr>
            <a:xfrm>
              <a:off x="5086692" y="4893012"/>
              <a:ext cx="3968194" cy="1846907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3"/>
            <a:srcRect r="63370" b="89521"/>
            <a:stretch/>
          </p:blipFill>
          <p:spPr>
            <a:xfrm>
              <a:off x="5450298" y="4780455"/>
              <a:ext cx="1453538" cy="232902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"/>
            <a:srcRect l="53910" b="88012"/>
            <a:stretch/>
          </p:blipFill>
          <p:spPr>
            <a:xfrm>
              <a:off x="7290789" y="4788427"/>
              <a:ext cx="1828940" cy="26643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B421AF-720C-1A47-A3A3-3DFD0813711F}"/>
              </a:ext>
            </a:extLst>
          </p:cNvPr>
          <p:cNvGrpSpPr/>
          <p:nvPr/>
        </p:nvGrpSpPr>
        <p:grpSpPr>
          <a:xfrm>
            <a:off x="-87088" y="-55742"/>
            <a:ext cx="9231088" cy="1699485"/>
            <a:chOff x="-87088" y="-55742"/>
            <a:chExt cx="9231088" cy="1699485"/>
          </a:xfrm>
        </p:grpSpPr>
        <p:pic>
          <p:nvPicPr>
            <p:cNvPr id="16" name="Picture 15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66F7CF1B-5858-4C14-6473-D11C3BB04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89" t="10444" r="10048" b="65520"/>
            <a:stretch/>
          </p:blipFill>
          <p:spPr>
            <a:xfrm>
              <a:off x="-87088" y="0"/>
              <a:ext cx="6264155" cy="1643743"/>
            </a:xfrm>
            <a:prstGeom prst="rect">
              <a:avLst/>
            </a:prstGeom>
          </p:spPr>
        </p:pic>
        <p:pic>
          <p:nvPicPr>
            <p:cNvPr id="17" name="Picture 16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01933537-0A21-632B-1E01-A2B198B9D1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1" t="12278" r="87382" b="63750"/>
            <a:stretch/>
          </p:blipFill>
          <p:spPr>
            <a:xfrm>
              <a:off x="6177067" y="4330"/>
              <a:ext cx="679499" cy="1639413"/>
            </a:xfrm>
            <a:prstGeom prst="rect">
              <a:avLst/>
            </a:prstGeom>
          </p:spPr>
        </p:pic>
        <p:pic>
          <p:nvPicPr>
            <p:cNvPr id="18" name="Picture 17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14836B80-FBD8-201B-4E59-B5AE28B1D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98" t="-476" r="477" b="75695"/>
            <a:stretch/>
          </p:blipFill>
          <p:spPr>
            <a:xfrm>
              <a:off x="6618508" y="-55742"/>
              <a:ext cx="2525492" cy="1699485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A9DF0B6-2A3B-8098-74B8-863115E5CAA0}"/>
              </a:ext>
            </a:extLst>
          </p:cNvPr>
          <p:cNvSpPr/>
          <p:nvPr/>
        </p:nvSpPr>
        <p:spPr>
          <a:xfrm>
            <a:off x="380688" y="423013"/>
            <a:ext cx="8539716" cy="954107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>
            <a:spAutoFit/>
          </a:bodyPr>
          <a:lstStyle/>
          <a:p>
            <a:r>
              <a:rPr lang="en-GB" sz="5600" b="1" err="1">
                <a:solidFill>
                  <a:srgbClr val="002060"/>
                </a:solidFill>
                <a:latin typeface="Candara" panose="020E0502030303020204" pitchFamily="34" charset="0"/>
              </a:rPr>
              <a:t>DyME</a:t>
            </a:r>
            <a:r>
              <a:rPr lang="en-GB" sz="5600" b="1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622178-4571-3A21-0969-0B8BD3123F9C}"/>
              </a:ext>
            </a:extLst>
          </p:cNvPr>
          <p:cNvSpPr txBox="1"/>
          <p:nvPr/>
        </p:nvSpPr>
        <p:spPr>
          <a:xfrm>
            <a:off x="2470537" y="698651"/>
            <a:ext cx="523231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/>
              <a:t>Dy</a:t>
            </a:r>
            <a:r>
              <a:rPr lang="en-GB" sz="2500"/>
              <a:t>namic </a:t>
            </a:r>
            <a:r>
              <a:rPr lang="en-GB" sz="2500" b="1"/>
              <a:t>M</a:t>
            </a:r>
            <a:r>
              <a:rPr lang="en-GB" sz="2500"/>
              <a:t>odel of </a:t>
            </a:r>
            <a:r>
              <a:rPr lang="en-GB" sz="2500" b="1"/>
              <a:t>E</a:t>
            </a:r>
            <a:r>
              <a:rPr lang="en-GB" sz="2500"/>
              <a:t>pidemics (</a:t>
            </a:r>
            <a:r>
              <a:rPr lang="en-GB" sz="2500" b="1" err="1"/>
              <a:t>DyME</a:t>
            </a:r>
            <a:r>
              <a:rPr lang="en-GB" sz="2500"/>
              <a:t>) </a:t>
            </a:r>
          </a:p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7D6751-CBCB-34CD-316C-3D51582154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8" y="6115034"/>
            <a:ext cx="624886" cy="6248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BF3198E-B0CE-C0F2-03C2-3C6638BCD9AE}"/>
              </a:ext>
            </a:extLst>
          </p:cNvPr>
          <p:cNvSpPr/>
          <p:nvPr/>
        </p:nvSpPr>
        <p:spPr>
          <a:xfrm>
            <a:off x="757924" y="6198791"/>
            <a:ext cx="49813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>
                <a:solidFill>
                  <a:srgbClr val="222222"/>
                </a:solidFill>
                <a:latin typeface="Arial" panose="020B0604020202020204" pitchFamily="34" charset="0"/>
              </a:rPr>
              <a:t>Spooner, F., Abrams, J.F., Morrissey, K., </a:t>
            </a:r>
            <a:r>
              <a:rPr lang="en-GB" sz="1000" err="1">
                <a:solidFill>
                  <a:srgbClr val="222222"/>
                </a:solidFill>
                <a:latin typeface="Arial" panose="020B0604020202020204" pitchFamily="34" charset="0"/>
              </a:rPr>
              <a:t>Shaddick</a:t>
            </a:r>
            <a:r>
              <a:rPr lang="en-GB" sz="1000">
                <a:solidFill>
                  <a:srgbClr val="222222"/>
                </a:solidFill>
                <a:latin typeface="Arial" panose="020B0604020202020204" pitchFamily="34" charset="0"/>
              </a:rPr>
              <a:t>, G., Batty, M., Milton, R., Dennett, A., Lomax, N., Malleson, N., </a:t>
            </a:r>
            <a:r>
              <a:rPr lang="en-GB" sz="1000" err="1">
                <a:solidFill>
                  <a:srgbClr val="222222"/>
                </a:solidFill>
                <a:latin typeface="Arial" panose="020B0604020202020204" pitchFamily="34" charset="0"/>
              </a:rPr>
              <a:t>Nelissen</a:t>
            </a:r>
            <a:r>
              <a:rPr lang="en-GB" sz="1000">
                <a:solidFill>
                  <a:srgbClr val="222222"/>
                </a:solidFill>
                <a:latin typeface="Arial" panose="020B0604020202020204" pitchFamily="34" charset="0"/>
              </a:rPr>
              <a:t>, N. and Coleman, A., 2021. A dynamic microsimulation model for epidemics. </a:t>
            </a:r>
            <a:r>
              <a:rPr lang="en-GB" sz="1000" i="1">
                <a:solidFill>
                  <a:srgbClr val="222222"/>
                </a:solidFill>
                <a:latin typeface="Arial" panose="020B0604020202020204" pitchFamily="34" charset="0"/>
              </a:rPr>
              <a:t>Social Science &amp; Medicine</a:t>
            </a:r>
            <a:r>
              <a:rPr lang="en-GB" sz="100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GB" sz="1000" i="1">
                <a:solidFill>
                  <a:srgbClr val="222222"/>
                </a:solidFill>
                <a:latin typeface="Arial" panose="020B0604020202020204" pitchFamily="34" charset="0"/>
              </a:rPr>
              <a:t>291</a:t>
            </a:r>
            <a:r>
              <a:rPr lang="en-GB" sz="1000">
                <a:solidFill>
                  <a:srgbClr val="222222"/>
                </a:solidFill>
                <a:latin typeface="Arial" panose="020B0604020202020204" pitchFamily="34" charset="0"/>
              </a:rPr>
              <a:t>, p.114461.</a:t>
            </a:r>
            <a:endParaRPr lang="en-GB" sz="1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3607E-8F08-D2B7-499D-CEEA2893F53D}"/>
              </a:ext>
            </a:extLst>
          </p:cNvPr>
          <p:cNvSpPr/>
          <p:nvPr/>
        </p:nvSpPr>
        <p:spPr>
          <a:xfrm>
            <a:off x="226083" y="1938605"/>
            <a:ext cx="52937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Produce a synthetic population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1500" dirty="0"/>
              <a:t>Using census data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GB" sz="15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GB" sz="1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Give the population characteristics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1500" dirty="0"/>
              <a:t>Using travel + health surveys</a:t>
            </a:r>
          </a:p>
          <a:p>
            <a:pPr lvl="1"/>
            <a:endParaRPr lang="en-GB" sz="1500" dirty="0"/>
          </a:p>
          <a:p>
            <a:pPr lvl="1"/>
            <a:endParaRPr lang="en-GB" sz="1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Each model day…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1500" dirty="0"/>
              <a:t>Individuals visit locations (home, work, retail, school)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1500" dirty="0"/>
              <a:t>They give/receive risk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1500" dirty="0"/>
              <a:t>New disease states calculated daily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1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1500" dirty="0"/>
          </a:p>
          <a:p>
            <a:pPr lvl="1"/>
            <a:endParaRPr lang="en-GB" sz="15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931063" y="3234674"/>
            <a:ext cx="843088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881254" y="3234674"/>
            <a:ext cx="1039150" cy="11576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9941690-2A6F-F2BD-7166-286CEF23E73B}"/>
              </a:ext>
            </a:extLst>
          </p:cNvPr>
          <p:cNvCxnSpPr>
            <a:cxnSpLocks/>
          </p:cNvCxnSpPr>
          <p:nvPr/>
        </p:nvCxnSpPr>
        <p:spPr>
          <a:xfrm>
            <a:off x="6516816" y="5000495"/>
            <a:ext cx="1286757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28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2022641" y="2978596"/>
            <a:ext cx="4033037" cy="1959464"/>
            <a:chOff x="5086692" y="4780455"/>
            <a:chExt cx="4033037" cy="1959464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/>
            <a:srcRect t="16899"/>
            <a:stretch/>
          </p:blipFill>
          <p:spPr>
            <a:xfrm>
              <a:off x="5086692" y="4893012"/>
              <a:ext cx="3968194" cy="1846907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3"/>
            <a:srcRect r="63370" b="89521"/>
            <a:stretch/>
          </p:blipFill>
          <p:spPr>
            <a:xfrm>
              <a:off x="5450298" y="4780455"/>
              <a:ext cx="1453538" cy="232902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/>
            <a:srcRect l="53910" b="88012"/>
            <a:stretch/>
          </p:blipFill>
          <p:spPr>
            <a:xfrm>
              <a:off x="7290789" y="4788427"/>
              <a:ext cx="1828940" cy="26643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B421AF-720C-1A47-A3A3-3DFD0813711F}"/>
              </a:ext>
            </a:extLst>
          </p:cNvPr>
          <p:cNvGrpSpPr/>
          <p:nvPr/>
        </p:nvGrpSpPr>
        <p:grpSpPr>
          <a:xfrm>
            <a:off x="-87088" y="-55742"/>
            <a:ext cx="9231088" cy="1699485"/>
            <a:chOff x="-87088" y="-55742"/>
            <a:chExt cx="9231088" cy="1699485"/>
          </a:xfrm>
        </p:grpSpPr>
        <p:pic>
          <p:nvPicPr>
            <p:cNvPr id="16" name="Picture 15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66F7CF1B-5858-4C14-6473-D11C3BB04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89" t="10444" r="10048" b="65520"/>
            <a:stretch/>
          </p:blipFill>
          <p:spPr>
            <a:xfrm>
              <a:off x="-87088" y="0"/>
              <a:ext cx="6264155" cy="1643743"/>
            </a:xfrm>
            <a:prstGeom prst="rect">
              <a:avLst/>
            </a:prstGeom>
          </p:spPr>
        </p:pic>
        <p:pic>
          <p:nvPicPr>
            <p:cNvPr id="17" name="Picture 16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01933537-0A21-632B-1E01-A2B198B9D1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1" t="12278" r="87382" b="63750"/>
            <a:stretch/>
          </p:blipFill>
          <p:spPr>
            <a:xfrm>
              <a:off x="6177067" y="4330"/>
              <a:ext cx="679499" cy="1639413"/>
            </a:xfrm>
            <a:prstGeom prst="rect">
              <a:avLst/>
            </a:prstGeom>
          </p:spPr>
        </p:pic>
        <p:pic>
          <p:nvPicPr>
            <p:cNvPr id="18" name="Picture 17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14836B80-FBD8-201B-4E59-B5AE28B1D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98" t="-476" r="477" b="75695"/>
            <a:stretch/>
          </p:blipFill>
          <p:spPr>
            <a:xfrm>
              <a:off x="6618508" y="-55742"/>
              <a:ext cx="2525492" cy="1699485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A9DF0B6-2A3B-8098-74B8-863115E5CAA0}"/>
              </a:ext>
            </a:extLst>
          </p:cNvPr>
          <p:cNvSpPr/>
          <p:nvPr/>
        </p:nvSpPr>
        <p:spPr>
          <a:xfrm>
            <a:off x="380688" y="423013"/>
            <a:ext cx="8539716" cy="954107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>
            <a:spAutoFit/>
          </a:bodyPr>
          <a:lstStyle/>
          <a:p>
            <a:r>
              <a:rPr lang="en-GB" sz="5600" b="1" err="1">
                <a:solidFill>
                  <a:srgbClr val="002060"/>
                </a:solidFill>
                <a:latin typeface="Candara" panose="020E0502030303020204" pitchFamily="34" charset="0"/>
              </a:rPr>
              <a:t>DyME</a:t>
            </a:r>
            <a:r>
              <a:rPr lang="en-GB" sz="5600" b="1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622178-4571-3A21-0969-0B8BD3123F9C}"/>
              </a:ext>
            </a:extLst>
          </p:cNvPr>
          <p:cNvSpPr txBox="1"/>
          <p:nvPr/>
        </p:nvSpPr>
        <p:spPr>
          <a:xfrm>
            <a:off x="2470537" y="698651"/>
            <a:ext cx="523231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/>
              <a:t>Dy</a:t>
            </a:r>
            <a:r>
              <a:rPr lang="en-GB" sz="2500"/>
              <a:t>namic </a:t>
            </a:r>
            <a:r>
              <a:rPr lang="en-GB" sz="2500" b="1"/>
              <a:t>M</a:t>
            </a:r>
            <a:r>
              <a:rPr lang="en-GB" sz="2500"/>
              <a:t>odel of </a:t>
            </a:r>
            <a:r>
              <a:rPr lang="en-GB" sz="2500" b="1"/>
              <a:t>E</a:t>
            </a:r>
            <a:r>
              <a:rPr lang="en-GB" sz="2500"/>
              <a:t>pidemics (</a:t>
            </a:r>
            <a:r>
              <a:rPr lang="en-GB" sz="2500" b="1" err="1"/>
              <a:t>DyME</a:t>
            </a:r>
            <a:r>
              <a:rPr lang="en-GB" sz="2500"/>
              <a:t>) </a:t>
            </a:r>
          </a:p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7D6751-CBCB-34CD-316C-3D51582154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8" y="6115034"/>
            <a:ext cx="624886" cy="6248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BF3198E-B0CE-C0F2-03C2-3C6638BCD9AE}"/>
              </a:ext>
            </a:extLst>
          </p:cNvPr>
          <p:cNvSpPr/>
          <p:nvPr/>
        </p:nvSpPr>
        <p:spPr>
          <a:xfrm>
            <a:off x="757924" y="6198791"/>
            <a:ext cx="49813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>
                <a:solidFill>
                  <a:srgbClr val="222222"/>
                </a:solidFill>
                <a:latin typeface="Arial" panose="020B0604020202020204" pitchFamily="34" charset="0"/>
              </a:rPr>
              <a:t>Spooner, F., Abrams, J.F., Morrissey, K., </a:t>
            </a:r>
            <a:r>
              <a:rPr lang="en-GB" sz="1000" err="1">
                <a:solidFill>
                  <a:srgbClr val="222222"/>
                </a:solidFill>
                <a:latin typeface="Arial" panose="020B0604020202020204" pitchFamily="34" charset="0"/>
              </a:rPr>
              <a:t>Shaddick</a:t>
            </a:r>
            <a:r>
              <a:rPr lang="en-GB" sz="1000">
                <a:solidFill>
                  <a:srgbClr val="222222"/>
                </a:solidFill>
                <a:latin typeface="Arial" panose="020B0604020202020204" pitchFamily="34" charset="0"/>
              </a:rPr>
              <a:t>, G., Batty, M., Milton, R., Dennett, A., Lomax, N., Malleson, N., </a:t>
            </a:r>
            <a:r>
              <a:rPr lang="en-GB" sz="1000" err="1">
                <a:solidFill>
                  <a:srgbClr val="222222"/>
                </a:solidFill>
                <a:latin typeface="Arial" panose="020B0604020202020204" pitchFamily="34" charset="0"/>
              </a:rPr>
              <a:t>Nelissen</a:t>
            </a:r>
            <a:r>
              <a:rPr lang="en-GB" sz="1000">
                <a:solidFill>
                  <a:srgbClr val="222222"/>
                </a:solidFill>
                <a:latin typeface="Arial" panose="020B0604020202020204" pitchFamily="34" charset="0"/>
              </a:rPr>
              <a:t>, N. and Coleman, A., 2021. A dynamic microsimulation model for epidemics. </a:t>
            </a:r>
            <a:r>
              <a:rPr lang="en-GB" sz="1000" i="1">
                <a:solidFill>
                  <a:srgbClr val="222222"/>
                </a:solidFill>
                <a:latin typeface="Arial" panose="020B0604020202020204" pitchFamily="34" charset="0"/>
              </a:rPr>
              <a:t>Social Science &amp; Medicine</a:t>
            </a:r>
            <a:r>
              <a:rPr lang="en-GB" sz="100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GB" sz="1000" i="1">
                <a:solidFill>
                  <a:srgbClr val="222222"/>
                </a:solidFill>
                <a:latin typeface="Arial" panose="020B0604020202020204" pitchFamily="34" charset="0"/>
              </a:rPr>
              <a:t>291</a:t>
            </a:r>
            <a:r>
              <a:rPr lang="en-GB" sz="1000">
                <a:solidFill>
                  <a:srgbClr val="222222"/>
                </a:solidFill>
                <a:latin typeface="Arial" panose="020B0604020202020204" pitchFamily="34" charset="0"/>
              </a:rPr>
              <a:t>, p.114461.</a:t>
            </a:r>
            <a:endParaRPr lang="en-GB" sz="100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998F0FDB-D8DA-1199-1A22-8EFE40AD0A88}"/>
              </a:ext>
            </a:extLst>
          </p:cNvPr>
          <p:cNvSpPr/>
          <p:nvPr/>
        </p:nvSpPr>
        <p:spPr>
          <a:xfrm>
            <a:off x="133038" y="3934256"/>
            <a:ext cx="2525492" cy="1890362"/>
          </a:xfrm>
          <a:custGeom>
            <a:avLst/>
            <a:gdLst>
              <a:gd name="connsiteX0" fmla="*/ 0 w 2525492"/>
              <a:gd name="connsiteY0" fmla="*/ 0 h 1890362"/>
              <a:gd name="connsiteX1" fmla="*/ 606118 w 2525492"/>
              <a:gd name="connsiteY1" fmla="*/ 0 h 1890362"/>
              <a:gd name="connsiteX2" fmla="*/ 1161726 w 2525492"/>
              <a:gd name="connsiteY2" fmla="*/ 0 h 1890362"/>
              <a:gd name="connsiteX3" fmla="*/ 1843609 w 2525492"/>
              <a:gd name="connsiteY3" fmla="*/ 0 h 1890362"/>
              <a:gd name="connsiteX4" fmla="*/ 2525492 w 2525492"/>
              <a:gd name="connsiteY4" fmla="*/ 0 h 1890362"/>
              <a:gd name="connsiteX5" fmla="*/ 2525492 w 2525492"/>
              <a:gd name="connsiteY5" fmla="*/ 611217 h 1890362"/>
              <a:gd name="connsiteX6" fmla="*/ 2525492 w 2525492"/>
              <a:gd name="connsiteY6" fmla="*/ 1203530 h 1890362"/>
              <a:gd name="connsiteX7" fmla="*/ 2525492 w 2525492"/>
              <a:gd name="connsiteY7" fmla="*/ 1890362 h 1890362"/>
              <a:gd name="connsiteX8" fmla="*/ 1894119 w 2525492"/>
              <a:gd name="connsiteY8" fmla="*/ 1890362 h 1890362"/>
              <a:gd name="connsiteX9" fmla="*/ 1338511 w 2525492"/>
              <a:gd name="connsiteY9" fmla="*/ 1890362 h 1890362"/>
              <a:gd name="connsiteX10" fmla="*/ 707138 w 2525492"/>
              <a:gd name="connsiteY10" fmla="*/ 1890362 h 1890362"/>
              <a:gd name="connsiteX11" fmla="*/ 0 w 2525492"/>
              <a:gd name="connsiteY11" fmla="*/ 1890362 h 1890362"/>
              <a:gd name="connsiteX12" fmla="*/ 0 w 2525492"/>
              <a:gd name="connsiteY12" fmla="*/ 1279145 h 1890362"/>
              <a:gd name="connsiteX13" fmla="*/ 0 w 2525492"/>
              <a:gd name="connsiteY13" fmla="*/ 667928 h 1890362"/>
              <a:gd name="connsiteX14" fmla="*/ 0 w 2525492"/>
              <a:gd name="connsiteY14" fmla="*/ 0 h 189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25492" h="1890362" extrusionOk="0">
                <a:moveTo>
                  <a:pt x="0" y="0"/>
                </a:moveTo>
                <a:cubicBezTo>
                  <a:pt x="290328" y="-28427"/>
                  <a:pt x="305111" y="-15387"/>
                  <a:pt x="606118" y="0"/>
                </a:cubicBezTo>
                <a:cubicBezTo>
                  <a:pt x="907125" y="15387"/>
                  <a:pt x="926135" y="-14815"/>
                  <a:pt x="1161726" y="0"/>
                </a:cubicBezTo>
                <a:cubicBezTo>
                  <a:pt x="1397317" y="14815"/>
                  <a:pt x="1656004" y="-32754"/>
                  <a:pt x="1843609" y="0"/>
                </a:cubicBezTo>
                <a:cubicBezTo>
                  <a:pt x="2031214" y="32754"/>
                  <a:pt x="2224065" y="18344"/>
                  <a:pt x="2525492" y="0"/>
                </a:cubicBezTo>
                <a:cubicBezTo>
                  <a:pt x="2514850" y="150586"/>
                  <a:pt x="2495089" y="396798"/>
                  <a:pt x="2525492" y="611217"/>
                </a:cubicBezTo>
                <a:cubicBezTo>
                  <a:pt x="2555895" y="825636"/>
                  <a:pt x="2547757" y="1074926"/>
                  <a:pt x="2525492" y="1203530"/>
                </a:cubicBezTo>
                <a:cubicBezTo>
                  <a:pt x="2503227" y="1332134"/>
                  <a:pt x="2533879" y="1634274"/>
                  <a:pt x="2525492" y="1890362"/>
                </a:cubicBezTo>
                <a:cubicBezTo>
                  <a:pt x="2243195" y="1905168"/>
                  <a:pt x="2080056" y="1870147"/>
                  <a:pt x="1894119" y="1890362"/>
                </a:cubicBezTo>
                <a:cubicBezTo>
                  <a:pt x="1708182" y="1910577"/>
                  <a:pt x="1477199" y="1911771"/>
                  <a:pt x="1338511" y="1890362"/>
                </a:cubicBezTo>
                <a:cubicBezTo>
                  <a:pt x="1199823" y="1868953"/>
                  <a:pt x="874990" y="1859932"/>
                  <a:pt x="707138" y="1890362"/>
                </a:cubicBezTo>
                <a:cubicBezTo>
                  <a:pt x="539286" y="1920792"/>
                  <a:pt x="334972" y="1862832"/>
                  <a:pt x="0" y="1890362"/>
                </a:cubicBezTo>
                <a:cubicBezTo>
                  <a:pt x="9325" y="1647385"/>
                  <a:pt x="20594" y="1562615"/>
                  <a:pt x="0" y="1279145"/>
                </a:cubicBezTo>
                <a:cubicBezTo>
                  <a:pt x="-20594" y="995675"/>
                  <a:pt x="19756" y="906725"/>
                  <a:pt x="0" y="667928"/>
                </a:cubicBezTo>
                <a:cubicBezTo>
                  <a:pt x="-19756" y="429131"/>
                  <a:pt x="8199" y="137368"/>
                  <a:pt x="0" y="0"/>
                </a:cubicBezTo>
                <a:close/>
              </a:path>
            </a:pathLst>
          </a:custGeom>
          <a:noFill/>
          <a:ln w="4445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F80169-AEEC-BE70-F2B5-831773AD66E8}"/>
              </a:ext>
            </a:extLst>
          </p:cNvPr>
          <p:cNvSpPr/>
          <p:nvPr/>
        </p:nvSpPr>
        <p:spPr>
          <a:xfrm>
            <a:off x="133038" y="4014310"/>
            <a:ext cx="2525492" cy="175432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2400" b="1" u="sng">
                <a:solidFill>
                  <a:srgbClr val="C00000"/>
                </a:solidFill>
              </a:rPr>
              <a:t>Individual hazard parameters: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err="1">
                <a:solidFill>
                  <a:srgbClr val="C00000"/>
                </a:solidFill>
              </a:rPr>
              <a:t>Presymptomatic</a:t>
            </a:r>
            <a:endParaRPr lang="en-GB" sz="200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solidFill>
                  <a:srgbClr val="C00000"/>
                </a:solidFill>
              </a:rPr>
              <a:t>Symptomatic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solidFill>
                  <a:srgbClr val="C00000"/>
                </a:solidFill>
              </a:rPr>
              <a:t>Asymptomatic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BB686A-E7FC-2AD3-9D77-FB30EC413FAF}"/>
              </a:ext>
            </a:extLst>
          </p:cNvPr>
          <p:cNvSpPr/>
          <p:nvPr/>
        </p:nvSpPr>
        <p:spPr>
          <a:xfrm>
            <a:off x="6283181" y="1984133"/>
            <a:ext cx="252549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u="sng" dirty="0">
                <a:solidFill>
                  <a:srgbClr val="C00000"/>
                </a:solidFill>
              </a:rPr>
              <a:t>Location parameters: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</a:rPr>
              <a:t>Retail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</a:rPr>
              <a:t>Primary school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</a:rPr>
              <a:t>Secondary school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</a:rPr>
              <a:t>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</a:rPr>
              <a:t>Home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7ABC254F-1CA4-6CF8-71B0-1D9809587F90}"/>
              </a:ext>
            </a:extLst>
          </p:cNvPr>
          <p:cNvSpPr/>
          <p:nvPr/>
        </p:nvSpPr>
        <p:spPr>
          <a:xfrm>
            <a:off x="6217011" y="1919381"/>
            <a:ext cx="2533442" cy="2434632"/>
          </a:xfrm>
          <a:custGeom>
            <a:avLst/>
            <a:gdLst>
              <a:gd name="connsiteX0" fmla="*/ 0 w 2533442"/>
              <a:gd name="connsiteY0" fmla="*/ 0 h 2434632"/>
              <a:gd name="connsiteX1" fmla="*/ 608026 w 2533442"/>
              <a:gd name="connsiteY1" fmla="*/ 0 h 2434632"/>
              <a:gd name="connsiteX2" fmla="*/ 1165383 w 2533442"/>
              <a:gd name="connsiteY2" fmla="*/ 0 h 2434632"/>
              <a:gd name="connsiteX3" fmla="*/ 1849413 w 2533442"/>
              <a:gd name="connsiteY3" fmla="*/ 0 h 2434632"/>
              <a:gd name="connsiteX4" fmla="*/ 2533442 w 2533442"/>
              <a:gd name="connsiteY4" fmla="*/ 0 h 2434632"/>
              <a:gd name="connsiteX5" fmla="*/ 2533442 w 2533442"/>
              <a:gd name="connsiteY5" fmla="*/ 584312 h 2434632"/>
              <a:gd name="connsiteX6" fmla="*/ 2533442 w 2533442"/>
              <a:gd name="connsiteY6" fmla="*/ 1144277 h 2434632"/>
              <a:gd name="connsiteX7" fmla="*/ 2533442 w 2533442"/>
              <a:gd name="connsiteY7" fmla="*/ 1752935 h 2434632"/>
              <a:gd name="connsiteX8" fmla="*/ 2533442 w 2533442"/>
              <a:gd name="connsiteY8" fmla="*/ 2434632 h 2434632"/>
              <a:gd name="connsiteX9" fmla="*/ 1950750 w 2533442"/>
              <a:gd name="connsiteY9" fmla="*/ 2434632 h 2434632"/>
              <a:gd name="connsiteX10" fmla="*/ 1317390 w 2533442"/>
              <a:gd name="connsiteY10" fmla="*/ 2434632 h 2434632"/>
              <a:gd name="connsiteX11" fmla="*/ 684029 w 2533442"/>
              <a:gd name="connsiteY11" fmla="*/ 2434632 h 2434632"/>
              <a:gd name="connsiteX12" fmla="*/ 0 w 2533442"/>
              <a:gd name="connsiteY12" fmla="*/ 2434632 h 2434632"/>
              <a:gd name="connsiteX13" fmla="*/ 0 w 2533442"/>
              <a:gd name="connsiteY13" fmla="*/ 1777281 h 2434632"/>
              <a:gd name="connsiteX14" fmla="*/ 0 w 2533442"/>
              <a:gd name="connsiteY14" fmla="*/ 1119931 h 2434632"/>
              <a:gd name="connsiteX15" fmla="*/ 0 w 2533442"/>
              <a:gd name="connsiteY15" fmla="*/ 0 h 243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33442" h="2434632" extrusionOk="0">
                <a:moveTo>
                  <a:pt x="0" y="0"/>
                </a:moveTo>
                <a:cubicBezTo>
                  <a:pt x="194058" y="-2052"/>
                  <a:pt x="319151" y="-19733"/>
                  <a:pt x="608026" y="0"/>
                </a:cubicBezTo>
                <a:cubicBezTo>
                  <a:pt x="896901" y="19733"/>
                  <a:pt x="1052797" y="-22217"/>
                  <a:pt x="1165383" y="0"/>
                </a:cubicBezTo>
                <a:cubicBezTo>
                  <a:pt x="1277969" y="22217"/>
                  <a:pt x="1561408" y="16927"/>
                  <a:pt x="1849413" y="0"/>
                </a:cubicBezTo>
                <a:cubicBezTo>
                  <a:pt x="2137418" y="-16927"/>
                  <a:pt x="2227367" y="-15241"/>
                  <a:pt x="2533442" y="0"/>
                </a:cubicBezTo>
                <a:cubicBezTo>
                  <a:pt x="2551172" y="228043"/>
                  <a:pt x="2551224" y="444900"/>
                  <a:pt x="2533442" y="584312"/>
                </a:cubicBezTo>
                <a:cubicBezTo>
                  <a:pt x="2515660" y="723724"/>
                  <a:pt x="2555746" y="912697"/>
                  <a:pt x="2533442" y="1144277"/>
                </a:cubicBezTo>
                <a:cubicBezTo>
                  <a:pt x="2511138" y="1375858"/>
                  <a:pt x="2526015" y="1559567"/>
                  <a:pt x="2533442" y="1752935"/>
                </a:cubicBezTo>
                <a:cubicBezTo>
                  <a:pt x="2540869" y="1946303"/>
                  <a:pt x="2560852" y="2222834"/>
                  <a:pt x="2533442" y="2434632"/>
                </a:cubicBezTo>
                <a:cubicBezTo>
                  <a:pt x="2280619" y="2419912"/>
                  <a:pt x="2085810" y="2417541"/>
                  <a:pt x="1950750" y="2434632"/>
                </a:cubicBezTo>
                <a:cubicBezTo>
                  <a:pt x="1815690" y="2451723"/>
                  <a:pt x="1585456" y="2406382"/>
                  <a:pt x="1317390" y="2434632"/>
                </a:cubicBezTo>
                <a:cubicBezTo>
                  <a:pt x="1049324" y="2462882"/>
                  <a:pt x="887339" y="2443988"/>
                  <a:pt x="684029" y="2434632"/>
                </a:cubicBezTo>
                <a:cubicBezTo>
                  <a:pt x="480719" y="2425276"/>
                  <a:pt x="141225" y="2463438"/>
                  <a:pt x="0" y="2434632"/>
                </a:cubicBezTo>
                <a:cubicBezTo>
                  <a:pt x="14818" y="2201404"/>
                  <a:pt x="7377" y="2075628"/>
                  <a:pt x="0" y="1777281"/>
                </a:cubicBezTo>
                <a:cubicBezTo>
                  <a:pt x="-7377" y="1478934"/>
                  <a:pt x="-27063" y="1291781"/>
                  <a:pt x="0" y="1119931"/>
                </a:cubicBezTo>
                <a:cubicBezTo>
                  <a:pt x="27063" y="948081"/>
                  <a:pt x="-11571" y="383138"/>
                  <a:pt x="0" y="0"/>
                </a:cubicBezTo>
                <a:close/>
              </a:path>
            </a:pathLst>
          </a:custGeom>
          <a:noFill/>
          <a:ln w="4445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77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s://ars.els-cdn.com/content/image/1-s2.0-S0277953621007930-gr7_lrg.jpg">
            <a:extLst>
              <a:ext uri="{FF2B5EF4-FFF2-40B4-BE49-F238E27FC236}">
                <a16:creationId xmlns:a16="http://schemas.microsoft.com/office/drawing/2014/main" id="{1EE2FC51-6137-0E9B-9747-F89FF534E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51" y="3911111"/>
            <a:ext cx="2533943" cy="191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EB5324-F43A-CE39-D699-98EF2CB70080}"/>
              </a:ext>
            </a:extLst>
          </p:cNvPr>
          <p:cNvCxnSpPr>
            <a:cxnSpLocks/>
          </p:cNvCxnSpPr>
          <p:nvPr/>
        </p:nvCxnSpPr>
        <p:spPr>
          <a:xfrm flipH="1">
            <a:off x="1025771" y="3089524"/>
            <a:ext cx="535" cy="33947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3A4CCC0-A05F-79FA-EBCC-EA325FB2462E}"/>
              </a:ext>
            </a:extLst>
          </p:cNvPr>
          <p:cNvGrpSpPr/>
          <p:nvPr/>
        </p:nvGrpSpPr>
        <p:grpSpPr>
          <a:xfrm>
            <a:off x="757924" y="2388008"/>
            <a:ext cx="3170529" cy="1454443"/>
            <a:chOff x="412731" y="4832807"/>
            <a:chExt cx="3251509" cy="1506961"/>
          </a:xfrm>
        </p:grpSpPr>
        <p:pic>
          <p:nvPicPr>
            <p:cNvPr id="51" name="Picture 4" descr="Cuboid Images – Browse 15,932 Stock Photos, Vectors, and Video | Adobe Stock">
              <a:extLst>
                <a:ext uri="{FF2B5EF4-FFF2-40B4-BE49-F238E27FC236}">
                  <a16:creationId xmlns:a16="http://schemas.microsoft.com/office/drawing/2014/main" id="{65EF44A7-1E3E-79B0-7090-F34BD5D29B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41" t="30000" r="9841" b="25014"/>
            <a:stretch/>
          </p:blipFill>
          <p:spPr bwMode="auto">
            <a:xfrm>
              <a:off x="413030" y="4832807"/>
              <a:ext cx="3251210" cy="1463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61142BA-97C2-8302-F804-D2A15ED2D57C}"/>
                </a:ext>
              </a:extLst>
            </p:cNvPr>
            <p:cNvSpPr txBox="1"/>
            <p:nvPr/>
          </p:nvSpPr>
          <p:spPr>
            <a:xfrm>
              <a:off x="412731" y="5289613"/>
              <a:ext cx="2616414" cy="1050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u="sng" dirty="0" err="1"/>
                <a:t>DyME</a:t>
              </a:r>
              <a:r>
                <a:rPr lang="en-GB" sz="2000" b="1" u="sng" dirty="0"/>
                <a:t>: Covid transmission model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6EB5324-F43A-CE39-D699-98EF2CB70080}"/>
              </a:ext>
            </a:extLst>
          </p:cNvPr>
          <p:cNvCxnSpPr>
            <a:cxnSpLocks/>
          </p:cNvCxnSpPr>
          <p:nvPr/>
        </p:nvCxnSpPr>
        <p:spPr>
          <a:xfrm flipH="1">
            <a:off x="2138723" y="3630550"/>
            <a:ext cx="535" cy="3394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7C5644D-A8E3-3A7E-D210-29CEA312028B}"/>
              </a:ext>
            </a:extLst>
          </p:cNvPr>
          <p:cNvSpPr txBox="1"/>
          <p:nvPr/>
        </p:nvSpPr>
        <p:spPr>
          <a:xfrm>
            <a:off x="4720758" y="2131700"/>
            <a:ext cx="2239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u="sng"/>
              <a:t>Parameters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C5644D-A8E3-3A7E-D210-29CEA312028B}"/>
              </a:ext>
            </a:extLst>
          </p:cNvPr>
          <p:cNvSpPr txBox="1"/>
          <p:nvPr/>
        </p:nvSpPr>
        <p:spPr>
          <a:xfrm>
            <a:off x="4738081" y="3429000"/>
            <a:ext cx="2135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u="sng"/>
              <a:t>Generative model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8D7F478-A8D3-23EE-3111-446047EF0899}"/>
              </a:ext>
            </a:extLst>
          </p:cNvPr>
          <p:cNvSpPr txBox="1"/>
          <p:nvPr/>
        </p:nvSpPr>
        <p:spPr>
          <a:xfrm>
            <a:off x="4782198" y="5309018"/>
            <a:ext cx="1041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u="sng"/>
              <a:t>Data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AB421AF-720C-1A47-A3A3-3DFD0813711F}"/>
              </a:ext>
            </a:extLst>
          </p:cNvPr>
          <p:cNvGrpSpPr/>
          <p:nvPr/>
        </p:nvGrpSpPr>
        <p:grpSpPr>
          <a:xfrm>
            <a:off x="-87088" y="-82052"/>
            <a:ext cx="9231088" cy="1699485"/>
            <a:chOff x="-87088" y="-55742"/>
            <a:chExt cx="9231088" cy="1699485"/>
          </a:xfrm>
        </p:grpSpPr>
        <p:pic>
          <p:nvPicPr>
            <p:cNvPr id="78" name="Picture 77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66F7CF1B-5858-4C14-6473-D11C3BB04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89" t="10444" r="10048" b="65520"/>
            <a:stretch/>
          </p:blipFill>
          <p:spPr>
            <a:xfrm>
              <a:off x="-87088" y="0"/>
              <a:ext cx="6264155" cy="1643743"/>
            </a:xfrm>
            <a:prstGeom prst="rect">
              <a:avLst/>
            </a:prstGeom>
          </p:spPr>
        </p:pic>
        <p:pic>
          <p:nvPicPr>
            <p:cNvPr id="79" name="Picture 78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01933537-0A21-632B-1E01-A2B198B9D1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1" t="12278" r="87382" b="63750"/>
            <a:stretch/>
          </p:blipFill>
          <p:spPr>
            <a:xfrm>
              <a:off x="6177067" y="4330"/>
              <a:ext cx="679499" cy="1639413"/>
            </a:xfrm>
            <a:prstGeom prst="rect">
              <a:avLst/>
            </a:prstGeom>
          </p:spPr>
        </p:pic>
        <p:pic>
          <p:nvPicPr>
            <p:cNvPr id="86" name="Picture 85" descr="A group of people with colorful shapes&#10;&#10;Description automatically generated">
              <a:extLst>
                <a:ext uri="{FF2B5EF4-FFF2-40B4-BE49-F238E27FC236}">
                  <a16:creationId xmlns:a16="http://schemas.microsoft.com/office/drawing/2014/main" id="{14836B80-FBD8-201B-4E59-B5AE28B1D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98" t="-476" r="477" b="75695"/>
            <a:stretch/>
          </p:blipFill>
          <p:spPr>
            <a:xfrm>
              <a:off x="6618508" y="-55742"/>
              <a:ext cx="2525492" cy="1699485"/>
            </a:xfrm>
            <a:prstGeom prst="rect">
              <a:avLst/>
            </a:prstGeom>
          </p:spPr>
        </p:pic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386FDABD-BCEE-AB94-59F7-53830B53354A}"/>
              </a:ext>
            </a:extLst>
          </p:cNvPr>
          <p:cNvSpPr/>
          <p:nvPr/>
        </p:nvSpPr>
        <p:spPr>
          <a:xfrm>
            <a:off x="380688" y="396703"/>
            <a:ext cx="8539716" cy="954107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>
            <a:spAutoFit/>
          </a:bodyPr>
          <a:lstStyle/>
          <a:p>
            <a:r>
              <a:rPr lang="en-GB" sz="5600" b="1" err="1">
                <a:solidFill>
                  <a:srgbClr val="002060"/>
                </a:solidFill>
                <a:latin typeface="Candara" panose="020E0502030303020204" pitchFamily="34" charset="0"/>
              </a:rPr>
              <a:t>DyME</a:t>
            </a:r>
            <a:r>
              <a:rPr lang="en-GB" sz="5600" b="1">
                <a:solidFill>
                  <a:srgbClr val="002060"/>
                </a:solidFill>
                <a:latin typeface="Candara" panose="020E0502030303020204" pitchFamily="34" charset="0"/>
              </a:rPr>
              <a:t>: Process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5488" y="1769494"/>
            <a:ext cx="4034277" cy="4132557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urved Left Arrow 1"/>
          <p:cNvSpPr/>
          <p:nvPr/>
        </p:nvSpPr>
        <p:spPr>
          <a:xfrm>
            <a:off x="7450935" y="2288976"/>
            <a:ext cx="1424792" cy="3613075"/>
          </a:xfrm>
          <a:prstGeom prst="curvedLeftArrow">
            <a:avLst/>
          </a:prstGeom>
          <a:solidFill>
            <a:schemeClr val="tx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E234C7E-4D93-1C01-028F-7F4864546049}"/>
              </a:ext>
            </a:extLst>
          </p:cNvPr>
          <p:cNvCxnSpPr>
            <a:cxnSpLocks/>
          </p:cNvCxnSpPr>
          <p:nvPr/>
        </p:nvCxnSpPr>
        <p:spPr>
          <a:xfrm flipH="1">
            <a:off x="2138723" y="2331639"/>
            <a:ext cx="535" cy="3394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A33887E-415C-37CC-9AC8-57D131F6282B}"/>
              </a:ext>
            </a:extLst>
          </p:cNvPr>
          <p:cNvSpPr txBox="1"/>
          <p:nvPr/>
        </p:nvSpPr>
        <p:spPr>
          <a:xfrm>
            <a:off x="4843638" y="2642919"/>
            <a:ext cx="2666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/>
              <a:t> e.g. location parameters (but there are more)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F7B0A9-E9A0-F299-EF27-332E64420716}"/>
              </a:ext>
            </a:extLst>
          </p:cNvPr>
          <p:cNvCxnSpPr>
            <a:cxnSpLocks/>
          </p:cNvCxnSpPr>
          <p:nvPr/>
        </p:nvCxnSpPr>
        <p:spPr>
          <a:xfrm flipH="1" flipV="1">
            <a:off x="3838318" y="2173804"/>
            <a:ext cx="943880" cy="6088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B2BEDE6-9A6E-49EB-5461-CFF58DA32549}"/>
              </a:ext>
            </a:extLst>
          </p:cNvPr>
          <p:cNvSpPr txBox="1"/>
          <p:nvPr/>
        </p:nvSpPr>
        <p:spPr>
          <a:xfrm>
            <a:off x="439662" y="1812878"/>
            <a:ext cx="3488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Retail:  0.2   Primary school:  0.5  </a:t>
            </a:r>
          </a:p>
          <a:p>
            <a:pPr algn="ctr"/>
            <a:r>
              <a:rPr lang="en-GB" sz="1400" dirty="0"/>
              <a:t>Secondary school:  0.5   Work:  0.1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8711A2-7651-0EA8-607A-1BCA4F1385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8" y="6088724"/>
            <a:ext cx="624886" cy="6248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5D187D-84E3-4847-6B76-BF5DC25FD0E3}"/>
              </a:ext>
            </a:extLst>
          </p:cNvPr>
          <p:cNvSpPr/>
          <p:nvPr/>
        </p:nvSpPr>
        <p:spPr>
          <a:xfrm>
            <a:off x="757924" y="6172481"/>
            <a:ext cx="49813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222222"/>
                </a:solidFill>
                <a:latin typeface="Arial" panose="020B0604020202020204" pitchFamily="34" charset="0"/>
              </a:rPr>
              <a:t>Spooner, F., Abrams, J.F., Morrissey, K., </a:t>
            </a:r>
            <a:r>
              <a:rPr lang="en-GB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Shaddick</a:t>
            </a:r>
            <a:r>
              <a:rPr lang="en-GB" sz="1000" dirty="0">
                <a:solidFill>
                  <a:srgbClr val="222222"/>
                </a:solidFill>
                <a:latin typeface="Arial" panose="020B0604020202020204" pitchFamily="34" charset="0"/>
              </a:rPr>
              <a:t>, G., Batty, M., Milton, R., Dennett, A., Lomax, N., Malleson, N., </a:t>
            </a:r>
            <a:r>
              <a:rPr lang="en-GB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Nelissen</a:t>
            </a:r>
            <a:r>
              <a:rPr lang="en-GB" sz="1000" dirty="0">
                <a:solidFill>
                  <a:srgbClr val="222222"/>
                </a:solidFill>
                <a:latin typeface="Arial" panose="020B0604020202020204" pitchFamily="34" charset="0"/>
              </a:rPr>
              <a:t>, N. and Coleman, A., 2021. A dynamic microsimulation model for epidemics. </a:t>
            </a:r>
            <a:r>
              <a:rPr lang="en-GB" sz="1000" i="1" dirty="0">
                <a:solidFill>
                  <a:srgbClr val="222222"/>
                </a:solidFill>
                <a:latin typeface="Arial" panose="020B0604020202020204" pitchFamily="34" charset="0"/>
              </a:rPr>
              <a:t>Social Science &amp; Medicine</a:t>
            </a:r>
            <a:r>
              <a:rPr lang="en-GB" sz="10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GB" sz="1000" i="1" dirty="0">
                <a:solidFill>
                  <a:srgbClr val="222222"/>
                </a:solidFill>
                <a:latin typeface="Arial" panose="020B0604020202020204" pitchFamily="34" charset="0"/>
              </a:rPr>
              <a:t>291</a:t>
            </a:r>
            <a:r>
              <a:rPr lang="en-GB" sz="1000" dirty="0">
                <a:solidFill>
                  <a:srgbClr val="222222"/>
                </a:solidFill>
                <a:latin typeface="Arial" panose="020B0604020202020204" pitchFamily="34" charset="0"/>
              </a:rPr>
              <a:t>, p.114461.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904608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e8dfdbb-eb1c-41e2-bbf5-9f5a6820c12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18E63D4ADEF54E85DE163C5977EF6B" ma:contentTypeVersion="16" ma:contentTypeDescription="Create a new document." ma:contentTypeScope="" ma:versionID="98655eadc93f34f0bc8c02eb42c19cf3">
  <xsd:schema xmlns:xsd="http://www.w3.org/2001/XMLSchema" xmlns:xs="http://www.w3.org/2001/XMLSchema" xmlns:p="http://schemas.microsoft.com/office/2006/metadata/properties" xmlns:ns3="6e8dfdbb-eb1c-41e2-bbf5-9f5a6820c125" xmlns:ns4="613d7967-9229-40f2-b742-bca4e652e680" targetNamespace="http://schemas.microsoft.com/office/2006/metadata/properties" ma:root="true" ma:fieldsID="68b772a66ff854f6b6cdc70ac4ce75f7" ns3:_="" ns4:_="">
    <xsd:import namespace="6e8dfdbb-eb1c-41e2-bbf5-9f5a6820c125"/>
    <xsd:import namespace="613d7967-9229-40f2-b742-bca4e652e6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8dfdbb-eb1c-41e2-bbf5-9f5a6820c1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3d7967-9229-40f2-b742-bca4e652e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491438-ABF9-495A-88AE-F0C7C90A0C0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e8dfdbb-eb1c-41e2-bbf5-9f5a6820c125"/>
    <ds:schemaRef ds:uri="613d7967-9229-40f2-b742-bca4e652e680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6F39B2C-BB30-4A56-AE72-3C41576E01AA}">
  <ds:schemaRefs>
    <ds:schemaRef ds:uri="613d7967-9229-40f2-b742-bca4e652e680"/>
    <ds:schemaRef ds:uri="6e8dfdbb-eb1c-41e2-bbf5-9f5a6820c1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02BB061-0724-4DD3-BAAA-4E0F7EBED6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</TotalTime>
  <Words>1345</Words>
  <Application>Microsoft Office PowerPoint</Application>
  <PresentationFormat>On-screen Show (4:3)</PresentationFormat>
  <Paragraphs>310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Candara</vt:lpstr>
      <vt:lpstr>Courier New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Asher [gy17m2a]</dc:creator>
  <cp:lastModifiedBy>Molly Asher</cp:lastModifiedBy>
  <cp:revision>6</cp:revision>
  <cp:lastPrinted>2023-05-22T15:25:29Z</cp:lastPrinted>
  <dcterms:created xsi:type="dcterms:W3CDTF">2022-10-10T09:44:42Z</dcterms:created>
  <dcterms:modified xsi:type="dcterms:W3CDTF">2023-09-29T10:12:14Z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0x0101008818E63D4ADEF54E85DE163C5977EF6B</vt:lpwstr>
  </property>
</Properties>
</file>