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88" autoAdjust="0"/>
  </p:normalViewPr>
  <p:slideViewPr>
    <p:cSldViewPr snapToGrid="0">
      <p:cViewPr varScale="1">
        <p:scale>
          <a:sx n="98" d="100"/>
          <a:sy n="9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DE81D-B8E3-4D17-AA55-B45E05F9A3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8B0F-48FD-4368-9635-32625C67B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4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8B0F-48FD-4368-9635-32625C67B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0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LinLibertineT"/>
              </a:rPr>
              <a:t>Cross attention: to pick up the important aspects and de-emphasize the noisy aspects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8B0F-48FD-4368-9635-32625C67B9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8B0F-48FD-4368-9635-32625C67B9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4E442-4B53-4B87-ABE2-BF39C89A7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AEE960-BCD0-4959-A41C-3AAF48F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D9B54-533C-4936-A537-FC3F84B6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2344C-B426-4372-902B-785C4FFA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3E28F-F2AE-40B9-BFF3-D9D71FD9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842DC-9412-4311-B034-86C54150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4C039B-BC34-414C-ACC9-6C72DF9EB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50A6EE-D814-44F3-A4E5-437BF726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2B66F4-ADCF-447C-B774-25BEE954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7BEBD-480D-4F37-AAE8-01FFC1EA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F71313-C1F4-4866-B0DF-E4790AB9F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B569BB-3434-4BB3-A104-784A2865B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7D0F55-235E-4A21-A3DE-121CAA31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40FF38-1407-43AA-92BB-8B30C05B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459BB-F47F-4B16-A051-65F08778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A8E88-F3E4-450E-B854-C0376DF8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3E32F-F7D5-4FFD-A4A2-3A785244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DD3E8E-8026-43F8-903F-F89DFA38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F39E66-6C65-4E21-8CE6-FCD1B2D7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FEDFC7-7719-48AF-8322-1A964738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4363B-911C-428A-92B6-F6BC30B6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B6836C-9BB6-4C0C-BA2E-494031A6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E7D4B1-99C8-4511-B198-88C9139C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AB389-01E1-49E0-B561-13AB975D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85BA82-C6FF-4DAD-937C-5B990D86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9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4B379-313D-432A-A9DC-9B786BF2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9B778-3FA7-4612-AD27-C7C619E25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470A42-8FE0-4F1A-AA65-5491B51A2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13093-BFCE-44E8-9ADF-7717D486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9D07E-8FA4-40F5-9105-A9C87E6F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A699BD-8AB6-4F63-BA93-EEAD5F43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CA9DD-748B-4852-9E92-8E72A5D9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4C761D-5F70-46D7-83FE-8199C960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F756C1-D6B2-4921-A854-1B8C942BA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52BA25-F74B-4B73-92DC-C4D013DF7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19CCF0-5BEB-4184-9620-215B6E92C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DCD480-1B05-4A72-A40D-431E5A2E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C556AB-8B0A-48DE-B688-5C2160F4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A0E39A-8ADC-4973-992E-219196A2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A4BB2-8036-4148-BDB4-0A9971D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12AD9E-A248-4E35-A220-96F85C2C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FD1990-F8AE-49A2-83E3-591BD13D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A694BE-53B5-4433-B435-7B910D76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BEB482-60F7-4FCD-9142-8A08C302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84ACF9-EA4E-4912-A5BE-4D0E96D8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85A1CA-FCCB-4250-9143-43AAA9A2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75B6E-6F41-4CD0-8A7C-6B59ECA6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B756D0-6ECB-4E7D-8EC5-CDF70371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D26765-15AE-4F0F-A47F-6E9CCF5A2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F9571E-F9DE-4075-AC9B-7B2FA198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2DF6B-E3B8-43B4-9949-D4092F48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C3DEF3-A34B-4DA7-8017-865BE98B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D14AA-AB4F-4B96-AF5C-233850D0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74DBEC-BDAB-4BF9-9413-D3BF8202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D7B511-0890-47A1-B967-01BE3C240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97FC7D-6670-497C-9E73-B7CCC9FE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0EC7AE-96AF-43DF-A087-2AD8462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C61F1A-A92D-44AB-B4F8-626FF831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B367C7-5285-43FD-AEDE-C665B6DC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2BE447-F02E-421D-8185-F6F6273EE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76853-2447-40F7-9AB2-0DE0C9189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2678-207C-4FD3-BD9B-B5373703568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86E5B8-BBC5-4E33-830C-03460FF2C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D8939-33C8-4400-9B16-B61D3D39F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B9CD-7DE8-464E-9C2A-96E99B9E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C00ED-0445-4173-BEB8-6BB036B93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u="none" strike="noStrike" baseline="0" dirty="0"/>
              <a:t>Competitive Analysis for Points of Interest</a:t>
            </a:r>
            <a:br>
              <a:rPr lang="en-US" sz="4000" b="0" i="0" u="none" strike="noStrike" baseline="0" dirty="0"/>
            </a:br>
            <a:r>
              <a:rPr lang="en-US" sz="2800" b="0" i="0" u="none" strike="noStrike" baseline="0" dirty="0"/>
              <a:t>KDD-20 Research Track Paper</a:t>
            </a:r>
            <a:endParaRPr lang="en-US" sz="2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66528E-16A3-4BD7-A0A5-572A61A07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r"/>
            <a:r>
              <a:rPr lang="zh-CN" altLang="en-US" sz="1800" dirty="0"/>
              <a:t>王肇南</a:t>
            </a:r>
            <a:endParaRPr lang="en-US" altLang="zh-CN" sz="1800" dirty="0"/>
          </a:p>
          <a:p>
            <a:pPr algn="r"/>
            <a:r>
              <a:rPr lang="en-US" sz="1800" dirty="0" err="1"/>
              <a:t>SUSTech</a:t>
            </a:r>
            <a:r>
              <a:rPr lang="en-US" sz="1800" dirty="0"/>
              <a:t> Reading Group</a:t>
            </a:r>
          </a:p>
          <a:p>
            <a:pPr algn="r"/>
            <a:r>
              <a:rPr lang="en-US" sz="1800" dirty="0"/>
              <a:t>11/18/2020</a:t>
            </a:r>
          </a:p>
        </p:txBody>
      </p:sp>
    </p:spTree>
    <p:extLst>
      <p:ext uri="{BB962C8B-B14F-4D97-AF65-F5344CB8AC3E}">
        <p14:creationId xmlns:p14="http://schemas.microsoft.com/office/powerpoint/2010/main" val="56542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68F0D-928B-465D-B2F6-D5DBC785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Definitions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E5E38-C73A-4951-9232-A4FE5A5A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231602" cy="4351338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问题定义：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推断</a:t>
            </a:r>
            <a:r>
              <a:rPr lang="en-US" altLang="zh-CN" sz="2000" dirty="0"/>
              <a:t>POI</a:t>
            </a:r>
            <a:r>
              <a:rPr lang="zh-CN" altLang="en-US" sz="2000" dirty="0"/>
              <a:t>间的竞争关系</a:t>
            </a:r>
            <a:r>
              <a:rPr lang="en-US" altLang="zh-CN" sz="2000" dirty="0"/>
              <a:t> i.e. Competitive Relationship Prediction: </a:t>
            </a:r>
            <a:r>
              <a:rPr lang="zh-CN" altLang="en-US" sz="2000" dirty="0"/>
              <a:t>给定一个</a:t>
            </a:r>
            <a:r>
              <a:rPr lang="en-US" altLang="zh-CN" sz="2000" dirty="0"/>
              <a:t>POI</a:t>
            </a:r>
            <a:r>
              <a:rPr lang="zh-CN" altLang="en-US" sz="2000" dirty="0"/>
              <a:t>集合</a:t>
            </a:r>
            <a:r>
              <a:rPr lang="en-US" sz="2000" b="0" i="0" u="none" strike="noStrike" baseline="0" dirty="0">
                <a:latin typeface="txbsys"/>
              </a:rPr>
              <a:t>P</a:t>
            </a:r>
            <a:r>
              <a:rPr lang="zh-CN" altLang="en-US" sz="2000" dirty="0"/>
              <a:t>与其异构信息网络</a:t>
            </a:r>
            <a:r>
              <a:rPr lang="en-US" sz="2000" b="0" i="0" u="none" strike="noStrike" baseline="0" dirty="0">
                <a:latin typeface="LibertineMathMI"/>
              </a:rPr>
              <a:t>𝐺 </a:t>
            </a:r>
            <a:r>
              <a:rPr lang="en-US" altLang="zh-CN" sz="2000" dirty="0"/>
              <a:t>(HPIN - Heterogeneous POI Information Network)</a:t>
            </a:r>
            <a:r>
              <a:rPr lang="zh-CN" altLang="en-US" sz="2000" dirty="0"/>
              <a:t>，学习函数</a:t>
            </a:r>
            <a:r>
              <a:rPr lang="en-US" sz="1800" b="0" i="0" u="none" strike="noStrike" baseline="0" dirty="0">
                <a:latin typeface="LibertineMathMI"/>
              </a:rPr>
              <a:t>𝑓 </a:t>
            </a:r>
            <a:r>
              <a:rPr lang="en-US" sz="1800" b="0" i="0" u="none" strike="noStrike" baseline="0" dirty="0">
                <a:latin typeface="LinLibertineT"/>
              </a:rPr>
              <a:t>: </a:t>
            </a:r>
            <a:r>
              <a:rPr lang="en-US" sz="1800" b="0" i="0" u="none" strike="noStrike" baseline="0" dirty="0">
                <a:latin typeface="txsys"/>
              </a:rPr>
              <a:t>(</a:t>
            </a:r>
            <a:r>
              <a:rPr lang="en-US" sz="1800" b="0" i="0" u="none" strike="noStrike" baseline="0" dirty="0">
                <a:latin typeface="txbsys"/>
              </a:rPr>
              <a:t>P </a:t>
            </a:r>
            <a:r>
              <a:rPr lang="en-US" sz="1800" b="0" i="0" u="none" strike="noStrike" baseline="0" dirty="0">
                <a:latin typeface="txsys"/>
              </a:rPr>
              <a:t>×</a:t>
            </a:r>
            <a:r>
              <a:rPr lang="en-US" sz="1800" b="0" i="0" u="none" strike="noStrike" baseline="0" dirty="0">
                <a:latin typeface="txbsys"/>
              </a:rPr>
              <a:t>P </a:t>
            </a:r>
            <a:r>
              <a:rPr lang="en-US" sz="1800" b="0" i="0" u="none" strike="noStrike" baseline="0" dirty="0">
                <a:latin typeface="txsys"/>
              </a:rPr>
              <a:t>|</a:t>
            </a:r>
            <a:r>
              <a:rPr lang="en-US" sz="1800" b="0" i="0" u="none" strike="noStrike" baseline="0" dirty="0">
                <a:latin typeface="LibertineMathMI"/>
              </a:rPr>
              <a:t>𝐺</a:t>
            </a:r>
            <a:r>
              <a:rPr lang="en-US" sz="1800" b="0" i="0" u="none" strike="noStrike" baseline="0" dirty="0">
                <a:latin typeface="txsys"/>
              </a:rPr>
              <a:t>) →</a:t>
            </a:r>
            <a:r>
              <a:rPr lang="en-US" sz="1800" b="0" i="0" u="none" strike="noStrike" baseline="0" dirty="0">
                <a:latin typeface="LibertineMathMI"/>
              </a:rPr>
              <a:t>𝑌</a:t>
            </a:r>
            <a:r>
              <a:rPr lang="zh-CN" altLang="en-US" sz="1800" b="0" i="0" u="none" strike="noStrike" baseline="0" dirty="0">
                <a:latin typeface="LibertineMathMI"/>
              </a:rPr>
              <a:t>，</a:t>
            </a:r>
            <a:r>
              <a:rPr lang="en-US" sz="1800" b="0" i="0" u="none" strike="noStrike" baseline="0" dirty="0">
                <a:latin typeface="LibertineMathMI"/>
              </a:rPr>
              <a:t> 𝑦 </a:t>
            </a:r>
            <a:r>
              <a:rPr lang="en-US" sz="1800" b="0" i="0" u="none" strike="noStrike" baseline="0" dirty="0">
                <a:latin typeface="txsys"/>
              </a:rPr>
              <a:t>∈ {</a:t>
            </a:r>
            <a:r>
              <a:rPr lang="en-US" sz="1800" b="0" i="0" u="none" strike="noStrike" baseline="0" dirty="0">
                <a:latin typeface="LinLibertineT"/>
              </a:rPr>
              <a:t>0</a:t>
            </a:r>
            <a:r>
              <a:rPr lang="en-US" sz="1800" b="0" i="0" u="none" strike="noStrike" baseline="0" dirty="0">
                <a:latin typeface="LibertineMathMI"/>
              </a:rPr>
              <a:t>, </a:t>
            </a:r>
            <a:r>
              <a:rPr lang="en-US" sz="1800" b="0" i="0" u="none" strike="noStrike" baseline="0" dirty="0">
                <a:latin typeface="LinLibertineT"/>
              </a:rPr>
              <a:t>1</a:t>
            </a:r>
            <a:r>
              <a:rPr lang="en-US" sz="1800" b="0" i="0" u="none" strike="noStrike" baseline="0" dirty="0">
                <a:latin typeface="txsys"/>
              </a:rPr>
              <a:t>} (</a:t>
            </a:r>
            <a:r>
              <a:rPr lang="en-US" sz="1800" b="0" i="0" u="none" strike="noStrike" baseline="0" dirty="0">
                <a:latin typeface="LibertineMathMI"/>
              </a:rPr>
              <a:t>𝑦=1</a:t>
            </a:r>
            <a:r>
              <a:rPr lang="en-US" sz="1800" dirty="0">
                <a:latin typeface="LibertineMathMI"/>
              </a:rPr>
              <a:t>:</a:t>
            </a:r>
            <a:r>
              <a:rPr lang="zh-CN" altLang="en-US" sz="1800" dirty="0">
                <a:latin typeface="LibertineMathMI"/>
              </a:rPr>
              <a:t> </a:t>
            </a:r>
            <a:r>
              <a:rPr lang="en-US" altLang="zh-CN" sz="1800" b="0" i="0" u="none" strike="noStrike" baseline="0" dirty="0">
                <a:latin typeface="LibertineMathMI"/>
              </a:rPr>
              <a:t>POI</a:t>
            </a:r>
            <a:r>
              <a:rPr lang="zh-CN" altLang="en-US" sz="1800" b="0" i="0" u="none" strike="noStrike" baseline="0" dirty="0">
                <a:latin typeface="LibertineMathMI"/>
              </a:rPr>
              <a:t>对</a:t>
            </a:r>
            <a:r>
              <a:rPr lang="en-US" sz="1800" b="0" i="0" u="none" strike="noStrike" baseline="0" dirty="0">
                <a:latin typeface="txsys"/>
              </a:rPr>
              <a:t>(</a:t>
            </a:r>
            <a:r>
              <a:rPr lang="en-US" sz="1800" b="0" i="0" u="none" strike="noStrike" baseline="0" dirty="0">
                <a:latin typeface="LibertineMathMI"/>
              </a:rPr>
              <a:t>𝑝</a:t>
            </a:r>
            <a:r>
              <a:rPr lang="en-US" sz="1800" b="0" i="0" u="none" strike="noStrike" baseline="-25000" dirty="0">
                <a:latin typeface="LibertineMathMI7"/>
              </a:rPr>
              <a:t>𝑖</a:t>
            </a:r>
            <a:r>
              <a:rPr lang="en-US" sz="1800" b="0" i="0" u="none" strike="noStrike" baseline="0" dirty="0">
                <a:latin typeface="LibertineMathMI"/>
              </a:rPr>
              <a:t>, 𝑝</a:t>
            </a:r>
            <a:r>
              <a:rPr lang="en-US" sz="1800" b="0" i="0" u="none" strike="noStrike" baseline="-25000" dirty="0">
                <a:latin typeface="LibertineMathMI7"/>
              </a:rPr>
              <a:t>𝑗</a:t>
            </a:r>
            <a:r>
              <a:rPr lang="en-US" sz="1800" b="0" i="0" u="none" strike="noStrike" baseline="0" dirty="0">
                <a:latin typeface="txsys"/>
              </a:rPr>
              <a:t>)</a:t>
            </a:r>
            <a:r>
              <a:rPr lang="zh-CN" altLang="en-US" sz="1800" b="0" i="0" u="none" strike="noStrike" baseline="0" dirty="0">
                <a:latin typeface="txsys"/>
              </a:rPr>
              <a:t>呈竞争关系</a:t>
            </a:r>
            <a:r>
              <a:rPr lang="en-US" sz="1800" b="0" i="0" u="none" strike="noStrike" baseline="0" dirty="0">
                <a:latin typeface="txsys"/>
              </a:rPr>
              <a:t>). </a:t>
            </a:r>
            <a:r>
              <a:rPr lang="zh-CN" altLang="en-US" sz="1800" b="0" i="0" u="sng" strike="noStrike" baseline="0" dirty="0">
                <a:latin typeface="txsys"/>
              </a:rPr>
              <a:t>问题本质</a:t>
            </a:r>
            <a:r>
              <a:rPr lang="zh-CN" altLang="en-US" sz="1800" b="0" i="0" u="none" strike="noStrike" baseline="0" dirty="0">
                <a:latin typeface="txsys"/>
              </a:rPr>
              <a:t>：链接预测</a:t>
            </a:r>
            <a:r>
              <a:rPr lang="en-US" altLang="zh-CN" sz="1800" dirty="0">
                <a:latin typeface="txsys"/>
              </a:rPr>
              <a:t> i.e. link prediction.</a:t>
            </a:r>
          </a:p>
          <a:p>
            <a:pPr marL="0" indent="0">
              <a:buNone/>
            </a:pPr>
            <a:endParaRPr lang="en-US" altLang="zh-CN" sz="1800" dirty="0">
              <a:latin typeface="txsys"/>
            </a:endParaRPr>
          </a:p>
          <a:p>
            <a:r>
              <a:rPr lang="en-US" altLang="zh-CN" sz="1800" b="1" dirty="0">
                <a:latin typeface="txsys"/>
              </a:rPr>
              <a:t>HPIN</a:t>
            </a:r>
            <a:r>
              <a:rPr lang="zh-CN" altLang="en-US" sz="1800" b="1" dirty="0">
                <a:latin typeface="txsys"/>
              </a:rPr>
              <a:t>定义：</a:t>
            </a:r>
            <a:endParaRPr lang="en-US" altLang="zh-CN" sz="1800" b="1" dirty="0">
              <a:latin typeface="txsys"/>
            </a:endParaRPr>
          </a:p>
          <a:p>
            <a:pPr marL="0" indent="0">
              <a:buNone/>
            </a:pPr>
            <a:r>
              <a:rPr lang="en-US" altLang="zh-CN" sz="1800" dirty="0">
                <a:latin typeface="txsys"/>
              </a:rPr>
              <a:t>    </a:t>
            </a:r>
            <a:r>
              <a:rPr lang="en-US" sz="1800" b="0" i="0" u="none" strike="noStrike" baseline="0" dirty="0">
                <a:latin typeface="LibertineMathMI"/>
              </a:rPr>
              <a:t>𝐺 </a:t>
            </a:r>
            <a:r>
              <a:rPr lang="en-US" sz="1800" b="0" i="0" u="none" strike="noStrike" baseline="0" dirty="0">
                <a:latin typeface="txmiaX"/>
              </a:rPr>
              <a:t>= </a:t>
            </a:r>
            <a:r>
              <a:rPr lang="en-US" sz="1800" b="0" i="0" u="none" strike="noStrike" baseline="0" dirty="0">
                <a:latin typeface="txsys"/>
              </a:rPr>
              <a:t>(</a:t>
            </a:r>
            <a:r>
              <a:rPr lang="en-US" sz="1800" b="0" i="0" u="none" strike="noStrike" baseline="0" dirty="0">
                <a:latin typeface="txbsys"/>
              </a:rPr>
              <a:t>P</a:t>
            </a:r>
            <a:r>
              <a:rPr lang="en-US" sz="1800" b="0" i="0" u="none" strike="noStrike" baseline="0" dirty="0">
                <a:latin typeface="txsys"/>
              </a:rPr>
              <a:t>∪</a:t>
            </a:r>
            <a:r>
              <a:rPr lang="en-US" sz="1800" b="0" i="0" u="none" strike="noStrike" baseline="0" dirty="0">
                <a:latin typeface="txbsys"/>
              </a:rPr>
              <a:t>B</a:t>
            </a:r>
            <a:r>
              <a:rPr lang="en-US" sz="1800" b="0" i="0" u="none" strike="noStrike" baseline="0" dirty="0">
                <a:latin typeface="txsys"/>
              </a:rPr>
              <a:t>∪</a:t>
            </a:r>
            <a:r>
              <a:rPr lang="en-US" sz="1800" b="0" i="0" u="none" strike="noStrike" baseline="0" dirty="0">
                <a:latin typeface="txbsys"/>
              </a:rPr>
              <a:t>A</a:t>
            </a:r>
            <a:r>
              <a:rPr lang="en-US" sz="1800" b="0" i="0" u="none" strike="noStrike" baseline="0" dirty="0">
                <a:latin typeface="txsys"/>
              </a:rPr>
              <a:t>∪</a:t>
            </a:r>
            <a:r>
              <a:rPr lang="en-US" sz="1800" b="0" i="0" u="none" strike="noStrike" baseline="0" dirty="0">
                <a:latin typeface="txbsys"/>
              </a:rPr>
              <a:t>M</a:t>
            </a:r>
            <a:r>
              <a:rPr lang="en-US" sz="1800" b="0" i="0" u="none" strike="noStrike" baseline="0" dirty="0">
                <a:latin typeface="LibertineMathMI"/>
              </a:rPr>
              <a:t>, </a:t>
            </a:r>
            <a:r>
              <a:rPr lang="en-US" sz="1800" b="0" i="0" u="none" strike="noStrike" baseline="0" dirty="0">
                <a:latin typeface="txbsys"/>
              </a:rPr>
              <a:t>E</a:t>
            </a:r>
            <a:r>
              <a:rPr lang="en-US" sz="1800" b="0" i="0" u="none" strike="noStrike" baseline="-25000" dirty="0">
                <a:latin typeface="LibertineMathMI7"/>
              </a:rPr>
              <a:t>𝑝𝑝</a:t>
            </a:r>
            <a:r>
              <a:rPr lang="en-US" sz="1800" b="0" i="0" u="none" strike="noStrike" baseline="0" dirty="0">
                <a:latin typeface="txsys"/>
              </a:rPr>
              <a:t>∪</a:t>
            </a:r>
            <a:r>
              <a:rPr lang="en-US" sz="1800" b="0" i="0" u="none" strike="noStrike" baseline="0" dirty="0">
                <a:latin typeface="txbsys"/>
              </a:rPr>
              <a:t>E</a:t>
            </a:r>
            <a:r>
              <a:rPr lang="en-US" sz="1800" b="0" i="0" u="none" strike="noStrike" baseline="-25000" dirty="0">
                <a:latin typeface="LibertineMathMI7"/>
              </a:rPr>
              <a:t>𝑝𝑏</a:t>
            </a:r>
            <a:r>
              <a:rPr lang="en-US" sz="1800" b="0" i="0" u="none" strike="noStrike" baseline="0" dirty="0">
                <a:latin typeface="txsys"/>
              </a:rPr>
              <a:t>∪</a:t>
            </a:r>
            <a:r>
              <a:rPr lang="en-US" sz="1800" b="0" i="0" u="none" strike="noStrike" baseline="0" dirty="0">
                <a:latin typeface="txbsys"/>
              </a:rPr>
              <a:t>E</a:t>
            </a:r>
            <a:r>
              <a:rPr lang="en-US" sz="1800" b="0" i="0" u="none" strike="noStrike" baseline="-25000" dirty="0">
                <a:latin typeface="LibertineMathMI7"/>
              </a:rPr>
              <a:t>𝑏𝑏</a:t>
            </a:r>
            <a:r>
              <a:rPr lang="en-US" sz="1800" b="0" i="0" u="none" strike="noStrike" baseline="0" dirty="0">
                <a:latin typeface="txsys"/>
              </a:rPr>
              <a:t>∪</a:t>
            </a:r>
            <a:r>
              <a:rPr lang="en-US" sz="1800" b="0" i="0" u="none" strike="noStrike" baseline="0" dirty="0">
                <a:latin typeface="txbsys"/>
              </a:rPr>
              <a:t>E</a:t>
            </a:r>
            <a:r>
              <a:rPr lang="en-US" sz="1800" b="0" i="0" u="none" strike="noStrike" baseline="-25000" dirty="0">
                <a:latin typeface="LibertineMathMI7"/>
              </a:rPr>
              <a:t>𝑏𝑎</a:t>
            </a:r>
            <a:r>
              <a:rPr lang="en-US" sz="1800" b="0" i="0" u="none" strike="noStrike" baseline="0" dirty="0">
                <a:latin typeface="txsys"/>
              </a:rPr>
              <a:t>∪</a:t>
            </a:r>
            <a:r>
              <a:rPr lang="en-US" sz="1800" b="0" i="0" u="none" strike="noStrike" baseline="0" dirty="0">
                <a:latin typeface="txbsys"/>
              </a:rPr>
              <a:t>E</a:t>
            </a:r>
            <a:r>
              <a:rPr lang="en-US" sz="1800" b="0" i="0" u="none" strike="noStrike" baseline="-25000" dirty="0">
                <a:latin typeface="LibertineMathMI7"/>
              </a:rPr>
              <a:t>𝑎𝑎</a:t>
            </a:r>
            <a:r>
              <a:rPr lang="en-US" sz="1800" b="0" i="0" u="none" strike="noStrike" baseline="0" dirty="0">
                <a:latin typeface="txsys"/>
              </a:rPr>
              <a:t>), in which</a:t>
            </a:r>
          </a:p>
          <a:p>
            <a:pPr marL="0" indent="0">
              <a:buNone/>
            </a:pPr>
            <a:r>
              <a:rPr lang="en-US" altLang="zh-CN" sz="1800" dirty="0">
                <a:latin typeface="txsys"/>
              </a:rPr>
              <a:t>    Node: P – POI, B – brand, A – aspect, M – heatmap</a:t>
            </a:r>
          </a:p>
          <a:p>
            <a:pPr marL="0" indent="0">
              <a:buNone/>
            </a:pPr>
            <a:r>
              <a:rPr lang="en-US" altLang="zh-CN" sz="1800" dirty="0">
                <a:latin typeface="txsys"/>
              </a:rPr>
              <a:t>    Edge: </a:t>
            </a:r>
            <a:r>
              <a:rPr lang="en-US" sz="1800" b="0" i="0" u="none" strike="noStrike" baseline="0" dirty="0">
                <a:latin typeface="txbsys"/>
              </a:rPr>
              <a:t>E</a:t>
            </a:r>
            <a:r>
              <a:rPr lang="en-US" sz="1800" b="0" i="0" u="none" strike="noStrike" baseline="-25000" dirty="0">
                <a:latin typeface="LibertineMathMI7"/>
              </a:rPr>
              <a:t>𝑝𝑝</a:t>
            </a:r>
            <a:r>
              <a:rPr lang="en-US" altLang="zh-CN" sz="1800" dirty="0">
                <a:latin typeface="txsys"/>
              </a:rPr>
              <a:t> – POI~POI, </a:t>
            </a:r>
            <a:r>
              <a:rPr lang="en-US" sz="1800" b="0" i="0" u="none" strike="noStrike" baseline="0" dirty="0">
                <a:latin typeface="txbsys"/>
              </a:rPr>
              <a:t>E</a:t>
            </a:r>
            <a:r>
              <a:rPr lang="en-US" sz="1800" b="0" i="0" u="none" strike="noStrike" baseline="-25000" dirty="0">
                <a:latin typeface="LibertineMathMI7"/>
              </a:rPr>
              <a:t>𝑝𝑏</a:t>
            </a:r>
            <a:r>
              <a:rPr lang="en-US" altLang="zh-CN" sz="1800" dirty="0">
                <a:latin typeface="txsys"/>
              </a:rPr>
              <a:t> – </a:t>
            </a:r>
            <a:r>
              <a:rPr lang="en-US" altLang="zh-CN" sz="1800" dirty="0" err="1">
                <a:latin typeface="txsys"/>
              </a:rPr>
              <a:t>POI~brand</a:t>
            </a:r>
            <a:r>
              <a:rPr lang="en-US" altLang="zh-CN" sz="1800" dirty="0">
                <a:latin typeface="txsys"/>
              </a:rPr>
              <a:t>, </a:t>
            </a:r>
          </a:p>
          <a:p>
            <a:pPr marL="0" indent="0">
              <a:buNone/>
            </a:pPr>
            <a:r>
              <a:rPr lang="en-US" altLang="zh-CN" sz="1800" dirty="0">
                <a:latin typeface="txsys"/>
              </a:rPr>
              <a:t>               </a:t>
            </a:r>
            <a:r>
              <a:rPr lang="en-US" sz="1800" b="0" i="0" u="none" strike="noStrike" baseline="0" dirty="0">
                <a:latin typeface="txbsys"/>
              </a:rPr>
              <a:t>E</a:t>
            </a:r>
            <a:r>
              <a:rPr lang="en-US" sz="1800" b="0" i="0" u="none" strike="noStrike" baseline="-25000" dirty="0">
                <a:latin typeface="LibertineMathMI7"/>
              </a:rPr>
              <a:t>𝑏𝑏</a:t>
            </a:r>
            <a:r>
              <a:rPr lang="en-US" altLang="zh-CN" sz="1800" dirty="0">
                <a:latin typeface="txsys"/>
              </a:rPr>
              <a:t> – </a:t>
            </a:r>
            <a:r>
              <a:rPr lang="en-US" altLang="zh-CN" sz="1800" dirty="0" err="1">
                <a:latin typeface="txsys"/>
              </a:rPr>
              <a:t>brand~brand</a:t>
            </a:r>
            <a:r>
              <a:rPr lang="en-US" altLang="zh-CN" sz="1800" dirty="0">
                <a:latin typeface="txsys"/>
              </a:rPr>
              <a:t> (</a:t>
            </a:r>
            <a:r>
              <a:rPr lang="zh-CN" altLang="en-US" sz="1800" dirty="0">
                <a:latin typeface="txsys"/>
              </a:rPr>
              <a:t>由</a:t>
            </a:r>
            <a:r>
              <a:rPr lang="en-US" altLang="zh-CN" sz="1800" i="1" dirty="0" err="1">
                <a:latin typeface="txsys"/>
              </a:rPr>
              <a:t>bppb</a:t>
            </a:r>
            <a:r>
              <a:rPr lang="zh-CN" altLang="en-US" sz="1800" dirty="0">
                <a:latin typeface="txsys"/>
              </a:rPr>
              <a:t>元路径定义</a:t>
            </a:r>
            <a:r>
              <a:rPr lang="en-US" altLang="zh-CN" sz="1800" dirty="0">
                <a:latin typeface="txsys"/>
              </a:rPr>
              <a:t>),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xbsys"/>
              </a:rPr>
              <a:t>               E</a:t>
            </a:r>
            <a:r>
              <a:rPr lang="en-US" sz="1800" b="0" i="0" u="none" strike="noStrike" baseline="-25000" dirty="0">
                <a:latin typeface="LibertineMathMI7"/>
              </a:rPr>
              <a:t>𝑏𝑎</a:t>
            </a:r>
            <a:r>
              <a:rPr lang="en-US" altLang="zh-CN" sz="1800" dirty="0">
                <a:latin typeface="txsys"/>
              </a:rPr>
              <a:t> – </a:t>
            </a:r>
            <a:r>
              <a:rPr lang="en-US" altLang="zh-CN" sz="1800" dirty="0" err="1">
                <a:latin typeface="txsys"/>
              </a:rPr>
              <a:t>brand~aspect</a:t>
            </a:r>
            <a:r>
              <a:rPr lang="en-US" altLang="zh-CN" sz="1800" dirty="0">
                <a:latin typeface="txsys"/>
              </a:rPr>
              <a:t>, </a:t>
            </a:r>
            <a:r>
              <a:rPr lang="en-US" sz="1800" b="0" i="0" u="none" strike="noStrike" baseline="0" dirty="0">
                <a:latin typeface="txbsys"/>
              </a:rPr>
              <a:t>E</a:t>
            </a:r>
            <a:r>
              <a:rPr lang="en-US" sz="1800" b="0" i="0" u="none" strike="noStrike" baseline="-25000" dirty="0">
                <a:latin typeface="LibertineMathMI7"/>
              </a:rPr>
              <a:t>𝑎𝑎</a:t>
            </a:r>
            <a:r>
              <a:rPr lang="en-US" altLang="zh-CN" sz="1800" dirty="0">
                <a:latin typeface="txsys"/>
              </a:rPr>
              <a:t> – </a:t>
            </a:r>
            <a:r>
              <a:rPr lang="en-US" altLang="zh-CN" sz="1800" dirty="0" err="1">
                <a:latin typeface="txsys"/>
              </a:rPr>
              <a:t>aspect~aspect</a:t>
            </a:r>
            <a:endParaRPr lang="en-US" altLang="zh-CN" sz="1800" dirty="0">
              <a:latin typeface="txsys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F43AFBF4-F94F-451C-8DF4-72D9415B0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8175" y="4185960"/>
            <a:ext cx="6133825" cy="2171847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18DD64-EAE0-44FE-A390-4D1545269974}"/>
              </a:ext>
            </a:extLst>
          </p:cNvPr>
          <p:cNvSpPr txBox="1"/>
          <p:nvPr/>
        </p:nvSpPr>
        <p:spPr>
          <a:xfrm>
            <a:off x="6207709" y="6303636"/>
            <a:ext cx="78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dirty="0">
                <a:solidFill>
                  <a:schemeClr val="accent1"/>
                </a:solidFill>
                <a:latin typeface="txsys"/>
              </a:rPr>
              <a:t>Inputs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7163BC6-54FF-4088-93E5-42093B971DFF}"/>
              </a:ext>
            </a:extLst>
          </p:cNvPr>
          <p:cNvSpPr txBox="1"/>
          <p:nvPr/>
        </p:nvSpPr>
        <p:spPr>
          <a:xfrm>
            <a:off x="11353800" y="6302584"/>
            <a:ext cx="926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xsys"/>
              </a:rPr>
              <a:t>Output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AD5CA7-FE97-41D3-9E02-454F1F396F38}"/>
              </a:ext>
            </a:extLst>
          </p:cNvPr>
          <p:cNvSpPr txBox="1"/>
          <p:nvPr/>
        </p:nvSpPr>
        <p:spPr>
          <a:xfrm>
            <a:off x="6903496" y="6042026"/>
            <a:ext cx="1556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txbsys"/>
              </a:rPr>
              <a:t>E</a:t>
            </a:r>
            <a:r>
              <a:rPr lang="en-US" sz="1400" b="0" i="0" u="none" strike="noStrike" baseline="-25000" dirty="0">
                <a:latin typeface="LibertineMathMI7"/>
              </a:rPr>
              <a:t>𝑝𝑝</a:t>
            </a:r>
            <a:r>
              <a:rPr lang="en-US" sz="1400" b="0" i="0" u="none" strike="noStrike" dirty="0">
                <a:latin typeface="LibertineMathMI7"/>
              </a:rPr>
              <a:t> – POI co-query</a:t>
            </a:r>
          </a:p>
          <a:p>
            <a:pPr algn="r"/>
            <a:r>
              <a:rPr lang="zh-CN" altLang="en-US" sz="1400" dirty="0">
                <a:latin typeface="LibertineMathMI7"/>
              </a:rPr>
              <a:t>竞争</a:t>
            </a:r>
            <a:r>
              <a:rPr lang="en-US" altLang="zh-CN" sz="1400" dirty="0">
                <a:latin typeface="LibertineMathMI7"/>
              </a:rPr>
              <a:t>&amp;</a:t>
            </a:r>
            <a:r>
              <a:rPr lang="zh-CN" altLang="en-US" sz="1400" dirty="0">
                <a:latin typeface="LibertineMathMI7"/>
              </a:rPr>
              <a:t>互补</a:t>
            </a:r>
            <a:r>
              <a:rPr lang="en-US" sz="1400" b="0" i="0" u="none" strike="noStrike" dirty="0">
                <a:latin typeface="LibertineMathMI7"/>
              </a:rPr>
              <a:t> </a:t>
            </a:r>
            <a:r>
              <a:rPr lang="en-US" altLang="zh-CN" sz="1400" dirty="0">
                <a:latin typeface="txsys"/>
              </a:rPr>
              <a:t> </a:t>
            </a:r>
            <a:endParaRPr 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954456-8EE1-4ADB-B86D-F692D546A503}"/>
              </a:ext>
            </a:extLst>
          </p:cNvPr>
          <p:cNvSpPr txBox="1"/>
          <p:nvPr/>
        </p:nvSpPr>
        <p:spPr>
          <a:xfrm>
            <a:off x="6903495" y="3924350"/>
            <a:ext cx="1849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none" strike="noStrike" baseline="0" dirty="0" err="1">
                <a:latin typeface="txbsys"/>
              </a:rPr>
              <a:t>E</a:t>
            </a:r>
            <a:r>
              <a:rPr lang="en-US" sz="1400" b="0" i="1" u="none" strike="noStrike" baseline="-25000" dirty="0" err="1">
                <a:latin typeface="LibertineMathMI7"/>
              </a:rPr>
              <a:t>ba</a:t>
            </a:r>
            <a:r>
              <a:rPr lang="en-US" sz="1400" b="0" i="0" u="none" strike="noStrike" dirty="0">
                <a:latin typeface="LibertineMathMI7"/>
              </a:rPr>
              <a:t> – top-</a:t>
            </a:r>
            <a:r>
              <a:rPr lang="en-US" sz="1400" b="0" i="1" u="none" strike="noStrike" dirty="0">
                <a:latin typeface="LibertineMathMI7"/>
              </a:rPr>
              <a:t>k</a:t>
            </a:r>
            <a:r>
              <a:rPr lang="en-US" sz="1400" b="0" i="0" u="none" strike="noStrike" dirty="0">
                <a:latin typeface="LibertineMathMI7"/>
              </a:rPr>
              <a:t> in reviews</a:t>
            </a:r>
          </a:p>
          <a:p>
            <a:r>
              <a:rPr lang="en-US" sz="1400" u="none" strike="noStrike" baseline="0" dirty="0" err="1">
                <a:latin typeface="txbsys"/>
              </a:rPr>
              <a:t>E</a:t>
            </a:r>
            <a:r>
              <a:rPr lang="en-US" sz="1400" b="0" i="1" u="none" strike="noStrike" baseline="-25000" dirty="0" err="1">
                <a:latin typeface="LibertineMathMI7"/>
              </a:rPr>
              <a:t>aa</a:t>
            </a:r>
            <a:r>
              <a:rPr lang="en-US" sz="1400" b="0" i="0" u="none" strike="noStrike" dirty="0">
                <a:latin typeface="LibertineMathMI7"/>
              </a:rPr>
              <a:t> – mutual relevance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F6DB00-3F6C-4FEC-986B-DD37C26D5629}"/>
              </a:ext>
            </a:extLst>
          </p:cNvPr>
          <p:cNvSpPr txBox="1"/>
          <p:nvPr/>
        </p:nvSpPr>
        <p:spPr>
          <a:xfrm>
            <a:off x="6903495" y="4823967"/>
            <a:ext cx="690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txbsys"/>
              </a:rPr>
              <a:t>E</a:t>
            </a:r>
            <a:r>
              <a:rPr lang="en-US" sz="1400" b="0" i="0" u="none" strike="noStrike" baseline="-25000" dirty="0">
                <a:latin typeface="LibertineMathMI7"/>
              </a:rPr>
              <a:t>𝑝𝑏</a:t>
            </a:r>
            <a:r>
              <a:rPr lang="en-US" altLang="zh-CN" sz="1400" dirty="0">
                <a:latin typeface="txsys"/>
              </a:rPr>
              <a:t>, M</a:t>
            </a:r>
            <a:endParaRPr lang="en-US" sz="1400" dirty="0"/>
          </a:p>
        </p:txBody>
      </p:sp>
      <p:pic>
        <p:nvPicPr>
          <p:cNvPr id="17" name="コンテンツ プレースホルダー 12">
            <a:extLst>
              <a:ext uri="{FF2B5EF4-FFF2-40B4-BE49-F238E27FC236}">
                <a16:creationId xmlns:a16="http://schemas.microsoft.com/office/drawing/2014/main" id="{294B0F81-3092-4A0D-B792-6368F5E5F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5" y="0"/>
            <a:ext cx="3476625" cy="168592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D56EC6-A763-4532-BB4A-1A76A6513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74" y="1685925"/>
            <a:ext cx="3476625" cy="23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7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F7FF5-49ED-44BF-9D6C-CBFE70B6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Methodology</a:t>
            </a:r>
            <a:endParaRPr 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58CE1-0BEF-4203-9C74-26FDD8223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766346" cy="905966"/>
          </a:xfrm>
        </p:spPr>
        <p:txBody>
          <a:bodyPr>
            <a:normAutofit/>
          </a:bodyPr>
          <a:lstStyle/>
          <a:p>
            <a:r>
              <a:rPr lang="en-US" sz="2000" b="1" dirty="0"/>
              <a:t>Framework: </a:t>
            </a:r>
            <a:r>
              <a:rPr lang="en-US" sz="2000" b="1" dirty="0" err="1"/>
              <a:t>DeepR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                       = Spatial Adaptive GNN (SA-GNN) + POI Knowledge Extraction (PKE) Module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9115C3F2-3659-4C88-A65A-8C0145CF29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9482"/>
          <a:stretch/>
        </p:blipFill>
        <p:spPr>
          <a:xfrm>
            <a:off x="4972049" y="2596654"/>
            <a:ext cx="6641593" cy="4134204"/>
          </a:xfr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645EFE-E3AC-479E-BD45-8F994D71C659}"/>
              </a:ext>
            </a:extLst>
          </p:cNvPr>
          <p:cNvSpPr txBox="1"/>
          <p:nvPr/>
        </p:nvSpPr>
        <p:spPr>
          <a:xfrm>
            <a:off x="4972049" y="1706750"/>
            <a:ext cx="185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LibertineMathMI7"/>
              </a:rPr>
              <a:t>空间角度 </a:t>
            </a:r>
            <a:r>
              <a:rPr lang="en-US" altLang="zh-CN" sz="1400" dirty="0">
                <a:solidFill>
                  <a:schemeClr val="accent1"/>
                </a:solidFill>
                <a:latin typeface="LibertineMathMI7"/>
              </a:rPr>
              <a:t>+ </a:t>
            </a:r>
            <a:r>
              <a:rPr lang="zh-CN" altLang="en-US" sz="1400" dirty="0">
                <a:solidFill>
                  <a:schemeClr val="accent1"/>
                </a:solidFill>
                <a:latin typeface="LibertineMathMI7"/>
              </a:rPr>
              <a:t>语义角度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5E01DC1A-8EB4-4789-91D2-5FBF3B1DF676}"/>
              </a:ext>
            </a:extLst>
          </p:cNvPr>
          <p:cNvSpPr/>
          <p:nvPr/>
        </p:nvSpPr>
        <p:spPr>
          <a:xfrm rot="10800000">
            <a:off x="4600574" y="5834584"/>
            <a:ext cx="1409700" cy="147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91BE6E7B-8F64-46CC-AF79-7F790CC4A5EE}"/>
              </a:ext>
            </a:extLst>
          </p:cNvPr>
          <p:cNvSpPr txBox="1">
            <a:spLocks/>
          </p:cNvSpPr>
          <p:nvPr/>
        </p:nvSpPr>
        <p:spPr>
          <a:xfrm>
            <a:off x="171449" y="4784583"/>
            <a:ext cx="4867276" cy="366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Relation-aware Aspect Convolution (</a:t>
            </a:r>
            <a:r>
              <a:rPr lang="en-US" sz="2000" dirty="0" err="1"/>
              <a:t>RAConv</a:t>
            </a:r>
            <a:r>
              <a:rPr lang="en-US" sz="2000" dirty="0"/>
              <a:t>)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6E755097-4830-4A58-A757-2F59A793F422}"/>
              </a:ext>
            </a:extLst>
          </p:cNvPr>
          <p:cNvSpPr/>
          <p:nvPr/>
        </p:nvSpPr>
        <p:spPr>
          <a:xfrm rot="10800000">
            <a:off x="4591048" y="3006726"/>
            <a:ext cx="1409700" cy="147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4C55409B-8A5B-4641-B345-6B0FBEE6386A}"/>
              </a:ext>
            </a:extLst>
          </p:cNvPr>
          <p:cNvSpPr txBox="1">
            <a:spLocks/>
          </p:cNvSpPr>
          <p:nvPr/>
        </p:nvSpPr>
        <p:spPr>
          <a:xfrm>
            <a:off x="1762124" y="2913321"/>
            <a:ext cx="3133726" cy="366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SA-GNN Break-down</a:t>
            </a:r>
            <a:r>
              <a:rPr lang="zh-CN" altLang="en-US" sz="1800" dirty="0"/>
              <a:t>见下页</a:t>
            </a:r>
            <a:endParaRPr lang="en-US" sz="1800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3818F29-573A-4509-9AA5-C645C81C8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49" y="5167312"/>
            <a:ext cx="3114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F7FF5-49ED-44BF-9D6C-CBFE70B6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Methodology</a:t>
            </a:r>
            <a:endParaRPr 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58CE1-0BEF-4203-9C74-26FDD8223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3848"/>
            <a:ext cx="10766346" cy="905966"/>
          </a:xfrm>
        </p:spPr>
        <p:txBody>
          <a:bodyPr>
            <a:normAutofit/>
          </a:bodyPr>
          <a:lstStyle/>
          <a:p>
            <a:r>
              <a:rPr lang="en-US" sz="2000" b="1" dirty="0"/>
              <a:t>SA-GNN </a:t>
            </a:r>
            <a:r>
              <a:rPr lang="en-US" sz="2000" dirty="0"/>
              <a:t>Break-down</a:t>
            </a:r>
          </a:p>
          <a:p>
            <a:r>
              <a:rPr lang="zh-CN" altLang="en-US" sz="2000" dirty="0"/>
              <a:t>解决</a:t>
            </a:r>
            <a:r>
              <a:rPr lang="en-US" altLang="zh-CN" sz="2000" dirty="0"/>
              <a:t>2</a:t>
            </a:r>
            <a:r>
              <a:rPr lang="zh-CN" altLang="en-US" sz="2000" dirty="0"/>
              <a:t>个普通</a:t>
            </a:r>
            <a:r>
              <a:rPr lang="en-US" altLang="zh-CN" sz="2000" dirty="0"/>
              <a:t>GNN</a:t>
            </a:r>
            <a:r>
              <a:rPr lang="zh-CN" altLang="en-US" sz="2000" dirty="0"/>
              <a:t>的缺陷</a:t>
            </a:r>
            <a:r>
              <a:rPr lang="en-US" sz="2000" dirty="0"/>
              <a:t>: (1) </a:t>
            </a:r>
            <a:r>
              <a:rPr lang="en-US" altLang="zh-CN" sz="2000" dirty="0"/>
              <a:t>POI</a:t>
            </a:r>
            <a:r>
              <a:rPr lang="zh-CN" altLang="en-US" sz="2000" dirty="0"/>
              <a:t>空间信息缺失</a:t>
            </a:r>
            <a:r>
              <a:rPr lang="en-US" altLang="zh-CN" sz="2000" dirty="0"/>
              <a:t>/</a:t>
            </a:r>
            <a:r>
              <a:rPr lang="zh-CN" altLang="en-US" sz="2000" dirty="0"/>
              <a:t>邻居等价</a:t>
            </a:r>
            <a:r>
              <a:rPr lang="en-US" altLang="zh-CN" sz="2000" dirty="0"/>
              <a:t>; (2) </a:t>
            </a:r>
            <a:r>
              <a:rPr lang="zh-CN" altLang="en-US" sz="2000" dirty="0"/>
              <a:t>空间长距离依赖性</a:t>
            </a:r>
            <a:endParaRPr lang="en-US" sz="2000" dirty="0"/>
          </a:p>
        </p:txBody>
      </p:sp>
      <p:pic>
        <p:nvPicPr>
          <p:cNvPr id="9" name="コンテンツ プレースホルダー 5">
            <a:extLst>
              <a:ext uri="{FF2B5EF4-FFF2-40B4-BE49-F238E27FC236}">
                <a16:creationId xmlns:a16="http://schemas.microsoft.com/office/drawing/2014/main" id="{2DD09766-DE95-4E3D-A502-CDC5EE82B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03"/>
          <a:stretch/>
        </p:blipFill>
        <p:spPr>
          <a:xfrm>
            <a:off x="838200" y="2529979"/>
            <a:ext cx="2627376" cy="4134204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81878CD-EFFE-4E4F-AC26-B7393A2AFE03}"/>
              </a:ext>
            </a:extLst>
          </p:cNvPr>
          <p:cNvSpPr txBox="1">
            <a:spLocks/>
          </p:cNvSpPr>
          <p:nvPr/>
        </p:nvSpPr>
        <p:spPr>
          <a:xfrm>
            <a:off x="3590925" y="5376340"/>
            <a:ext cx="3771900" cy="3643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Spatial Oriented Aggregation Layer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321C900-9A1D-42DE-ADFF-55CB358EE707}"/>
              </a:ext>
            </a:extLst>
          </p:cNvPr>
          <p:cNvSpPr txBox="1">
            <a:spLocks/>
          </p:cNvSpPr>
          <p:nvPr/>
        </p:nvSpPr>
        <p:spPr>
          <a:xfrm>
            <a:off x="4041463" y="2740000"/>
            <a:ext cx="6781800" cy="419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Spatial-dependency (Location-aware) Attentive Propagation Layer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8FC51EE8-2D90-450A-A1B2-807508E2324C}"/>
              </a:ext>
            </a:extLst>
          </p:cNvPr>
          <p:cNvSpPr/>
          <p:nvPr/>
        </p:nvSpPr>
        <p:spPr>
          <a:xfrm>
            <a:off x="2495550" y="5416185"/>
            <a:ext cx="1095375" cy="189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79A2BC66-4BAF-4E1A-BEF7-093E369FE54A}"/>
              </a:ext>
            </a:extLst>
          </p:cNvPr>
          <p:cNvSpPr/>
          <p:nvPr/>
        </p:nvSpPr>
        <p:spPr>
          <a:xfrm>
            <a:off x="2638425" y="5005909"/>
            <a:ext cx="1095375" cy="189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4DC0BB7D-5E64-44C0-B0FE-1BAAAFCD030F}"/>
              </a:ext>
            </a:extLst>
          </p:cNvPr>
          <p:cNvSpPr txBox="1">
            <a:spLocks/>
          </p:cNvSpPr>
          <p:nvPr/>
        </p:nvSpPr>
        <p:spPr>
          <a:xfrm>
            <a:off x="3733800" y="4965204"/>
            <a:ext cx="2066151" cy="3643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CNN on Heat Map</a:t>
            </a:r>
          </a:p>
        </p:txBody>
      </p:sp>
      <p:pic>
        <p:nvPicPr>
          <p:cNvPr id="20" name="コンテンツ プレースホルダー 12">
            <a:extLst>
              <a:ext uri="{FF2B5EF4-FFF2-40B4-BE49-F238E27FC236}">
                <a16:creationId xmlns:a16="http://schemas.microsoft.com/office/drawing/2014/main" id="{7530E6E0-645B-4809-ADC6-EB229DD43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558" t="2311" b="56445"/>
          <a:stretch/>
        </p:blipFill>
        <p:spPr>
          <a:xfrm>
            <a:off x="5799951" y="4698906"/>
            <a:ext cx="1997035" cy="695325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47ADBF-59D6-4347-8208-68B08E9B6B6D}"/>
              </a:ext>
            </a:extLst>
          </p:cNvPr>
          <p:cNvSpPr/>
          <p:nvPr/>
        </p:nvSpPr>
        <p:spPr>
          <a:xfrm>
            <a:off x="5780901" y="4724812"/>
            <a:ext cx="79414" cy="116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DFCD8D8-8A70-4504-A414-33AEC0228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986" y="4810125"/>
            <a:ext cx="1743075" cy="2047875"/>
          </a:xfrm>
          <a:prstGeom prst="rect">
            <a:avLst/>
          </a:prstGeom>
        </p:spPr>
      </p:pic>
      <p:sp>
        <p:nvSpPr>
          <p:cNvPr id="23" name="矢印: 右 22">
            <a:extLst>
              <a:ext uri="{FF2B5EF4-FFF2-40B4-BE49-F238E27FC236}">
                <a16:creationId xmlns:a16="http://schemas.microsoft.com/office/drawing/2014/main" id="{20FA80BF-7261-4FFF-B31D-2FC340F26280}"/>
              </a:ext>
            </a:extLst>
          </p:cNvPr>
          <p:cNvSpPr/>
          <p:nvPr/>
        </p:nvSpPr>
        <p:spPr>
          <a:xfrm>
            <a:off x="2969127" y="3743782"/>
            <a:ext cx="1095375" cy="189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4FC774D-F2B0-4692-AE72-97900EB0D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2707" y="3041853"/>
            <a:ext cx="1724025" cy="207645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9A56241-E961-4784-86A9-FCBBDEA53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363" y="3036485"/>
            <a:ext cx="2364216" cy="1211142"/>
          </a:xfrm>
          <a:prstGeom prst="rect">
            <a:avLst/>
          </a:prstGeom>
        </p:spPr>
      </p:pic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1DA97A81-3AFE-41D5-A407-CF3F2979400E}"/>
              </a:ext>
            </a:extLst>
          </p:cNvPr>
          <p:cNvSpPr txBox="1">
            <a:spLocks/>
          </p:cNvSpPr>
          <p:nvPr/>
        </p:nvSpPr>
        <p:spPr>
          <a:xfrm>
            <a:off x="4339528" y="3162851"/>
            <a:ext cx="2066151" cy="36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/>
              <a:t>衡量距离</a:t>
            </a:r>
            <a:r>
              <a:rPr lang="en-US" altLang="zh-CN" sz="1400" dirty="0"/>
              <a:t>&amp;</a:t>
            </a:r>
            <a:r>
              <a:rPr lang="zh-CN" altLang="en-US" sz="1400" dirty="0"/>
              <a:t>相对位置</a:t>
            </a:r>
            <a:endParaRPr 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BCF1DA-CCEA-499D-BEAB-734FF6C1CA40}"/>
              </a:ext>
            </a:extLst>
          </p:cNvPr>
          <p:cNvSpPr txBox="1"/>
          <p:nvPr/>
        </p:nvSpPr>
        <p:spPr>
          <a:xfrm>
            <a:off x="2638425" y="2492979"/>
            <a:ext cx="182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LibertineMathMI7"/>
              </a:rPr>
              <a:t>竞争</a:t>
            </a:r>
            <a:r>
              <a:rPr lang="en-US" altLang="zh-CN" sz="1400" dirty="0">
                <a:latin typeface="LibertineMathMI7"/>
              </a:rPr>
              <a:t>: </a:t>
            </a:r>
            <a:r>
              <a:rPr lang="en-US" altLang="zh-CN" sz="1400" b="1" dirty="0">
                <a:latin typeface="LibertineMathMI7"/>
              </a:rPr>
              <a:t>D</a:t>
            </a:r>
            <a:r>
              <a:rPr lang="en-US" altLang="zh-CN" sz="1400" dirty="0">
                <a:latin typeface="LibertineMathMI7"/>
              </a:rPr>
              <a:t>iffusion Graph</a:t>
            </a:r>
            <a:endParaRPr 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597EC8C-CE97-4993-AC7A-5B5732741234}"/>
              </a:ext>
            </a:extLst>
          </p:cNvPr>
          <p:cNvSpPr txBox="1"/>
          <p:nvPr/>
        </p:nvSpPr>
        <p:spPr>
          <a:xfrm>
            <a:off x="184731" y="2492979"/>
            <a:ext cx="1692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LibertineMathMI7"/>
              </a:rPr>
              <a:t>互补</a:t>
            </a:r>
            <a:r>
              <a:rPr lang="en-US" altLang="zh-CN" sz="1400" dirty="0">
                <a:latin typeface="LibertineMathMI7"/>
              </a:rPr>
              <a:t>: </a:t>
            </a:r>
            <a:r>
              <a:rPr lang="en-US" altLang="zh-CN" sz="1400" b="1" dirty="0">
                <a:latin typeface="LibertineMathMI7"/>
              </a:rPr>
              <a:t>A</a:t>
            </a:r>
            <a:r>
              <a:rPr lang="en-US" altLang="zh-CN" sz="1400" dirty="0">
                <a:latin typeface="LibertineMathMI7"/>
              </a:rPr>
              <a:t>ffinity Graph</a:t>
            </a:r>
            <a:endParaRPr lang="en-US" sz="1400" dirty="0"/>
          </a:p>
        </p:txBody>
      </p: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CC01993C-58B4-47BC-BB41-D5072866F591}"/>
              </a:ext>
            </a:extLst>
          </p:cNvPr>
          <p:cNvSpPr txBox="1">
            <a:spLocks/>
          </p:cNvSpPr>
          <p:nvPr/>
        </p:nvSpPr>
        <p:spPr>
          <a:xfrm>
            <a:off x="4339528" y="3457391"/>
            <a:ext cx="2364216" cy="28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/>
              <a:t>GAT-like Multi-head Attention</a:t>
            </a:r>
            <a:endParaRPr lang="en-US" sz="1400" dirty="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3DF7DDC0-37B8-4524-B5B8-1983AD4298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0615" y="3751236"/>
            <a:ext cx="1666875" cy="29527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6CA4BDC-4E45-4171-9407-430F293EBA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0615" y="4050116"/>
            <a:ext cx="2819400" cy="571500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F3A6CBD-1567-4B29-A39B-0102C226FCD8}"/>
              </a:ext>
            </a:extLst>
          </p:cNvPr>
          <p:cNvCxnSpPr/>
          <p:nvPr/>
        </p:nvCxnSpPr>
        <p:spPr>
          <a:xfrm flipV="1">
            <a:off x="6724766" y="4398369"/>
            <a:ext cx="255627" cy="37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8EA3284-28AE-4D3F-B9BD-47C79518EBA3}"/>
              </a:ext>
            </a:extLst>
          </p:cNvPr>
          <p:cNvCxnSpPr>
            <a:cxnSpLocks/>
          </p:cNvCxnSpPr>
          <p:nvPr/>
        </p:nvCxnSpPr>
        <p:spPr>
          <a:xfrm flipH="1" flipV="1">
            <a:off x="7051907" y="4420130"/>
            <a:ext cx="977860" cy="44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1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93DF3-8C8B-4518-9ABB-3A1265AB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Experiments</a:t>
            </a:r>
            <a:endParaRPr 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ABBAF-2972-4860-AF21-5E92D1824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747" y="1557696"/>
            <a:ext cx="5534027" cy="1809002"/>
          </a:xfrm>
        </p:spPr>
        <p:txBody>
          <a:bodyPr>
            <a:normAutofit/>
          </a:bodyPr>
          <a:lstStyle/>
          <a:p>
            <a:r>
              <a:rPr lang="en-US" sz="1800" dirty="0"/>
              <a:t>Loss function: Binary Cross-Entropy</a:t>
            </a:r>
          </a:p>
          <a:p>
            <a:r>
              <a:rPr lang="en-US" sz="1800" dirty="0"/>
              <a:t>Metrics: Accuracy, AUC, Recall, Precision, F1-score</a:t>
            </a:r>
          </a:p>
          <a:p>
            <a:r>
              <a:rPr lang="en-US" sz="1800" dirty="0"/>
              <a:t>Baselines: simple rule-based, featured-based, </a:t>
            </a:r>
          </a:p>
          <a:p>
            <a:pPr marL="0" indent="0">
              <a:buNone/>
            </a:pPr>
            <a:r>
              <a:rPr lang="en-US" sz="1800" dirty="0"/>
              <a:t>                       graph embedding, SOTA GNNs (HAN for HIN)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C246CAF-1F21-44AA-BCCE-CF0D649FD1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3809402"/>
            <a:ext cx="5181600" cy="2392751"/>
          </a:xfr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3E1ADE5-2A16-484F-8C35-7CC9F7E37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3" y="3733365"/>
            <a:ext cx="3533775" cy="3028950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A625DC-CFAB-4CE7-9941-2B6582A7D684}"/>
              </a:ext>
            </a:extLst>
          </p:cNvPr>
          <p:cNvSpPr txBox="1">
            <a:spLocks/>
          </p:cNvSpPr>
          <p:nvPr/>
        </p:nvSpPr>
        <p:spPr>
          <a:xfrm>
            <a:off x="838200" y="3366698"/>
            <a:ext cx="1114426" cy="366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Baselines: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F68E999-68F4-477E-918E-1C140A26812C}"/>
              </a:ext>
            </a:extLst>
          </p:cNvPr>
          <p:cNvSpPr txBox="1">
            <a:spLocks/>
          </p:cNvSpPr>
          <p:nvPr/>
        </p:nvSpPr>
        <p:spPr>
          <a:xfrm>
            <a:off x="6096000" y="3366698"/>
            <a:ext cx="1609726" cy="366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Ablation Study: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AADC9C94-768D-4F94-9EB2-1C1E88398E2C}"/>
              </a:ext>
            </a:extLst>
          </p:cNvPr>
          <p:cNvSpPr txBox="1">
            <a:spLocks/>
          </p:cNvSpPr>
          <p:nvPr/>
        </p:nvSpPr>
        <p:spPr>
          <a:xfrm>
            <a:off x="6200774" y="1557696"/>
            <a:ext cx="5324479" cy="187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数据：</a:t>
            </a:r>
            <a:r>
              <a:rPr lang="en-US" altLang="zh-CN" sz="1800" dirty="0"/>
              <a:t>2018</a:t>
            </a:r>
            <a:r>
              <a:rPr lang="zh-CN" altLang="en-US" sz="1800" dirty="0"/>
              <a:t>年</a:t>
            </a:r>
            <a:r>
              <a:rPr lang="en-US" altLang="zh-CN" sz="1800" dirty="0"/>
              <a:t>8</a:t>
            </a:r>
            <a:r>
              <a:rPr lang="zh-CN" altLang="en-US" sz="1800" dirty="0"/>
              <a:t>月北京</a:t>
            </a:r>
            <a:r>
              <a:rPr lang="en-US" altLang="zh-CN" sz="1800" dirty="0"/>
              <a:t>/</a:t>
            </a:r>
            <a:r>
              <a:rPr lang="zh-CN" altLang="en-US" sz="1800" dirty="0"/>
              <a:t>成都</a:t>
            </a:r>
            <a:endParaRPr lang="en-US" altLang="zh-CN" sz="1800" dirty="0"/>
          </a:p>
          <a:p>
            <a:pPr marL="0" indent="0">
              <a:buNone/>
            </a:pPr>
            <a:r>
              <a:rPr lang="en-US" sz="1800" dirty="0"/>
              <a:t>                 </a:t>
            </a:r>
            <a:r>
              <a:rPr lang="zh-CN" altLang="en-US" sz="1800" dirty="0"/>
              <a:t>百度地图</a:t>
            </a:r>
            <a:r>
              <a:rPr lang="en-US" altLang="zh-CN" sz="1800" dirty="0"/>
              <a:t>Query</a:t>
            </a:r>
          </a:p>
          <a:p>
            <a:r>
              <a:rPr lang="zh-CN" altLang="en-US" sz="1800" dirty="0"/>
              <a:t>构建</a:t>
            </a:r>
            <a:r>
              <a:rPr lang="en-US" altLang="zh-CN" sz="1800" dirty="0"/>
              <a:t>GT</a:t>
            </a:r>
            <a:r>
              <a:rPr lang="en-US" altLang="zh-CN" sz="1800" dirty="0">
                <a:sym typeface="Wingdings" panose="05000000000000000000" pitchFamily="2" charset="2"/>
              </a:rPr>
              <a:t>: (1) POI</a:t>
            </a:r>
            <a:r>
              <a:rPr lang="zh-CN" altLang="en-US" sz="1800" dirty="0">
                <a:sym typeface="Wingdings" panose="05000000000000000000" pitchFamily="2" charset="2"/>
              </a:rPr>
              <a:t>对</a:t>
            </a:r>
            <a:r>
              <a:rPr lang="en-US" altLang="zh-CN" sz="1800" dirty="0">
                <a:sym typeface="Wingdings" panose="05000000000000000000" pitchFamily="2" charset="2"/>
              </a:rPr>
              <a:t>&lt;10km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                (2) POI</a:t>
            </a:r>
            <a:r>
              <a:rPr lang="zh-CN" altLang="en-US" sz="1800" dirty="0">
                <a:sym typeface="Wingdings" panose="05000000000000000000" pitchFamily="2" charset="2"/>
              </a:rPr>
              <a:t>类别相同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                (3) 2018</a:t>
            </a:r>
            <a:r>
              <a:rPr lang="zh-CN" altLang="en-US" sz="1800" dirty="0">
                <a:sym typeface="Wingdings" panose="05000000000000000000" pitchFamily="2" charset="2"/>
              </a:rPr>
              <a:t>年</a:t>
            </a:r>
            <a:r>
              <a:rPr lang="en-US" altLang="zh-CN" sz="1800" dirty="0">
                <a:sym typeface="Wingdings" panose="05000000000000000000" pitchFamily="2" charset="2"/>
              </a:rPr>
              <a:t>7</a:t>
            </a:r>
            <a:r>
              <a:rPr lang="zh-CN" altLang="en-US" sz="1800" dirty="0">
                <a:sym typeface="Wingdings" panose="05000000000000000000" pitchFamily="2" charset="2"/>
              </a:rPr>
              <a:t>月中打卡率</a:t>
            </a:r>
            <a:r>
              <a:rPr lang="en-US" altLang="zh-CN" sz="1800" dirty="0">
                <a:sym typeface="Wingdings" panose="05000000000000000000" pitchFamily="2" charset="2"/>
              </a:rPr>
              <a:t>&gt;5%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039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400</Words>
  <Application>Microsoft Office PowerPoint</Application>
  <PresentationFormat>ワイド画面</PresentationFormat>
  <Paragraphs>53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LibertineMathMI</vt:lpstr>
      <vt:lpstr>LibertineMathMI7</vt:lpstr>
      <vt:lpstr>LinLibertineT</vt:lpstr>
      <vt:lpstr>txbsys</vt:lpstr>
      <vt:lpstr>txmiaX</vt:lpstr>
      <vt:lpstr>txsys</vt:lpstr>
      <vt:lpstr>Arial</vt:lpstr>
      <vt:lpstr>Calibri</vt:lpstr>
      <vt:lpstr>Calibri Light</vt:lpstr>
      <vt:lpstr>Office テーマ</vt:lpstr>
      <vt:lpstr>Competitive Analysis for Points of Interest KDD-20 Research Track Paper</vt:lpstr>
      <vt:lpstr>Problem Definitions</vt:lpstr>
      <vt:lpstr>Methodology</vt:lpstr>
      <vt:lpstr>Methodology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Analysis for Points of Interest KDD-20 Research Track Paper</dc:title>
  <dc:creator>王　肇南</dc:creator>
  <cp:lastModifiedBy>王　肇南</cp:lastModifiedBy>
  <cp:revision>52</cp:revision>
  <dcterms:created xsi:type="dcterms:W3CDTF">2020-11-18T01:02:46Z</dcterms:created>
  <dcterms:modified xsi:type="dcterms:W3CDTF">2020-11-18T15:53:46Z</dcterms:modified>
</cp:coreProperties>
</file>