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902" r:id="rId3"/>
    <p:sldId id="901" r:id="rId4"/>
    <p:sldId id="892" r:id="rId5"/>
    <p:sldId id="895" r:id="rId6"/>
    <p:sldId id="898" r:id="rId7"/>
    <p:sldId id="896" r:id="rId8"/>
    <p:sldId id="897" r:id="rId9"/>
    <p:sldId id="900" r:id="rId10"/>
    <p:sldId id="75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200" userDrawn="1">
          <p15:clr>
            <a:srgbClr val="A4A3A4"/>
          </p15:clr>
        </p15:guide>
        <p15:guide id="4" orient="horz" pos="917" userDrawn="1">
          <p15:clr>
            <a:srgbClr val="A4A3A4"/>
          </p15:clr>
        </p15:guide>
        <p15:guide id="5" orient="horz" pos="15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A73"/>
    <a:srgbClr val="405971"/>
    <a:srgbClr val="BBD7DF"/>
    <a:srgbClr val="5073B5"/>
    <a:srgbClr val="6C8697"/>
    <a:srgbClr val="194461"/>
    <a:srgbClr val="A7B8B9"/>
    <a:srgbClr val="723988"/>
    <a:srgbClr val="DCE4E1"/>
    <a:srgbClr val="927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327" autoAdjust="0"/>
  </p:normalViewPr>
  <p:slideViewPr>
    <p:cSldViewPr snapToGrid="0" snapToObjects="1">
      <p:cViewPr varScale="1">
        <p:scale>
          <a:sx n="88" d="100"/>
          <a:sy n="88" d="100"/>
        </p:scale>
        <p:origin x="608" y="64"/>
      </p:cViewPr>
      <p:guideLst>
        <p:guide pos="2200"/>
        <p:guide orient="horz" pos="917"/>
        <p:guide orient="horz" pos="1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 varScale="1">
      <p:scale>
        <a:sx n="100" d="100"/>
        <a:sy n="100" d="100"/>
      </p:scale>
      <p:origin x="0" y="-4008"/>
    </p:cViewPr>
  </p:sorterViewPr>
  <p:notesViewPr>
    <p:cSldViewPr snapToGrid="0" snapToObjects="1">
      <p:cViewPr varScale="1">
        <p:scale>
          <a:sx n="108" d="100"/>
          <a:sy n="108" d="100"/>
        </p:scale>
        <p:origin x="42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CFDCBA-0AE1-1046-BA0F-9D8061F101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35272-1517-B049-B95C-5816711E79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3B195-1287-5A47-8B84-08B57F137554}" type="datetimeFigureOut">
              <a:rPr lang="sv-SE" smtClean="0"/>
              <a:t>2020-10-15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64B42-B456-774D-9AFC-7AC0394D41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9E961-ED36-9744-9410-CE646A1A6D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8975C-8F7A-B44F-8C6D-70D7DB1A84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623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EE82B-71A4-BC48-8717-0940F09A17BF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4DABE-419F-EC44-A8E4-36B2ABCB2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97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61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17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20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249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441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172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465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425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75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944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5450" y="1530000"/>
            <a:ext cx="8294324" cy="1400531"/>
          </a:xfrm>
        </p:spPr>
        <p:txBody>
          <a:bodyPr anchor="b"/>
          <a:lstStyle>
            <a:lvl1pPr algn="l">
              <a:defRPr sz="5200">
                <a:solidFill>
                  <a:schemeClr val="bg2"/>
                </a:solidFill>
              </a:defRPr>
            </a:lvl1pPr>
          </a:lstStyle>
          <a:p>
            <a:r>
              <a:rPr lang="en-GB" noProof="0"/>
              <a:t>Presentation headline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450" y="3033850"/>
            <a:ext cx="8294324" cy="136307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5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First name Last name, Title  |  Research group  |  </a:t>
            </a:r>
            <a:r>
              <a:rPr lang="en-GB" noProof="0" dirty="0" err="1"/>
              <a:t>dd.mm.yyyy</a:t>
            </a:r>
            <a:endParaRPr lang="en-GB" noProof="0" dirty="0"/>
          </a:p>
        </p:txBody>
      </p:sp>
      <p:sp>
        <p:nvSpPr>
          <p:cNvPr id="7" name="Rektangel 3">
            <a:extLst>
              <a:ext uri="{FF2B5EF4-FFF2-40B4-BE49-F238E27FC236}">
                <a16:creationId xmlns:a16="http://schemas.microsoft.com/office/drawing/2014/main" id="{4E17BB8C-FC90-5F49-B52F-11E5C72D3C96}"/>
              </a:ext>
            </a:extLst>
          </p:cNvPr>
          <p:cNvSpPr/>
          <p:nvPr userDrawn="1"/>
        </p:nvSpPr>
        <p:spPr>
          <a:xfrm>
            <a:off x="7856025" y="-1"/>
            <a:ext cx="863749" cy="1111739"/>
          </a:xfrm>
          <a:prstGeom prst="rect">
            <a:avLst/>
          </a:prstGeom>
          <a:solidFill>
            <a:srgbClr val="6C869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solidFill>
                <a:srgbClr val="6C8697"/>
              </a:solidFill>
            </a:endParaRPr>
          </a:p>
        </p:txBody>
      </p:sp>
      <p:pic>
        <p:nvPicPr>
          <p:cNvPr id="8" name="Chalmers logotype 4">
            <a:extLst>
              <a:ext uri="{FF2B5EF4-FFF2-40B4-BE49-F238E27FC236}">
                <a16:creationId xmlns:a16="http://schemas.microsoft.com/office/drawing/2014/main" id="{48711BF3-1A07-6B46-B63B-F498A03D3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9155" y="247950"/>
            <a:ext cx="617489" cy="7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4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3 photos_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0584" y="193040"/>
            <a:ext cx="4617182" cy="2039997"/>
          </a:xfrm>
        </p:spPr>
        <p:txBody>
          <a:bodyPr/>
          <a:lstStyle>
            <a:lvl1pPr>
              <a:defRPr>
                <a:solidFill>
                  <a:srgbClr val="19446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AD2B67D-B281-694E-9D43-FE3CBAAF8CA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98425" y="193040"/>
            <a:ext cx="3770311" cy="2124697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772286E-0D7F-3443-AFA5-F221E3ACC8D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05200" y="2387600"/>
            <a:ext cx="1836000" cy="2395337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F4CC3E62-90FA-914F-8F68-5F15794B02C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138400" y="2387600"/>
            <a:ext cx="1836000" cy="2395337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4310584" y="2466169"/>
            <a:ext cx="4617182" cy="2316767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/>
            </a:lvl3pPr>
            <a:lvl4pPr marL="648000" indent="0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936000" indent="-126000">
              <a:lnSpc>
                <a:spcPct val="90000"/>
              </a:lnSpc>
              <a:buFont typeface="Arial" panose="020B0604020202020204" pitchFamily="34" charset="0"/>
              <a:buChar char="•"/>
              <a:defRPr/>
            </a:lvl5pPr>
            <a:lvl6pPr marL="1714500" indent="0">
              <a:buNone/>
              <a:defRPr/>
            </a:lvl6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1" name="Slide Number Placeholder 6">
            <a:extLst>
              <a:ext uri="{FF2B5EF4-FFF2-40B4-BE49-F238E27FC236}">
                <a16:creationId xmlns:a16="http://schemas.microsoft.com/office/drawing/2014/main" id="{268A9C3F-410A-684D-BF8C-D1EE552744E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05200" y="4852800"/>
            <a:ext cx="216000" cy="1764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9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0584" y="185737"/>
            <a:ext cx="4617182" cy="2051355"/>
          </a:xfrm>
        </p:spPr>
        <p:txBody>
          <a:bodyPr/>
          <a:lstStyle/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2C2FA7-C0FC-DD46-84CE-80BA7B31E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200" y="185737"/>
            <a:ext cx="1836000" cy="1580400"/>
          </a:xfrm>
          <a:prstGeom prst="rect">
            <a:avLst/>
          </a:prstGeom>
          <a:solidFill>
            <a:srgbClr val="DCE4E1"/>
          </a:solidFill>
        </p:spPr>
        <p:txBody>
          <a:bodyPr tIns="18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9E839DED-9AD7-7F47-85D5-A26FC33055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05200" y="1851056"/>
            <a:ext cx="1836000" cy="2952000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97B33245-F90A-1E4D-8658-03FEC2CDE6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32393" y="185737"/>
            <a:ext cx="1836000" cy="2952000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FBC3278B-7F37-114A-B42B-56F21E985E6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32310" y="3222656"/>
            <a:ext cx="1836000" cy="1580400"/>
          </a:xfrm>
          <a:prstGeom prst="rect">
            <a:avLst/>
          </a:prstGeom>
          <a:solidFill>
            <a:srgbClr val="DCE4E1"/>
          </a:solidFill>
        </p:spPr>
        <p:txBody>
          <a:bodyPr tIns="18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891E7F83-AED0-BD44-9F65-5AE8A99F4ED6}"/>
              </a:ext>
            </a:extLst>
          </p:cNvPr>
          <p:cNvSpPr>
            <a:spLocks noGrp="1"/>
          </p:cNvSpPr>
          <p:nvPr>
            <p:ph idx="29"/>
          </p:nvPr>
        </p:nvSpPr>
        <p:spPr>
          <a:xfrm>
            <a:off x="4310584" y="2462114"/>
            <a:ext cx="4617182" cy="2340941"/>
          </a:xfrm>
          <a:prstGeom prst="rect">
            <a:avLst/>
          </a:prstGeom>
        </p:spPr>
        <p:txBody>
          <a:bodyPr/>
          <a:lstStyle>
            <a:lvl1pPr marL="126000" indent="-12600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buClr>
                <a:schemeClr val="tx1">
                  <a:lumMod val="85000"/>
                  <a:lumOff val="15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>
                  <a:lumMod val="85000"/>
                  <a:lumOff val="15000"/>
                </a:schemeClr>
              </a:buClr>
              <a:defRPr>
                <a:solidFill>
                  <a:schemeClr val="tx1"/>
                </a:solidFill>
              </a:defRPr>
            </a:lvl3pPr>
            <a:lvl4pPr marL="648000" indent="0">
              <a:buNone/>
              <a:defRPr/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1" name="Slide Number Placeholder 7">
            <a:extLst>
              <a:ext uri="{FF2B5EF4-FFF2-40B4-BE49-F238E27FC236}">
                <a16:creationId xmlns:a16="http://schemas.microsoft.com/office/drawing/2014/main" id="{268A9C3F-410A-684D-BF8C-D1EE552744E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05200" y="4852800"/>
            <a:ext cx="216000" cy="176400"/>
          </a:xfrm>
        </p:spPr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446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p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">
            <a:extLst>
              <a:ext uri="{FF2B5EF4-FFF2-40B4-BE49-F238E27FC236}">
                <a16:creationId xmlns:a16="http://schemas.microsoft.com/office/drawing/2014/main" id="{5FEE5853-99F1-DE4F-91CE-715D5817D0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4192" y="292139"/>
            <a:ext cx="2113200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AE18EA1-4D38-6F4B-9F56-8E1BB8F9E5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407289" y="292139"/>
            <a:ext cx="2113200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C6E577FF-95D9-C94E-BEF2-B6E22E1C4D4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98018" y="2616885"/>
            <a:ext cx="4317976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042FDF-139F-0144-8120-894F5EA283D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0" y="4283345"/>
            <a:ext cx="955400" cy="426564"/>
          </a:xfrm>
          <a:prstGeom prst="rect">
            <a:avLst/>
          </a:prstGeom>
          <a:solidFill>
            <a:srgbClr val="194461"/>
          </a:solidFill>
        </p:spPr>
        <p:txBody>
          <a:bodyPr wrap="none" lIns="216000" tIns="144000" rIns="216000" bIns="72000" anchor="ctr" anchorCtr="0">
            <a:spAutoFit/>
          </a:bodyPr>
          <a:lstStyle>
            <a:lvl1pPr marL="587" indent="0" algn="l">
              <a:lnSpc>
                <a:spcPts val="1500"/>
              </a:lnSpc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251994" indent="0">
              <a:buFontTx/>
              <a:buNone/>
              <a:defRPr/>
            </a:lvl2pPr>
            <a:lvl3pPr marL="449989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GB" noProof="0"/>
              <a:t>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97E8B8C-EAF7-2E48-A9C2-C9F1A48C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4A49390-4D2E-8E43-9BEC-FA0CF6BE418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616950" y="292139"/>
            <a:ext cx="4317976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763ACED5-9836-6842-BB80-8B5839BB93A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611788" y="2616885"/>
            <a:ext cx="2113200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3EF6D6D8-3337-DA40-A3A7-098132936C7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814885" y="2616885"/>
            <a:ext cx="2113200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Date Placeholder 9">
            <a:extLst>
              <a:ext uri="{FF2B5EF4-FFF2-40B4-BE49-F238E27FC236}">
                <a16:creationId xmlns:a16="http://schemas.microsoft.com/office/drawing/2014/main" id="{F8281084-3E75-8C47-942E-8D0122568DE9}"/>
              </a:ext>
            </a:extLst>
          </p:cNvPr>
          <p:cNvSpPr txBox="1">
            <a:spLocks/>
          </p:cNvSpPr>
          <p:nvPr userDrawn="1"/>
        </p:nvSpPr>
        <p:spPr>
          <a:xfrm>
            <a:off x="8164769" y="4834979"/>
            <a:ext cx="863749" cy="1809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7546AEB-71F4-CD49-AD98-46653C446DDE}" type="datetime1">
              <a:rPr lang="sv-SE" sz="800" smtClean="0">
                <a:solidFill>
                  <a:schemeClr val="tx1"/>
                </a:solidFill>
              </a:rPr>
              <a:pPr algn="r"/>
              <a:t>2020-10-15</a:t>
            </a:fld>
            <a:endParaRPr lang="sv-SE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19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00" y="98084"/>
            <a:ext cx="7106618" cy="99417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4F4AB70-B49C-6041-BED2-2818A5DC5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4632" y="1313117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B94D946-9102-914D-A6D9-C51BEF770E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4632" y="1798145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11977B0-1909-D74C-8D69-3AF3093357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03004" y="1313117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E23250B-AB07-5C49-A47D-E65E4FF446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03004" y="1798145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D2CFBA58-CF3D-624F-9091-EA04507B5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2451" y="1313117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A8FFBE75-D628-1F48-A430-62ACD5300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32451" y="1798145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4B88C858-E5CD-D346-BBD6-08B0ED4CB8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4632" y="3189623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45FA0FFB-894F-4741-A148-95BE6B063B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4632" y="3674651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A09D36E-5681-0D41-A250-9179BE224C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5053" y="3189623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967267D4-738F-1E4C-B22C-3481B9D0E4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95053" y="3674651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8363658A-DE1C-004F-B7D2-72C3CEA5BCA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32452" y="3189623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7111B2FB-47FE-9544-A760-2D20BAD9505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32452" y="3674651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Linje 1">
            <a:extLst>
              <a:ext uri="{FF2B5EF4-FFF2-40B4-BE49-F238E27FC236}">
                <a16:creationId xmlns:a16="http://schemas.microsoft.com/office/drawing/2014/main" id="{41ED65EB-DC68-B449-B69F-ADE841CD9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141861" y="1317878"/>
            <a:ext cx="0" cy="3456000"/>
          </a:xfrm>
          <a:prstGeom prst="line">
            <a:avLst/>
          </a:prstGeom>
          <a:ln w="25400">
            <a:solidFill>
              <a:srgbClr val="6C869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20" name="Linje 2">
            <a:extLst>
              <a:ext uri="{FF2B5EF4-FFF2-40B4-BE49-F238E27FC236}">
                <a16:creationId xmlns:a16="http://schemas.microsoft.com/office/drawing/2014/main" id="{7EB0FCF9-1BD2-AE46-B3C6-B4314D712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192670" y="1317878"/>
            <a:ext cx="0" cy="3456000"/>
          </a:xfrm>
          <a:prstGeom prst="line">
            <a:avLst/>
          </a:prstGeom>
          <a:ln w="25400">
            <a:solidFill>
              <a:srgbClr val="6C869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21" name="Linje 3">
            <a:extLst>
              <a:ext uri="{FF2B5EF4-FFF2-40B4-BE49-F238E27FC236}">
                <a16:creationId xmlns:a16="http://schemas.microsoft.com/office/drawing/2014/main" id="{CC56BE36-9B5E-3647-9661-C67053844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794" y="3006514"/>
            <a:ext cx="2305657" cy="0"/>
          </a:xfrm>
          <a:prstGeom prst="line">
            <a:avLst/>
          </a:prstGeom>
          <a:ln w="25400">
            <a:solidFill>
              <a:srgbClr val="6C869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19" name="Linje 4">
            <a:extLst>
              <a:ext uri="{FF2B5EF4-FFF2-40B4-BE49-F238E27FC236}">
                <a16:creationId xmlns:a16="http://schemas.microsoft.com/office/drawing/2014/main" id="{2133F58B-1D28-D345-BF61-BCF1DA95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76601" y="3006514"/>
            <a:ext cx="2305657" cy="0"/>
          </a:xfrm>
          <a:prstGeom prst="line">
            <a:avLst/>
          </a:prstGeom>
          <a:ln w="25400">
            <a:solidFill>
              <a:srgbClr val="6C869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22" name="Linje 5">
            <a:extLst>
              <a:ext uri="{FF2B5EF4-FFF2-40B4-BE49-F238E27FC236}">
                <a16:creationId xmlns:a16="http://schemas.microsoft.com/office/drawing/2014/main" id="{6B0C0E01-79AD-1F41-8CBA-F436EFBB3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29367" y="3006514"/>
            <a:ext cx="2305657" cy="0"/>
          </a:xfrm>
          <a:prstGeom prst="line">
            <a:avLst/>
          </a:prstGeom>
          <a:ln w="25400">
            <a:solidFill>
              <a:srgbClr val="6C869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3AD28DD6-359E-114F-B54C-990B212E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36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799" y="104019"/>
            <a:ext cx="7103451" cy="99417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3AD28DD6-359E-114F-B54C-990B212E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999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13B8D5AD-D270-F648-A851-A329A34D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172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BCCEBD77-68E6-EB42-AA86-084B9AD2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6602" y="4852800"/>
            <a:ext cx="552198" cy="17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C388E3E2-F5EC-BC41-85B7-08224C0CC293}" type="datetime1">
              <a:rPr lang="sv-SE" smtClean="0"/>
              <a:pPr algn="r"/>
              <a:t>2020-10-15</a:t>
            </a:fld>
            <a:endParaRPr lang="en-GB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97E8B8C-EAF7-2E48-A9C2-C9F1A48C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914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lmers logo_End of presentation">
    <p:bg>
      <p:bgPr>
        <a:solidFill>
          <a:srgbClr val="1944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DA845A-EF3B-3247-9AC2-696EF05DE0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560" y="1041157"/>
            <a:ext cx="2678880" cy="325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5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withou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799" y="530176"/>
            <a:ext cx="7038231" cy="994172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20" y="1814787"/>
            <a:ext cx="7886700" cy="2858876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FAEB4D2-F0EE-E947-BE4D-ACB41A95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45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sub_withou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00" y="526866"/>
            <a:ext cx="7038230" cy="9935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64B5015-B349-E541-80B4-07E45C1FFA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8324" y="1589993"/>
            <a:ext cx="7038229" cy="211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73720" y="2111255"/>
            <a:ext cx="7886700" cy="2576065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FAEB4D2-F0EE-E947-BE4D-ACB41A95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76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799" y="530176"/>
            <a:ext cx="7038231" cy="999433"/>
          </a:xfrm>
        </p:spPr>
        <p:txBody>
          <a:bodyPr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800" y="1819368"/>
            <a:ext cx="2291631" cy="285494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500"/>
            </a:lvl1pPr>
            <a:lvl2pPr marL="252000" indent="0">
              <a:buFontTx/>
              <a:buNone/>
              <a:defRPr sz="1500"/>
            </a:lvl2pPr>
            <a:lvl3pPr marL="450000" indent="0">
              <a:buFontTx/>
              <a:buNone/>
              <a:defRPr sz="1500"/>
            </a:lvl3pPr>
            <a:lvl4pPr marL="648000" indent="0">
              <a:buFontTx/>
              <a:buNone/>
              <a:defRPr sz="1500"/>
            </a:lvl4pPr>
            <a:lvl5pPr marL="810000" indent="0">
              <a:buFontTx/>
              <a:buNone/>
              <a:defRPr sz="15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77153" y="1819296"/>
            <a:ext cx="5698800" cy="285436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/>
            </a:lvl1pPr>
            <a:lvl2pPr marL="252000" indent="0">
              <a:buFontTx/>
              <a:buNone/>
              <a:defRPr/>
            </a:lvl2pPr>
            <a:lvl3pPr marL="450000" indent="0">
              <a:buFontTx/>
              <a:buNone/>
              <a:defRPr/>
            </a:lvl3pPr>
            <a:lvl4pPr marL="648000" indent="0">
              <a:buFontTx/>
              <a:buNone/>
              <a:defRPr/>
            </a:lvl4pPr>
            <a:lvl5pPr marL="8100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CCE702F-4052-3B4E-9DAD-35C6CEB57B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83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left_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00" y="526866"/>
            <a:ext cx="7038230" cy="9935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64B5015-B349-E541-80B4-07E45C1FFA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8324" y="1589993"/>
            <a:ext cx="7038229" cy="211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73720" y="2111255"/>
            <a:ext cx="3879408" cy="2671682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FAEB4D2-F0EE-E947-BE4D-ACB41A95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B252B35A-BAC1-DE4C-B178-AF59CBD681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06810" y="2091866"/>
            <a:ext cx="4109399" cy="2691071"/>
          </a:xfrm>
          <a:prstGeom prst="rect">
            <a:avLst/>
          </a:prstGeom>
          <a:solidFill>
            <a:srgbClr val="DCE4E1"/>
          </a:solidFill>
        </p:spPr>
        <p:txBody>
          <a:bodyPr tIns="0" bIns="720000" anchor="b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3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3 photos_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0584" y="185738"/>
            <a:ext cx="4617182" cy="2047299"/>
          </a:xfrm>
        </p:spPr>
        <p:txBody>
          <a:bodyPr wrap="square">
            <a:normAutofit/>
          </a:bodyPr>
          <a:lstStyle/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2C2FA7-C0FC-DD46-84CE-80BA7B31E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200" y="185738"/>
            <a:ext cx="1836000" cy="2827806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97B33245-F90A-1E4D-8658-03FEC2CDE6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38400" y="185738"/>
            <a:ext cx="1836000" cy="2827806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E5A597A-C5B4-F844-9B0B-A2909CB81E7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05200" y="3107530"/>
            <a:ext cx="3780233" cy="1672213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4310584" y="2466169"/>
            <a:ext cx="4617182" cy="2313573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95F3508-212C-8940-8633-647F498A82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06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0584" y="185738"/>
            <a:ext cx="4617182" cy="2047299"/>
          </a:xfrm>
        </p:spPr>
        <p:txBody>
          <a:bodyPr/>
          <a:lstStyle/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2C2FA7-C0FC-DD46-84CE-80BA7B31E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200" y="185738"/>
            <a:ext cx="3769200" cy="4597200"/>
          </a:xfrm>
          <a:prstGeom prst="rect">
            <a:avLst/>
          </a:prstGeom>
          <a:solidFill>
            <a:srgbClr val="DCE4E1"/>
          </a:solidFill>
        </p:spPr>
        <p:txBody>
          <a:bodyPr tIns="0" bIns="1440000" anchor="b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310584" y="2466170"/>
            <a:ext cx="4617182" cy="2316768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9pPr marL="2743200" indent="0">
              <a:buNone/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2C09499-57AE-D94B-B9E5-906A8CC93B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20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3photos_Depar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746C504D-4045-874E-93F0-4174EC2B85E6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310063" y="940567"/>
            <a:ext cx="2360737" cy="25717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1600" b="1">
                <a:solidFill>
                  <a:srgbClr val="194461"/>
                </a:solidFill>
              </a:defRPr>
            </a:lvl1pPr>
            <a:lvl4pPr marL="0" indent="0">
              <a:buNone/>
              <a:defRPr/>
            </a:lvl4pPr>
          </a:lstStyle>
          <a:p>
            <a:pPr lvl="0"/>
            <a:r>
              <a:rPr lang="en-GB" noProof="0"/>
              <a:t>Department of</a:t>
            </a:r>
          </a:p>
        </p:txBody>
      </p:sp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4310584" y="752992"/>
            <a:ext cx="4617182" cy="1360030"/>
          </a:xfrm>
        </p:spPr>
        <p:txBody>
          <a:bodyPr/>
          <a:lstStyle>
            <a:lvl1pPr>
              <a:defRPr>
                <a:solidFill>
                  <a:srgbClr val="19446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12C2FA7-C0FC-DD46-84CE-80BA7B31E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200" y="185738"/>
            <a:ext cx="1836000" cy="2004009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97B33245-F90A-1E4D-8658-03FEC2CDE6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38400" y="185738"/>
            <a:ext cx="1836000" cy="2004009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9E839DED-9AD7-7F47-85D5-A26FC33055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05200" y="2277979"/>
            <a:ext cx="3769200" cy="2504958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6"/>
          <p:cNvSpPr>
            <a:spLocks noGrp="1"/>
          </p:cNvSpPr>
          <p:nvPr>
            <p:ph idx="1"/>
          </p:nvPr>
        </p:nvSpPr>
        <p:spPr>
          <a:xfrm>
            <a:off x="4310584" y="2281373"/>
            <a:ext cx="4617182" cy="85627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/>
            </a:lvl3pPr>
            <a:lvl4pPr marL="648000" indent="0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936000" indent="-126000">
              <a:lnSpc>
                <a:spcPct val="90000"/>
              </a:lnSpc>
              <a:buFont typeface="Arial" panose="020B0604020202020204" pitchFamily="34" charset="0"/>
              <a:buChar char="•"/>
              <a:defRPr/>
            </a:lvl5pPr>
            <a:lvl6pPr marL="1714500" indent="0">
              <a:buNone/>
              <a:defRPr/>
            </a:lvl6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E90DF472-2B52-B648-86BA-E002A3B5E8F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10063" y="3395249"/>
            <a:ext cx="4629150" cy="25717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3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300" b="1"/>
            </a:lvl2pPr>
            <a:lvl3pPr marL="0" indent="0">
              <a:buFontTx/>
              <a:buNone/>
              <a:defRPr sz="1300" b="1"/>
            </a:lvl3pPr>
            <a:lvl4pPr marL="0" indent="0">
              <a:buFontTx/>
              <a:buNone/>
              <a:defRPr sz="1300" b="1"/>
            </a:lvl4pPr>
            <a:lvl5pPr marL="0" indent="0">
              <a:buFontTx/>
              <a:buNone/>
              <a:defRPr sz="1300" b="1"/>
            </a:lvl5pPr>
          </a:lstStyle>
          <a:p>
            <a:pPr lvl="0"/>
            <a:r>
              <a:rPr lang="en-GB" noProof="0"/>
              <a:t>Divisions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97B49F1B-85A6-A647-9F5F-A010E7ED9D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10064" y="3724507"/>
            <a:ext cx="2268000" cy="10584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2pPr>
            <a:lvl3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3pPr>
            <a:lvl4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4pPr>
            <a:lvl5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EDBC0CD4-68F0-E74A-8F83-B8EB39840D0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0800" y="3724507"/>
            <a:ext cx="2268000" cy="10586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2pPr>
            <a:lvl3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3pPr>
            <a:lvl4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4pPr>
            <a:lvl5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Slide Number Placeholder 10">
            <a:extLst>
              <a:ext uri="{FF2B5EF4-FFF2-40B4-BE49-F238E27FC236}">
                <a16:creationId xmlns:a16="http://schemas.microsoft.com/office/drawing/2014/main" id="{268A9C3F-410A-684D-BF8C-D1EE552744E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05200" y="4852800"/>
            <a:ext cx="216000" cy="1764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59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3Photos_Research infra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0584" y="185738"/>
            <a:ext cx="4617182" cy="204729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2C2FA7-C0FC-DD46-84CE-80BA7B31E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46222" y="185738"/>
            <a:ext cx="1836000" cy="2827806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97B33245-F90A-1E4D-8658-03FEC2CDE6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79422" y="185738"/>
            <a:ext cx="1836000" cy="2827806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E5A597A-C5B4-F844-9B0B-A2909CB81E7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6222" y="3107530"/>
            <a:ext cx="3780233" cy="1672213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4310584" y="2466170"/>
            <a:ext cx="4617182" cy="2313572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95F3508-212C-8940-8633-647F498A82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FD5CA9-F98F-5148-B23A-9CE3140EE6B0}"/>
              </a:ext>
            </a:extLst>
          </p:cNvPr>
          <p:cNvSpPr txBox="1"/>
          <p:nvPr userDrawn="1"/>
        </p:nvSpPr>
        <p:spPr>
          <a:xfrm rot="16200000">
            <a:off x="-2173892" y="2359629"/>
            <a:ext cx="4594005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1764000" rIns="72000" rtlCol="0" anchor="ctr" anchorCtr="0">
            <a:spAutoFit/>
          </a:bodyPr>
          <a:lstStyle/>
          <a:p>
            <a:pPr algn="l"/>
            <a:r>
              <a:rPr lang="en-GB" sz="1000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80405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799" y="530176"/>
            <a:ext cx="6796020" cy="9941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20" y="1814787"/>
            <a:ext cx="7886700" cy="28588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8386602" y="4852800"/>
            <a:ext cx="552198" cy="176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0C1B5A8-D4C9-A343-A66A-ADE24DD64E79}" type="datetime1">
              <a:rPr lang="sv-SE" smtClean="0"/>
              <a:pPr algn="r"/>
              <a:t>2020-10-15</a:t>
            </a:fld>
            <a:endParaRPr lang="en-GB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11C1D607-A217-544C-8CE2-63FA74E92CAD}"/>
              </a:ext>
            </a:extLst>
          </p:cNvPr>
          <p:cNvSpPr txBox="1">
            <a:spLocks/>
          </p:cNvSpPr>
          <p:nvPr userDrawn="1"/>
        </p:nvSpPr>
        <p:spPr>
          <a:xfrm>
            <a:off x="8164769" y="4834979"/>
            <a:ext cx="863749" cy="1809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7546AEB-71F4-CD49-AD98-46653C446DDE}" type="datetime1">
              <a:rPr lang="sv-SE" sz="800" smtClean="0">
                <a:solidFill>
                  <a:schemeClr val="tx1"/>
                </a:solidFill>
              </a:rPr>
              <a:pPr algn="r"/>
              <a:t>2020-10-15</a:t>
            </a:fld>
            <a:endParaRPr lang="sv-SE" sz="800">
              <a:solidFill>
                <a:schemeClr val="tx1"/>
              </a:solidFill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D6E6B5D6-AF7A-3D4D-BE23-E91DABBBA835}"/>
              </a:ext>
            </a:extLst>
          </p:cNvPr>
          <p:cNvSpPr txBox="1">
            <a:spLocks/>
          </p:cNvSpPr>
          <p:nvPr userDrawn="1"/>
        </p:nvSpPr>
        <p:spPr>
          <a:xfrm>
            <a:off x="421200" y="4844190"/>
            <a:ext cx="3416461" cy="207875"/>
          </a:xfrm>
          <a:prstGeom prst="rect">
            <a:avLst/>
          </a:prstGeom>
        </p:spPr>
        <p:txBody>
          <a:bodyPr lIns="0" tIns="36000" bIns="36000" anchor="ctr" anchorCtr="0"/>
          <a:lstStyle>
            <a:defPPr>
              <a:defRPr lang="en-US"/>
            </a:defPPr>
            <a:lvl1pPr marL="0" algn="ctr" defTabSz="457200" rtl="0" eaLnBrk="1" latinLnBrk="0" hangingPunct="1">
              <a:defRPr sz="6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800" noProof="0" dirty="0">
                <a:solidFill>
                  <a:schemeClr val="tx1"/>
                </a:solidFill>
              </a:rPr>
              <a:t>Jonathan Cohen &amp; Jorge Gil - </a:t>
            </a:r>
            <a:r>
              <a:rPr lang="en-GB" sz="800" noProof="0" dirty="0" err="1">
                <a:solidFill>
                  <a:schemeClr val="tx1"/>
                </a:solidFill>
              </a:rPr>
              <a:t>SMoG</a:t>
            </a:r>
            <a:endParaRPr lang="en-GB" sz="800" noProof="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205200" y="4852800"/>
            <a:ext cx="216000" cy="176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8670E98-2DB1-864E-BCC7-BB6E6DFBA590}"/>
              </a:ext>
            </a:extLst>
          </p:cNvPr>
          <p:cNvSpPr/>
          <p:nvPr userDrawn="1"/>
        </p:nvSpPr>
        <p:spPr>
          <a:xfrm>
            <a:off x="7856025" y="-1"/>
            <a:ext cx="863749" cy="1111739"/>
          </a:xfrm>
          <a:prstGeom prst="rect">
            <a:avLst/>
          </a:prstGeom>
          <a:solidFill>
            <a:srgbClr val="6C869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solidFill>
                <a:srgbClr val="6C8697"/>
              </a:solidFill>
            </a:endParaRPr>
          </a:p>
        </p:txBody>
      </p:sp>
      <p:pic>
        <p:nvPicPr>
          <p:cNvPr id="16" name="Chalmers logotype 8">
            <a:extLst>
              <a:ext uri="{FF2B5EF4-FFF2-40B4-BE49-F238E27FC236}">
                <a16:creationId xmlns:a16="http://schemas.microsoft.com/office/drawing/2014/main" id="{B00FE33B-CEE3-9C45-9455-42E295308AEC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79155" y="247950"/>
            <a:ext cx="617489" cy="7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7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2" r:id="rId2"/>
    <p:sldLayoutId id="2147483680" r:id="rId3"/>
    <p:sldLayoutId id="2147483704" r:id="rId4"/>
    <p:sldLayoutId id="2147483724" r:id="rId5"/>
    <p:sldLayoutId id="2147483677" r:id="rId6"/>
    <p:sldLayoutId id="2147483669" r:id="rId7"/>
    <p:sldLayoutId id="2147483678" r:id="rId8"/>
    <p:sldLayoutId id="2147483717" r:id="rId9"/>
    <p:sldLayoutId id="2147483723" r:id="rId10"/>
    <p:sldLayoutId id="2147483685" r:id="rId11"/>
    <p:sldLayoutId id="2147483673" r:id="rId12"/>
    <p:sldLayoutId id="2147483706" r:id="rId13"/>
    <p:sldLayoutId id="2147483705" r:id="rId14"/>
    <p:sldLayoutId id="2147483667" r:id="rId15"/>
    <p:sldLayoutId id="2147483687" r:id="rId16"/>
    <p:sldLayoutId id="2147483688" r:id="rId17"/>
  </p:sldLayoutIdLst>
  <p:hf hdr="0"/>
  <p:txStyles>
    <p:titleStyle>
      <a:lvl1pPr algn="l" defTabSz="685800" rtl="0" eaLnBrk="1" latinLnBrk="0" hangingPunct="1">
        <a:lnSpc>
          <a:spcPct val="84000"/>
        </a:lnSpc>
        <a:spcBef>
          <a:spcPct val="0"/>
        </a:spcBef>
        <a:buNone/>
        <a:defRPr sz="3200" b="1" kern="1200" spc="-80" baseline="0">
          <a:solidFill>
            <a:srgbClr val="19446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26000" indent="-126000" algn="l" defTabSz="685800" rtl="0" eaLnBrk="1" latinLnBrk="0" hangingPunct="1">
        <a:lnSpc>
          <a:spcPct val="90000"/>
        </a:lnSpc>
        <a:spcBef>
          <a:spcPts val="600"/>
        </a:spcBef>
        <a:spcAft>
          <a:spcPts val="400"/>
        </a:spcAft>
        <a:buFont typeface="Arial" panose="020B0604020202020204" pitchFamily="34" charset="0"/>
        <a:buChar char="•"/>
        <a:tabLst>
          <a:tab pos="1020763" algn="l"/>
        </a:tabLst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78000" indent="-126000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>
            <a:lumMod val="85000"/>
            <a:lumOff val="15000"/>
          </a:schemeClr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76000" indent="-126000" algn="l" defTabSz="6858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74000" indent="-126000" algn="l" defTabSz="6858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6000" indent="-126000" algn="l" defTabSz="685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ban-JonathanCohen/GeneralWasteDataMode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827A-72C6-7644-81CF-2914EC4E5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Towards a general data model of waste flows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662F5-4055-8646-ADED-6DDE72390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Cohen, PhD student</a:t>
            </a:r>
          </a:p>
          <a:p>
            <a:r>
              <a:rPr lang="en-US" dirty="0"/>
              <a:t>Jorge Gil, Supervisor</a:t>
            </a:r>
          </a:p>
          <a:p>
            <a:r>
              <a:rPr lang="en-US" dirty="0"/>
              <a:t>Lars Marcus, Supervisor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678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EEC308F-25CD-C348-9EAC-DBAE42A1087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SE" dirty="0"/>
              <a:t>Logotype</a:t>
            </a:r>
          </a:p>
        </p:txBody>
      </p:sp>
    </p:spTree>
    <p:extLst>
      <p:ext uri="{BB962C8B-B14F-4D97-AF65-F5344CB8AC3E}">
        <p14:creationId xmlns:p14="http://schemas.microsoft.com/office/powerpoint/2010/main" val="205310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FE77-7851-445E-9421-5F4A84AC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9BDAF4-4400-408E-BDB3-EA283771E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754" y="1814513"/>
            <a:ext cx="6823367" cy="28590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41564-47F9-4C7D-992F-7612EDC6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96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Motivation and vision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AD7648E-BFB5-49BB-A2EB-319DBFD20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91" y="923201"/>
            <a:ext cx="3102679" cy="386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CA2888-A593-4FF9-9E4E-14F8FB11A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66" y="1019013"/>
            <a:ext cx="3510535" cy="310547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63CE41C-AB16-422B-9108-1754FD6C40B5}"/>
              </a:ext>
            </a:extLst>
          </p:cNvPr>
          <p:cNvSpPr/>
          <p:nvPr/>
        </p:nvSpPr>
        <p:spPr>
          <a:xfrm>
            <a:off x="2235200" y="1787226"/>
            <a:ext cx="918705" cy="8834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3A3B4C74-7028-4511-8F2F-E3413AFFAF5F}"/>
              </a:ext>
            </a:extLst>
          </p:cNvPr>
          <p:cNvSpPr/>
          <p:nvPr/>
        </p:nvSpPr>
        <p:spPr>
          <a:xfrm>
            <a:off x="3897367" y="2387676"/>
            <a:ext cx="820057" cy="368145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8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Conceptual model of waste flows I</a:t>
            </a:r>
            <a:endParaRPr lang="en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22AC7-24D3-B649-988F-03BE40F3B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40" y="1275662"/>
            <a:ext cx="5784851" cy="3385238"/>
          </a:xfrm>
        </p:spPr>
        <p:txBody>
          <a:bodyPr/>
          <a:lstStyle/>
          <a:p>
            <a:r>
              <a:rPr lang="en-US" sz="1400" dirty="0"/>
              <a:t>Any socio-economic activity happening within an urban/regional system need, use and interact with a set of support systems.</a:t>
            </a:r>
          </a:p>
          <a:p>
            <a:pPr lvl="1"/>
            <a:r>
              <a:rPr lang="en-US" sz="1200" dirty="0"/>
              <a:t>Physical support systems such as the road and electricity network</a:t>
            </a:r>
          </a:p>
          <a:p>
            <a:pPr lvl="1"/>
            <a:r>
              <a:rPr lang="en-US" sz="1200" dirty="0"/>
              <a:t>Institutional support system as the set of laws and regulations that determine how a system should behave</a:t>
            </a:r>
          </a:p>
          <a:p>
            <a:pPr lvl="1"/>
            <a:r>
              <a:rPr lang="en-US" sz="1200" dirty="0"/>
              <a:t>Socio-cultural support system that determine how the citizens interact with the system</a:t>
            </a:r>
          </a:p>
          <a:p>
            <a:r>
              <a:rPr lang="en-US" sz="1400" dirty="0"/>
              <a:t>Resources (and secondary ones) can be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Created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Used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Transformed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Stored</a:t>
            </a:r>
          </a:p>
          <a:p>
            <a:r>
              <a:rPr lang="en-US" sz="1400" dirty="0"/>
              <a:t>In most of cases after one of these actions is executed the resources, goods or waste materials are moved from one place to another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2D1C1-279C-4225-A182-D3CF34BEA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0" y="1275662"/>
            <a:ext cx="2722936" cy="28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Conceptual model of waste flows II</a:t>
            </a:r>
            <a:endParaRPr lang="en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22AC7-24D3-B649-988F-03BE40F3B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40" y="1275662"/>
            <a:ext cx="5784851" cy="3385238"/>
          </a:xfrm>
        </p:spPr>
        <p:txBody>
          <a:bodyPr/>
          <a:lstStyle/>
          <a:p>
            <a:r>
              <a:rPr lang="en-US" sz="1400" dirty="0"/>
              <a:t>Generation: Every time there is a process, a by-product is generated. Waste means any substance or object which the holder discards or intends or is required to discard. It has no value. It cannot purchase or sold.</a:t>
            </a:r>
          </a:p>
          <a:p>
            <a:r>
              <a:rPr lang="en-US" sz="1400" dirty="0"/>
              <a:t>Transformation: By various means any waste or part of it can be transformed into a resource that can be re-introduced in the market for its use.</a:t>
            </a:r>
          </a:p>
          <a:p>
            <a:r>
              <a:rPr lang="en-US" sz="1400" dirty="0"/>
              <a:t>Storage: When ever waste materials are stored over time. </a:t>
            </a:r>
          </a:p>
          <a:p>
            <a:r>
              <a:rPr lang="en-US" sz="1400" dirty="0"/>
              <a:t>Usage: After upgrading a by-product, it could be used by another or the same industry.</a:t>
            </a:r>
          </a:p>
          <a:p>
            <a:r>
              <a:rPr lang="en-US" sz="1400" dirty="0"/>
              <a:t>Transport: Every time a waste material is moved from one container to another, there is need for transportation</a:t>
            </a:r>
          </a:p>
          <a:p>
            <a:r>
              <a:rPr lang="en-US" sz="1400" dirty="0"/>
              <a:t>Containers: Is the physical object or place that contains the waste</a:t>
            </a:r>
          </a:p>
          <a:p>
            <a:r>
              <a:rPr lang="en-US" sz="1400" dirty="0"/>
              <a:t>Support systems: Are the geographical and socio-economic systems that allow and determine activities in the territory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EBB802-B303-4950-957C-20C66D505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0" y="1275662"/>
            <a:ext cx="2961220" cy="27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Instances of the model - A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3" name="Content Placeholder 2" descr="A close up of a sign&#10;&#10;Description automatically generated">
            <a:extLst>
              <a:ext uri="{FF2B5EF4-FFF2-40B4-BE49-F238E27FC236}">
                <a16:creationId xmlns:a16="http://schemas.microsoft.com/office/drawing/2014/main" id="{B496A107-C7E6-4E6B-AB64-60C6DBF4F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5923" y="1108133"/>
            <a:ext cx="6242371" cy="1009702"/>
          </a:xfrm>
        </p:spPr>
      </p:pic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E6A63554-8453-4CC4-97DB-90BEB8C02CBD}"/>
              </a:ext>
            </a:extLst>
          </p:cNvPr>
          <p:cNvSpPr/>
          <p:nvPr/>
        </p:nvSpPr>
        <p:spPr>
          <a:xfrm>
            <a:off x="887023" y="245016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Commercial office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6BD5AEB7-F27F-4EA6-888E-C78CCD4DCD23}"/>
              </a:ext>
            </a:extLst>
          </p:cNvPr>
          <p:cNvSpPr/>
          <p:nvPr/>
        </p:nvSpPr>
        <p:spPr>
          <a:xfrm>
            <a:off x="725923" y="3256762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Paper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01FDFEE-C818-4F78-81C4-012FF38984F2}"/>
              </a:ext>
            </a:extLst>
          </p:cNvPr>
          <p:cNvSpPr/>
          <p:nvPr/>
        </p:nvSpPr>
        <p:spPr>
          <a:xfrm>
            <a:off x="1875481" y="3060527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Informal collector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03BDA4-4A99-4B42-A4A2-D61471381810}"/>
              </a:ext>
            </a:extLst>
          </p:cNvPr>
          <p:cNvSpPr/>
          <p:nvPr/>
        </p:nvSpPr>
        <p:spPr>
          <a:xfrm>
            <a:off x="4408224" y="3059964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C028FE38-F1D7-4305-8667-698CD20339A7}"/>
              </a:ext>
            </a:extLst>
          </p:cNvPr>
          <p:cNvSpPr/>
          <p:nvPr/>
        </p:nvSpPr>
        <p:spPr>
          <a:xfrm>
            <a:off x="3469945" y="245016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Transfer station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943308AD-7884-49DB-A7F8-E1D1D15A8E29}"/>
              </a:ext>
            </a:extLst>
          </p:cNvPr>
          <p:cNvSpPr/>
          <p:nvPr/>
        </p:nvSpPr>
        <p:spPr>
          <a:xfrm>
            <a:off x="6052867" y="245016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Landfill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35CC9DF9-5DBE-4282-BB20-09B2E8A2F43A}"/>
              </a:ext>
            </a:extLst>
          </p:cNvPr>
          <p:cNvSpPr/>
          <p:nvPr/>
        </p:nvSpPr>
        <p:spPr>
          <a:xfrm>
            <a:off x="3288308" y="3254977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Paper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1508A4CA-5189-443E-A6AA-B01E35969626}"/>
              </a:ext>
            </a:extLst>
          </p:cNvPr>
          <p:cNvSpPr/>
          <p:nvPr/>
        </p:nvSpPr>
        <p:spPr>
          <a:xfrm>
            <a:off x="5850694" y="3254977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Paper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42612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Instances of the model - B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F053C0A3-90CD-4AC5-9E24-85BE6A44651F}"/>
              </a:ext>
            </a:extLst>
          </p:cNvPr>
          <p:cNvSpPr/>
          <p:nvPr/>
        </p:nvSpPr>
        <p:spPr>
          <a:xfrm>
            <a:off x="468786" y="297311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Apple packhouse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C039943E-014A-496F-B9B4-DB5F279ED343}"/>
              </a:ext>
            </a:extLst>
          </p:cNvPr>
          <p:cNvSpPr/>
          <p:nvPr/>
        </p:nvSpPr>
        <p:spPr>
          <a:xfrm>
            <a:off x="307686" y="3779712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/>
              <a:t>Wood pallets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1F36B77-FBBD-4456-8F00-63B007965513}"/>
              </a:ext>
            </a:extLst>
          </p:cNvPr>
          <p:cNvSpPr/>
          <p:nvPr/>
        </p:nvSpPr>
        <p:spPr>
          <a:xfrm>
            <a:off x="1457244" y="3583477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457B3AE-F62A-4BCA-A247-FF3422E5F015}"/>
              </a:ext>
            </a:extLst>
          </p:cNvPr>
          <p:cNvSpPr/>
          <p:nvPr/>
        </p:nvSpPr>
        <p:spPr>
          <a:xfrm>
            <a:off x="3989987" y="3582914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D818FAEB-6159-4766-A92B-E3ADE8A2DCC9}"/>
              </a:ext>
            </a:extLst>
          </p:cNvPr>
          <p:cNvSpPr/>
          <p:nvPr/>
        </p:nvSpPr>
        <p:spPr>
          <a:xfrm>
            <a:off x="3051708" y="297311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Material warehouse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A7DAAD76-EDA9-40A6-BF58-3E1006E4C2DA}"/>
              </a:ext>
            </a:extLst>
          </p:cNvPr>
          <p:cNvSpPr/>
          <p:nvPr/>
        </p:nvSpPr>
        <p:spPr>
          <a:xfrm>
            <a:off x="5634630" y="297311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700" dirty="0"/>
              <a:t>C</a:t>
            </a:r>
            <a:r>
              <a:rPr lang="en-US" sz="700" dirty="0"/>
              <a:t>leaning process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6662AB7C-3630-4BDC-A410-5134183DC422}"/>
              </a:ext>
            </a:extLst>
          </p:cNvPr>
          <p:cNvSpPr/>
          <p:nvPr/>
        </p:nvSpPr>
        <p:spPr>
          <a:xfrm>
            <a:off x="2870071" y="3777927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/>
              <a:t>Wood pallets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1C9325BB-FECC-41AB-8B72-9CF8F3E9E2DC}"/>
              </a:ext>
            </a:extLst>
          </p:cNvPr>
          <p:cNvSpPr/>
          <p:nvPr/>
        </p:nvSpPr>
        <p:spPr>
          <a:xfrm>
            <a:off x="5432457" y="3777927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/>
              <a:t>Wood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B726A69-A350-4123-94A7-EDAD4909E775}"/>
              </a:ext>
            </a:extLst>
          </p:cNvPr>
          <p:cNvSpPr/>
          <p:nvPr/>
        </p:nvSpPr>
        <p:spPr>
          <a:xfrm>
            <a:off x="6572031" y="3582914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9" name="Flowchart: Multidocument 18">
            <a:extLst>
              <a:ext uri="{FF2B5EF4-FFF2-40B4-BE49-F238E27FC236}">
                <a16:creationId xmlns:a16="http://schemas.microsoft.com/office/drawing/2014/main" id="{2484CCD2-971F-4474-90D5-D55BCDF5B365}"/>
              </a:ext>
            </a:extLst>
          </p:cNvPr>
          <p:cNvSpPr/>
          <p:nvPr/>
        </p:nvSpPr>
        <p:spPr>
          <a:xfrm>
            <a:off x="8216674" y="297311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700" dirty="0"/>
              <a:t>F</a:t>
            </a:r>
            <a:r>
              <a:rPr lang="en-US" sz="700" dirty="0" err="1"/>
              <a:t>urniture</a:t>
            </a:r>
            <a:r>
              <a:rPr lang="en-US" sz="700" dirty="0"/>
              <a:t> production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9A5E2638-94FA-4145-AF09-6B4086202BDB}"/>
              </a:ext>
            </a:extLst>
          </p:cNvPr>
          <p:cNvSpPr/>
          <p:nvPr/>
        </p:nvSpPr>
        <p:spPr>
          <a:xfrm>
            <a:off x="7989384" y="3777926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Furniture</a:t>
            </a:r>
            <a:endParaRPr lang="es-AR" sz="10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DC0B953-5A69-4F6B-A871-AEB50F2E6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46" y="1258954"/>
            <a:ext cx="8778908" cy="138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Instances of the model - C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10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26C0518A-2FFC-48C2-AC2F-69588F068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686" y="933962"/>
            <a:ext cx="6166167" cy="952549"/>
          </a:xfrm>
        </p:spPr>
      </p:pic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28341F1A-FAEF-4331-8B9E-571B9B63667A}"/>
              </a:ext>
            </a:extLst>
          </p:cNvPr>
          <p:cNvSpPr/>
          <p:nvPr/>
        </p:nvSpPr>
        <p:spPr>
          <a:xfrm>
            <a:off x="468786" y="2174397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Households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FB35160F-AD9F-4E85-895D-AAC1CC97CDFA}"/>
              </a:ext>
            </a:extLst>
          </p:cNvPr>
          <p:cNvSpPr/>
          <p:nvPr/>
        </p:nvSpPr>
        <p:spPr>
          <a:xfrm>
            <a:off x="307686" y="2980990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Food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1687D7F-52F0-4D40-8F14-1A726AB81DCA}"/>
              </a:ext>
            </a:extLst>
          </p:cNvPr>
          <p:cNvSpPr/>
          <p:nvPr/>
        </p:nvSpPr>
        <p:spPr>
          <a:xfrm>
            <a:off x="1457244" y="2784755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9AAFECB-001C-45F2-AA14-25300287343E}"/>
              </a:ext>
            </a:extLst>
          </p:cNvPr>
          <p:cNvSpPr/>
          <p:nvPr/>
        </p:nvSpPr>
        <p:spPr>
          <a:xfrm>
            <a:off x="3989987" y="2784192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84F734BB-BD27-4B73-A73F-D65E5FF26FD8}"/>
              </a:ext>
            </a:extLst>
          </p:cNvPr>
          <p:cNvSpPr/>
          <p:nvPr/>
        </p:nvSpPr>
        <p:spPr>
          <a:xfrm>
            <a:off x="3051708" y="2174397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Transfer station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25A18E70-2CE1-42D6-A73D-EAD97CCBC2A5}"/>
              </a:ext>
            </a:extLst>
          </p:cNvPr>
          <p:cNvSpPr/>
          <p:nvPr/>
        </p:nvSpPr>
        <p:spPr>
          <a:xfrm>
            <a:off x="5634630" y="2174397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Incineration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E051296E-5AEA-4848-A9FE-7DED00B75D04}"/>
              </a:ext>
            </a:extLst>
          </p:cNvPr>
          <p:cNvSpPr/>
          <p:nvPr/>
        </p:nvSpPr>
        <p:spPr>
          <a:xfrm>
            <a:off x="2870071" y="2979205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Food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CD567E07-5BE6-42E9-B771-ACA8978CE277}"/>
              </a:ext>
            </a:extLst>
          </p:cNvPr>
          <p:cNvSpPr/>
          <p:nvPr/>
        </p:nvSpPr>
        <p:spPr>
          <a:xfrm>
            <a:off x="5432457" y="2979205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Food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212400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071" y="1524000"/>
            <a:ext cx="5577857" cy="1341462"/>
          </a:xfrm>
        </p:spPr>
        <p:txBody>
          <a:bodyPr anchor="ctr"/>
          <a:lstStyle/>
          <a:p>
            <a:pPr algn="ctr"/>
            <a:r>
              <a:rPr lang="sv-SE" sz="7200" dirty="0">
                <a:hlinkClick r:id="rId3"/>
              </a:rPr>
              <a:t>U</a:t>
            </a:r>
            <a:r>
              <a:rPr lang="en-US" sz="7200" dirty="0">
                <a:hlinkClick r:id="rId3"/>
              </a:rPr>
              <a:t>ML / ERM</a:t>
            </a:r>
            <a:endParaRPr lang="en-SE" sz="7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0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halmers PPT mall 27feb">
      <a:dk1>
        <a:srgbClr val="262626"/>
      </a:dk1>
      <a:lt1>
        <a:srgbClr val="FFFFFF"/>
      </a:lt1>
      <a:dk2>
        <a:srgbClr val="003050"/>
      </a:dk2>
      <a:lt2>
        <a:srgbClr val="FFFFFF"/>
      </a:lt2>
      <a:accent1>
        <a:srgbClr val="00A99D"/>
      </a:accent1>
      <a:accent2>
        <a:srgbClr val="194461"/>
      </a:accent2>
      <a:accent3>
        <a:srgbClr val="6C8697"/>
      </a:accent3>
      <a:accent4>
        <a:srgbClr val="BBD7DF"/>
      </a:accent4>
      <a:accent5>
        <a:srgbClr val="194461"/>
      </a:accent5>
      <a:accent6>
        <a:srgbClr val="6C8697"/>
      </a:accent6>
      <a:hlink>
        <a:srgbClr val="262626"/>
      </a:hlink>
      <a:folHlink>
        <a:srgbClr val="5D6F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t" anchorCtr="0">
        <a:spAutoFit/>
      </a:bodyPr>
      <a:lstStyle>
        <a:defPPr algn="l">
          <a:lnSpc>
            <a:spcPct val="90000"/>
          </a:lnSpc>
          <a:spcBef>
            <a:spcPts val="600"/>
          </a:spcBef>
          <a:spcAft>
            <a:spcPts val="400"/>
          </a:spcAft>
          <a:defRPr sz="15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halmers PowerPoint template_200424" id="{86E3282D-7E9D-6C44-A78B-F9721874B264}" vid="{D6623AF8-0C34-824E-A0D7-C2547615985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Chalmers PowerPoint template</Template>
  <TotalTime>513</TotalTime>
  <Words>788</Words>
  <Application>Microsoft Office PowerPoint</Application>
  <PresentationFormat>On-screen Show (16:9)</PresentationFormat>
  <Paragraphs>81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Towards a general data model of waste flows</vt:lpstr>
      <vt:lpstr>Time plan</vt:lpstr>
      <vt:lpstr>Motivation and vision</vt:lpstr>
      <vt:lpstr>Conceptual model of waste flows I</vt:lpstr>
      <vt:lpstr>Conceptual model of waste flows II</vt:lpstr>
      <vt:lpstr>Instances of the model - A</vt:lpstr>
      <vt:lpstr>Instances of the model - B</vt:lpstr>
      <vt:lpstr>Instances of the model - C</vt:lpstr>
      <vt:lpstr>UML / ERM</vt:lpstr>
      <vt:lpstr>Logotype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 general data model of waste flows</dc:title>
  <dc:subject/>
  <dc:creator>Jonathan Edgardo Cohen</dc:creator>
  <cp:keywords/>
  <dc:description/>
  <cp:lastModifiedBy>Jonathan Edgardo Cohen</cp:lastModifiedBy>
  <cp:revision>12</cp:revision>
  <cp:lastPrinted>2019-12-04T16:23:48Z</cp:lastPrinted>
  <dcterms:created xsi:type="dcterms:W3CDTF">2020-10-14T13:43:30Z</dcterms:created>
  <dcterms:modified xsi:type="dcterms:W3CDTF">2020-10-15T11:02:24Z</dcterms:modified>
  <cp:category/>
</cp:coreProperties>
</file>