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904" r:id="rId3"/>
    <p:sldId id="907" r:id="rId4"/>
    <p:sldId id="908" r:id="rId5"/>
    <p:sldId id="910" r:id="rId6"/>
    <p:sldId id="909" r:id="rId7"/>
    <p:sldId id="912" r:id="rId8"/>
    <p:sldId id="913" r:id="rId9"/>
    <p:sldId id="905" r:id="rId10"/>
    <p:sldId id="906" r:id="rId11"/>
    <p:sldId id="902" r:id="rId12"/>
    <p:sldId id="901" r:id="rId13"/>
    <p:sldId id="892" r:id="rId14"/>
    <p:sldId id="895" r:id="rId15"/>
    <p:sldId id="898" r:id="rId16"/>
    <p:sldId id="896" r:id="rId17"/>
    <p:sldId id="897" r:id="rId18"/>
    <p:sldId id="900" r:id="rId19"/>
    <p:sldId id="75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200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1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A73"/>
    <a:srgbClr val="405971"/>
    <a:srgbClr val="BBD7DF"/>
    <a:srgbClr val="5073B5"/>
    <a:srgbClr val="6C8697"/>
    <a:srgbClr val="194461"/>
    <a:srgbClr val="A7B8B9"/>
    <a:srgbClr val="723988"/>
    <a:srgbClr val="DCE4E1"/>
    <a:srgbClr val="92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 snapToObjects="1">
      <p:cViewPr varScale="1">
        <p:scale>
          <a:sx n="121" d="100"/>
          <a:sy n="121" d="100"/>
        </p:scale>
        <p:origin x="92" y="244"/>
      </p:cViewPr>
      <p:guideLst>
        <p:guide pos="2200"/>
        <p:guide orient="horz" pos="917"/>
        <p:guide orient="horz" pos="1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napToObjects="1">
      <p:cViewPr varScale="1">
        <p:scale>
          <a:sx n="108" d="100"/>
          <a:sy n="108" d="100"/>
        </p:scale>
        <p:origin x="4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FDCBA-0AE1-1046-BA0F-9D8061F1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272-1517-B049-B95C-5816711E7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B195-1287-5A47-8B84-08B57F137554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B42-B456-774D-9AFC-7AC0394D4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961-ED36-9744-9410-CE646A1A6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975C-8F7A-B44F-8C6D-70D7DB1A84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E82B-71A4-BC48-8717-0940F09A17B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DABE-419F-EC44-A8E4-36B2ABCB2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6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1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2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4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450" y="1530000"/>
            <a:ext cx="8294324" cy="1400531"/>
          </a:xfrm>
        </p:spPr>
        <p:txBody>
          <a:bodyPr anchor="b"/>
          <a:lstStyle>
            <a:lvl1pPr algn="l"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450" y="3033850"/>
            <a:ext cx="8294324" cy="13630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First name Last name, Title  |  Research group  |  </a:t>
            </a:r>
            <a:r>
              <a:rPr lang="en-GB" noProof="0" dirty="0" err="1"/>
              <a:t>dd.mm.yyyy</a:t>
            </a:r>
            <a:endParaRPr lang="en-GB" noProof="0" dirty="0"/>
          </a:p>
        </p:txBody>
      </p:sp>
      <p:sp>
        <p:nvSpPr>
          <p:cNvPr id="7" name="Rektangel 3">
            <a:extLst>
              <a:ext uri="{FF2B5EF4-FFF2-40B4-BE49-F238E27FC236}">
                <a16:creationId xmlns:a16="http://schemas.microsoft.com/office/drawing/2014/main" id="{4E17BB8C-FC90-5F49-B52F-11E5C72D3C96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8" name="Chalmers logotype 4">
            <a:extLst>
              <a:ext uri="{FF2B5EF4-FFF2-40B4-BE49-F238E27FC236}">
                <a16:creationId xmlns:a16="http://schemas.microsoft.com/office/drawing/2014/main" id="{48711BF3-1A07-6B46-B63B-F498A03D3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93040"/>
            <a:ext cx="4617182" cy="2039997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AD2B67D-B281-694E-9D43-FE3CBAAF8CA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98425" y="193040"/>
            <a:ext cx="3770311" cy="212469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2286E-0D7F-3443-AFA5-F221E3ACC8D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052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4CC3E62-90FA-914F-8F68-5F15794B02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384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6767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7"/>
            <a:ext cx="4617182" cy="2051355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7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1851056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2393" y="185737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BC3278B-7F37-114A-B42B-56F21E985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32310" y="3222656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891E7F83-AED0-BD44-9F65-5AE8A99F4ED6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310584" y="2462114"/>
            <a:ext cx="4617182" cy="2340941"/>
          </a:xfrm>
          <a:prstGeom prst="rect">
            <a:avLst/>
          </a:prstGeom>
        </p:spPr>
        <p:txBody>
          <a:bodyPr/>
          <a:lstStyle>
            <a:lvl1pPr marL="126000" indent="-1260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3pPr>
            <a:lvl4pPr marL="648000" indent="0">
              <a:buNone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FEE5853-99F1-DE4F-91CE-715D5817D0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192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AE18EA1-4D38-6F4B-9F56-8E1BB8F9E5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07289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6E577FF-95D9-C94E-BEF2-B6E22E1C4D4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8018" y="2616885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042FDF-139F-0144-8120-894F5EA28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4283345"/>
            <a:ext cx="955400" cy="426564"/>
          </a:xfrm>
          <a:prstGeom prst="rect">
            <a:avLst/>
          </a:prstGeom>
          <a:solidFill>
            <a:srgbClr val="194461"/>
          </a:solidFill>
        </p:spPr>
        <p:txBody>
          <a:bodyPr wrap="none" lIns="216000" tIns="144000" rIns="216000" bIns="72000" anchor="ctr" anchorCtr="0">
            <a:spAutoFit/>
          </a:bodyPr>
          <a:lstStyle>
            <a:lvl1pPr marL="587" indent="0" algn="l">
              <a:lnSpc>
                <a:spcPts val="15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251994" indent="0">
              <a:buFontTx/>
              <a:buNone/>
              <a:defRPr/>
            </a:lvl2pPr>
            <a:lvl3pPr marL="449989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4A49390-4D2E-8E43-9BEC-FA0CF6BE41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16950" y="292139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763ACED5-9836-6842-BB80-8B5839BB93A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11788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EF6D6D8-3337-DA40-A3A7-098132936C7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14885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F8281084-3E75-8C47-942E-8D0122568DE9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2020-11-11</a:t>
            </a:fld>
            <a:endParaRPr lang="sv-SE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98084"/>
            <a:ext cx="7106618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4F4AB70-B49C-6041-BED2-2818A5DC5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632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B94D946-9102-914D-A6D9-C51BEF770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32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11977B0-1909-D74C-8D69-3AF309335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3004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23250B-AB07-5C49-A47D-E65E4FF4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3004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2CFBA58-CF3D-624F-9091-EA04507B5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2451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8FFBE75-D628-1F48-A430-62ACD530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2451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B88C858-E5CD-D346-BBD6-08B0ED4CB8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63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5FA0FFB-894F-4741-A148-95BE6B063B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63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09D36E-5681-0D41-A250-9179BE224C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5053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967267D4-738F-1E4C-B22C-3481B9D0E4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5053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363658A-DE1C-004F-B7D2-72C3CEA5BC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245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111B2FB-47FE-9544-A760-2D20BAD95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5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inje 1">
            <a:extLst>
              <a:ext uri="{FF2B5EF4-FFF2-40B4-BE49-F238E27FC236}">
                <a16:creationId xmlns:a16="http://schemas.microsoft.com/office/drawing/2014/main" id="{41ED65EB-DC68-B449-B69F-ADE841CD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141861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0" name="Linje 2">
            <a:extLst>
              <a:ext uri="{FF2B5EF4-FFF2-40B4-BE49-F238E27FC236}">
                <a16:creationId xmlns:a16="http://schemas.microsoft.com/office/drawing/2014/main" id="{7EB0FCF9-1BD2-AE46-B3C6-B4314D71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192670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1" name="Linje 3">
            <a:extLst>
              <a:ext uri="{FF2B5EF4-FFF2-40B4-BE49-F238E27FC236}">
                <a16:creationId xmlns:a16="http://schemas.microsoft.com/office/drawing/2014/main" id="{CC56BE36-9B5E-3647-9661-C6705384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794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9" name="Linje 4">
            <a:extLst>
              <a:ext uri="{FF2B5EF4-FFF2-40B4-BE49-F238E27FC236}">
                <a16:creationId xmlns:a16="http://schemas.microsoft.com/office/drawing/2014/main" id="{2133F58B-1D28-D345-BF61-BCF1DA95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76601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2" name="Linje 5">
            <a:extLst>
              <a:ext uri="{FF2B5EF4-FFF2-40B4-BE49-F238E27FC236}">
                <a16:creationId xmlns:a16="http://schemas.microsoft.com/office/drawing/2014/main" id="{6B0C0E01-79AD-1F41-8CBA-F436EFBB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29367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104019"/>
            <a:ext cx="7103451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9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3B8D5AD-D270-F648-A851-A329A34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CCEBD77-68E6-EB42-AA86-084B9AD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C388E3E2-F5EC-BC41-85B7-08224C0CC293}" type="datetime1">
              <a:rPr lang="sv-SE" smtClean="0"/>
              <a:pPr algn="r"/>
              <a:t>2020-11-11</a:t>
            </a:fld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lmers logo_End of presentation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845A-EF3B-3247-9AC2-696EF05DE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560" y="1041157"/>
            <a:ext cx="2678880" cy="3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41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ub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7886700" cy="2576065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9433"/>
          </a:xfrm>
        </p:spPr>
        <p:txBody>
          <a:bodyPr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800" y="1819368"/>
            <a:ext cx="2291631" cy="285494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500"/>
            </a:lvl1pPr>
            <a:lvl2pPr marL="252000" indent="0">
              <a:buFontTx/>
              <a:buNone/>
              <a:defRPr sz="1500"/>
            </a:lvl2pPr>
            <a:lvl3pPr marL="450000" indent="0">
              <a:buFontTx/>
              <a:buNone/>
              <a:defRPr sz="1500"/>
            </a:lvl3pPr>
            <a:lvl4pPr marL="648000" indent="0">
              <a:buFontTx/>
              <a:buNone/>
              <a:defRPr sz="1500"/>
            </a:lvl4pPr>
            <a:lvl5pPr marL="810000" indent="0">
              <a:buFontTx/>
              <a:buNone/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153" y="1819296"/>
            <a:ext cx="5698800" cy="285436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lvl1pPr>
            <a:lvl2pPr marL="252000" indent="0">
              <a:buFontTx/>
              <a:buNone/>
              <a:defRPr/>
            </a:lvl2pPr>
            <a:lvl3pPr marL="450000" indent="0">
              <a:buFontTx/>
              <a:buNone/>
              <a:defRPr/>
            </a:lvl3pPr>
            <a:lvl4pPr marL="648000" indent="0">
              <a:buFontTx/>
              <a:buNone/>
              <a:defRPr/>
            </a:lvl4pPr>
            <a:lvl5pPr marL="8100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CE702F-4052-3B4E-9DAD-35C6CEB57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lef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3879408" cy="267168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252B35A-BAC1-DE4C-B178-AF59CBD68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6810" y="2091866"/>
            <a:ext cx="4109399" cy="2691071"/>
          </a:xfrm>
          <a:prstGeom prst="rect">
            <a:avLst/>
          </a:prstGeom>
          <a:solidFill>
            <a:srgbClr val="DCE4E1"/>
          </a:solidFill>
        </p:spPr>
        <p:txBody>
          <a:bodyPr tIns="0" bIns="72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 wrap="square">
            <a:normAutofit/>
          </a:bodyPr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5200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3573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3769200" cy="4597200"/>
          </a:xfrm>
          <a:prstGeom prst="rect">
            <a:avLst/>
          </a:prstGeom>
          <a:solidFill>
            <a:srgbClr val="DCE4E1"/>
          </a:solidFill>
        </p:spPr>
        <p:txBody>
          <a:bodyPr tIns="0" bIns="144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6768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9499-57AE-D94B-B9E5-906A8CC93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46C504D-4045-874E-93F0-4174EC2B85E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10063" y="940567"/>
            <a:ext cx="2360737" cy="25717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600" b="1">
                <a:solidFill>
                  <a:srgbClr val="19446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GB" noProof="0"/>
              <a:t>Department of</a:t>
            </a: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4310584" y="752992"/>
            <a:ext cx="4617182" cy="1360030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2277979"/>
            <a:ext cx="3769200" cy="2504958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4310584" y="2281373"/>
            <a:ext cx="4617182" cy="8562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90DF472-2B52-B648-86BA-E002A3B5E8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0063" y="3395249"/>
            <a:ext cx="4629150" cy="2571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300" b="1"/>
            </a:lvl2pPr>
            <a:lvl3pPr marL="0" indent="0">
              <a:buFontTx/>
              <a:buNone/>
              <a:defRPr sz="1300" b="1"/>
            </a:lvl3pPr>
            <a:lvl4pPr marL="0" indent="0">
              <a:buFontTx/>
              <a:buNone/>
              <a:defRPr sz="1300" b="1"/>
            </a:lvl4pPr>
            <a:lvl5pPr marL="0" indent="0">
              <a:buFontTx/>
              <a:buNone/>
              <a:defRPr sz="1300" b="1"/>
            </a:lvl5pPr>
          </a:lstStyle>
          <a:p>
            <a:pPr lvl="0"/>
            <a:r>
              <a:rPr lang="en-GB" noProof="0"/>
              <a:t>Divisions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7B49F1B-85A6-A647-9F5F-A010E7ED9D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064" y="3724507"/>
            <a:ext cx="2268000" cy="10584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EDBC0CD4-68F0-E74A-8F83-B8EB39840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0800" y="3724507"/>
            <a:ext cx="2268000" cy="10586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Research 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2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794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222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357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FD5CA9-F98F-5148-B23A-9CE3140EE6B0}"/>
              </a:ext>
            </a:extLst>
          </p:cNvPr>
          <p:cNvSpPr txBox="1"/>
          <p:nvPr userDrawn="1"/>
        </p:nvSpPr>
        <p:spPr>
          <a:xfrm rot="16200000">
            <a:off x="-2173892" y="2359629"/>
            <a:ext cx="459400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1764000" rIns="72000" rtlCol="0" anchor="ctr" anchorCtr="0">
            <a:spAutoFit/>
          </a:bodyPr>
          <a:lstStyle/>
          <a:p>
            <a:pPr algn="l"/>
            <a:r>
              <a:rPr lang="en-GB" sz="10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04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6796020" cy="9941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0C1B5A8-D4C9-A343-A66A-ADE24DD64E79}" type="datetime1">
              <a:rPr lang="sv-SE" smtClean="0"/>
              <a:pPr algn="r"/>
              <a:t>2020-11-11</a:t>
            </a:fld>
            <a:endParaRPr lang="en-GB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11C1D607-A217-544C-8CE2-63FA74E92CAD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2020-11-11</a:t>
            </a:fld>
            <a:endParaRPr lang="sv-SE" sz="800">
              <a:solidFill>
                <a:schemeClr val="tx1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6E6B5D6-AF7A-3D4D-BE23-E91DABBBA835}"/>
              </a:ext>
            </a:extLst>
          </p:cNvPr>
          <p:cNvSpPr txBox="1">
            <a:spLocks/>
          </p:cNvSpPr>
          <p:nvPr userDrawn="1"/>
        </p:nvSpPr>
        <p:spPr>
          <a:xfrm>
            <a:off x="421200" y="4844190"/>
            <a:ext cx="3416461" cy="207875"/>
          </a:xfrm>
          <a:prstGeom prst="rect">
            <a:avLst/>
          </a:prstGeom>
        </p:spPr>
        <p:txBody>
          <a:bodyPr lIns="0" tIns="36000" bIns="3600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6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noProof="0" dirty="0">
                <a:solidFill>
                  <a:schemeClr val="tx1"/>
                </a:solidFill>
              </a:rPr>
              <a:t>Jonathan Cohen &amp; Jorge Gil - </a:t>
            </a:r>
            <a:r>
              <a:rPr lang="en-GB" sz="800" noProof="0" dirty="0" err="1">
                <a:solidFill>
                  <a:schemeClr val="tx1"/>
                </a:solidFill>
              </a:rPr>
              <a:t>SMoG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05200" y="4852800"/>
            <a:ext cx="216000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670E98-2DB1-864E-BCC7-BB6E6DFBA590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16" name="Chalmers logotype 8">
            <a:extLst>
              <a:ext uri="{FF2B5EF4-FFF2-40B4-BE49-F238E27FC236}">
                <a16:creationId xmlns:a16="http://schemas.microsoft.com/office/drawing/2014/main" id="{B00FE33B-CEE3-9C45-9455-42E295308AE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80" r:id="rId3"/>
    <p:sldLayoutId id="2147483704" r:id="rId4"/>
    <p:sldLayoutId id="2147483724" r:id="rId5"/>
    <p:sldLayoutId id="2147483677" r:id="rId6"/>
    <p:sldLayoutId id="2147483669" r:id="rId7"/>
    <p:sldLayoutId id="2147483678" r:id="rId8"/>
    <p:sldLayoutId id="2147483717" r:id="rId9"/>
    <p:sldLayoutId id="2147483723" r:id="rId10"/>
    <p:sldLayoutId id="2147483685" r:id="rId11"/>
    <p:sldLayoutId id="2147483673" r:id="rId12"/>
    <p:sldLayoutId id="2147483706" r:id="rId13"/>
    <p:sldLayoutId id="2147483705" r:id="rId14"/>
    <p:sldLayoutId id="2147483667" r:id="rId15"/>
    <p:sldLayoutId id="2147483687" r:id="rId16"/>
    <p:sldLayoutId id="2147483688" r:id="rId17"/>
  </p:sldLayoutIdLst>
  <p:hf hdr="0"/>
  <p:txStyles>
    <p:titleStyle>
      <a:lvl1pPr algn="l" defTabSz="685800" rtl="0" eaLnBrk="1" latinLnBrk="0" hangingPunct="1">
        <a:lnSpc>
          <a:spcPct val="84000"/>
        </a:lnSpc>
        <a:spcBef>
          <a:spcPct val="0"/>
        </a:spcBef>
        <a:buNone/>
        <a:defRPr sz="3200" b="1" kern="1200" spc="-80" baseline="0">
          <a:solidFill>
            <a:srgbClr val="1944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0" indent="-126000" algn="l" defTabSz="6858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tabLst>
          <a:tab pos="1020763" algn="l"/>
        </a:tabLst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78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4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ban-JonathanCohen/GeneralWasteDataMod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general data model of waste flows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67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October 15th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004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54" y="1814513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Motivation and vision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D7648E-BFB5-49BB-A2EB-319DBFD2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1" y="923201"/>
            <a:ext cx="3102679" cy="386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A2888-A593-4FF9-9E4E-14F8FB11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6" y="1019013"/>
            <a:ext cx="3510535" cy="31054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3CE41C-AB16-422B-9108-1754FD6C40B5}"/>
              </a:ext>
            </a:extLst>
          </p:cNvPr>
          <p:cNvSpPr/>
          <p:nvPr/>
        </p:nvSpPr>
        <p:spPr>
          <a:xfrm>
            <a:off x="2235200" y="1787226"/>
            <a:ext cx="918705" cy="883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3A3B4C74-7028-4511-8F2F-E3413AFFAF5F}"/>
              </a:ext>
            </a:extLst>
          </p:cNvPr>
          <p:cNvSpPr/>
          <p:nvPr/>
        </p:nvSpPr>
        <p:spPr>
          <a:xfrm>
            <a:off x="3897367" y="2387676"/>
            <a:ext cx="820057" cy="36814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3" name="Content Placeholder 2" descr="A close up of a sign&#10;&#10;Description automatically generated">
            <a:extLst>
              <a:ext uri="{FF2B5EF4-FFF2-40B4-BE49-F238E27FC236}">
                <a16:creationId xmlns:a16="http://schemas.microsoft.com/office/drawing/2014/main" id="{B496A107-C7E6-4E6B-AB64-60C6DBF4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923" y="1108133"/>
            <a:ext cx="6242371" cy="1009702"/>
          </a:xfr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6A63554-8453-4CC4-97DB-90BEB8C02CBD}"/>
              </a:ext>
            </a:extLst>
          </p:cNvPr>
          <p:cNvSpPr/>
          <p:nvPr/>
        </p:nvSpPr>
        <p:spPr>
          <a:xfrm>
            <a:off x="887023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Commercial office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BD5AEB7-F27F-4EA6-888E-C78CCD4DCD23}"/>
              </a:ext>
            </a:extLst>
          </p:cNvPr>
          <p:cNvSpPr/>
          <p:nvPr/>
        </p:nvSpPr>
        <p:spPr>
          <a:xfrm>
            <a:off x="725923" y="325676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FDFEE-C818-4F78-81C4-012FF38984F2}"/>
              </a:ext>
            </a:extLst>
          </p:cNvPr>
          <p:cNvSpPr/>
          <p:nvPr/>
        </p:nvSpPr>
        <p:spPr>
          <a:xfrm>
            <a:off x="1875481" y="306052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Informal collector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BDA4-4A99-4B42-A4A2-D61471381810}"/>
              </a:ext>
            </a:extLst>
          </p:cNvPr>
          <p:cNvSpPr/>
          <p:nvPr/>
        </p:nvSpPr>
        <p:spPr>
          <a:xfrm>
            <a:off x="4408224" y="305996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028FE38-F1D7-4305-8667-698CD20339A7}"/>
              </a:ext>
            </a:extLst>
          </p:cNvPr>
          <p:cNvSpPr/>
          <p:nvPr/>
        </p:nvSpPr>
        <p:spPr>
          <a:xfrm>
            <a:off x="3469945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43308AD-7884-49DB-A7F8-E1D1D15A8E29}"/>
              </a:ext>
            </a:extLst>
          </p:cNvPr>
          <p:cNvSpPr/>
          <p:nvPr/>
        </p:nvSpPr>
        <p:spPr>
          <a:xfrm>
            <a:off x="6052867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Landfill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5CC9DF9-5DBE-4282-BB20-09B2E8A2F43A}"/>
              </a:ext>
            </a:extLst>
          </p:cNvPr>
          <p:cNvSpPr/>
          <p:nvPr/>
        </p:nvSpPr>
        <p:spPr>
          <a:xfrm>
            <a:off x="3288308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508A4CA-5189-443E-A6AA-B01E35969626}"/>
              </a:ext>
            </a:extLst>
          </p:cNvPr>
          <p:cNvSpPr/>
          <p:nvPr/>
        </p:nvSpPr>
        <p:spPr>
          <a:xfrm>
            <a:off x="5850694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2612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B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F053C0A3-90CD-4AC5-9E24-85BE6A44651F}"/>
              </a:ext>
            </a:extLst>
          </p:cNvPr>
          <p:cNvSpPr/>
          <p:nvPr/>
        </p:nvSpPr>
        <p:spPr>
          <a:xfrm>
            <a:off x="468786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Apple packhouse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39943E-014A-496F-B9B4-DB5F279ED343}"/>
              </a:ext>
            </a:extLst>
          </p:cNvPr>
          <p:cNvSpPr/>
          <p:nvPr/>
        </p:nvSpPr>
        <p:spPr>
          <a:xfrm>
            <a:off x="307686" y="377971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F36B77-FBBD-4456-8F00-63B007965513}"/>
              </a:ext>
            </a:extLst>
          </p:cNvPr>
          <p:cNvSpPr/>
          <p:nvPr/>
        </p:nvSpPr>
        <p:spPr>
          <a:xfrm>
            <a:off x="1457244" y="358347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57B3AE-F62A-4BCA-A247-FF3422E5F015}"/>
              </a:ext>
            </a:extLst>
          </p:cNvPr>
          <p:cNvSpPr/>
          <p:nvPr/>
        </p:nvSpPr>
        <p:spPr>
          <a:xfrm>
            <a:off x="3989987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818FAEB-6159-4766-A92B-E3ADE8A2DCC9}"/>
              </a:ext>
            </a:extLst>
          </p:cNvPr>
          <p:cNvSpPr/>
          <p:nvPr/>
        </p:nvSpPr>
        <p:spPr>
          <a:xfrm>
            <a:off x="3051708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Material warehouse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A7DAAD76-EDA9-40A6-BF58-3E1006E4C2DA}"/>
              </a:ext>
            </a:extLst>
          </p:cNvPr>
          <p:cNvSpPr/>
          <p:nvPr/>
        </p:nvSpPr>
        <p:spPr>
          <a:xfrm>
            <a:off x="5634630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C</a:t>
            </a:r>
            <a:r>
              <a:rPr lang="en-US" sz="700" dirty="0"/>
              <a:t>leaning process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662AB7C-3630-4BDC-A410-5134183DC422}"/>
              </a:ext>
            </a:extLst>
          </p:cNvPr>
          <p:cNvSpPr/>
          <p:nvPr/>
        </p:nvSpPr>
        <p:spPr>
          <a:xfrm>
            <a:off x="2870071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C9325BB-FECC-41AB-8B72-9CF8F3E9E2DC}"/>
              </a:ext>
            </a:extLst>
          </p:cNvPr>
          <p:cNvSpPr/>
          <p:nvPr/>
        </p:nvSpPr>
        <p:spPr>
          <a:xfrm>
            <a:off x="5432457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726A69-A350-4123-94A7-EDAD4909E775}"/>
              </a:ext>
            </a:extLst>
          </p:cNvPr>
          <p:cNvSpPr/>
          <p:nvPr/>
        </p:nvSpPr>
        <p:spPr>
          <a:xfrm>
            <a:off x="6572031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2484CCD2-971F-4474-90D5-D55BCDF5B365}"/>
              </a:ext>
            </a:extLst>
          </p:cNvPr>
          <p:cNvSpPr/>
          <p:nvPr/>
        </p:nvSpPr>
        <p:spPr>
          <a:xfrm>
            <a:off x="8216674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F</a:t>
            </a:r>
            <a:r>
              <a:rPr lang="en-US" sz="700" dirty="0" err="1"/>
              <a:t>urniture</a:t>
            </a:r>
            <a:r>
              <a:rPr lang="en-US" sz="700" dirty="0"/>
              <a:t> production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A5E2638-94FA-4145-AF09-6B4086202BDB}"/>
              </a:ext>
            </a:extLst>
          </p:cNvPr>
          <p:cNvSpPr/>
          <p:nvPr/>
        </p:nvSpPr>
        <p:spPr>
          <a:xfrm>
            <a:off x="7989384" y="3777926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Furniture</a:t>
            </a:r>
            <a:endParaRPr lang="es-A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0B953-5A69-4F6B-A871-AEB50F2E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6" y="1258954"/>
            <a:ext cx="8778908" cy="13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26C0518A-2FFC-48C2-AC2F-69588F06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86" y="933962"/>
            <a:ext cx="6166167" cy="952549"/>
          </a:xfrm>
        </p:spPr>
      </p:pic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28341F1A-FAEF-4331-8B9E-571B9B63667A}"/>
              </a:ext>
            </a:extLst>
          </p:cNvPr>
          <p:cNvSpPr/>
          <p:nvPr/>
        </p:nvSpPr>
        <p:spPr>
          <a:xfrm>
            <a:off x="468786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Households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B35160F-AD9F-4E85-895D-AAC1CC97CDFA}"/>
              </a:ext>
            </a:extLst>
          </p:cNvPr>
          <p:cNvSpPr/>
          <p:nvPr/>
        </p:nvSpPr>
        <p:spPr>
          <a:xfrm>
            <a:off x="307686" y="2980990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687D7F-52F0-4D40-8F14-1A726AB81DCA}"/>
              </a:ext>
            </a:extLst>
          </p:cNvPr>
          <p:cNvSpPr/>
          <p:nvPr/>
        </p:nvSpPr>
        <p:spPr>
          <a:xfrm>
            <a:off x="1457244" y="2784755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AAFECB-001C-45F2-AA14-25300287343E}"/>
              </a:ext>
            </a:extLst>
          </p:cNvPr>
          <p:cNvSpPr/>
          <p:nvPr/>
        </p:nvSpPr>
        <p:spPr>
          <a:xfrm>
            <a:off x="3989987" y="2784192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4F734BB-BD27-4B73-A73F-D65E5FF26FD8}"/>
              </a:ext>
            </a:extLst>
          </p:cNvPr>
          <p:cNvSpPr/>
          <p:nvPr/>
        </p:nvSpPr>
        <p:spPr>
          <a:xfrm>
            <a:off x="3051708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5A18E70-2CE1-42D6-A73D-EAD97CCBC2A5}"/>
              </a:ext>
            </a:extLst>
          </p:cNvPr>
          <p:cNvSpPr/>
          <p:nvPr/>
        </p:nvSpPr>
        <p:spPr>
          <a:xfrm>
            <a:off x="5634630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Incineration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51296E-5AEA-4848-A9FE-7DED00B75D04}"/>
              </a:ext>
            </a:extLst>
          </p:cNvPr>
          <p:cNvSpPr/>
          <p:nvPr/>
        </p:nvSpPr>
        <p:spPr>
          <a:xfrm>
            <a:off x="2870071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D567E07-5BE6-42E9-B771-ACA8978CE277}"/>
              </a:ext>
            </a:extLst>
          </p:cNvPr>
          <p:cNvSpPr/>
          <p:nvPr/>
        </p:nvSpPr>
        <p:spPr>
          <a:xfrm>
            <a:off x="5432457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12400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71" y="1524000"/>
            <a:ext cx="5577857" cy="1341462"/>
          </a:xfrm>
        </p:spPr>
        <p:txBody>
          <a:bodyPr anchor="ctr"/>
          <a:lstStyle/>
          <a:p>
            <a:pPr algn="ctr"/>
            <a:r>
              <a:rPr lang="sv-SE" sz="7200" dirty="0">
                <a:hlinkClick r:id="rId3"/>
              </a:rPr>
              <a:t>U</a:t>
            </a:r>
            <a:r>
              <a:rPr lang="en-US" sz="7200" dirty="0">
                <a:hlinkClick r:id="rId3"/>
              </a:rPr>
              <a:t>ML / ERM</a:t>
            </a:r>
            <a:endParaRPr lang="en-SE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C308F-25CD-C348-9EAC-DBAE42A108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E" dirty="0"/>
              <a:t>Logotype</a:t>
            </a:r>
          </a:p>
        </p:txBody>
      </p:sp>
    </p:spTree>
    <p:extLst>
      <p:ext uri="{BB962C8B-B14F-4D97-AF65-F5344CB8AC3E}">
        <p14:creationId xmlns:p14="http://schemas.microsoft.com/office/powerpoint/2010/main" val="20531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0" y="1524348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5A95EE-0BCA-43C1-AC66-35DEAAB1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6" y="1759030"/>
            <a:ext cx="6955378" cy="285908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E0FCC05-3236-4B0F-861C-D880313CBB1F}"/>
              </a:ext>
            </a:extLst>
          </p:cNvPr>
          <p:cNvSpPr/>
          <p:nvPr/>
        </p:nvSpPr>
        <p:spPr>
          <a:xfrm rot="5400000">
            <a:off x="7590232" y="2670678"/>
            <a:ext cx="345460" cy="1154654"/>
          </a:xfrm>
          <a:prstGeom prst="downArrow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307-F0DF-44F7-8120-F4F788588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the data model to real cases</a:t>
            </a:r>
          </a:p>
        </p:txBody>
      </p:sp>
    </p:spTree>
    <p:extLst>
      <p:ext uri="{BB962C8B-B14F-4D97-AF65-F5344CB8AC3E}">
        <p14:creationId xmlns:p14="http://schemas.microsoft.com/office/powerpoint/2010/main" val="13455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8DF-E3EC-43FE-B445-8FB21DF2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83430"/>
            <a:ext cx="7038231" cy="493492"/>
          </a:xfrm>
        </p:spPr>
        <p:txBody>
          <a:bodyPr anchor="t"/>
          <a:lstStyle/>
          <a:p>
            <a:r>
              <a:rPr lang="en-US" dirty="0"/>
              <a:t>Case I: Urban pickers in CABA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D3D1E-8EFF-490D-9EC1-E882FD998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0" y="776921"/>
            <a:ext cx="3746539" cy="39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F37F-F3E1-4AEE-ACEB-ED6126E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9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8DF-E3EC-43FE-B445-8FB21DF2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83430"/>
            <a:ext cx="7038231" cy="493492"/>
          </a:xfrm>
        </p:spPr>
        <p:txBody>
          <a:bodyPr anchor="t"/>
          <a:lstStyle/>
          <a:p>
            <a:r>
              <a:rPr lang="en-US" dirty="0"/>
              <a:t>Case I: Urban pickers in CABA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F37F-F3E1-4AEE-ACEB-ED6126E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9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8DF-E3EC-43FE-B445-8FB21DF2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83430"/>
            <a:ext cx="7038231" cy="493492"/>
          </a:xfrm>
        </p:spPr>
        <p:txBody>
          <a:bodyPr anchor="t"/>
          <a:lstStyle/>
          <a:p>
            <a:r>
              <a:rPr lang="en-US" dirty="0"/>
              <a:t>Case II: Solid waste MGMT in GBG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F37F-F3E1-4AEE-ACEB-ED6126E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F6DD5-6828-4D44-899E-D5394C88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0" y="953157"/>
            <a:ext cx="3988892" cy="3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98A0-F7D9-4360-AF5A-A16B118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6141-E4AC-4699-B6E2-C19A61A6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A94F3-C006-4801-97FF-769B955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 PPT mall 27feb">
      <a:dk1>
        <a:srgbClr val="262626"/>
      </a:dk1>
      <a:lt1>
        <a:srgbClr val="FFFFFF"/>
      </a:lt1>
      <a:dk2>
        <a:srgbClr val="003050"/>
      </a:dk2>
      <a:lt2>
        <a:srgbClr val="FFFFFF"/>
      </a:lt2>
      <a:accent1>
        <a:srgbClr val="00A99D"/>
      </a:accent1>
      <a:accent2>
        <a:srgbClr val="194461"/>
      </a:accent2>
      <a:accent3>
        <a:srgbClr val="6C8697"/>
      </a:accent3>
      <a:accent4>
        <a:srgbClr val="BBD7DF"/>
      </a:accent4>
      <a:accent5>
        <a:srgbClr val="194461"/>
      </a:accent5>
      <a:accent6>
        <a:srgbClr val="6C8697"/>
      </a:accent6>
      <a:hlink>
        <a:srgbClr val="262626"/>
      </a:hlink>
      <a:folHlink>
        <a:srgbClr val="5D6F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90000"/>
          </a:lnSpc>
          <a:spcBef>
            <a:spcPts val="600"/>
          </a:spcBef>
          <a:spcAft>
            <a:spcPts val="400"/>
          </a:spcAft>
          <a:defRPr sz="15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almers PowerPoint template_200424" id="{86E3282D-7E9D-6C44-A78B-F9721874B264}" vid="{D6623AF8-0C34-824E-A0D7-C2547615985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 PowerPoint template</Template>
  <TotalTime>652</TotalTime>
  <Words>1220</Words>
  <Application>Microsoft Office PowerPoint</Application>
  <PresentationFormat>On-screen Show (16:9)</PresentationFormat>
  <Paragraphs>121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Towards a general data model of waste flows</vt:lpstr>
      <vt:lpstr>Time plan</vt:lpstr>
      <vt:lpstr>Conceptual model of waste flows I</vt:lpstr>
      <vt:lpstr>Conceptual model of waste flows II</vt:lpstr>
      <vt:lpstr>Applications of the data model to real cases</vt:lpstr>
      <vt:lpstr>Case I: Urban pickers in CABA</vt:lpstr>
      <vt:lpstr>Case I: Urban pickers in CABA</vt:lpstr>
      <vt:lpstr>Case II: Solid waste MGMT in GBG</vt:lpstr>
      <vt:lpstr>PowerPoint Presentation</vt:lpstr>
      <vt:lpstr>October 15th</vt:lpstr>
      <vt:lpstr>Time plan</vt:lpstr>
      <vt:lpstr>Motivation and vision</vt:lpstr>
      <vt:lpstr>Conceptual model of waste flows I</vt:lpstr>
      <vt:lpstr>Conceptual model of waste flows II</vt:lpstr>
      <vt:lpstr>Instances of the model - A</vt:lpstr>
      <vt:lpstr>Instances of the model - B</vt:lpstr>
      <vt:lpstr>Instances of the model - C</vt:lpstr>
      <vt:lpstr>UML / ERM</vt:lpstr>
      <vt:lpstr>Logotype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data model of waste flows</dc:title>
  <dc:subject/>
  <dc:creator>Jonathan Edgardo Cohen</dc:creator>
  <cp:keywords/>
  <dc:description/>
  <cp:lastModifiedBy>Jonathan Edgardo Cohen</cp:lastModifiedBy>
  <cp:revision>18</cp:revision>
  <cp:lastPrinted>2019-12-04T16:23:48Z</cp:lastPrinted>
  <dcterms:created xsi:type="dcterms:W3CDTF">2020-10-14T13:43:30Z</dcterms:created>
  <dcterms:modified xsi:type="dcterms:W3CDTF">2020-11-11T13:54:05Z</dcterms:modified>
  <cp:category/>
</cp:coreProperties>
</file>