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8" r:id="rId2"/>
    <p:sldId id="282" r:id="rId3"/>
    <p:sldId id="277" r:id="rId4"/>
    <p:sldId id="280" r:id="rId5"/>
    <p:sldId id="294" r:id="rId6"/>
    <p:sldId id="313" r:id="rId7"/>
    <p:sldId id="314" r:id="rId8"/>
    <p:sldId id="316" r:id="rId9"/>
    <p:sldId id="281" r:id="rId10"/>
    <p:sldId id="311" r:id="rId11"/>
    <p:sldId id="292" r:id="rId12"/>
    <p:sldId id="310" r:id="rId13"/>
    <p:sldId id="289" r:id="rId14"/>
    <p:sldId id="287" r:id="rId15"/>
    <p:sldId id="291" r:id="rId16"/>
    <p:sldId id="296" r:id="rId17"/>
    <p:sldId id="323" r:id="rId18"/>
    <p:sldId id="319" r:id="rId19"/>
    <p:sldId id="321" r:id="rId20"/>
    <p:sldId id="326" r:id="rId21"/>
    <p:sldId id="322" r:id="rId22"/>
    <p:sldId id="330" r:id="rId23"/>
    <p:sldId id="331" r:id="rId24"/>
    <p:sldId id="332" r:id="rId25"/>
    <p:sldId id="328" r:id="rId26"/>
    <p:sldId id="329" r:id="rId27"/>
    <p:sldId id="324" r:id="rId28"/>
    <p:sldId id="320" r:id="rId29"/>
    <p:sldId id="333" r:id="rId30"/>
    <p:sldId id="334" r:id="rId31"/>
    <p:sldId id="336" r:id="rId32"/>
    <p:sldId id="337" r:id="rId33"/>
    <p:sldId id="307" r:id="rId34"/>
    <p:sldId id="297" r:id="rId35"/>
    <p:sldId id="298" r:id="rId36"/>
    <p:sldId id="299" r:id="rId37"/>
    <p:sldId id="301" r:id="rId38"/>
    <p:sldId id="302" r:id="rId39"/>
    <p:sldId id="303" r:id="rId40"/>
    <p:sldId id="306" r:id="rId41"/>
    <p:sldId id="305" r:id="rId42"/>
    <p:sldId id="312" r:id="rId43"/>
    <p:sldId id="309" r:id="rId4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esh, Bhargavi" initials="GB" lastIdx="1" clrIdx="0">
    <p:extLst>
      <p:ext uri="{19B8F6BF-5375-455C-9EA6-DF929625EA0E}">
        <p15:presenceInfo xmlns:p15="http://schemas.microsoft.com/office/powerpoint/2012/main" userId="S-1-5-21-1053119219-327446729-612134452-141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9EE9"/>
    <a:srgbClr val="06A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9841" autoAdjust="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A8BC70-93C9-4398-910D-0890EC00C0CA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45946B-E860-40EA-9EBF-779CE8879762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  <a:cs typeface="Lao UI" panose="020B0502040204020203" pitchFamily="34" charset="0"/>
            </a:rPr>
            <a:t>Census Tract</a:t>
          </a:r>
        </a:p>
        <a:p>
          <a:r>
            <a:rPr lang="en-US" dirty="0">
              <a:latin typeface="Lato" panose="020F0502020204030203" pitchFamily="34" charset="0"/>
              <a:cs typeface="Lao UI" panose="020B0502040204020203" pitchFamily="34" charset="0"/>
            </a:rPr>
            <a:t>(HMDA)</a:t>
          </a:r>
        </a:p>
      </dgm:t>
    </dgm:pt>
    <dgm:pt modelId="{8F6C6DC7-2347-47B4-87C1-FF7E291A7F45}" type="parTrans" cxnId="{824DCFFE-090E-457F-87D7-2DBB334A4D46}">
      <dgm:prSet/>
      <dgm:spPr/>
      <dgm:t>
        <a:bodyPr/>
        <a:lstStyle/>
        <a:p>
          <a:endParaRPr lang="en-US"/>
        </a:p>
      </dgm:t>
    </dgm:pt>
    <dgm:pt modelId="{4E83AF71-CD01-4621-95A0-E6CC14ED4F21}" type="sibTrans" cxnId="{824DCFFE-090E-457F-87D7-2DBB334A4D46}">
      <dgm:prSet/>
      <dgm:spPr/>
      <dgm:t>
        <a:bodyPr/>
        <a:lstStyle/>
        <a:p>
          <a:endParaRPr lang="en-US"/>
        </a:p>
      </dgm:t>
    </dgm:pt>
    <dgm:pt modelId="{72F81FBE-2749-441B-A65C-02F2EA634AD8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PUMA</a:t>
          </a:r>
        </a:p>
        <a:p>
          <a:r>
            <a:rPr lang="en-US" dirty="0">
              <a:latin typeface="Lato" panose="020F0502020204030203" pitchFamily="34" charset="0"/>
            </a:rPr>
            <a:t>(ACS)</a:t>
          </a:r>
        </a:p>
      </dgm:t>
    </dgm:pt>
    <dgm:pt modelId="{CD6C8A14-16B6-42ED-BBE0-248196706D79}" type="parTrans" cxnId="{13909F68-B724-4630-B55C-0CA0CC61EA1C}">
      <dgm:prSet/>
      <dgm:spPr/>
      <dgm:t>
        <a:bodyPr/>
        <a:lstStyle/>
        <a:p>
          <a:endParaRPr lang="en-US"/>
        </a:p>
      </dgm:t>
    </dgm:pt>
    <dgm:pt modelId="{3E21EE79-3007-4F34-9B0A-C18597EA33E6}" type="sibTrans" cxnId="{13909F68-B724-4630-B55C-0CA0CC61EA1C}">
      <dgm:prSet/>
      <dgm:spPr/>
      <dgm:t>
        <a:bodyPr/>
        <a:lstStyle/>
        <a:p>
          <a:endParaRPr lang="en-US"/>
        </a:p>
      </dgm:t>
    </dgm:pt>
    <dgm:pt modelId="{8BB000A2-2F3F-44C7-8E05-200C20CAEF37}" type="pres">
      <dgm:prSet presAssocID="{39A8BC70-93C9-4398-910D-0890EC00C0CA}" presName="Name0" presStyleCnt="0">
        <dgm:presLayoutVars>
          <dgm:chMax val="2"/>
          <dgm:chPref val="2"/>
          <dgm:animLvl val="lvl"/>
        </dgm:presLayoutVars>
      </dgm:prSet>
      <dgm:spPr/>
    </dgm:pt>
    <dgm:pt modelId="{CD06C454-7041-4959-B654-CD2CE6C96C02}" type="pres">
      <dgm:prSet presAssocID="{39A8BC70-93C9-4398-910D-0890EC00C0CA}" presName="LeftText" presStyleLbl="revTx" presStyleIdx="0" presStyleCnt="0">
        <dgm:presLayoutVars>
          <dgm:bulletEnabled val="1"/>
        </dgm:presLayoutVars>
      </dgm:prSet>
      <dgm:spPr/>
    </dgm:pt>
    <dgm:pt modelId="{D5472A61-EFA8-4FD5-B5CE-E94BDA313AEA}" type="pres">
      <dgm:prSet presAssocID="{39A8BC70-93C9-4398-910D-0890EC00C0CA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8B536618-FC5C-4B07-82B3-6833144908B7}" type="pres">
      <dgm:prSet presAssocID="{39A8BC70-93C9-4398-910D-0890EC00C0CA}" presName="RightText" presStyleLbl="revTx" presStyleIdx="0" presStyleCnt="0">
        <dgm:presLayoutVars>
          <dgm:bulletEnabled val="1"/>
        </dgm:presLayoutVars>
      </dgm:prSet>
      <dgm:spPr/>
    </dgm:pt>
    <dgm:pt modelId="{1471F49B-820F-421A-B6DE-6DF55E4785AF}" type="pres">
      <dgm:prSet presAssocID="{39A8BC70-93C9-4398-910D-0890EC00C0CA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2AFE7075-C4A2-4A8D-9128-5C81B7E3F49B}" type="pres">
      <dgm:prSet presAssocID="{39A8BC70-93C9-4398-910D-0890EC00C0CA}" presName="TopArrow" presStyleLbl="node1" presStyleIdx="0" presStyleCnt="2"/>
      <dgm:spPr/>
    </dgm:pt>
    <dgm:pt modelId="{110AE4B8-8442-47C4-93AA-08C4A87325DA}" type="pres">
      <dgm:prSet presAssocID="{39A8BC70-93C9-4398-910D-0890EC00C0CA}" presName="BottomArrow" presStyleLbl="node1" presStyleIdx="1" presStyleCnt="2"/>
      <dgm:spPr/>
    </dgm:pt>
  </dgm:ptLst>
  <dgm:cxnLst>
    <dgm:cxn modelId="{7E582C67-E988-4B4C-AD63-D624F6CBCE7E}" type="presOf" srcId="{A345946B-E860-40EA-9EBF-779CE8879762}" destId="{CD06C454-7041-4959-B654-CD2CE6C96C02}" srcOrd="0" destOrd="0" presId="urn:microsoft.com/office/officeart/2009/layout/ReverseList"/>
    <dgm:cxn modelId="{13909F68-B724-4630-B55C-0CA0CC61EA1C}" srcId="{39A8BC70-93C9-4398-910D-0890EC00C0CA}" destId="{72F81FBE-2749-441B-A65C-02F2EA634AD8}" srcOrd="1" destOrd="0" parTransId="{CD6C8A14-16B6-42ED-BBE0-248196706D79}" sibTransId="{3E21EE79-3007-4F34-9B0A-C18597EA33E6}"/>
    <dgm:cxn modelId="{393CAA50-688C-49B7-907B-9CF18CC6FAD5}" type="presOf" srcId="{72F81FBE-2749-441B-A65C-02F2EA634AD8}" destId="{1471F49B-820F-421A-B6DE-6DF55E4785AF}" srcOrd="1" destOrd="0" presId="urn:microsoft.com/office/officeart/2009/layout/ReverseList"/>
    <dgm:cxn modelId="{17E65C76-6AB5-409F-95A4-4CA5398349FB}" type="presOf" srcId="{39A8BC70-93C9-4398-910D-0890EC00C0CA}" destId="{8BB000A2-2F3F-44C7-8E05-200C20CAEF37}" srcOrd="0" destOrd="0" presId="urn:microsoft.com/office/officeart/2009/layout/ReverseList"/>
    <dgm:cxn modelId="{B8F75379-73B6-440D-A012-A1A3586C8D87}" type="presOf" srcId="{A345946B-E860-40EA-9EBF-779CE8879762}" destId="{D5472A61-EFA8-4FD5-B5CE-E94BDA313AEA}" srcOrd="1" destOrd="0" presId="urn:microsoft.com/office/officeart/2009/layout/ReverseList"/>
    <dgm:cxn modelId="{B1CE4FE2-D2F6-42D6-B600-6789D0210006}" type="presOf" srcId="{72F81FBE-2749-441B-A65C-02F2EA634AD8}" destId="{8B536618-FC5C-4B07-82B3-6833144908B7}" srcOrd="0" destOrd="0" presId="urn:microsoft.com/office/officeart/2009/layout/ReverseList"/>
    <dgm:cxn modelId="{824DCFFE-090E-457F-87D7-2DBB334A4D46}" srcId="{39A8BC70-93C9-4398-910D-0890EC00C0CA}" destId="{A345946B-E860-40EA-9EBF-779CE8879762}" srcOrd="0" destOrd="0" parTransId="{8F6C6DC7-2347-47B4-87C1-FF7E291A7F45}" sibTransId="{4E83AF71-CD01-4621-95A0-E6CC14ED4F21}"/>
    <dgm:cxn modelId="{5D685D81-92D5-4D63-B4A6-935EEE258BFB}" type="presParOf" srcId="{8BB000A2-2F3F-44C7-8E05-200C20CAEF37}" destId="{CD06C454-7041-4959-B654-CD2CE6C96C02}" srcOrd="0" destOrd="0" presId="urn:microsoft.com/office/officeart/2009/layout/ReverseList"/>
    <dgm:cxn modelId="{BD205F67-5BBC-4188-8038-96BA5131D136}" type="presParOf" srcId="{8BB000A2-2F3F-44C7-8E05-200C20CAEF37}" destId="{D5472A61-EFA8-4FD5-B5CE-E94BDA313AEA}" srcOrd="1" destOrd="0" presId="urn:microsoft.com/office/officeart/2009/layout/ReverseList"/>
    <dgm:cxn modelId="{9207B7AA-740F-4A54-8D8F-79051234CD15}" type="presParOf" srcId="{8BB000A2-2F3F-44C7-8E05-200C20CAEF37}" destId="{8B536618-FC5C-4B07-82B3-6833144908B7}" srcOrd="2" destOrd="0" presId="urn:microsoft.com/office/officeart/2009/layout/ReverseList"/>
    <dgm:cxn modelId="{7F09A037-B2DE-4867-835F-A6D6DE14D941}" type="presParOf" srcId="{8BB000A2-2F3F-44C7-8E05-200C20CAEF37}" destId="{1471F49B-820F-421A-B6DE-6DF55E4785AF}" srcOrd="3" destOrd="0" presId="urn:microsoft.com/office/officeart/2009/layout/ReverseList"/>
    <dgm:cxn modelId="{2B2C523E-85BF-4F4C-9EAA-1A69850FCD4E}" type="presParOf" srcId="{8BB000A2-2F3F-44C7-8E05-200C20CAEF37}" destId="{2AFE7075-C4A2-4A8D-9128-5C81B7E3F49B}" srcOrd="4" destOrd="0" presId="urn:microsoft.com/office/officeart/2009/layout/ReverseList"/>
    <dgm:cxn modelId="{7570DC1F-3C1C-4247-B050-8495CE4349D3}" type="presParOf" srcId="{8BB000A2-2F3F-44C7-8E05-200C20CAEF37}" destId="{110AE4B8-8442-47C4-93AA-08C4A87325DA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776F7C-4CF4-4416-9981-FD31C4556C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515C-C958-45AB-BE22-5376EE720899}">
      <dgm:prSet phldrT="[Text]" custT="1"/>
      <dgm:spPr/>
      <dgm:t>
        <a:bodyPr/>
        <a:lstStyle/>
        <a:p>
          <a:r>
            <a:rPr lang="en-US" sz="1200" dirty="0">
              <a:latin typeface="Lato" panose="020F0502020204030203" pitchFamily="34" charset="0"/>
            </a:rPr>
            <a:t>Census Tract 2000 to Census Tract</a:t>
          </a:r>
        </a:p>
        <a:p>
          <a:r>
            <a:rPr lang="en-US" sz="1200" dirty="0">
              <a:latin typeface="Lato" panose="020F0502020204030203" pitchFamily="34" charset="0"/>
            </a:rPr>
            <a:t>2010</a:t>
          </a:r>
        </a:p>
      </dgm:t>
    </dgm:pt>
    <dgm:pt modelId="{0663A17C-85FF-4319-BEEE-55634F897D11}" type="parTrans" cxnId="{80CA7B6D-237F-46DF-97B3-CC99B4A5282E}">
      <dgm:prSet/>
      <dgm:spPr/>
      <dgm:t>
        <a:bodyPr/>
        <a:lstStyle/>
        <a:p>
          <a:endParaRPr lang="en-US" sz="1200"/>
        </a:p>
      </dgm:t>
    </dgm:pt>
    <dgm:pt modelId="{39B61624-C8D5-4783-9070-64F74591668A}" type="sibTrans" cxnId="{80CA7B6D-237F-46DF-97B3-CC99B4A5282E}">
      <dgm:prSet/>
      <dgm:spPr/>
      <dgm:t>
        <a:bodyPr/>
        <a:lstStyle/>
        <a:p>
          <a:endParaRPr lang="en-US" sz="1200"/>
        </a:p>
      </dgm:t>
    </dgm:pt>
    <dgm:pt modelId="{2157F9FB-B7BD-4DBB-98E0-27F5EFCFDD41}">
      <dgm:prSet phldrT="[Text]" custT="1"/>
      <dgm:spPr>
        <a:solidFill>
          <a:srgbClr val="0096D2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78629" tIns="0" rIns="78629" bIns="0" numCol="1" spcCol="1270" anchor="ctr" anchorCtr="0"/>
        <a:lstStyle/>
        <a:p>
          <a:r>
            <a:rPr lang="en-US" sz="1200" dirty="0">
              <a:latin typeface="Lato" panose="020F0502020204030203" pitchFamily="34" charset="0"/>
            </a:rPr>
            <a:t>Census Tract  2000 to PUMA</a:t>
          </a:r>
        </a:p>
        <a:p>
          <a:r>
            <a:rPr lang="en-US" sz="1200" dirty="0">
              <a:latin typeface="Lato" panose="020F0502020204030203" pitchFamily="34" charset="0"/>
            </a:rPr>
            <a:t>2010</a:t>
          </a:r>
        </a:p>
      </dgm:t>
    </dgm:pt>
    <dgm:pt modelId="{EF23A7ED-C6EE-4550-A077-55053C0B51AC}" type="parTrans" cxnId="{1E1D37E2-6EC4-4A4F-88B1-D7B2F8EC0944}">
      <dgm:prSet/>
      <dgm:spPr/>
      <dgm:t>
        <a:bodyPr/>
        <a:lstStyle/>
        <a:p>
          <a:endParaRPr lang="en-US" sz="1200"/>
        </a:p>
      </dgm:t>
    </dgm:pt>
    <dgm:pt modelId="{93E4DB83-9DEE-4834-B369-B5CB12ED5226}" type="sibTrans" cxnId="{1E1D37E2-6EC4-4A4F-88B1-D7B2F8EC0944}">
      <dgm:prSet/>
      <dgm:spPr/>
      <dgm:t>
        <a:bodyPr/>
        <a:lstStyle/>
        <a:p>
          <a:endParaRPr lang="en-US" sz="1200"/>
        </a:p>
      </dgm:t>
    </dgm:pt>
    <dgm:pt modelId="{BBCC2C95-F91A-4C25-BD23-3716647B9596}">
      <dgm:prSet phldrT="[Text]" custT="1"/>
      <dgm:spPr/>
      <dgm:t>
        <a:bodyPr/>
        <a:lstStyle/>
        <a:p>
          <a:r>
            <a:rPr lang="en-US" sz="1200" dirty="0">
              <a:latin typeface="Lato" panose="020F0502020204030203" pitchFamily="34" charset="0"/>
            </a:rPr>
            <a:t>Census Tract 2010 to </a:t>
          </a:r>
          <a:r>
            <a:rPr lang="en-US" sz="1200" dirty="0" err="1">
              <a:latin typeface="Lato" panose="020F0502020204030203" pitchFamily="34" charset="0"/>
            </a:rPr>
            <a:t>Zipcode</a:t>
          </a:r>
          <a:r>
            <a:rPr lang="en-US" sz="1200" dirty="0">
              <a:latin typeface="Lato" panose="020F0502020204030203" pitchFamily="34" charset="0"/>
            </a:rPr>
            <a:t> 2010</a:t>
          </a:r>
        </a:p>
      </dgm:t>
    </dgm:pt>
    <dgm:pt modelId="{AC7146D9-8F72-4A91-83B9-3A302C927779}" type="parTrans" cxnId="{DC6E39AB-EED1-4F9C-BE8B-ABF047C7601D}">
      <dgm:prSet/>
      <dgm:spPr/>
      <dgm:t>
        <a:bodyPr/>
        <a:lstStyle/>
        <a:p>
          <a:endParaRPr lang="en-US" sz="1200"/>
        </a:p>
      </dgm:t>
    </dgm:pt>
    <dgm:pt modelId="{DFC7CF07-12E3-4490-BBE4-F475AC12991D}" type="sibTrans" cxnId="{DC6E39AB-EED1-4F9C-BE8B-ABF047C7601D}">
      <dgm:prSet/>
      <dgm:spPr/>
      <dgm:t>
        <a:bodyPr/>
        <a:lstStyle/>
        <a:p>
          <a:endParaRPr lang="en-US" sz="1200"/>
        </a:p>
      </dgm:t>
    </dgm:pt>
    <dgm:pt modelId="{10CE2B29-CB00-482A-B0A5-D70A075BB5EB}">
      <dgm:prSet phldrT="[Text]" custT="1"/>
      <dgm:spPr/>
      <dgm:t>
        <a:bodyPr/>
        <a:lstStyle/>
        <a:p>
          <a:r>
            <a:rPr lang="en-US" sz="1200" dirty="0">
              <a:latin typeface="Lato" panose="020F0502020204030203" pitchFamily="34" charset="0"/>
            </a:rPr>
            <a:t>PUMA 2010 to </a:t>
          </a:r>
          <a:r>
            <a:rPr lang="en-US" sz="1200" dirty="0" err="1">
              <a:latin typeface="Lato" panose="020F0502020204030203" pitchFamily="34" charset="0"/>
            </a:rPr>
            <a:t>CBSA</a:t>
          </a:r>
          <a:r>
            <a:rPr lang="en-US" sz="1200" dirty="0">
              <a:latin typeface="Lato" panose="020F0502020204030203" pitchFamily="34" charset="0"/>
            </a:rPr>
            <a:t> 201</a:t>
          </a:r>
          <a:r>
            <a:rPr lang="en-US" altLang="zh-CN" sz="1200" dirty="0">
              <a:latin typeface="Lato" panose="020F0502020204030203" pitchFamily="34" charset="0"/>
            </a:rPr>
            <a:t>3</a:t>
          </a:r>
          <a:endParaRPr lang="en-US" sz="1200" dirty="0">
            <a:latin typeface="Lato" panose="020F0502020204030203" pitchFamily="34" charset="0"/>
          </a:endParaRPr>
        </a:p>
      </dgm:t>
    </dgm:pt>
    <dgm:pt modelId="{1926AACA-240F-4494-AB1D-5027AEB18573}" type="parTrans" cxnId="{DD07DA55-6F4F-46D9-ACCB-7057BD61B32D}">
      <dgm:prSet/>
      <dgm:spPr/>
      <dgm:t>
        <a:bodyPr/>
        <a:lstStyle/>
        <a:p>
          <a:endParaRPr lang="en-US" sz="1200"/>
        </a:p>
      </dgm:t>
    </dgm:pt>
    <dgm:pt modelId="{B47787DF-146C-4DD5-B9D1-2B261BF9B848}" type="sibTrans" cxnId="{DD07DA55-6F4F-46D9-ACCB-7057BD61B32D}">
      <dgm:prSet/>
      <dgm:spPr/>
      <dgm:t>
        <a:bodyPr/>
        <a:lstStyle/>
        <a:p>
          <a:endParaRPr lang="en-US" sz="1200"/>
        </a:p>
      </dgm:t>
    </dgm:pt>
    <dgm:pt modelId="{10C6132C-D463-4F89-8C80-B8D62AE8267B}">
      <dgm:prSet phldrT="[Text]" custT="1"/>
      <dgm:spPr/>
      <dgm:t>
        <a:bodyPr/>
        <a:lstStyle/>
        <a:p>
          <a:r>
            <a:rPr lang="en-US" sz="1200" dirty="0">
              <a:latin typeface="Lato" panose="020F0502020204030203" pitchFamily="34" charset="0"/>
            </a:rPr>
            <a:t>PUMA 2010 to County 2014</a:t>
          </a:r>
        </a:p>
      </dgm:t>
    </dgm:pt>
    <dgm:pt modelId="{B759B03F-B710-4FB4-8D18-A6D950429271}" type="parTrans" cxnId="{98C2E25F-E6C3-4EDB-A4C3-D8F600745D9E}">
      <dgm:prSet/>
      <dgm:spPr/>
      <dgm:t>
        <a:bodyPr/>
        <a:lstStyle/>
        <a:p>
          <a:endParaRPr lang="en-US" sz="1200"/>
        </a:p>
      </dgm:t>
    </dgm:pt>
    <dgm:pt modelId="{C81F41AD-9480-4761-976F-8F19B3143F5E}" type="sibTrans" cxnId="{98C2E25F-E6C3-4EDB-A4C3-D8F600745D9E}">
      <dgm:prSet/>
      <dgm:spPr/>
      <dgm:t>
        <a:bodyPr/>
        <a:lstStyle/>
        <a:p>
          <a:endParaRPr lang="en-US" sz="1200"/>
        </a:p>
      </dgm:t>
    </dgm:pt>
    <dgm:pt modelId="{38EE595F-0047-413E-A269-D8B566A1FEF2}">
      <dgm:prSet phldrT="[Text]" custT="1"/>
      <dgm:spPr/>
      <dgm:t>
        <a:bodyPr/>
        <a:lstStyle/>
        <a:p>
          <a:r>
            <a:rPr lang="en-US" sz="1200" dirty="0">
              <a:latin typeface="Lato" panose="020F0502020204030203" pitchFamily="34" charset="0"/>
            </a:rPr>
            <a:t>PUMA 2000 to Census Tract</a:t>
          </a:r>
        </a:p>
        <a:p>
          <a:r>
            <a:rPr lang="en-US" sz="1200" dirty="0">
              <a:latin typeface="Lato" panose="020F0502020204030203" pitchFamily="34" charset="0"/>
            </a:rPr>
            <a:t>2010 </a:t>
          </a:r>
        </a:p>
      </dgm:t>
    </dgm:pt>
    <dgm:pt modelId="{015A0DF9-0B5B-493D-B656-5A42EFC6DB92}" type="parTrans" cxnId="{104EAC85-D36E-4B7F-8C4F-181124C4111D}">
      <dgm:prSet/>
      <dgm:spPr/>
      <dgm:t>
        <a:bodyPr/>
        <a:lstStyle/>
        <a:p>
          <a:endParaRPr lang="en-US" sz="1200"/>
        </a:p>
      </dgm:t>
    </dgm:pt>
    <dgm:pt modelId="{7F4B08FE-9CC3-45FB-BD6E-67BAA45F8E7D}" type="sibTrans" cxnId="{104EAC85-D36E-4B7F-8C4F-181124C4111D}">
      <dgm:prSet/>
      <dgm:spPr/>
      <dgm:t>
        <a:bodyPr/>
        <a:lstStyle/>
        <a:p>
          <a:endParaRPr lang="en-US" sz="1200"/>
        </a:p>
      </dgm:t>
    </dgm:pt>
    <dgm:pt modelId="{E000928F-CF0E-4D77-ABF0-C2309459F113}">
      <dgm:prSet phldrT="[Text]" custT="1"/>
      <dgm:spPr/>
      <dgm:t>
        <a:bodyPr/>
        <a:lstStyle/>
        <a:p>
          <a:r>
            <a:rPr lang="en-US" sz="1200" dirty="0">
              <a:latin typeface="Lato" panose="020F0502020204030203" pitchFamily="34" charset="0"/>
            </a:rPr>
            <a:t>PUMA 2000 to PUMA 2010 </a:t>
          </a:r>
        </a:p>
      </dgm:t>
    </dgm:pt>
    <dgm:pt modelId="{B177CDC7-2743-4430-A1A3-6272EA873A8E}" type="parTrans" cxnId="{3E8774B5-7B50-45B6-A9D1-9002379A66A4}">
      <dgm:prSet/>
      <dgm:spPr/>
      <dgm:t>
        <a:bodyPr/>
        <a:lstStyle/>
        <a:p>
          <a:endParaRPr lang="en-US" sz="1200"/>
        </a:p>
      </dgm:t>
    </dgm:pt>
    <dgm:pt modelId="{D66DBC4B-6A1F-4F9D-87B1-E5A14976ED05}" type="sibTrans" cxnId="{3E8774B5-7B50-45B6-A9D1-9002379A66A4}">
      <dgm:prSet/>
      <dgm:spPr/>
      <dgm:t>
        <a:bodyPr/>
        <a:lstStyle/>
        <a:p>
          <a:endParaRPr lang="en-US" sz="1200"/>
        </a:p>
      </dgm:t>
    </dgm:pt>
    <dgm:pt modelId="{17723B48-8641-4237-9CBD-211671615759}" type="pres">
      <dgm:prSet presAssocID="{88776F7C-4CF4-4416-9981-FD31C4556CD9}" presName="linear" presStyleCnt="0">
        <dgm:presLayoutVars>
          <dgm:dir/>
          <dgm:animLvl val="lvl"/>
          <dgm:resizeHandles val="exact"/>
        </dgm:presLayoutVars>
      </dgm:prSet>
      <dgm:spPr/>
    </dgm:pt>
    <dgm:pt modelId="{E3E6605E-46B1-4647-BCDD-87B1CB8F84FC}" type="pres">
      <dgm:prSet presAssocID="{8856515C-C958-45AB-BE22-5376EE720899}" presName="parentLin" presStyleCnt="0"/>
      <dgm:spPr/>
    </dgm:pt>
    <dgm:pt modelId="{F93E0364-D92A-42FB-BBCE-81767FECCD74}" type="pres">
      <dgm:prSet presAssocID="{8856515C-C958-45AB-BE22-5376EE720899}" presName="parentLeftMargin" presStyleLbl="node1" presStyleIdx="0" presStyleCnt="7"/>
      <dgm:spPr/>
    </dgm:pt>
    <dgm:pt modelId="{0A8621B0-3CDB-430B-A57A-CDD04ACCB947}" type="pres">
      <dgm:prSet presAssocID="{8856515C-C958-45AB-BE22-5376EE720899}" presName="parentText" presStyleLbl="node1" presStyleIdx="0" presStyleCnt="7" custScaleY="173577">
        <dgm:presLayoutVars>
          <dgm:chMax val="0"/>
          <dgm:bulletEnabled val="1"/>
        </dgm:presLayoutVars>
      </dgm:prSet>
      <dgm:spPr/>
    </dgm:pt>
    <dgm:pt modelId="{CD7D83E5-AFD6-4DDA-B94C-2A3D379CB7BA}" type="pres">
      <dgm:prSet presAssocID="{8856515C-C958-45AB-BE22-5376EE720899}" presName="negativeSpace" presStyleCnt="0"/>
      <dgm:spPr/>
    </dgm:pt>
    <dgm:pt modelId="{ED05B507-6025-4861-A139-6BD3E4D589D5}" type="pres">
      <dgm:prSet presAssocID="{8856515C-C958-45AB-BE22-5376EE720899}" presName="childText" presStyleLbl="conFgAcc1" presStyleIdx="0" presStyleCnt="7">
        <dgm:presLayoutVars>
          <dgm:bulletEnabled val="1"/>
        </dgm:presLayoutVars>
      </dgm:prSet>
      <dgm:spPr/>
    </dgm:pt>
    <dgm:pt modelId="{F8A6E8FE-0730-49D1-B923-9514B407E759}" type="pres">
      <dgm:prSet presAssocID="{39B61624-C8D5-4783-9070-64F74591668A}" presName="spaceBetweenRectangles" presStyleCnt="0"/>
      <dgm:spPr/>
    </dgm:pt>
    <dgm:pt modelId="{F67BAF47-514F-4E05-8C6C-F0AA81920A3C}" type="pres">
      <dgm:prSet presAssocID="{38EE595F-0047-413E-A269-D8B566A1FEF2}" presName="parentLin" presStyleCnt="0"/>
      <dgm:spPr/>
    </dgm:pt>
    <dgm:pt modelId="{F36118EA-0CE4-4765-8345-35B2CC7020BF}" type="pres">
      <dgm:prSet presAssocID="{38EE595F-0047-413E-A269-D8B566A1FEF2}" presName="parentLeftMargin" presStyleLbl="node1" presStyleIdx="0" presStyleCnt="7"/>
      <dgm:spPr/>
    </dgm:pt>
    <dgm:pt modelId="{BB07EEF4-A245-4257-A176-4490863A2B4A}" type="pres">
      <dgm:prSet presAssocID="{38EE595F-0047-413E-A269-D8B566A1FEF2}" presName="parentText" presStyleLbl="node1" presStyleIdx="1" presStyleCnt="7" custScaleY="154246">
        <dgm:presLayoutVars>
          <dgm:chMax val="0"/>
          <dgm:bulletEnabled val="1"/>
        </dgm:presLayoutVars>
      </dgm:prSet>
      <dgm:spPr/>
    </dgm:pt>
    <dgm:pt modelId="{A152BEC3-1846-40EF-9C8A-D6EB8BBB2534}" type="pres">
      <dgm:prSet presAssocID="{38EE595F-0047-413E-A269-D8B566A1FEF2}" presName="negativeSpace" presStyleCnt="0"/>
      <dgm:spPr/>
    </dgm:pt>
    <dgm:pt modelId="{9A5FF6B5-9F44-4252-942C-0E30D15F71DC}" type="pres">
      <dgm:prSet presAssocID="{38EE595F-0047-413E-A269-D8B566A1FEF2}" presName="childText" presStyleLbl="conFgAcc1" presStyleIdx="1" presStyleCnt="7">
        <dgm:presLayoutVars>
          <dgm:bulletEnabled val="1"/>
        </dgm:presLayoutVars>
      </dgm:prSet>
      <dgm:spPr/>
    </dgm:pt>
    <dgm:pt modelId="{1F772254-F13E-4F32-8D9F-702EFB5A332C}" type="pres">
      <dgm:prSet presAssocID="{7F4B08FE-9CC3-45FB-BD6E-67BAA45F8E7D}" presName="spaceBetweenRectangles" presStyleCnt="0"/>
      <dgm:spPr/>
    </dgm:pt>
    <dgm:pt modelId="{D9E4D349-6478-4018-AB4C-A8A2F2A5FEC5}" type="pres">
      <dgm:prSet presAssocID="{2157F9FB-B7BD-4DBB-98E0-27F5EFCFDD41}" presName="parentLin" presStyleCnt="0"/>
      <dgm:spPr/>
    </dgm:pt>
    <dgm:pt modelId="{D8AFC50F-FB68-4CB6-9C3C-CB8E9B38C522}" type="pres">
      <dgm:prSet presAssocID="{2157F9FB-B7BD-4DBB-98E0-27F5EFCFDD41}" presName="parentLeftMargin" presStyleLbl="node1" presStyleIdx="1" presStyleCnt="7"/>
      <dgm:spPr/>
    </dgm:pt>
    <dgm:pt modelId="{F189CE23-BF93-423F-B618-F182A1A5CFA2}" type="pres">
      <dgm:prSet presAssocID="{2157F9FB-B7BD-4DBB-98E0-27F5EFCFDD41}" presName="parentText" presStyleLbl="node1" presStyleIdx="2" presStyleCnt="7" custScaleY="173577">
        <dgm:presLayoutVars>
          <dgm:chMax val="0"/>
          <dgm:bulletEnabled val="1"/>
        </dgm:presLayoutVars>
      </dgm:prSet>
      <dgm:spPr>
        <a:xfrm>
          <a:off x="148590" y="1510809"/>
          <a:ext cx="2080260" cy="461159"/>
        </a:xfrm>
        <a:prstGeom prst="roundRect">
          <a:avLst/>
        </a:prstGeom>
      </dgm:spPr>
    </dgm:pt>
    <dgm:pt modelId="{D408F69C-890C-4711-80AC-81DB5AD0BE68}" type="pres">
      <dgm:prSet presAssocID="{2157F9FB-B7BD-4DBB-98E0-27F5EFCFDD41}" presName="negativeSpace" presStyleCnt="0"/>
      <dgm:spPr/>
    </dgm:pt>
    <dgm:pt modelId="{5BFD0D0E-1B63-4473-86C4-676A5DE2B115}" type="pres">
      <dgm:prSet presAssocID="{2157F9FB-B7BD-4DBB-98E0-27F5EFCFDD41}" presName="childText" presStyleLbl="conFgAcc1" presStyleIdx="2" presStyleCnt="7">
        <dgm:presLayoutVars>
          <dgm:bulletEnabled val="1"/>
        </dgm:presLayoutVars>
      </dgm:prSet>
      <dgm:spPr/>
    </dgm:pt>
    <dgm:pt modelId="{1C04B430-2F0A-43B7-AF76-9D91D0D83BFF}" type="pres">
      <dgm:prSet presAssocID="{93E4DB83-9DEE-4834-B369-B5CB12ED5226}" presName="spaceBetweenRectangles" presStyleCnt="0"/>
      <dgm:spPr/>
    </dgm:pt>
    <dgm:pt modelId="{C319C050-2D35-4F4E-BB13-A6274464BC40}" type="pres">
      <dgm:prSet presAssocID="{E000928F-CF0E-4D77-ABF0-C2309459F113}" presName="parentLin" presStyleCnt="0"/>
      <dgm:spPr/>
    </dgm:pt>
    <dgm:pt modelId="{3B969AF8-922F-4091-8A1F-861BB29CBA1F}" type="pres">
      <dgm:prSet presAssocID="{E000928F-CF0E-4D77-ABF0-C2309459F113}" presName="parentLeftMargin" presStyleLbl="node1" presStyleIdx="2" presStyleCnt="7"/>
      <dgm:spPr/>
    </dgm:pt>
    <dgm:pt modelId="{7EBBC01D-15AF-462A-AD79-364319FB1157}" type="pres">
      <dgm:prSet presAssocID="{E000928F-CF0E-4D77-ABF0-C2309459F11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11122D0-F801-42C4-96F7-A6F18D648EDB}" type="pres">
      <dgm:prSet presAssocID="{E000928F-CF0E-4D77-ABF0-C2309459F113}" presName="negativeSpace" presStyleCnt="0"/>
      <dgm:spPr/>
    </dgm:pt>
    <dgm:pt modelId="{D094EF03-0972-4247-ADFD-AA4F4BE39F9A}" type="pres">
      <dgm:prSet presAssocID="{E000928F-CF0E-4D77-ABF0-C2309459F113}" presName="childText" presStyleLbl="conFgAcc1" presStyleIdx="3" presStyleCnt="7">
        <dgm:presLayoutVars>
          <dgm:bulletEnabled val="1"/>
        </dgm:presLayoutVars>
      </dgm:prSet>
      <dgm:spPr/>
    </dgm:pt>
    <dgm:pt modelId="{CF9F04FA-0E56-490A-BE0D-A18909F4386D}" type="pres">
      <dgm:prSet presAssocID="{D66DBC4B-6A1F-4F9D-87B1-E5A14976ED05}" presName="spaceBetweenRectangles" presStyleCnt="0"/>
      <dgm:spPr/>
    </dgm:pt>
    <dgm:pt modelId="{896C761E-2F7D-427E-BFED-1EE291E2CC17}" type="pres">
      <dgm:prSet presAssocID="{BBCC2C95-F91A-4C25-BD23-3716647B9596}" presName="parentLin" presStyleCnt="0"/>
      <dgm:spPr/>
    </dgm:pt>
    <dgm:pt modelId="{FBE47110-16A7-466D-92F6-DEDA7227F470}" type="pres">
      <dgm:prSet presAssocID="{BBCC2C95-F91A-4C25-BD23-3716647B9596}" presName="parentLeftMargin" presStyleLbl="node1" presStyleIdx="3" presStyleCnt="7"/>
      <dgm:spPr/>
    </dgm:pt>
    <dgm:pt modelId="{3C36082D-9F53-4F10-ADA8-57352E392FDA}" type="pres">
      <dgm:prSet presAssocID="{BBCC2C95-F91A-4C25-BD23-3716647B9596}" presName="parentText" presStyleLbl="node1" presStyleIdx="4" presStyleCnt="7" custScaleY="186315">
        <dgm:presLayoutVars>
          <dgm:chMax val="0"/>
          <dgm:bulletEnabled val="1"/>
        </dgm:presLayoutVars>
      </dgm:prSet>
      <dgm:spPr/>
    </dgm:pt>
    <dgm:pt modelId="{8D4E82B0-CD89-455A-B769-E1FBA9063716}" type="pres">
      <dgm:prSet presAssocID="{BBCC2C95-F91A-4C25-BD23-3716647B9596}" presName="negativeSpace" presStyleCnt="0"/>
      <dgm:spPr/>
    </dgm:pt>
    <dgm:pt modelId="{E6D4E8FE-F297-40B4-B5A5-7816C8D69F46}" type="pres">
      <dgm:prSet presAssocID="{BBCC2C95-F91A-4C25-BD23-3716647B9596}" presName="childText" presStyleLbl="conFgAcc1" presStyleIdx="4" presStyleCnt="7">
        <dgm:presLayoutVars>
          <dgm:bulletEnabled val="1"/>
        </dgm:presLayoutVars>
      </dgm:prSet>
      <dgm:spPr/>
    </dgm:pt>
    <dgm:pt modelId="{16DBA6E9-29FE-41FB-AD90-7B503CA5B9A2}" type="pres">
      <dgm:prSet presAssocID="{DFC7CF07-12E3-4490-BBE4-F475AC12991D}" presName="spaceBetweenRectangles" presStyleCnt="0"/>
      <dgm:spPr/>
    </dgm:pt>
    <dgm:pt modelId="{8D65208B-27E9-4F67-B673-E61141A6F482}" type="pres">
      <dgm:prSet presAssocID="{10CE2B29-CB00-482A-B0A5-D70A075BB5EB}" presName="parentLin" presStyleCnt="0"/>
      <dgm:spPr/>
    </dgm:pt>
    <dgm:pt modelId="{1B75701E-DEBF-47F2-B095-7413197A2101}" type="pres">
      <dgm:prSet presAssocID="{10CE2B29-CB00-482A-B0A5-D70A075BB5EB}" presName="parentLeftMargin" presStyleLbl="node1" presStyleIdx="4" presStyleCnt="7"/>
      <dgm:spPr/>
    </dgm:pt>
    <dgm:pt modelId="{12241DF2-C120-43BF-B002-0978CA1C19BE}" type="pres">
      <dgm:prSet presAssocID="{10CE2B29-CB00-482A-B0A5-D70A075BB5E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02BBC97-96BB-4578-A3D0-A43D569FEC7C}" type="pres">
      <dgm:prSet presAssocID="{10CE2B29-CB00-482A-B0A5-D70A075BB5EB}" presName="negativeSpace" presStyleCnt="0"/>
      <dgm:spPr/>
    </dgm:pt>
    <dgm:pt modelId="{5609357A-462C-4FA4-A44E-DEC55BF1F34A}" type="pres">
      <dgm:prSet presAssocID="{10CE2B29-CB00-482A-B0A5-D70A075BB5EB}" presName="childText" presStyleLbl="conFgAcc1" presStyleIdx="5" presStyleCnt="7">
        <dgm:presLayoutVars>
          <dgm:bulletEnabled val="1"/>
        </dgm:presLayoutVars>
      </dgm:prSet>
      <dgm:spPr/>
    </dgm:pt>
    <dgm:pt modelId="{03FF60BD-6F4C-42C7-A13D-C21C44E98EF8}" type="pres">
      <dgm:prSet presAssocID="{B47787DF-146C-4DD5-B9D1-2B261BF9B848}" presName="spaceBetweenRectangles" presStyleCnt="0"/>
      <dgm:spPr/>
    </dgm:pt>
    <dgm:pt modelId="{7F191B01-6251-407E-98AC-DBBE4941697E}" type="pres">
      <dgm:prSet presAssocID="{10C6132C-D463-4F89-8C80-B8D62AE8267B}" presName="parentLin" presStyleCnt="0"/>
      <dgm:spPr/>
    </dgm:pt>
    <dgm:pt modelId="{6DC8F742-4E3E-4C1D-890A-E2661DD793EA}" type="pres">
      <dgm:prSet presAssocID="{10C6132C-D463-4F89-8C80-B8D62AE8267B}" presName="parentLeftMargin" presStyleLbl="node1" presStyleIdx="5" presStyleCnt="7"/>
      <dgm:spPr/>
    </dgm:pt>
    <dgm:pt modelId="{558143DE-8F2E-42E1-ACD6-BC607C39E5BF}" type="pres">
      <dgm:prSet presAssocID="{10C6132C-D463-4F89-8C80-B8D62AE8267B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E2498C68-78A9-40D9-9077-98945BCB785E}" type="pres">
      <dgm:prSet presAssocID="{10C6132C-D463-4F89-8C80-B8D62AE8267B}" presName="negativeSpace" presStyleCnt="0"/>
      <dgm:spPr/>
    </dgm:pt>
    <dgm:pt modelId="{C6DA0D26-0CDA-4938-A4FD-DF698809AAF6}" type="pres">
      <dgm:prSet presAssocID="{10C6132C-D463-4F89-8C80-B8D62AE8267B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A01FCE3A-F023-46AF-A685-6AD6092F71F8}" type="presOf" srcId="{BBCC2C95-F91A-4C25-BD23-3716647B9596}" destId="{3C36082D-9F53-4F10-ADA8-57352E392FDA}" srcOrd="1" destOrd="0" presId="urn:microsoft.com/office/officeart/2005/8/layout/list1"/>
    <dgm:cxn modelId="{98C2E25F-E6C3-4EDB-A4C3-D8F600745D9E}" srcId="{88776F7C-4CF4-4416-9981-FD31C4556CD9}" destId="{10C6132C-D463-4F89-8C80-B8D62AE8267B}" srcOrd="6" destOrd="0" parTransId="{B759B03F-B710-4FB4-8D18-A6D950429271}" sibTransId="{C81F41AD-9480-4761-976F-8F19B3143F5E}"/>
    <dgm:cxn modelId="{80CA7B6D-237F-46DF-97B3-CC99B4A5282E}" srcId="{88776F7C-4CF4-4416-9981-FD31C4556CD9}" destId="{8856515C-C958-45AB-BE22-5376EE720899}" srcOrd="0" destOrd="0" parTransId="{0663A17C-85FF-4319-BEEE-55634F897D11}" sibTransId="{39B61624-C8D5-4783-9070-64F74591668A}"/>
    <dgm:cxn modelId="{AC3F816E-214D-4B35-A043-21AE9B85EC09}" type="presOf" srcId="{10C6132C-D463-4F89-8C80-B8D62AE8267B}" destId="{6DC8F742-4E3E-4C1D-890A-E2661DD793EA}" srcOrd="0" destOrd="0" presId="urn:microsoft.com/office/officeart/2005/8/layout/list1"/>
    <dgm:cxn modelId="{B5A9C654-A2B4-402B-8AA6-F1F7134AB4BF}" type="presOf" srcId="{8856515C-C958-45AB-BE22-5376EE720899}" destId="{F93E0364-D92A-42FB-BBCE-81767FECCD74}" srcOrd="0" destOrd="0" presId="urn:microsoft.com/office/officeart/2005/8/layout/list1"/>
    <dgm:cxn modelId="{DD07DA55-6F4F-46D9-ACCB-7057BD61B32D}" srcId="{88776F7C-4CF4-4416-9981-FD31C4556CD9}" destId="{10CE2B29-CB00-482A-B0A5-D70A075BB5EB}" srcOrd="5" destOrd="0" parTransId="{1926AACA-240F-4494-AB1D-5027AEB18573}" sibTransId="{B47787DF-146C-4DD5-B9D1-2B261BF9B848}"/>
    <dgm:cxn modelId="{63F8327B-D9C2-4A2F-BF4F-A9E817A5CB1F}" type="presOf" srcId="{2157F9FB-B7BD-4DBB-98E0-27F5EFCFDD41}" destId="{F189CE23-BF93-423F-B618-F182A1A5CFA2}" srcOrd="1" destOrd="0" presId="urn:microsoft.com/office/officeart/2005/8/layout/list1"/>
    <dgm:cxn modelId="{F2AA9F84-4150-4FEF-AEBC-62FE3BEF6912}" type="presOf" srcId="{2157F9FB-B7BD-4DBB-98E0-27F5EFCFDD41}" destId="{D8AFC50F-FB68-4CB6-9C3C-CB8E9B38C522}" srcOrd="0" destOrd="0" presId="urn:microsoft.com/office/officeart/2005/8/layout/list1"/>
    <dgm:cxn modelId="{104EAC85-D36E-4B7F-8C4F-181124C4111D}" srcId="{88776F7C-4CF4-4416-9981-FD31C4556CD9}" destId="{38EE595F-0047-413E-A269-D8B566A1FEF2}" srcOrd="1" destOrd="0" parTransId="{015A0DF9-0B5B-493D-B656-5A42EFC6DB92}" sibTransId="{7F4B08FE-9CC3-45FB-BD6E-67BAA45F8E7D}"/>
    <dgm:cxn modelId="{D8D3E88D-C308-41F4-A3B1-D4CC68AE4FEC}" type="presOf" srcId="{E000928F-CF0E-4D77-ABF0-C2309459F113}" destId="{7EBBC01D-15AF-462A-AD79-364319FB1157}" srcOrd="1" destOrd="0" presId="urn:microsoft.com/office/officeart/2005/8/layout/list1"/>
    <dgm:cxn modelId="{B1E7FB9C-FEC8-4EBF-BE99-47F47FD52830}" type="presOf" srcId="{10C6132C-D463-4F89-8C80-B8D62AE8267B}" destId="{558143DE-8F2E-42E1-ACD6-BC607C39E5BF}" srcOrd="1" destOrd="0" presId="urn:microsoft.com/office/officeart/2005/8/layout/list1"/>
    <dgm:cxn modelId="{36211DA7-4A2F-4807-AEA6-A96468B227ED}" type="presOf" srcId="{10CE2B29-CB00-482A-B0A5-D70A075BB5EB}" destId="{12241DF2-C120-43BF-B002-0978CA1C19BE}" srcOrd="1" destOrd="0" presId="urn:microsoft.com/office/officeart/2005/8/layout/list1"/>
    <dgm:cxn modelId="{DC6E39AB-EED1-4F9C-BE8B-ABF047C7601D}" srcId="{88776F7C-4CF4-4416-9981-FD31C4556CD9}" destId="{BBCC2C95-F91A-4C25-BD23-3716647B9596}" srcOrd="4" destOrd="0" parTransId="{AC7146D9-8F72-4A91-83B9-3A302C927779}" sibTransId="{DFC7CF07-12E3-4490-BBE4-F475AC12991D}"/>
    <dgm:cxn modelId="{A08D20AC-8E8C-4417-A37C-92BE9F683F15}" type="presOf" srcId="{38EE595F-0047-413E-A269-D8B566A1FEF2}" destId="{BB07EEF4-A245-4257-A176-4490863A2B4A}" srcOrd="1" destOrd="0" presId="urn:microsoft.com/office/officeart/2005/8/layout/list1"/>
    <dgm:cxn modelId="{3E8774B5-7B50-45B6-A9D1-9002379A66A4}" srcId="{88776F7C-4CF4-4416-9981-FD31C4556CD9}" destId="{E000928F-CF0E-4D77-ABF0-C2309459F113}" srcOrd="3" destOrd="0" parTransId="{B177CDC7-2743-4430-A1A3-6272EA873A8E}" sibTransId="{D66DBC4B-6A1F-4F9D-87B1-E5A14976ED05}"/>
    <dgm:cxn modelId="{06915BC5-48AC-4355-94DD-1BECB688ACB9}" type="presOf" srcId="{88776F7C-4CF4-4416-9981-FD31C4556CD9}" destId="{17723B48-8641-4237-9CBD-211671615759}" srcOrd="0" destOrd="0" presId="urn:microsoft.com/office/officeart/2005/8/layout/list1"/>
    <dgm:cxn modelId="{747647CC-936D-462A-9F5B-CB4D9316435F}" type="presOf" srcId="{10CE2B29-CB00-482A-B0A5-D70A075BB5EB}" destId="{1B75701E-DEBF-47F2-B095-7413197A2101}" srcOrd="0" destOrd="0" presId="urn:microsoft.com/office/officeart/2005/8/layout/list1"/>
    <dgm:cxn modelId="{6A6958D1-AD32-4BED-A5DD-5EE29AF17ECB}" type="presOf" srcId="{BBCC2C95-F91A-4C25-BD23-3716647B9596}" destId="{FBE47110-16A7-466D-92F6-DEDA7227F470}" srcOrd="0" destOrd="0" presId="urn:microsoft.com/office/officeart/2005/8/layout/list1"/>
    <dgm:cxn modelId="{5EEFD5D5-0EA7-4183-A756-20F029A602D8}" type="presOf" srcId="{38EE595F-0047-413E-A269-D8B566A1FEF2}" destId="{F36118EA-0CE4-4765-8345-35B2CC7020BF}" srcOrd="0" destOrd="0" presId="urn:microsoft.com/office/officeart/2005/8/layout/list1"/>
    <dgm:cxn modelId="{1E1D37E2-6EC4-4A4F-88B1-D7B2F8EC0944}" srcId="{88776F7C-4CF4-4416-9981-FD31C4556CD9}" destId="{2157F9FB-B7BD-4DBB-98E0-27F5EFCFDD41}" srcOrd="2" destOrd="0" parTransId="{EF23A7ED-C6EE-4550-A077-55053C0B51AC}" sibTransId="{93E4DB83-9DEE-4834-B369-B5CB12ED5226}"/>
    <dgm:cxn modelId="{927D7EF2-2A8D-42C2-8652-A66B6EC5CA33}" type="presOf" srcId="{E000928F-CF0E-4D77-ABF0-C2309459F113}" destId="{3B969AF8-922F-4091-8A1F-861BB29CBA1F}" srcOrd="0" destOrd="0" presId="urn:microsoft.com/office/officeart/2005/8/layout/list1"/>
    <dgm:cxn modelId="{123009F3-ED80-4134-B047-28CAC6A02C7F}" type="presOf" srcId="{8856515C-C958-45AB-BE22-5376EE720899}" destId="{0A8621B0-3CDB-430B-A57A-CDD04ACCB947}" srcOrd="1" destOrd="0" presId="urn:microsoft.com/office/officeart/2005/8/layout/list1"/>
    <dgm:cxn modelId="{19948B53-2E6F-4461-9C15-20DBD52E5EA6}" type="presParOf" srcId="{17723B48-8641-4237-9CBD-211671615759}" destId="{E3E6605E-46B1-4647-BCDD-87B1CB8F84FC}" srcOrd="0" destOrd="0" presId="urn:microsoft.com/office/officeart/2005/8/layout/list1"/>
    <dgm:cxn modelId="{30B85923-21FA-4629-B80B-5B3A73014056}" type="presParOf" srcId="{E3E6605E-46B1-4647-BCDD-87B1CB8F84FC}" destId="{F93E0364-D92A-42FB-BBCE-81767FECCD74}" srcOrd="0" destOrd="0" presId="urn:microsoft.com/office/officeart/2005/8/layout/list1"/>
    <dgm:cxn modelId="{28F84CC7-1BE0-4837-A7EA-FFDB8FB15CB4}" type="presParOf" srcId="{E3E6605E-46B1-4647-BCDD-87B1CB8F84FC}" destId="{0A8621B0-3CDB-430B-A57A-CDD04ACCB947}" srcOrd="1" destOrd="0" presId="urn:microsoft.com/office/officeart/2005/8/layout/list1"/>
    <dgm:cxn modelId="{93C304E1-A95C-4484-AA97-EEDD146C6DE0}" type="presParOf" srcId="{17723B48-8641-4237-9CBD-211671615759}" destId="{CD7D83E5-AFD6-4DDA-B94C-2A3D379CB7BA}" srcOrd="1" destOrd="0" presId="urn:microsoft.com/office/officeart/2005/8/layout/list1"/>
    <dgm:cxn modelId="{21444CEA-C3FB-4534-BB38-12FE0309B450}" type="presParOf" srcId="{17723B48-8641-4237-9CBD-211671615759}" destId="{ED05B507-6025-4861-A139-6BD3E4D589D5}" srcOrd="2" destOrd="0" presId="urn:microsoft.com/office/officeart/2005/8/layout/list1"/>
    <dgm:cxn modelId="{033D3015-6AF4-4E47-BF0C-CF76A4EA9EF0}" type="presParOf" srcId="{17723B48-8641-4237-9CBD-211671615759}" destId="{F8A6E8FE-0730-49D1-B923-9514B407E759}" srcOrd="3" destOrd="0" presId="urn:microsoft.com/office/officeart/2005/8/layout/list1"/>
    <dgm:cxn modelId="{D75C966B-2A91-4D83-8F98-C3B5F87DA289}" type="presParOf" srcId="{17723B48-8641-4237-9CBD-211671615759}" destId="{F67BAF47-514F-4E05-8C6C-F0AA81920A3C}" srcOrd="4" destOrd="0" presId="urn:microsoft.com/office/officeart/2005/8/layout/list1"/>
    <dgm:cxn modelId="{A488E2D6-41FD-4714-83EF-9E56BF113DCF}" type="presParOf" srcId="{F67BAF47-514F-4E05-8C6C-F0AA81920A3C}" destId="{F36118EA-0CE4-4765-8345-35B2CC7020BF}" srcOrd="0" destOrd="0" presId="urn:microsoft.com/office/officeart/2005/8/layout/list1"/>
    <dgm:cxn modelId="{B7516844-2F2D-4052-8CA6-23954A976025}" type="presParOf" srcId="{F67BAF47-514F-4E05-8C6C-F0AA81920A3C}" destId="{BB07EEF4-A245-4257-A176-4490863A2B4A}" srcOrd="1" destOrd="0" presId="urn:microsoft.com/office/officeart/2005/8/layout/list1"/>
    <dgm:cxn modelId="{C9E7C97F-993D-471B-B5BE-9F7767A155FF}" type="presParOf" srcId="{17723B48-8641-4237-9CBD-211671615759}" destId="{A152BEC3-1846-40EF-9C8A-D6EB8BBB2534}" srcOrd="5" destOrd="0" presId="urn:microsoft.com/office/officeart/2005/8/layout/list1"/>
    <dgm:cxn modelId="{220CD17C-C3BD-448F-B322-429FE4915D43}" type="presParOf" srcId="{17723B48-8641-4237-9CBD-211671615759}" destId="{9A5FF6B5-9F44-4252-942C-0E30D15F71DC}" srcOrd="6" destOrd="0" presId="urn:microsoft.com/office/officeart/2005/8/layout/list1"/>
    <dgm:cxn modelId="{ECC1D737-25A3-47CB-B2EC-4B201BEBD73B}" type="presParOf" srcId="{17723B48-8641-4237-9CBD-211671615759}" destId="{1F772254-F13E-4F32-8D9F-702EFB5A332C}" srcOrd="7" destOrd="0" presId="urn:microsoft.com/office/officeart/2005/8/layout/list1"/>
    <dgm:cxn modelId="{C8326939-877C-4DED-9401-9DC5B81F71EB}" type="presParOf" srcId="{17723B48-8641-4237-9CBD-211671615759}" destId="{D9E4D349-6478-4018-AB4C-A8A2F2A5FEC5}" srcOrd="8" destOrd="0" presId="urn:microsoft.com/office/officeart/2005/8/layout/list1"/>
    <dgm:cxn modelId="{6981EF60-61D3-4CA8-82DF-A3CFE7E41D66}" type="presParOf" srcId="{D9E4D349-6478-4018-AB4C-A8A2F2A5FEC5}" destId="{D8AFC50F-FB68-4CB6-9C3C-CB8E9B38C522}" srcOrd="0" destOrd="0" presId="urn:microsoft.com/office/officeart/2005/8/layout/list1"/>
    <dgm:cxn modelId="{5CD38779-EA8B-4651-AED2-BA19591C53BB}" type="presParOf" srcId="{D9E4D349-6478-4018-AB4C-A8A2F2A5FEC5}" destId="{F189CE23-BF93-423F-B618-F182A1A5CFA2}" srcOrd="1" destOrd="0" presId="urn:microsoft.com/office/officeart/2005/8/layout/list1"/>
    <dgm:cxn modelId="{55872907-4ED3-4B0D-92B8-29CA41195A92}" type="presParOf" srcId="{17723B48-8641-4237-9CBD-211671615759}" destId="{D408F69C-890C-4711-80AC-81DB5AD0BE68}" srcOrd="9" destOrd="0" presId="urn:microsoft.com/office/officeart/2005/8/layout/list1"/>
    <dgm:cxn modelId="{C2C185E8-959D-4851-8412-395D48525D09}" type="presParOf" srcId="{17723B48-8641-4237-9CBD-211671615759}" destId="{5BFD0D0E-1B63-4473-86C4-676A5DE2B115}" srcOrd="10" destOrd="0" presId="urn:microsoft.com/office/officeart/2005/8/layout/list1"/>
    <dgm:cxn modelId="{294EF1B5-3E1E-443F-95E1-8B052CF3506C}" type="presParOf" srcId="{17723B48-8641-4237-9CBD-211671615759}" destId="{1C04B430-2F0A-43B7-AF76-9D91D0D83BFF}" srcOrd="11" destOrd="0" presId="urn:microsoft.com/office/officeart/2005/8/layout/list1"/>
    <dgm:cxn modelId="{9D8701C3-9A0F-4554-8C49-BE043C5E28C1}" type="presParOf" srcId="{17723B48-8641-4237-9CBD-211671615759}" destId="{C319C050-2D35-4F4E-BB13-A6274464BC40}" srcOrd="12" destOrd="0" presId="urn:microsoft.com/office/officeart/2005/8/layout/list1"/>
    <dgm:cxn modelId="{BA5E8735-A6D6-4ADD-8B8E-14A7F663B1ED}" type="presParOf" srcId="{C319C050-2D35-4F4E-BB13-A6274464BC40}" destId="{3B969AF8-922F-4091-8A1F-861BB29CBA1F}" srcOrd="0" destOrd="0" presId="urn:microsoft.com/office/officeart/2005/8/layout/list1"/>
    <dgm:cxn modelId="{7421CC8C-6B3F-45A2-93CF-CCF758725BEA}" type="presParOf" srcId="{C319C050-2D35-4F4E-BB13-A6274464BC40}" destId="{7EBBC01D-15AF-462A-AD79-364319FB1157}" srcOrd="1" destOrd="0" presId="urn:microsoft.com/office/officeart/2005/8/layout/list1"/>
    <dgm:cxn modelId="{DE342882-8E4B-4EA2-A0B6-9173AD288662}" type="presParOf" srcId="{17723B48-8641-4237-9CBD-211671615759}" destId="{911122D0-F801-42C4-96F7-A6F18D648EDB}" srcOrd="13" destOrd="0" presId="urn:microsoft.com/office/officeart/2005/8/layout/list1"/>
    <dgm:cxn modelId="{BF96549F-626F-46BE-8078-0B1FD2238896}" type="presParOf" srcId="{17723B48-8641-4237-9CBD-211671615759}" destId="{D094EF03-0972-4247-ADFD-AA4F4BE39F9A}" srcOrd="14" destOrd="0" presId="urn:microsoft.com/office/officeart/2005/8/layout/list1"/>
    <dgm:cxn modelId="{5965C2FB-7E5D-4B6F-9DC4-C47EEF161100}" type="presParOf" srcId="{17723B48-8641-4237-9CBD-211671615759}" destId="{CF9F04FA-0E56-490A-BE0D-A18909F4386D}" srcOrd="15" destOrd="0" presId="urn:microsoft.com/office/officeart/2005/8/layout/list1"/>
    <dgm:cxn modelId="{ACD2D81A-B7D3-4EE1-B312-C8100EA94B70}" type="presParOf" srcId="{17723B48-8641-4237-9CBD-211671615759}" destId="{896C761E-2F7D-427E-BFED-1EE291E2CC17}" srcOrd="16" destOrd="0" presId="urn:microsoft.com/office/officeart/2005/8/layout/list1"/>
    <dgm:cxn modelId="{BB1C17AA-C848-4636-8666-CF4EA12050F3}" type="presParOf" srcId="{896C761E-2F7D-427E-BFED-1EE291E2CC17}" destId="{FBE47110-16A7-466D-92F6-DEDA7227F470}" srcOrd="0" destOrd="0" presId="urn:microsoft.com/office/officeart/2005/8/layout/list1"/>
    <dgm:cxn modelId="{3DF98D63-0E11-490B-9B6F-4E4D4E6409D6}" type="presParOf" srcId="{896C761E-2F7D-427E-BFED-1EE291E2CC17}" destId="{3C36082D-9F53-4F10-ADA8-57352E392FDA}" srcOrd="1" destOrd="0" presId="urn:microsoft.com/office/officeart/2005/8/layout/list1"/>
    <dgm:cxn modelId="{6D4EB649-73E2-4605-B972-CC267CF66A6D}" type="presParOf" srcId="{17723B48-8641-4237-9CBD-211671615759}" destId="{8D4E82B0-CD89-455A-B769-E1FBA9063716}" srcOrd="17" destOrd="0" presId="urn:microsoft.com/office/officeart/2005/8/layout/list1"/>
    <dgm:cxn modelId="{3ED19CCB-F28A-4244-A522-011EA85ADA36}" type="presParOf" srcId="{17723B48-8641-4237-9CBD-211671615759}" destId="{E6D4E8FE-F297-40B4-B5A5-7816C8D69F46}" srcOrd="18" destOrd="0" presId="urn:microsoft.com/office/officeart/2005/8/layout/list1"/>
    <dgm:cxn modelId="{01DDA88D-4C08-474A-862D-ADA57742B646}" type="presParOf" srcId="{17723B48-8641-4237-9CBD-211671615759}" destId="{16DBA6E9-29FE-41FB-AD90-7B503CA5B9A2}" srcOrd="19" destOrd="0" presId="urn:microsoft.com/office/officeart/2005/8/layout/list1"/>
    <dgm:cxn modelId="{8E6EC217-76F3-427C-939C-E61954012B0D}" type="presParOf" srcId="{17723B48-8641-4237-9CBD-211671615759}" destId="{8D65208B-27E9-4F67-B673-E61141A6F482}" srcOrd="20" destOrd="0" presId="urn:microsoft.com/office/officeart/2005/8/layout/list1"/>
    <dgm:cxn modelId="{11D8A51A-5430-4DA9-8034-F47716A97451}" type="presParOf" srcId="{8D65208B-27E9-4F67-B673-E61141A6F482}" destId="{1B75701E-DEBF-47F2-B095-7413197A2101}" srcOrd="0" destOrd="0" presId="urn:microsoft.com/office/officeart/2005/8/layout/list1"/>
    <dgm:cxn modelId="{E943F487-5B7B-45AE-9831-7639742BBA24}" type="presParOf" srcId="{8D65208B-27E9-4F67-B673-E61141A6F482}" destId="{12241DF2-C120-43BF-B002-0978CA1C19BE}" srcOrd="1" destOrd="0" presId="urn:microsoft.com/office/officeart/2005/8/layout/list1"/>
    <dgm:cxn modelId="{A4926C62-B363-4770-BBE0-461F8CDEBF3D}" type="presParOf" srcId="{17723B48-8641-4237-9CBD-211671615759}" destId="{002BBC97-96BB-4578-A3D0-A43D569FEC7C}" srcOrd="21" destOrd="0" presId="urn:microsoft.com/office/officeart/2005/8/layout/list1"/>
    <dgm:cxn modelId="{62C95F75-C08C-49F0-BED4-DCDE505D0B53}" type="presParOf" srcId="{17723B48-8641-4237-9CBD-211671615759}" destId="{5609357A-462C-4FA4-A44E-DEC55BF1F34A}" srcOrd="22" destOrd="0" presId="urn:microsoft.com/office/officeart/2005/8/layout/list1"/>
    <dgm:cxn modelId="{657BAFCE-C91F-4D22-B0AD-2F12B99CE507}" type="presParOf" srcId="{17723B48-8641-4237-9CBD-211671615759}" destId="{03FF60BD-6F4C-42C7-A13D-C21C44E98EF8}" srcOrd="23" destOrd="0" presId="urn:microsoft.com/office/officeart/2005/8/layout/list1"/>
    <dgm:cxn modelId="{58505B8D-098E-4339-A475-11E1F51F78EE}" type="presParOf" srcId="{17723B48-8641-4237-9CBD-211671615759}" destId="{7F191B01-6251-407E-98AC-DBBE4941697E}" srcOrd="24" destOrd="0" presId="urn:microsoft.com/office/officeart/2005/8/layout/list1"/>
    <dgm:cxn modelId="{32EEF6D2-3388-4CDB-B0E6-6DE58B3ADA8C}" type="presParOf" srcId="{7F191B01-6251-407E-98AC-DBBE4941697E}" destId="{6DC8F742-4E3E-4C1D-890A-E2661DD793EA}" srcOrd="0" destOrd="0" presId="urn:microsoft.com/office/officeart/2005/8/layout/list1"/>
    <dgm:cxn modelId="{FA656B3D-EEF8-4A19-AE0A-F8FFACBD2CDB}" type="presParOf" srcId="{7F191B01-6251-407E-98AC-DBBE4941697E}" destId="{558143DE-8F2E-42E1-ACD6-BC607C39E5BF}" srcOrd="1" destOrd="0" presId="urn:microsoft.com/office/officeart/2005/8/layout/list1"/>
    <dgm:cxn modelId="{69EB02B2-4350-4FFC-9F90-BFEA05B7969D}" type="presParOf" srcId="{17723B48-8641-4237-9CBD-211671615759}" destId="{E2498C68-78A9-40D9-9077-98945BCB785E}" srcOrd="25" destOrd="0" presId="urn:microsoft.com/office/officeart/2005/8/layout/list1"/>
    <dgm:cxn modelId="{CF1ACA40-1AFD-4FA2-B9A9-43C94362742C}" type="presParOf" srcId="{17723B48-8641-4237-9CBD-211671615759}" destId="{C6DA0D26-0CDA-4938-A4FD-DF698809AAF6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8772F2-DA30-4182-B019-3DD58EC4D393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5FB280-FC33-4A5D-B944-1DD4F9725F7F}">
      <dgm:prSet phldrT="[Text]"/>
      <dgm:spPr/>
      <dgm:t>
        <a:bodyPr/>
        <a:lstStyle/>
        <a:p>
          <a:r>
            <a:rPr lang="en-US" dirty="0" err="1">
              <a:latin typeface="Lato" panose="020F0502020204030203" pitchFamily="34" charset="0"/>
            </a:rPr>
            <a:t>HMDA</a:t>
          </a:r>
          <a:r>
            <a:rPr lang="en-US" dirty="0">
              <a:latin typeface="Lato" panose="020F0502020204030203" pitchFamily="34" charset="0"/>
            </a:rPr>
            <a:t> Variables</a:t>
          </a:r>
        </a:p>
      </dgm:t>
    </dgm:pt>
    <dgm:pt modelId="{D16DF5BF-5A01-4332-87BE-A971C6DE0A2A}" type="parTrans" cxnId="{1F48AFA8-6786-4CDD-BBAA-C3FFFE1AACFF}">
      <dgm:prSet/>
      <dgm:spPr/>
      <dgm:t>
        <a:bodyPr/>
        <a:lstStyle/>
        <a:p>
          <a:endParaRPr lang="en-US"/>
        </a:p>
      </dgm:t>
    </dgm:pt>
    <dgm:pt modelId="{36BD4A33-AE2D-436E-8983-03B337DAA714}" type="sibTrans" cxnId="{1F48AFA8-6786-4CDD-BBAA-C3FFFE1AACFF}">
      <dgm:prSet/>
      <dgm:spPr/>
      <dgm:t>
        <a:bodyPr/>
        <a:lstStyle/>
        <a:p>
          <a:endParaRPr lang="en-US"/>
        </a:p>
      </dgm:t>
    </dgm:pt>
    <dgm:pt modelId="{B5206AB6-632C-4D25-B004-C779784FF71A}">
      <dgm:prSet phldrT="[Text]" custT="1"/>
      <dgm:spPr/>
      <dgm:t>
        <a:bodyPr/>
        <a:lstStyle/>
        <a:p>
          <a:r>
            <a:rPr lang="en-US" sz="1400" kern="1200" dirty="0">
              <a:latin typeface="Lato" panose="020F0502020204030203" pitchFamily="34" charset="0"/>
            </a:rPr>
            <a:t>ACS Housing </a:t>
          </a: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 panose="020F0502020204030203" pitchFamily="34" charset="0"/>
              <a:ea typeface="+mn-ea"/>
              <a:cs typeface="+mn-cs"/>
            </a:rPr>
            <a:t>Variables</a:t>
          </a:r>
        </a:p>
      </dgm:t>
    </dgm:pt>
    <dgm:pt modelId="{035BDBD2-2A84-4837-A7A1-4D306F5116B6}" type="parTrans" cxnId="{0E156F0C-97C0-4A56-BD4A-9BD754FB32E7}">
      <dgm:prSet/>
      <dgm:spPr/>
      <dgm:t>
        <a:bodyPr/>
        <a:lstStyle/>
        <a:p>
          <a:endParaRPr lang="en-US"/>
        </a:p>
      </dgm:t>
    </dgm:pt>
    <dgm:pt modelId="{E6DCFE28-48B0-472D-A827-6BBE7A1E1E6B}" type="sibTrans" cxnId="{0E156F0C-97C0-4A56-BD4A-9BD754FB32E7}">
      <dgm:prSet/>
      <dgm:spPr/>
      <dgm:t>
        <a:bodyPr/>
        <a:lstStyle/>
        <a:p>
          <a:endParaRPr lang="en-US"/>
        </a:p>
      </dgm:t>
    </dgm:pt>
    <dgm:pt modelId="{4E3CF3D9-D9B8-4F9C-B100-B28DEEE4E21A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ACS Household Variables</a:t>
          </a:r>
        </a:p>
      </dgm:t>
    </dgm:pt>
    <dgm:pt modelId="{EAB20F6A-E091-4963-B430-FC8D3DB66871}" type="parTrans" cxnId="{96561EFE-3427-475C-8462-81E4CC4E40E8}">
      <dgm:prSet/>
      <dgm:spPr/>
      <dgm:t>
        <a:bodyPr/>
        <a:lstStyle/>
        <a:p>
          <a:endParaRPr lang="en-US"/>
        </a:p>
      </dgm:t>
    </dgm:pt>
    <dgm:pt modelId="{5698A0B8-09A0-43DB-A388-0DD7230EA41A}" type="sibTrans" cxnId="{96561EFE-3427-475C-8462-81E4CC4E40E8}">
      <dgm:prSet/>
      <dgm:spPr/>
      <dgm:t>
        <a:bodyPr/>
        <a:lstStyle/>
        <a:p>
          <a:endParaRPr lang="en-US"/>
        </a:p>
      </dgm:t>
    </dgm:pt>
    <dgm:pt modelId="{D489C121-BB27-4FCD-A6A1-D1F87489D7C9}">
      <dgm:prSet phldrT="[Text]" custT="1"/>
      <dgm:spPr>
        <a:noFill/>
        <a:ln>
          <a:noFill/>
        </a:ln>
        <a:effectLst/>
      </dgm:spPr>
      <dgm:t>
        <a:bodyPr spcFirstLastPara="0" vert="horz" wrap="square" lIns="35560" tIns="35560" rIns="35560" bIns="35560" numCol="1" spcCol="1270" anchor="b" anchorCtr="0"/>
        <a:lstStyle/>
        <a:p>
          <a:r>
            <a:rPr lang="en-US" sz="1400" kern="1200" dirty="0">
              <a:latin typeface="Lato" panose="020F0502020204030203" pitchFamily="34" charset="0"/>
            </a:rPr>
            <a:t>ACS Person </a:t>
          </a: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 panose="020F0502020204030203" pitchFamily="34" charset="0"/>
              <a:ea typeface="+mn-ea"/>
              <a:cs typeface="+mn-cs"/>
            </a:rPr>
            <a:t>Variables</a:t>
          </a:r>
        </a:p>
      </dgm:t>
    </dgm:pt>
    <dgm:pt modelId="{ACBAB945-EBA8-4B3B-B7A3-0FAB62150243}" type="parTrans" cxnId="{D4E4FF3D-9A82-436F-94D3-EBD068656FCA}">
      <dgm:prSet/>
      <dgm:spPr/>
      <dgm:t>
        <a:bodyPr/>
        <a:lstStyle/>
        <a:p>
          <a:endParaRPr lang="en-US"/>
        </a:p>
      </dgm:t>
    </dgm:pt>
    <dgm:pt modelId="{F1CE1340-3E04-4047-A8A1-43852617BB61}" type="sibTrans" cxnId="{D4E4FF3D-9A82-436F-94D3-EBD068656FCA}">
      <dgm:prSet/>
      <dgm:spPr/>
      <dgm:t>
        <a:bodyPr/>
        <a:lstStyle/>
        <a:p>
          <a:endParaRPr lang="en-US"/>
        </a:p>
      </dgm:t>
    </dgm:pt>
    <dgm:pt modelId="{2F404350-E3C5-4A9D-8ABB-C54BA54AB2F6}" type="pres">
      <dgm:prSet presAssocID="{F68772F2-DA30-4182-B019-3DD58EC4D393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A1248729-F0D6-41BA-9ED5-CBE10462AAE4}" type="pres">
      <dgm:prSet presAssocID="{F35FB280-FC33-4A5D-B944-1DD4F9725F7F}" presName="composite" presStyleCnt="0"/>
      <dgm:spPr/>
    </dgm:pt>
    <dgm:pt modelId="{D5883F78-9FCE-4492-BB3C-BB4C1D8CBCE4}" type="pres">
      <dgm:prSet presAssocID="{F35FB280-FC33-4A5D-B944-1DD4F9725F7F}" presName="BackAccent" presStyleLbl="bgShp" presStyleIdx="0" presStyleCnt="4"/>
      <dgm:spPr/>
    </dgm:pt>
    <dgm:pt modelId="{F683DEEB-E9F9-4385-99C8-B369DF95549B}" type="pres">
      <dgm:prSet presAssocID="{F35FB280-FC33-4A5D-B944-1DD4F9725F7F}" presName="Accent" presStyleLbl="alignNode1" presStyleIdx="0" presStyleCnt="4"/>
      <dgm:spPr/>
    </dgm:pt>
    <dgm:pt modelId="{45F95EE2-BF1D-4CA6-9D35-C93B510D4356}" type="pres">
      <dgm:prSet presAssocID="{F35FB280-FC33-4A5D-B944-1DD4F9725F7F}" presName="Child" presStyleLbl="revTx" presStyleIdx="0" presStyleCnt="4" custScaleY="101874">
        <dgm:presLayoutVars>
          <dgm:chMax val="0"/>
          <dgm:chPref val="0"/>
          <dgm:bulletEnabled val="1"/>
        </dgm:presLayoutVars>
      </dgm:prSet>
      <dgm:spPr/>
    </dgm:pt>
    <dgm:pt modelId="{46221EA6-8A4F-464C-8426-0D628B41DFA7}" type="pres">
      <dgm:prSet presAssocID="{F35FB280-FC33-4A5D-B944-1DD4F9725F7F}" presName="Parent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6F60AE24-9961-4DAA-8F9B-1E316359A3AC}" type="pres">
      <dgm:prSet presAssocID="{36BD4A33-AE2D-436E-8983-03B337DAA714}" presName="sibTrans" presStyleCnt="0"/>
      <dgm:spPr/>
    </dgm:pt>
    <dgm:pt modelId="{1235B65D-62BF-4732-9F3E-51D655EE40F4}" type="pres">
      <dgm:prSet presAssocID="{B5206AB6-632C-4D25-B004-C779784FF71A}" presName="composite" presStyleCnt="0"/>
      <dgm:spPr/>
    </dgm:pt>
    <dgm:pt modelId="{106D730B-2EE3-4CE5-A562-8585BDEF9F41}" type="pres">
      <dgm:prSet presAssocID="{B5206AB6-632C-4D25-B004-C779784FF71A}" presName="BackAccent" presStyleLbl="bgShp" presStyleIdx="1" presStyleCnt="4"/>
      <dgm:spPr/>
    </dgm:pt>
    <dgm:pt modelId="{2FE62F9C-E1B5-4925-A8F2-4FF54EE05205}" type="pres">
      <dgm:prSet presAssocID="{B5206AB6-632C-4D25-B004-C779784FF71A}" presName="Accent" presStyleLbl="alignNode1" presStyleIdx="1" presStyleCnt="4"/>
      <dgm:spPr/>
    </dgm:pt>
    <dgm:pt modelId="{67CD6CFA-46B2-45EC-93FE-BF35300DCB17}" type="pres">
      <dgm:prSet presAssocID="{B5206AB6-632C-4D25-B004-C779784FF71A}" presName="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B41E85D-3068-4AA8-A511-76AC51666DD9}" type="pres">
      <dgm:prSet presAssocID="{B5206AB6-632C-4D25-B004-C779784FF71A}" presName="Parent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C5AEF210-F81A-4B39-AE4F-380C8DBE279A}" type="pres">
      <dgm:prSet presAssocID="{E6DCFE28-48B0-472D-A827-6BBE7A1E1E6B}" presName="sibTrans" presStyleCnt="0"/>
      <dgm:spPr/>
    </dgm:pt>
    <dgm:pt modelId="{77AC4086-4553-4581-BB63-5D7C11B8BD41}" type="pres">
      <dgm:prSet presAssocID="{4E3CF3D9-D9B8-4F9C-B100-B28DEEE4E21A}" presName="composite" presStyleCnt="0"/>
      <dgm:spPr/>
    </dgm:pt>
    <dgm:pt modelId="{8A437B2A-EC4B-4409-8FF9-4ABF91CFF7BB}" type="pres">
      <dgm:prSet presAssocID="{4E3CF3D9-D9B8-4F9C-B100-B28DEEE4E21A}" presName="BackAccent" presStyleLbl="bgShp" presStyleIdx="2" presStyleCnt="4"/>
      <dgm:spPr/>
    </dgm:pt>
    <dgm:pt modelId="{AC1D3661-FBF4-4CDB-AA28-3F860EEE5B38}" type="pres">
      <dgm:prSet presAssocID="{4E3CF3D9-D9B8-4F9C-B100-B28DEEE4E21A}" presName="Accent" presStyleLbl="alignNode1" presStyleIdx="2" presStyleCnt="4"/>
      <dgm:spPr/>
    </dgm:pt>
    <dgm:pt modelId="{5435121B-DFF3-4D9A-A87D-870DD71B37FF}" type="pres">
      <dgm:prSet presAssocID="{4E3CF3D9-D9B8-4F9C-B100-B28DEEE4E21A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78ED4D6-6CF2-43B1-A663-8785A17E4ACF}" type="pres">
      <dgm:prSet presAssocID="{4E3CF3D9-D9B8-4F9C-B100-B28DEEE4E21A}" presName="Parent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B5C9E50D-DC66-4B13-8CDE-906E174A2115}" type="pres">
      <dgm:prSet presAssocID="{5698A0B8-09A0-43DB-A388-0DD7230EA41A}" presName="sibTrans" presStyleCnt="0"/>
      <dgm:spPr/>
    </dgm:pt>
    <dgm:pt modelId="{9D5CC499-61BD-4FF6-8F5C-659F64A9C7DB}" type="pres">
      <dgm:prSet presAssocID="{D489C121-BB27-4FCD-A6A1-D1F87489D7C9}" presName="composite" presStyleCnt="0"/>
      <dgm:spPr/>
    </dgm:pt>
    <dgm:pt modelId="{AB9D7CA2-7B7A-447A-8C38-4FDA62D2ADA4}" type="pres">
      <dgm:prSet presAssocID="{D489C121-BB27-4FCD-A6A1-D1F87489D7C9}" presName="BackAccent" presStyleLbl="bgShp" presStyleIdx="3" presStyleCnt="4"/>
      <dgm:spPr/>
    </dgm:pt>
    <dgm:pt modelId="{E914B5BD-FA4F-4427-B112-328C85E260B8}" type="pres">
      <dgm:prSet presAssocID="{D489C121-BB27-4FCD-A6A1-D1F87489D7C9}" presName="Accent" presStyleLbl="alignNode1" presStyleIdx="3" presStyleCnt="4"/>
      <dgm:spPr/>
    </dgm:pt>
    <dgm:pt modelId="{109843AC-C250-492E-BAF7-103E98E4AE01}" type="pres">
      <dgm:prSet presAssocID="{D489C121-BB27-4FCD-A6A1-D1F87489D7C9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A4F82C1-E3C3-486F-B9A5-DC9F2327472C}" type="pres">
      <dgm:prSet presAssocID="{D489C121-BB27-4FCD-A6A1-D1F87489D7C9}" presName="Parent" presStyleLbl="revTx" presStyleIdx="3" presStyleCnt="4">
        <dgm:presLayoutVars>
          <dgm:chMax val="1"/>
          <dgm:chPref val="1"/>
          <dgm:bulletEnabled val="1"/>
        </dgm:presLayoutVars>
      </dgm:prSet>
      <dgm:spPr>
        <a:xfrm>
          <a:off x="6553806" y="0"/>
          <a:ext cx="1351627" cy="456888"/>
        </a:xfrm>
        <a:prstGeom prst="rect">
          <a:avLst/>
        </a:prstGeom>
      </dgm:spPr>
    </dgm:pt>
  </dgm:ptLst>
  <dgm:cxnLst>
    <dgm:cxn modelId="{0E156F0C-97C0-4A56-BD4A-9BD754FB32E7}" srcId="{F68772F2-DA30-4182-B019-3DD58EC4D393}" destId="{B5206AB6-632C-4D25-B004-C779784FF71A}" srcOrd="1" destOrd="0" parTransId="{035BDBD2-2A84-4837-A7A1-4D306F5116B6}" sibTransId="{E6DCFE28-48B0-472D-A827-6BBE7A1E1E6B}"/>
    <dgm:cxn modelId="{552F9D12-B5FE-4971-8F9C-A52C581CF469}" type="presOf" srcId="{B5206AB6-632C-4D25-B004-C779784FF71A}" destId="{EB41E85D-3068-4AA8-A511-76AC51666DD9}" srcOrd="0" destOrd="0" presId="urn:microsoft.com/office/officeart/2008/layout/IncreasingCircleProcess"/>
    <dgm:cxn modelId="{61A38739-3E01-4CFD-B75F-F1E215582EE6}" type="presOf" srcId="{D489C121-BB27-4FCD-A6A1-D1F87489D7C9}" destId="{4A4F82C1-E3C3-486F-B9A5-DC9F2327472C}" srcOrd="0" destOrd="0" presId="urn:microsoft.com/office/officeart/2008/layout/IncreasingCircleProcess"/>
    <dgm:cxn modelId="{D4E4FF3D-9A82-436F-94D3-EBD068656FCA}" srcId="{F68772F2-DA30-4182-B019-3DD58EC4D393}" destId="{D489C121-BB27-4FCD-A6A1-D1F87489D7C9}" srcOrd="3" destOrd="0" parTransId="{ACBAB945-EBA8-4B3B-B7A3-0FAB62150243}" sibTransId="{F1CE1340-3E04-4047-A8A1-43852617BB61}"/>
    <dgm:cxn modelId="{7B37EF78-BF1E-4785-BB74-15C33DF737D4}" type="presOf" srcId="{F68772F2-DA30-4182-B019-3DD58EC4D393}" destId="{2F404350-E3C5-4A9D-8ABB-C54BA54AB2F6}" srcOrd="0" destOrd="0" presId="urn:microsoft.com/office/officeart/2008/layout/IncreasingCircleProcess"/>
    <dgm:cxn modelId="{1F48AFA8-6786-4CDD-BBAA-C3FFFE1AACFF}" srcId="{F68772F2-DA30-4182-B019-3DD58EC4D393}" destId="{F35FB280-FC33-4A5D-B944-1DD4F9725F7F}" srcOrd="0" destOrd="0" parTransId="{D16DF5BF-5A01-4332-87BE-A971C6DE0A2A}" sibTransId="{36BD4A33-AE2D-436E-8983-03B337DAA714}"/>
    <dgm:cxn modelId="{6D42E9CE-271B-4BA8-8AC0-C85674E73115}" type="presOf" srcId="{4E3CF3D9-D9B8-4F9C-B100-B28DEEE4E21A}" destId="{278ED4D6-6CF2-43B1-A663-8785A17E4ACF}" srcOrd="0" destOrd="0" presId="urn:microsoft.com/office/officeart/2008/layout/IncreasingCircleProcess"/>
    <dgm:cxn modelId="{7B7AD7F5-FB20-4A34-B65B-001E1B01A1C5}" type="presOf" srcId="{F35FB280-FC33-4A5D-B944-1DD4F9725F7F}" destId="{46221EA6-8A4F-464C-8426-0D628B41DFA7}" srcOrd="0" destOrd="0" presId="urn:microsoft.com/office/officeart/2008/layout/IncreasingCircleProcess"/>
    <dgm:cxn modelId="{96561EFE-3427-475C-8462-81E4CC4E40E8}" srcId="{F68772F2-DA30-4182-B019-3DD58EC4D393}" destId="{4E3CF3D9-D9B8-4F9C-B100-B28DEEE4E21A}" srcOrd="2" destOrd="0" parTransId="{EAB20F6A-E091-4963-B430-FC8D3DB66871}" sibTransId="{5698A0B8-09A0-43DB-A388-0DD7230EA41A}"/>
    <dgm:cxn modelId="{24A2C04D-0F0F-426F-AF47-814BBF46624D}" type="presParOf" srcId="{2F404350-E3C5-4A9D-8ABB-C54BA54AB2F6}" destId="{A1248729-F0D6-41BA-9ED5-CBE10462AAE4}" srcOrd="0" destOrd="0" presId="urn:microsoft.com/office/officeart/2008/layout/IncreasingCircleProcess"/>
    <dgm:cxn modelId="{661A0692-E9F0-495F-84AF-BBAF8B90684A}" type="presParOf" srcId="{A1248729-F0D6-41BA-9ED5-CBE10462AAE4}" destId="{D5883F78-9FCE-4492-BB3C-BB4C1D8CBCE4}" srcOrd="0" destOrd="0" presId="urn:microsoft.com/office/officeart/2008/layout/IncreasingCircleProcess"/>
    <dgm:cxn modelId="{F96E70C4-5D0F-4A16-B1DF-3A10EC1746C5}" type="presParOf" srcId="{A1248729-F0D6-41BA-9ED5-CBE10462AAE4}" destId="{F683DEEB-E9F9-4385-99C8-B369DF95549B}" srcOrd="1" destOrd="0" presId="urn:microsoft.com/office/officeart/2008/layout/IncreasingCircleProcess"/>
    <dgm:cxn modelId="{6D9E840C-1C40-47FA-906A-6EED8F29B09D}" type="presParOf" srcId="{A1248729-F0D6-41BA-9ED5-CBE10462AAE4}" destId="{45F95EE2-BF1D-4CA6-9D35-C93B510D4356}" srcOrd="2" destOrd="0" presId="urn:microsoft.com/office/officeart/2008/layout/IncreasingCircleProcess"/>
    <dgm:cxn modelId="{6DA8E0CC-F813-4EF1-A468-159855924DEF}" type="presParOf" srcId="{A1248729-F0D6-41BA-9ED5-CBE10462AAE4}" destId="{46221EA6-8A4F-464C-8426-0D628B41DFA7}" srcOrd="3" destOrd="0" presId="urn:microsoft.com/office/officeart/2008/layout/IncreasingCircleProcess"/>
    <dgm:cxn modelId="{A8F316CD-BCDC-43AB-97D3-86AAA29AF43B}" type="presParOf" srcId="{2F404350-E3C5-4A9D-8ABB-C54BA54AB2F6}" destId="{6F60AE24-9961-4DAA-8F9B-1E316359A3AC}" srcOrd="1" destOrd="0" presId="urn:microsoft.com/office/officeart/2008/layout/IncreasingCircleProcess"/>
    <dgm:cxn modelId="{25182DE8-CB6B-4811-8222-0947726BDA55}" type="presParOf" srcId="{2F404350-E3C5-4A9D-8ABB-C54BA54AB2F6}" destId="{1235B65D-62BF-4732-9F3E-51D655EE40F4}" srcOrd="2" destOrd="0" presId="urn:microsoft.com/office/officeart/2008/layout/IncreasingCircleProcess"/>
    <dgm:cxn modelId="{41C68204-4AAA-4686-8FF6-85110A1305B3}" type="presParOf" srcId="{1235B65D-62BF-4732-9F3E-51D655EE40F4}" destId="{106D730B-2EE3-4CE5-A562-8585BDEF9F41}" srcOrd="0" destOrd="0" presId="urn:microsoft.com/office/officeart/2008/layout/IncreasingCircleProcess"/>
    <dgm:cxn modelId="{0F0517DE-3E4A-465A-9A12-A95AFED148C4}" type="presParOf" srcId="{1235B65D-62BF-4732-9F3E-51D655EE40F4}" destId="{2FE62F9C-E1B5-4925-A8F2-4FF54EE05205}" srcOrd="1" destOrd="0" presId="urn:microsoft.com/office/officeart/2008/layout/IncreasingCircleProcess"/>
    <dgm:cxn modelId="{F58D73AB-992B-4591-A8E2-0F752D1D4023}" type="presParOf" srcId="{1235B65D-62BF-4732-9F3E-51D655EE40F4}" destId="{67CD6CFA-46B2-45EC-93FE-BF35300DCB17}" srcOrd="2" destOrd="0" presId="urn:microsoft.com/office/officeart/2008/layout/IncreasingCircleProcess"/>
    <dgm:cxn modelId="{67F56C4B-8AEE-417A-B1C1-64218640700A}" type="presParOf" srcId="{1235B65D-62BF-4732-9F3E-51D655EE40F4}" destId="{EB41E85D-3068-4AA8-A511-76AC51666DD9}" srcOrd="3" destOrd="0" presId="urn:microsoft.com/office/officeart/2008/layout/IncreasingCircleProcess"/>
    <dgm:cxn modelId="{40412BD5-1EF0-431B-85F9-A35C67487743}" type="presParOf" srcId="{2F404350-E3C5-4A9D-8ABB-C54BA54AB2F6}" destId="{C5AEF210-F81A-4B39-AE4F-380C8DBE279A}" srcOrd="3" destOrd="0" presId="urn:microsoft.com/office/officeart/2008/layout/IncreasingCircleProcess"/>
    <dgm:cxn modelId="{904C0794-A9DC-4226-AB66-0E6E572D69D1}" type="presParOf" srcId="{2F404350-E3C5-4A9D-8ABB-C54BA54AB2F6}" destId="{77AC4086-4553-4581-BB63-5D7C11B8BD41}" srcOrd="4" destOrd="0" presId="urn:microsoft.com/office/officeart/2008/layout/IncreasingCircleProcess"/>
    <dgm:cxn modelId="{63F6C2FB-77B5-40F2-BD15-5A24A8D425B9}" type="presParOf" srcId="{77AC4086-4553-4581-BB63-5D7C11B8BD41}" destId="{8A437B2A-EC4B-4409-8FF9-4ABF91CFF7BB}" srcOrd="0" destOrd="0" presId="urn:microsoft.com/office/officeart/2008/layout/IncreasingCircleProcess"/>
    <dgm:cxn modelId="{7C1E7528-2D85-4B96-A257-3B5CC3AD02A5}" type="presParOf" srcId="{77AC4086-4553-4581-BB63-5D7C11B8BD41}" destId="{AC1D3661-FBF4-4CDB-AA28-3F860EEE5B38}" srcOrd="1" destOrd="0" presId="urn:microsoft.com/office/officeart/2008/layout/IncreasingCircleProcess"/>
    <dgm:cxn modelId="{0E466BA3-2E48-4C27-94C3-DD1AFC52C7A0}" type="presParOf" srcId="{77AC4086-4553-4581-BB63-5D7C11B8BD41}" destId="{5435121B-DFF3-4D9A-A87D-870DD71B37FF}" srcOrd="2" destOrd="0" presId="urn:microsoft.com/office/officeart/2008/layout/IncreasingCircleProcess"/>
    <dgm:cxn modelId="{DD740A70-D8A1-498C-B177-2EF387FEA27B}" type="presParOf" srcId="{77AC4086-4553-4581-BB63-5D7C11B8BD41}" destId="{278ED4D6-6CF2-43B1-A663-8785A17E4ACF}" srcOrd="3" destOrd="0" presId="urn:microsoft.com/office/officeart/2008/layout/IncreasingCircleProcess"/>
    <dgm:cxn modelId="{41372ADD-F4FE-41F7-B97E-6299C779C13C}" type="presParOf" srcId="{2F404350-E3C5-4A9D-8ABB-C54BA54AB2F6}" destId="{B5C9E50D-DC66-4B13-8CDE-906E174A2115}" srcOrd="5" destOrd="0" presId="urn:microsoft.com/office/officeart/2008/layout/IncreasingCircleProcess"/>
    <dgm:cxn modelId="{9A4BA720-7F35-46E1-8F39-90C35B9D70D1}" type="presParOf" srcId="{2F404350-E3C5-4A9D-8ABB-C54BA54AB2F6}" destId="{9D5CC499-61BD-4FF6-8F5C-659F64A9C7DB}" srcOrd="6" destOrd="0" presId="urn:microsoft.com/office/officeart/2008/layout/IncreasingCircleProcess"/>
    <dgm:cxn modelId="{9BA1D363-1546-46C4-B1DC-08BD25FFD49F}" type="presParOf" srcId="{9D5CC499-61BD-4FF6-8F5C-659F64A9C7DB}" destId="{AB9D7CA2-7B7A-447A-8C38-4FDA62D2ADA4}" srcOrd="0" destOrd="0" presId="urn:microsoft.com/office/officeart/2008/layout/IncreasingCircleProcess"/>
    <dgm:cxn modelId="{F16832D5-AD0E-4650-AA03-51A2FBEFBD0F}" type="presParOf" srcId="{9D5CC499-61BD-4FF6-8F5C-659F64A9C7DB}" destId="{E914B5BD-FA4F-4427-B112-328C85E260B8}" srcOrd="1" destOrd="0" presId="urn:microsoft.com/office/officeart/2008/layout/IncreasingCircleProcess"/>
    <dgm:cxn modelId="{25414CB1-E068-4A41-A2DE-7F0B6EE53CC2}" type="presParOf" srcId="{9D5CC499-61BD-4FF6-8F5C-659F64A9C7DB}" destId="{109843AC-C250-492E-BAF7-103E98E4AE01}" srcOrd="2" destOrd="0" presId="urn:microsoft.com/office/officeart/2008/layout/IncreasingCircleProcess"/>
    <dgm:cxn modelId="{C2F0389F-880A-43A5-88E0-9D42E673E42C}" type="presParOf" srcId="{9D5CC499-61BD-4FF6-8F5C-659F64A9C7DB}" destId="{4A4F82C1-E3C3-486F-B9A5-DC9F2327472C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AA9873-AD0A-45AB-8DFD-2CFB9BF2D27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D734CB-7DD5-4674-96FD-5A8D5D6FFF11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</a:rPr>
            <a:t>Categorical Variables</a:t>
          </a:r>
        </a:p>
      </dgm:t>
    </dgm:pt>
    <dgm:pt modelId="{E32B7092-BFF6-42FA-BE2E-579DDE0F05B0}" type="parTrans" cxnId="{9EF6B324-12F1-4B36-8CDD-9D3D3632F71B}">
      <dgm:prSet/>
      <dgm:spPr/>
      <dgm:t>
        <a:bodyPr/>
        <a:lstStyle/>
        <a:p>
          <a:endParaRPr lang="en-US"/>
        </a:p>
      </dgm:t>
    </dgm:pt>
    <dgm:pt modelId="{914517D3-BB78-48EA-88CB-0F675B4358BC}" type="sibTrans" cxnId="{9EF6B324-12F1-4B36-8CDD-9D3D3632F71B}">
      <dgm:prSet/>
      <dgm:spPr/>
      <dgm:t>
        <a:bodyPr/>
        <a:lstStyle/>
        <a:p>
          <a:endParaRPr lang="en-US"/>
        </a:p>
      </dgm:t>
    </dgm:pt>
    <dgm:pt modelId="{4DA1A177-639A-4CAF-A308-8AD45F643942}">
      <dgm:prSet phldrT="[Text]"/>
      <dgm:spPr/>
      <dgm:t>
        <a:bodyPr/>
        <a:lstStyle/>
        <a:p>
          <a:r>
            <a:rPr lang="en-US" dirty="0"/>
            <a:t>Variable with codes</a:t>
          </a:r>
        </a:p>
      </dgm:t>
    </dgm:pt>
    <dgm:pt modelId="{950C7DEE-D5BD-4A1B-888A-469AA3852B7D}" type="parTrans" cxnId="{167ECC65-73EF-41DC-B01C-E27478D837FA}">
      <dgm:prSet/>
      <dgm:spPr/>
      <dgm:t>
        <a:bodyPr/>
        <a:lstStyle/>
        <a:p>
          <a:endParaRPr lang="en-US"/>
        </a:p>
      </dgm:t>
    </dgm:pt>
    <dgm:pt modelId="{100CEE52-F039-4847-BF27-2EF6D4227F55}" type="sibTrans" cxnId="{167ECC65-73EF-41DC-B01C-E27478D837FA}">
      <dgm:prSet/>
      <dgm:spPr/>
      <dgm:t>
        <a:bodyPr/>
        <a:lstStyle/>
        <a:p>
          <a:endParaRPr lang="en-US"/>
        </a:p>
      </dgm:t>
    </dgm:pt>
    <dgm:pt modelId="{CAFCE8AF-2A56-40FB-BAFB-069CCED69AF1}">
      <dgm:prSet phldrT="[Text]"/>
      <dgm:spPr/>
      <dgm:t>
        <a:bodyPr/>
        <a:lstStyle/>
        <a:p>
          <a:r>
            <a:rPr lang="en-US" dirty="0"/>
            <a:t>Numerical Variables</a:t>
          </a:r>
        </a:p>
      </dgm:t>
    </dgm:pt>
    <dgm:pt modelId="{AA07DC54-9587-45BA-A225-7FF358FF8CE8}" type="parTrans" cxnId="{A5EAE0C6-0B13-465C-9A25-2BEC4BD0F330}">
      <dgm:prSet/>
      <dgm:spPr/>
      <dgm:t>
        <a:bodyPr/>
        <a:lstStyle/>
        <a:p>
          <a:endParaRPr lang="en-US"/>
        </a:p>
      </dgm:t>
    </dgm:pt>
    <dgm:pt modelId="{4CC79C5A-CF8F-4DFE-9102-E1C468E83D38}" type="sibTrans" cxnId="{A5EAE0C6-0B13-465C-9A25-2BEC4BD0F330}">
      <dgm:prSet/>
      <dgm:spPr/>
      <dgm:t>
        <a:bodyPr/>
        <a:lstStyle/>
        <a:p>
          <a:endParaRPr lang="en-US"/>
        </a:p>
      </dgm:t>
    </dgm:pt>
    <dgm:pt modelId="{22C6C4EA-5055-44B1-B4E4-3EF34E545EA9}">
      <dgm:prSet phldrT="[Text]"/>
      <dgm:spPr/>
      <dgm:t>
        <a:bodyPr/>
        <a:lstStyle/>
        <a:p>
          <a:r>
            <a:rPr lang="en-US" dirty="0"/>
            <a:t>Mean</a:t>
          </a:r>
        </a:p>
      </dgm:t>
    </dgm:pt>
    <dgm:pt modelId="{63A42407-A9F8-4977-879E-AFF518350267}" type="parTrans" cxnId="{7438651D-D241-4CF1-B707-7790131E4985}">
      <dgm:prSet/>
      <dgm:spPr/>
      <dgm:t>
        <a:bodyPr/>
        <a:lstStyle/>
        <a:p>
          <a:endParaRPr lang="en-US"/>
        </a:p>
      </dgm:t>
    </dgm:pt>
    <dgm:pt modelId="{0B33B7FA-9402-46E6-8480-1A4F5BCB950E}" type="sibTrans" cxnId="{7438651D-D241-4CF1-B707-7790131E4985}">
      <dgm:prSet/>
      <dgm:spPr/>
      <dgm:t>
        <a:bodyPr/>
        <a:lstStyle/>
        <a:p>
          <a:endParaRPr lang="en-US"/>
        </a:p>
      </dgm:t>
    </dgm:pt>
    <dgm:pt modelId="{EBA78AB7-84BE-4B20-BD7F-C00200851FA2}">
      <dgm:prSet phldrT="[Text]"/>
      <dgm:spPr/>
      <dgm:t>
        <a:bodyPr/>
        <a:lstStyle/>
        <a:p>
          <a:r>
            <a:rPr lang="en-US" dirty="0"/>
            <a:t>Percentiles (P10, P25, P50, P75, P90)</a:t>
          </a:r>
        </a:p>
      </dgm:t>
    </dgm:pt>
    <dgm:pt modelId="{235D8CBD-8111-4C69-A516-293E1FD6E5DD}" type="parTrans" cxnId="{40236BB9-A935-4A09-A522-0788F575D7C3}">
      <dgm:prSet/>
      <dgm:spPr/>
      <dgm:t>
        <a:bodyPr/>
        <a:lstStyle/>
        <a:p>
          <a:endParaRPr lang="en-US"/>
        </a:p>
      </dgm:t>
    </dgm:pt>
    <dgm:pt modelId="{93DDD9AA-7AEE-4A23-B2FE-3ECC2ECF926E}" type="sibTrans" cxnId="{40236BB9-A935-4A09-A522-0788F575D7C3}">
      <dgm:prSet/>
      <dgm:spPr/>
      <dgm:t>
        <a:bodyPr/>
        <a:lstStyle/>
        <a:p>
          <a:endParaRPr lang="en-US"/>
        </a:p>
      </dgm:t>
    </dgm:pt>
    <dgm:pt modelId="{8686477F-6759-4A7F-9D61-F59940438FD7}">
      <dgm:prSet phldrT="[Text]"/>
      <dgm:spPr/>
      <dgm:t>
        <a:bodyPr/>
        <a:lstStyle/>
        <a:p>
          <a:r>
            <a:rPr lang="en-US" dirty="0"/>
            <a:t>Categorical-Numerical</a:t>
          </a:r>
        </a:p>
      </dgm:t>
    </dgm:pt>
    <dgm:pt modelId="{C55996B6-912C-4E91-8152-E5DD7BFC55CA}" type="parTrans" cxnId="{943A7CF9-12EB-4EAF-8CAD-BDAFDFCD021E}">
      <dgm:prSet/>
      <dgm:spPr/>
      <dgm:t>
        <a:bodyPr/>
        <a:lstStyle/>
        <a:p>
          <a:endParaRPr lang="en-US"/>
        </a:p>
      </dgm:t>
    </dgm:pt>
    <dgm:pt modelId="{AA6C7358-3121-4F37-8760-1BA0071BDA8E}" type="sibTrans" cxnId="{943A7CF9-12EB-4EAF-8CAD-BDAFDFCD021E}">
      <dgm:prSet/>
      <dgm:spPr/>
      <dgm:t>
        <a:bodyPr/>
        <a:lstStyle/>
        <a:p>
          <a:endParaRPr lang="en-US"/>
        </a:p>
      </dgm:t>
    </dgm:pt>
    <dgm:pt modelId="{19859C49-C65F-4908-ACF6-EC4FEE7567D6}">
      <dgm:prSet phldrT="[Text]"/>
      <dgm:spPr/>
      <dgm:t>
        <a:bodyPr/>
        <a:lstStyle/>
        <a:p>
          <a:r>
            <a:rPr lang="en-US" dirty="0"/>
            <a:t>Categorical-Categorical</a:t>
          </a:r>
        </a:p>
      </dgm:t>
    </dgm:pt>
    <dgm:pt modelId="{2FD4FA04-DD43-40B4-A289-0A09E0A3D40F}" type="parTrans" cxnId="{771C8639-3894-4C45-94C0-96C517578A17}">
      <dgm:prSet/>
      <dgm:spPr/>
      <dgm:t>
        <a:bodyPr/>
        <a:lstStyle/>
        <a:p>
          <a:endParaRPr lang="en-US"/>
        </a:p>
      </dgm:t>
    </dgm:pt>
    <dgm:pt modelId="{1F44B033-04A3-4BB0-A0F5-1001B7C8F5BC}" type="sibTrans" cxnId="{771C8639-3894-4C45-94C0-96C517578A17}">
      <dgm:prSet/>
      <dgm:spPr/>
      <dgm:t>
        <a:bodyPr/>
        <a:lstStyle/>
        <a:p>
          <a:endParaRPr lang="en-US"/>
        </a:p>
      </dgm:t>
    </dgm:pt>
    <dgm:pt modelId="{E9AD5AA6-4A21-4CFE-8011-7F53AFAD6525}">
      <dgm:prSet phldrT="[Text]"/>
      <dgm:spPr/>
      <dgm:t>
        <a:bodyPr/>
        <a:lstStyle/>
        <a:p>
          <a:r>
            <a:rPr lang="en-US" dirty="0"/>
            <a:t>Standard deviation</a:t>
          </a:r>
        </a:p>
      </dgm:t>
    </dgm:pt>
    <dgm:pt modelId="{547C1C74-3234-4592-8D5D-D874C4FDA189}" type="parTrans" cxnId="{CF313A9C-04B5-4FAA-B22F-2B8F920886B0}">
      <dgm:prSet/>
      <dgm:spPr/>
      <dgm:t>
        <a:bodyPr/>
        <a:lstStyle/>
        <a:p>
          <a:endParaRPr lang="en-US"/>
        </a:p>
      </dgm:t>
    </dgm:pt>
    <dgm:pt modelId="{807C9B79-122E-4E05-8B45-CA30EF9DF0D7}" type="sibTrans" cxnId="{CF313A9C-04B5-4FAA-B22F-2B8F920886B0}">
      <dgm:prSet/>
      <dgm:spPr/>
      <dgm:t>
        <a:bodyPr/>
        <a:lstStyle/>
        <a:p>
          <a:endParaRPr lang="en-US"/>
        </a:p>
      </dgm:t>
    </dgm:pt>
    <dgm:pt modelId="{A8DC38F6-A2D7-43D2-A7E5-0B70EC85D16E}">
      <dgm:prSet phldrT="[Text]"/>
      <dgm:spPr/>
      <dgm:t>
        <a:bodyPr/>
        <a:lstStyle/>
        <a:p>
          <a:r>
            <a:rPr lang="en-US" dirty="0"/>
            <a:t>Variable with codes</a:t>
          </a:r>
        </a:p>
      </dgm:t>
    </dgm:pt>
    <dgm:pt modelId="{0221BB9B-D89F-44C1-92B1-732792D03093}" type="parTrans" cxnId="{54C31858-34E5-495E-95CB-9454BA3B87ED}">
      <dgm:prSet/>
      <dgm:spPr/>
      <dgm:t>
        <a:bodyPr/>
        <a:lstStyle/>
        <a:p>
          <a:endParaRPr lang="en-US"/>
        </a:p>
      </dgm:t>
    </dgm:pt>
    <dgm:pt modelId="{63548FF6-CB96-43DE-9687-51EF86BD7B6B}" type="sibTrans" cxnId="{54C31858-34E5-495E-95CB-9454BA3B87ED}">
      <dgm:prSet/>
      <dgm:spPr/>
      <dgm:t>
        <a:bodyPr/>
        <a:lstStyle/>
        <a:p>
          <a:endParaRPr lang="en-US"/>
        </a:p>
      </dgm:t>
    </dgm:pt>
    <dgm:pt modelId="{FFF6BD66-A522-4127-8B51-B14E5581BC7D}" type="pres">
      <dgm:prSet presAssocID="{C7AA9873-AD0A-45AB-8DFD-2CFB9BF2D277}" presName="Name0" presStyleCnt="0">
        <dgm:presLayoutVars>
          <dgm:dir/>
          <dgm:animLvl val="lvl"/>
          <dgm:resizeHandles val="exact"/>
        </dgm:presLayoutVars>
      </dgm:prSet>
      <dgm:spPr/>
    </dgm:pt>
    <dgm:pt modelId="{2FC8C89A-BE4E-4B16-B388-7AAE742FED25}" type="pres">
      <dgm:prSet presAssocID="{20D734CB-7DD5-4674-96FD-5A8D5D6FFF11}" presName="linNode" presStyleCnt="0"/>
      <dgm:spPr/>
    </dgm:pt>
    <dgm:pt modelId="{E811A4F9-D190-45C1-B3D2-49669E71362F}" type="pres">
      <dgm:prSet presAssocID="{20D734CB-7DD5-4674-96FD-5A8D5D6FFF11}" presName="parTx" presStyleLbl="revTx" presStyleIdx="0" presStyleCnt="4">
        <dgm:presLayoutVars>
          <dgm:chMax val="1"/>
          <dgm:bulletEnabled val="1"/>
        </dgm:presLayoutVars>
      </dgm:prSet>
      <dgm:spPr/>
    </dgm:pt>
    <dgm:pt modelId="{3E15440F-AEC8-4963-8C0E-5DC0F039CD76}" type="pres">
      <dgm:prSet presAssocID="{20D734CB-7DD5-4674-96FD-5A8D5D6FFF11}" presName="bracket" presStyleLbl="parChTrans1D1" presStyleIdx="0" presStyleCnt="4"/>
      <dgm:spPr/>
    </dgm:pt>
    <dgm:pt modelId="{D8260378-0ACD-4E86-A2FD-B18EE4D7DDC7}" type="pres">
      <dgm:prSet presAssocID="{20D734CB-7DD5-4674-96FD-5A8D5D6FFF11}" presName="spH" presStyleCnt="0"/>
      <dgm:spPr/>
    </dgm:pt>
    <dgm:pt modelId="{76A24643-6D3B-44F1-B436-47D07AD5B2D4}" type="pres">
      <dgm:prSet presAssocID="{20D734CB-7DD5-4674-96FD-5A8D5D6FFF11}" presName="desTx" presStyleLbl="node1" presStyleIdx="0" presStyleCnt="3">
        <dgm:presLayoutVars>
          <dgm:bulletEnabled val="1"/>
        </dgm:presLayoutVars>
      </dgm:prSet>
      <dgm:spPr/>
    </dgm:pt>
    <dgm:pt modelId="{7C9E5325-0329-4427-BF09-86CAF9C608E0}" type="pres">
      <dgm:prSet presAssocID="{914517D3-BB78-48EA-88CB-0F675B4358BC}" presName="spV" presStyleCnt="0"/>
      <dgm:spPr/>
    </dgm:pt>
    <dgm:pt modelId="{1CCE8518-86D9-4847-ACD0-D1C4364C3584}" type="pres">
      <dgm:prSet presAssocID="{CAFCE8AF-2A56-40FB-BAFB-069CCED69AF1}" presName="linNode" presStyleCnt="0"/>
      <dgm:spPr/>
    </dgm:pt>
    <dgm:pt modelId="{DBD32BCA-FD9F-4152-ABF2-0BE70E30259E}" type="pres">
      <dgm:prSet presAssocID="{CAFCE8AF-2A56-40FB-BAFB-069CCED69AF1}" presName="parTx" presStyleLbl="revTx" presStyleIdx="1" presStyleCnt="4">
        <dgm:presLayoutVars>
          <dgm:chMax val="1"/>
          <dgm:bulletEnabled val="1"/>
        </dgm:presLayoutVars>
      </dgm:prSet>
      <dgm:spPr/>
    </dgm:pt>
    <dgm:pt modelId="{E4EE05EB-68F1-463A-AF47-5F6D420B6A3E}" type="pres">
      <dgm:prSet presAssocID="{CAFCE8AF-2A56-40FB-BAFB-069CCED69AF1}" presName="bracket" presStyleLbl="parChTrans1D1" presStyleIdx="1" presStyleCnt="4"/>
      <dgm:spPr/>
    </dgm:pt>
    <dgm:pt modelId="{48F63418-1B0C-44CA-8D54-D3861892D18F}" type="pres">
      <dgm:prSet presAssocID="{CAFCE8AF-2A56-40FB-BAFB-069CCED69AF1}" presName="spH" presStyleCnt="0"/>
      <dgm:spPr/>
    </dgm:pt>
    <dgm:pt modelId="{4D1459AF-9F91-440D-A117-435D05CBDE0B}" type="pres">
      <dgm:prSet presAssocID="{CAFCE8AF-2A56-40FB-BAFB-069CCED69AF1}" presName="desTx" presStyleLbl="node1" presStyleIdx="1" presStyleCnt="3">
        <dgm:presLayoutVars>
          <dgm:bulletEnabled val="1"/>
        </dgm:presLayoutVars>
      </dgm:prSet>
      <dgm:spPr/>
    </dgm:pt>
    <dgm:pt modelId="{8FAF97EA-102F-446C-9B74-C2AB209807E2}" type="pres">
      <dgm:prSet presAssocID="{4CC79C5A-CF8F-4DFE-9102-E1C468E83D38}" presName="spV" presStyleCnt="0"/>
      <dgm:spPr/>
    </dgm:pt>
    <dgm:pt modelId="{0A3472DC-10B1-4237-9BD4-D07DC768E5F4}" type="pres">
      <dgm:prSet presAssocID="{19859C49-C65F-4908-ACF6-EC4FEE7567D6}" presName="linNode" presStyleCnt="0"/>
      <dgm:spPr/>
    </dgm:pt>
    <dgm:pt modelId="{B80BF00D-EFDA-4F44-B778-12C170CC06AB}" type="pres">
      <dgm:prSet presAssocID="{19859C49-C65F-4908-ACF6-EC4FEE7567D6}" presName="parTx" presStyleLbl="revTx" presStyleIdx="2" presStyleCnt="4">
        <dgm:presLayoutVars>
          <dgm:chMax val="1"/>
          <dgm:bulletEnabled val="1"/>
        </dgm:presLayoutVars>
      </dgm:prSet>
      <dgm:spPr/>
    </dgm:pt>
    <dgm:pt modelId="{DE042883-DCB2-46B6-8F55-4665F658DC59}" type="pres">
      <dgm:prSet presAssocID="{19859C49-C65F-4908-ACF6-EC4FEE7567D6}" presName="bracket" presStyleLbl="parChTrans1D1" presStyleIdx="2" presStyleCnt="4"/>
      <dgm:spPr/>
    </dgm:pt>
    <dgm:pt modelId="{A9839C9F-291F-4DD5-A7E9-08AD06BA2D9D}" type="pres">
      <dgm:prSet presAssocID="{19859C49-C65F-4908-ACF6-EC4FEE7567D6}" presName="spH" presStyleCnt="0"/>
      <dgm:spPr/>
    </dgm:pt>
    <dgm:pt modelId="{1E4F1041-CA03-475C-A186-15F5696ADA75}" type="pres">
      <dgm:prSet presAssocID="{19859C49-C65F-4908-ACF6-EC4FEE7567D6}" presName="desTx" presStyleLbl="node1" presStyleIdx="2" presStyleCnt="3">
        <dgm:presLayoutVars>
          <dgm:bulletEnabled val="1"/>
        </dgm:presLayoutVars>
      </dgm:prSet>
      <dgm:spPr/>
    </dgm:pt>
    <dgm:pt modelId="{EA6AEF9A-6C4B-48C9-8D3C-7A8CA45208F1}" type="pres">
      <dgm:prSet presAssocID="{1F44B033-04A3-4BB0-A0F5-1001B7C8F5BC}" presName="spV" presStyleCnt="0"/>
      <dgm:spPr/>
    </dgm:pt>
    <dgm:pt modelId="{353C6B9F-D103-4A6B-A6A7-2989FA51A6B1}" type="pres">
      <dgm:prSet presAssocID="{8686477F-6759-4A7F-9D61-F59940438FD7}" presName="linNode" presStyleCnt="0"/>
      <dgm:spPr/>
    </dgm:pt>
    <dgm:pt modelId="{E9AEFE54-F96A-4FD8-9B9D-7F7C47D85EB9}" type="pres">
      <dgm:prSet presAssocID="{8686477F-6759-4A7F-9D61-F59940438FD7}" presName="parTx" presStyleLbl="revTx" presStyleIdx="3" presStyleCnt="4">
        <dgm:presLayoutVars>
          <dgm:chMax val="1"/>
          <dgm:bulletEnabled val="1"/>
        </dgm:presLayoutVars>
      </dgm:prSet>
      <dgm:spPr/>
    </dgm:pt>
    <dgm:pt modelId="{4164C647-FEAA-4FA0-AD5E-BAA7A88278BE}" type="pres">
      <dgm:prSet presAssocID="{8686477F-6759-4A7F-9D61-F59940438FD7}" presName="bracket" presStyleLbl="parChTrans1D1" presStyleIdx="3" presStyleCnt="4"/>
      <dgm:spPr/>
    </dgm:pt>
    <dgm:pt modelId="{7734955B-863A-48AF-98AE-DD1222EFE8C2}" type="pres">
      <dgm:prSet presAssocID="{8686477F-6759-4A7F-9D61-F59940438FD7}" presName="spH" presStyleCnt="0"/>
      <dgm:spPr/>
    </dgm:pt>
  </dgm:ptLst>
  <dgm:cxnLst>
    <dgm:cxn modelId="{7438651D-D241-4CF1-B707-7790131E4985}" srcId="{CAFCE8AF-2A56-40FB-BAFB-069CCED69AF1}" destId="{22C6C4EA-5055-44B1-B4E4-3EF34E545EA9}" srcOrd="0" destOrd="0" parTransId="{63A42407-A9F8-4977-879E-AFF518350267}" sibTransId="{0B33B7FA-9402-46E6-8480-1A4F5BCB950E}"/>
    <dgm:cxn modelId="{363F4F22-BF9B-4F9F-9B26-7781A383814E}" type="presOf" srcId="{C7AA9873-AD0A-45AB-8DFD-2CFB9BF2D277}" destId="{FFF6BD66-A522-4127-8B51-B14E5581BC7D}" srcOrd="0" destOrd="0" presId="urn:diagrams.loki3.com/BracketList"/>
    <dgm:cxn modelId="{9EF6B324-12F1-4B36-8CDD-9D3D3632F71B}" srcId="{C7AA9873-AD0A-45AB-8DFD-2CFB9BF2D277}" destId="{20D734CB-7DD5-4674-96FD-5A8D5D6FFF11}" srcOrd="0" destOrd="0" parTransId="{E32B7092-BFF6-42FA-BE2E-579DDE0F05B0}" sibTransId="{914517D3-BB78-48EA-88CB-0F675B4358BC}"/>
    <dgm:cxn modelId="{DE0AF728-2B9B-4642-8CE1-3E1F3C70A6B9}" type="presOf" srcId="{20D734CB-7DD5-4674-96FD-5A8D5D6FFF11}" destId="{E811A4F9-D190-45C1-B3D2-49669E71362F}" srcOrd="0" destOrd="0" presId="urn:diagrams.loki3.com/BracketList"/>
    <dgm:cxn modelId="{771C8639-3894-4C45-94C0-96C517578A17}" srcId="{C7AA9873-AD0A-45AB-8DFD-2CFB9BF2D277}" destId="{19859C49-C65F-4908-ACF6-EC4FEE7567D6}" srcOrd="2" destOrd="0" parTransId="{2FD4FA04-DD43-40B4-A289-0A09E0A3D40F}" sibTransId="{1F44B033-04A3-4BB0-A0F5-1001B7C8F5BC}"/>
    <dgm:cxn modelId="{AF2C4F3D-D1A9-4956-85F0-7783CC5450CC}" type="presOf" srcId="{22C6C4EA-5055-44B1-B4E4-3EF34E545EA9}" destId="{4D1459AF-9F91-440D-A117-435D05CBDE0B}" srcOrd="0" destOrd="0" presId="urn:diagrams.loki3.com/BracketList"/>
    <dgm:cxn modelId="{AC739C64-0D1C-401C-959D-C91162186D91}" type="presOf" srcId="{8686477F-6759-4A7F-9D61-F59940438FD7}" destId="{E9AEFE54-F96A-4FD8-9B9D-7F7C47D85EB9}" srcOrd="0" destOrd="0" presId="urn:diagrams.loki3.com/BracketList"/>
    <dgm:cxn modelId="{167ECC65-73EF-41DC-B01C-E27478D837FA}" srcId="{20D734CB-7DD5-4674-96FD-5A8D5D6FFF11}" destId="{4DA1A177-639A-4CAF-A308-8AD45F643942}" srcOrd="0" destOrd="0" parTransId="{950C7DEE-D5BD-4A1B-888A-469AA3852B7D}" sibTransId="{100CEE52-F039-4847-BF27-2EF6D4227F55}"/>
    <dgm:cxn modelId="{EBBA4D73-203B-48EC-96C6-E8B8CD943D7C}" type="presOf" srcId="{E9AD5AA6-4A21-4CFE-8011-7F53AFAD6525}" destId="{4D1459AF-9F91-440D-A117-435D05CBDE0B}" srcOrd="0" destOrd="2" presId="urn:diagrams.loki3.com/BracketList"/>
    <dgm:cxn modelId="{54C31858-34E5-495E-95CB-9454BA3B87ED}" srcId="{19859C49-C65F-4908-ACF6-EC4FEE7567D6}" destId="{A8DC38F6-A2D7-43D2-A7E5-0B70EC85D16E}" srcOrd="0" destOrd="0" parTransId="{0221BB9B-D89F-44C1-92B1-732792D03093}" sibTransId="{63548FF6-CB96-43DE-9687-51EF86BD7B6B}"/>
    <dgm:cxn modelId="{E85C2188-4361-4591-B834-12E0021A2F28}" type="presOf" srcId="{4DA1A177-639A-4CAF-A308-8AD45F643942}" destId="{76A24643-6D3B-44F1-B436-47D07AD5B2D4}" srcOrd="0" destOrd="0" presId="urn:diagrams.loki3.com/BracketList"/>
    <dgm:cxn modelId="{706A7C98-968E-4E32-8089-351116192F9E}" type="presOf" srcId="{EBA78AB7-84BE-4B20-BD7F-C00200851FA2}" destId="{4D1459AF-9F91-440D-A117-435D05CBDE0B}" srcOrd="0" destOrd="1" presId="urn:diagrams.loki3.com/BracketList"/>
    <dgm:cxn modelId="{CF313A9C-04B5-4FAA-B22F-2B8F920886B0}" srcId="{CAFCE8AF-2A56-40FB-BAFB-069CCED69AF1}" destId="{E9AD5AA6-4A21-4CFE-8011-7F53AFAD6525}" srcOrd="2" destOrd="0" parTransId="{547C1C74-3234-4592-8D5D-D874C4FDA189}" sibTransId="{807C9B79-122E-4E05-8B45-CA30EF9DF0D7}"/>
    <dgm:cxn modelId="{40236BB9-A935-4A09-A522-0788F575D7C3}" srcId="{CAFCE8AF-2A56-40FB-BAFB-069CCED69AF1}" destId="{EBA78AB7-84BE-4B20-BD7F-C00200851FA2}" srcOrd="1" destOrd="0" parTransId="{235D8CBD-8111-4C69-A516-293E1FD6E5DD}" sibTransId="{93DDD9AA-7AEE-4A23-B2FE-3ECC2ECF926E}"/>
    <dgm:cxn modelId="{B6C431BA-8F9C-4902-88A0-B015FDCBC7ED}" type="presOf" srcId="{A8DC38F6-A2D7-43D2-A7E5-0B70EC85D16E}" destId="{1E4F1041-CA03-475C-A186-15F5696ADA75}" srcOrd="0" destOrd="0" presId="urn:diagrams.loki3.com/BracketList"/>
    <dgm:cxn modelId="{3DD1B3C5-FC4F-40AA-8A45-1AED87538322}" type="presOf" srcId="{CAFCE8AF-2A56-40FB-BAFB-069CCED69AF1}" destId="{DBD32BCA-FD9F-4152-ABF2-0BE70E30259E}" srcOrd="0" destOrd="0" presId="urn:diagrams.loki3.com/BracketList"/>
    <dgm:cxn modelId="{8EBFB4C5-0D55-412E-9750-8F56A2B5F44A}" type="presOf" srcId="{19859C49-C65F-4908-ACF6-EC4FEE7567D6}" destId="{B80BF00D-EFDA-4F44-B778-12C170CC06AB}" srcOrd="0" destOrd="0" presId="urn:diagrams.loki3.com/BracketList"/>
    <dgm:cxn modelId="{A5EAE0C6-0B13-465C-9A25-2BEC4BD0F330}" srcId="{C7AA9873-AD0A-45AB-8DFD-2CFB9BF2D277}" destId="{CAFCE8AF-2A56-40FB-BAFB-069CCED69AF1}" srcOrd="1" destOrd="0" parTransId="{AA07DC54-9587-45BA-A225-7FF358FF8CE8}" sibTransId="{4CC79C5A-CF8F-4DFE-9102-E1C468E83D38}"/>
    <dgm:cxn modelId="{943A7CF9-12EB-4EAF-8CAD-BDAFDFCD021E}" srcId="{C7AA9873-AD0A-45AB-8DFD-2CFB9BF2D277}" destId="{8686477F-6759-4A7F-9D61-F59940438FD7}" srcOrd="3" destOrd="0" parTransId="{C55996B6-912C-4E91-8152-E5DD7BFC55CA}" sibTransId="{AA6C7358-3121-4F37-8760-1BA0071BDA8E}"/>
    <dgm:cxn modelId="{69E33583-811F-4F99-883B-158A80C18AD1}" type="presParOf" srcId="{FFF6BD66-A522-4127-8B51-B14E5581BC7D}" destId="{2FC8C89A-BE4E-4B16-B388-7AAE742FED25}" srcOrd="0" destOrd="0" presId="urn:diagrams.loki3.com/BracketList"/>
    <dgm:cxn modelId="{FA547039-BF0C-40BE-B62C-3D643C43DA7A}" type="presParOf" srcId="{2FC8C89A-BE4E-4B16-B388-7AAE742FED25}" destId="{E811A4F9-D190-45C1-B3D2-49669E71362F}" srcOrd="0" destOrd="0" presId="urn:diagrams.loki3.com/BracketList"/>
    <dgm:cxn modelId="{7406D10D-8CAB-4A93-A323-90C370BC3FC5}" type="presParOf" srcId="{2FC8C89A-BE4E-4B16-B388-7AAE742FED25}" destId="{3E15440F-AEC8-4963-8C0E-5DC0F039CD76}" srcOrd="1" destOrd="0" presId="urn:diagrams.loki3.com/BracketList"/>
    <dgm:cxn modelId="{5D83FCFE-1012-4FEC-A0A6-68DA77CD54B0}" type="presParOf" srcId="{2FC8C89A-BE4E-4B16-B388-7AAE742FED25}" destId="{D8260378-0ACD-4E86-A2FD-B18EE4D7DDC7}" srcOrd="2" destOrd="0" presId="urn:diagrams.loki3.com/BracketList"/>
    <dgm:cxn modelId="{3C10451F-FFB4-468C-8A57-94EDCBCF584B}" type="presParOf" srcId="{2FC8C89A-BE4E-4B16-B388-7AAE742FED25}" destId="{76A24643-6D3B-44F1-B436-47D07AD5B2D4}" srcOrd="3" destOrd="0" presId="urn:diagrams.loki3.com/BracketList"/>
    <dgm:cxn modelId="{70568869-C94F-4154-AC12-9DC8DB20A9CA}" type="presParOf" srcId="{FFF6BD66-A522-4127-8B51-B14E5581BC7D}" destId="{7C9E5325-0329-4427-BF09-86CAF9C608E0}" srcOrd="1" destOrd="0" presId="urn:diagrams.loki3.com/BracketList"/>
    <dgm:cxn modelId="{D132EB23-EE84-424B-810E-AE54DBC9FF5C}" type="presParOf" srcId="{FFF6BD66-A522-4127-8B51-B14E5581BC7D}" destId="{1CCE8518-86D9-4847-ACD0-D1C4364C3584}" srcOrd="2" destOrd="0" presId="urn:diagrams.loki3.com/BracketList"/>
    <dgm:cxn modelId="{CF367DCB-C71F-419B-909C-94D4D5D1D707}" type="presParOf" srcId="{1CCE8518-86D9-4847-ACD0-D1C4364C3584}" destId="{DBD32BCA-FD9F-4152-ABF2-0BE70E30259E}" srcOrd="0" destOrd="0" presId="urn:diagrams.loki3.com/BracketList"/>
    <dgm:cxn modelId="{BFCB7C4D-7093-4187-B035-0A7D32621A20}" type="presParOf" srcId="{1CCE8518-86D9-4847-ACD0-D1C4364C3584}" destId="{E4EE05EB-68F1-463A-AF47-5F6D420B6A3E}" srcOrd="1" destOrd="0" presId="urn:diagrams.loki3.com/BracketList"/>
    <dgm:cxn modelId="{22B87437-292E-4DCA-8688-735E7EF6A003}" type="presParOf" srcId="{1CCE8518-86D9-4847-ACD0-D1C4364C3584}" destId="{48F63418-1B0C-44CA-8D54-D3861892D18F}" srcOrd="2" destOrd="0" presId="urn:diagrams.loki3.com/BracketList"/>
    <dgm:cxn modelId="{51E313B1-8EEE-42D5-8C3F-36E12FC8A4EB}" type="presParOf" srcId="{1CCE8518-86D9-4847-ACD0-D1C4364C3584}" destId="{4D1459AF-9F91-440D-A117-435D05CBDE0B}" srcOrd="3" destOrd="0" presId="urn:diagrams.loki3.com/BracketList"/>
    <dgm:cxn modelId="{C22AB9B2-3C18-4C91-ADC7-37BF1C6F56E9}" type="presParOf" srcId="{FFF6BD66-A522-4127-8B51-B14E5581BC7D}" destId="{8FAF97EA-102F-446C-9B74-C2AB209807E2}" srcOrd="3" destOrd="0" presId="urn:diagrams.loki3.com/BracketList"/>
    <dgm:cxn modelId="{46AA6A93-233B-47FD-A652-7C2B965D04BC}" type="presParOf" srcId="{FFF6BD66-A522-4127-8B51-B14E5581BC7D}" destId="{0A3472DC-10B1-4237-9BD4-D07DC768E5F4}" srcOrd="4" destOrd="0" presId="urn:diagrams.loki3.com/BracketList"/>
    <dgm:cxn modelId="{040A60CB-6B79-4594-8574-297376B711B8}" type="presParOf" srcId="{0A3472DC-10B1-4237-9BD4-D07DC768E5F4}" destId="{B80BF00D-EFDA-4F44-B778-12C170CC06AB}" srcOrd="0" destOrd="0" presId="urn:diagrams.loki3.com/BracketList"/>
    <dgm:cxn modelId="{AFEE29A1-A371-4B61-8606-615AFF53F1EE}" type="presParOf" srcId="{0A3472DC-10B1-4237-9BD4-D07DC768E5F4}" destId="{DE042883-DCB2-46B6-8F55-4665F658DC59}" srcOrd="1" destOrd="0" presId="urn:diagrams.loki3.com/BracketList"/>
    <dgm:cxn modelId="{81410D46-86F4-45B9-B90B-161068B00AC4}" type="presParOf" srcId="{0A3472DC-10B1-4237-9BD4-D07DC768E5F4}" destId="{A9839C9F-291F-4DD5-A7E9-08AD06BA2D9D}" srcOrd="2" destOrd="0" presId="urn:diagrams.loki3.com/BracketList"/>
    <dgm:cxn modelId="{7D0722AB-DFF5-4FE7-B895-18E992F5B203}" type="presParOf" srcId="{0A3472DC-10B1-4237-9BD4-D07DC768E5F4}" destId="{1E4F1041-CA03-475C-A186-15F5696ADA75}" srcOrd="3" destOrd="0" presId="urn:diagrams.loki3.com/BracketList"/>
    <dgm:cxn modelId="{B74C3DD9-3BA2-46BB-B353-CA06EAE2E040}" type="presParOf" srcId="{FFF6BD66-A522-4127-8B51-B14E5581BC7D}" destId="{EA6AEF9A-6C4B-48C9-8D3C-7A8CA45208F1}" srcOrd="5" destOrd="0" presId="urn:diagrams.loki3.com/BracketList"/>
    <dgm:cxn modelId="{E12CABBA-30FE-4353-966A-96664DB0A8BE}" type="presParOf" srcId="{FFF6BD66-A522-4127-8B51-B14E5581BC7D}" destId="{353C6B9F-D103-4A6B-A6A7-2989FA51A6B1}" srcOrd="6" destOrd="0" presId="urn:diagrams.loki3.com/BracketList"/>
    <dgm:cxn modelId="{DC6B878B-48D0-4DBE-9759-0FD768CB8157}" type="presParOf" srcId="{353C6B9F-D103-4A6B-A6A7-2989FA51A6B1}" destId="{E9AEFE54-F96A-4FD8-9B9D-7F7C47D85EB9}" srcOrd="0" destOrd="0" presId="urn:diagrams.loki3.com/BracketList"/>
    <dgm:cxn modelId="{793256D4-2FF7-414A-A9E7-36788303F06A}" type="presParOf" srcId="{353C6B9F-D103-4A6B-A6A7-2989FA51A6B1}" destId="{4164C647-FEAA-4FA0-AD5E-BAA7A88278BE}" srcOrd="1" destOrd="0" presId="urn:diagrams.loki3.com/BracketList"/>
    <dgm:cxn modelId="{1815ABFA-7B50-47E3-87F7-4C913FA71C48}" type="presParOf" srcId="{353C6B9F-D103-4A6B-A6A7-2989FA51A6B1}" destId="{7734955B-863A-48AF-98AE-DD1222EFE8C2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317D6D-2119-4DE0-954C-A7985B599AF9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6561AA-724F-4911-B7E7-DED136FFA26C}">
      <dgm:prSet phldrT="[Text]"/>
      <dgm:spPr/>
      <dgm:t>
        <a:bodyPr/>
        <a:lstStyle/>
        <a:p>
          <a:r>
            <a:rPr lang="en-US" dirty="0">
              <a:latin typeface="Lato Regular" panose="020F0502020204030203" pitchFamily="34" charset="0"/>
            </a:rPr>
            <a:t>Sloan Database</a:t>
          </a:r>
        </a:p>
      </dgm:t>
    </dgm:pt>
    <dgm:pt modelId="{BF09606E-D37F-43E2-97F6-6BF5A54D3275}" type="parTrans" cxnId="{CF165193-CADA-4473-A851-5BB2671D1515}">
      <dgm:prSet/>
      <dgm:spPr/>
      <dgm:t>
        <a:bodyPr/>
        <a:lstStyle/>
        <a:p>
          <a:endParaRPr lang="en-US"/>
        </a:p>
      </dgm:t>
    </dgm:pt>
    <dgm:pt modelId="{68814161-C6E9-419C-BA00-13C04BF56038}" type="sibTrans" cxnId="{CF165193-CADA-4473-A851-5BB2671D1515}">
      <dgm:prSet/>
      <dgm:spPr/>
      <dgm:t>
        <a:bodyPr/>
        <a:lstStyle/>
        <a:p>
          <a:endParaRPr lang="en-US"/>
        </a:p>
      </dgm:t>
    </dgm:pt>
    <dgm:pt modelId="{68453CA6-BD4B-4EAC-AB90-57EB9696B155}">
      <dgm:prSet phldrT="[Text]"/>
      <dgm:spPr/>
      <dgm:t>
        <a:bodyPr/>
        <a:lstStyle/>
        <a:p>
          <a:r>
            <a:rPr lang="en-US" dirty="0">
              <a:latin typeface="Lato Regular" panose="020F0502020204030203" pitchFamily="34" charset="0"/>
            </a:rPr>
            <a:t>Household numbers</a:t>
          </a:r>
        </a:p>
      </dgm:t>
    </dgm:pt>
    <dgm:pt modelId="{85068637-FCF2-4BD0-9D63-68035F250C33}" type="parTrans" cxnId="{6A562556-5F21-4692-B497-E0FE8C8E2700}">
      <dgm:prSet/>
      <dgm:spPr/>
      <dgm:t>
        <a:bodyPr/>
        <a:lstStyle/>
        <a:p>
          <a:endParaRPr lang="en-US"/>
        </a:p>
      </dgm:t>
    </dgm:pt>
    <dgm:pt modelId="{E8390C6B-1BC7-4EB5-AC5F-48D5341D9649}" type="sibTrans" cxnId="{6A562556-5F21-4692-B497-E0FE8C8E2700}">
      <dgm:prSet/>
      <dgm:spPr/>
      <dgm:t>
        <a:bodyPr/>
        <a:lstStyle/>
        <a:p>
          <a:endParaRPr lang="en-US"/>
        </a:p>
      </dgm:t>
    </dgm:pt>
    <dgm:pt modelId="{1BB1EBA0-C49E-4FBA-90C6-64F45466A30D}">
      <dgm:prSet phldrT="[Text]"/>
      <dgm:spPr/>
      <dgm:t>
        <a:bodyPr/>
        <a:lstStyle/>
        <a:p>
          <a:r>
            <a:rPr lang="en-US" dirty="0">
              <a:latin typeface="Lato Regular" panose="020F0502020204030203" pitchFamily="34" charset="0"/>
            </a:rPr>
            <a:t>Average rent</a:t>
          </a:r>
        </a:p>
      </dgm:t>
    </dgm:pt>
    <dgm:pt modelId="{FECFAFF3-E4DB-479D-8655-C9BC084BCE7B}" type="parTrans" cxnId="{7BB16E8F-496A-47C9-9BB4-6D8BC6E1BBB3}">
      <dgm:prSet/>
      <dgm:spPr/>
      <dgm:t>
        <a:bodyPr/>
        <a:lstStyle/>
        <a:p>
          <a:endParaRPr lang="en-US"/>
        </a:p>
      </dgm:t>
    </dgm:pt>
    <dgm:pt modelId="{93210C75-55DE-4546-8A37-2C9DBCF091B0}" type="sibTrans" cxnId="{7BB16E8F-496A-47C9-9BB4-6D8BC6E1BBB3}">
      <dgm:prSet/>
      <dgm:spPr/>
      <dgm:t>
        <a:bodyPr/>
        <a:lstStyle/>
        <a:p>
          <a:endParaRPr lang="en-US"/>
        </a:p>
      </dgm:t>
    </dgm:pt>
    <dgm:pt modelId="{106D622D-3B88-4875-897A-A583BCA73410}">
      <dgm:prSet phldrT="[Text]"/>
      <dgm:spPr/>
      <dgm:t>
        <a:bodyPr/>
        <a:lstStyle/>
        <a:p>
          <a:r>
            <a:rPr lang="en-US" dirty="0">
              <a:latin typeface="Lato Regular" panose="020F0502020204030203" pitchFamily="34" charset="0"/>
            </a:rPr>
            <a:t>Census</a:t>
          </a:r>
        </a:p>
      </dgm:t>
    </dgm:pt>
    <dgm:pt modelId="{80C8AE2B-D886-44FB-865C-5690B63451D9}" type="parTrans" cxnId="{DDDDD4CE-23AD-43F2-859B-0FB15CEC1189}">
      <dgm:prSet/>
      <dgm:spPr/>
      <dgm:t>
        <a:bodyPr/>
        <a:lstStyle/>
        <a:p>
          <a:endParaRPr lang="en-US"/>
        </a:p>
      </dgm:t>
    </dgm:pt>
    <dgm:pt modelId="{7A5AD579-6B53-49ED-A1A4-E2F3B966E7A5}" type="sibTrans" cxnId="{DDDDD4CE-23AD-43F2-859B-0FB15CEC1189}">
      <dgm:prSet/>
      <dgm:spPr/>
      <dgm:t>
        <a:bodyPr/>
        <a:lstStyle/>
        <a:p>
          <a:endParaRPr lang="en-US"/>
        </a:p>
      </dgm:t>
    </dgm:pt>
    <dgm:pt modelId="{024850C9-96BA-4028-9298-9257171FF7C1}">
      <dgm:prSet phldrT="[Text]"/>
      <dgm:spPr/>
      <dgm:t>
        <a:bodyPr/>
        <a:lstStyle/>
        <a:p>
          <a:r>
            <a:rPr lang="en-US" dirty="0">
              <a:latin typeface="Lato Regular" panose="020F0502020204030203" pitchFamily="34" charset="0"/>
            </a:rPr>
            <a:t>Housing Units</a:t>
          </a:r>
        </a:p>
      </dgm:t>
    </dgm:pt>
    <dgm:pt modelId="{0A3BD574-72F9-47F9-9CF5-BF20D577D6FA}" type="parTrans" cxnId="{63200F96-EA05-4D16-8C5D-FB22A6C278A1}">
      <dgm:prSet/>
      <dgm:spPr/>
      <dgm:t>
        <a:bodyPr/>
        <a:lstStyle/>
        <a:p>
          <a:endParaRPr lang="en-US"/>
        </a:p>
      </dgm:t>
    </dgm:pt>
    <dgm:pt modelId="{D4A0C373-9F39-4133-8E44-082082BB19BB}" type="sibTrans" cxnId="{63200F96-EA05-4D16-8C5D-FB22A6C278A1}">
      <dgm:prSet/>
      <dgm:spPr/>
      <dgm:t>
        <a:bodyPr/>
        <a:lstStyle/>
        <a:p>
          <a:endParaRPr lang="en-US"/>
        </a:p>
      </dgm:t>
    </dgm:pt>
    <dgm:pt modelId="{AF83A869-8BEB-4715-ABE9-75E2654CD2E2}">
      <dgm:prSet phldrT="[Text]"/>
      <dgm:spPr/>
      <dgm:t>
        <a:bodyPr/>
        <a:lstStyle/>
        <a:p>
          <a:r>
            <a:rPr lang="en-US" dirty="0" err="1">
              <a:latin typeface="Lato Regular" panose="020F0502020204030203" pitchFamily="34" charset="0"/>
            </a:rPr>
            <a:t>CoreLogic</a:t>
          </a:r>
          <a:r>
            <a:rPr lang="en-US" dirty="0">
              <a:latin typeface="Lato Regular" panose="020F0502020204030203" pitchFamily="34" charset="0"/>
            </a:rPr>
            <a:t> </a:t>
          </a:r>
        </a:p>
      </dgm:t>
    </dgm:pt>
    <dgm:pt modelId="{B3E1C44B-36B0-4424-AD1A-B95F66C7F603}" type="parTrans" cxnId="{3F02EDDB-8B39-434F-8DCA-0E3647BAB38A}">
      <dgm:prSet/>
      <dgm:spPr/>
      <dgm:t>
        <a:bodyPr/>
        <a:lstStyle/>
        <a:p>
          <a:endParaRPr lang="en-US"/>
        </a:p>
      </dgm:t>
    </dgm:pt>
    <dgm:pt modelId="{94AFE3B7-30F2-439E-8713-EBCB4DB9396A}" type="sibTrans" cxnId="{3F02EDDB-8B39-434F-8DCA-0E3647BAB38A}">
      <dgm:prSet/>
      <dgm:spPr/>
      <dgm:t>
        <a:bodyPr/>
        <a:lstStyle/>
        <a:p>
          <a:endParaRPr lang="en-US"/>
        </a:p>
      </dgm:t>
    </dgm:pt>
    <dgm:pt modelId="{5D243F99-DAD1-438D-A8A8-70E93F12C198}">
      <dgm:prSet phldrT="[Text]"/>
      <dgm:spPr/>
      <dgm:t>
        <a:bodyPr/>
        <a:lstStyle/>
        <a:p>
          <a:r>
            <a:rPr lang="en-US" dirty="0">
              <a:latin typeface="Lato Regular" panose="020F0502020204030203" pitchFamily="34" charset="0"/>
            </a:rPr>
            <a:t>Housing Price Index</a:t>
          </a:r>
        </a:p>
      </dgm:t>
    </dgm:pt>
    <dgm:pt modelId="{51AEF0D6-79C5-48DC-96AE-64120B89B250}" type="parTrans" cxnId="{5ADDC3F6-FBB2-4F79-BDC0-121C248067E0}">
      <dgm:prSet/>
      <dgm:spPr/>
      <dgm:t>
        <a:bodyPr/>
        <a:lstStyle/>
        <a:p>
          <a:endParaRPr lang="en-US"/>
        </a:p>
      </dgm:t>
    </dgm:pt>
    <dgm:pt modelId="{7AFB299C-B02E-4171-9445-25151120CE57}" type="sibTrans" cxnId="{5ADDC3F6-FBB2-4F79-BDC0-121C248067E0}">
      <dgm:prSet/>
      <dgm:spPr/>
      <dgm:t>
        <a:bodyPr/>
        <a:lstStyle/>
        <a:p>
          <a:endParaRPr lang="en-US"/>
        </a:p>
      </dgm:t>
    </dgm:pt>
    <dgm:pt modelId="{C5A646CA-CC91-439C-A9F1-EB25581045DA}">
      <dgm:prSet phldrT="[Text]"/>
      <dgm:spPr/>
      <dgm:t>
        <a:bodyPr/>
        <a:lstStyle/>
        <a:p>
          <a:r>
            <a:rPr lang="en-US" dirty="0">
              <a:latin typeface="Lato Regular" panose="020F0502020204030203" pitchFamily="34" charset="0"/>
            </a:rPr>
            <a:t>Average household income</a:t>
          </a:r>
        </a:p>
      </dgm:t>
    </dgm:pt>
    <dgm:pt modelId="{58D6D8BD-8F4F-4237-B3BC-068D0D2E9008}" type="parTrans" cxnId="{D1F9356C-F3BB-4FF8-AC00-491452104DE2}">
      <dgm:prSet/>
      <dgm:spPr/>
      <dgm:t>
        <a:bodyPr/>
        <a:lstStyle/>
        <a:p>
          <a:endParaRPr lang="en-US"/>
        </a:p>
      </dgm:t>
    </dgm:pt>
    <dgm:pt modelId="{73AB41FC-60BB-4824-A957-92270BC082A4}" type="sibTrans" cxnId="{D1F9356C-F3BB-4FF8-AC00-491452104DE2}">
      <dgm:prSet/>
      <dgm:spPr/>
      <dgm:t>
        <a:bodyPr/>
        <a:lstStyle/>
        <a:p>
          <a:endParaRPr lang="en-US"/>
        </a:p>
      </dgm:t>
    </dgm:pt>
    <dgm:pt modelId="{2AC441A3-980B-43A7-84A0-3C08F42C7ABA}" type="pres">
      <dgm:prSet presAssocID="{8E317D6D-2119-4DE0-954C-A7985B599AF9}" presName="theList" presStyleCnt="0">
        <dgm:presLayoutVars>
          <dgm:dir/>
          <dgm:animLvl val="lvl"/>
          <dgm:resizeHandles val="exact"/>
        </dgm:presLayoutVars>
      </dgm:prSet>
      <dgm:spPr/>
    </dgm:pt>
    <dgm:pt modelId="{AE08E487-2367-40C0-AC23-D1E4ED25466A}" type="pres">
      <dgm:prSet presAssocID="{2E6561AA-724F-4911-B7E7-DED136FFA26C}" presName="compNode" presStyleCnt="0"/>
      <dgm:spPr/>
    </dgm:pt>
    <dgm:pt modelId="{3C279983-29AE-40C8-81FF-5937DAF336C4}" type="pres">
      <dgm:prSet presAssocID="{2E6561AA-724F-4911-B7E7-DED136FFA26C}" presName="aNode" presStyleLbl="bgShp" presStyleIdx="0" presStyleCnt="3"/>
      <dgm:spPr/>
    </dgm:pt>
    <dgm:pt modelId="{9F2B0637-7746-4134-8FB2-B4F2FA84EDFA}" type="pres">
      <dgm:prSet presAssocID="{2E6561AA-724F-4911-B7E7-DED136FFA26C}" presName="textNode" presStyleLbl="bgShp" presStyleIdx="0" presStyleCnt="3"/>
      <dgm:spPr/>
    </dgm:pt>
    <dgm:pt modelId="{67BE7748-D2D8-4655-AC1B-30ADD5FA2159}" type="pres">
      <dgm:prSet presAssocID="{2E6561AA-724F-4911-B7E7-DED136FFA26C}" presName="compChildNode" presStyleCnt="0"/>
      <dgm:spPr/>
    </dgm:pt>
    <dgm:pt modelId="{DDF9DE08-8F4E-4093-8E17-F009D7862A54}" type="pres">
      <dgm:prSet presAssocID="{2E6561AA-724F-4911-B7E7-DED136FFA26C}" presName="theInnerList" presStyleCnt="0"/>
      <dgm:spPr/>
    </dgm:pt>
    <dgm:pt modelId="{C923B4CE-3B34-4A91-9247-7180B82A8008}" type="pres">
      <dgm:prSet presAssocID="{68453CA6-BD4B-4EAC-AB90-57EB9696B155}" presName="childNode" presStyleLbl="node1" presStyleIdx="0" presStyleCnt="5">
        <dgm:presLayoutVars>
          <dgm:bulletEnabled val="1"/>
        </dgm:presLayoutVars>
      </dgm:prSet>
      <dgm:spPr/>
    </dgm:pt>
    <dgm:pt modelId="{B0C84C00-5549-4B92-801E-4E980968EFB3}" type="pres">
      <dgm:prSet presAssocID="{68453CA6-BD4B-4EAC-AB90-57EB9696B155}" presName="aSpace2" presStyleCnt="0"/>
      <dgm:spPr/>
    </dgm:pt>
    <dgm:pt modelId="{AFEEF7FA-B672-487F-B75A-C73B9A9C1F3A}" type="pres">
      <dgm:prSet presAssocID="{1BB1EBA0-C49E-4FBA-90C6-64F45466A30D}" presName="childNode" presStyleLbl="node1" presStyleIdx="1" presStyleCnt="5">
        <dgm:presLayoutVars>
          <dgm:bulletEnabled val="1"/>
        </dgm:presLayoutVars>
      </dgm:prSet>
      <dgm:spPr/>
    </dgm:pt>
    <dgm:pt modelId="{C85BFB76-B631-4EC4-9B78-3D4483882B13}" type="pres">
      <dgm:prSet presAssocID="{1BB1EBA0-C49E-4FBA-90C6-64F45466A30D}" presName="aSpace2" presStyleCnt="0"/>
      <dgm:spPr/>
    </dgm:pt>
    <dgm:pt modelId="{2E1DCAFA-2314-44C1-80C9-103FADD5230E}" type="pres">
      <dgm:prSet presAssocID="{C5A646CA-CC91-439C-A9F1-EB25581045DA}" presName="childNode" presStyleLbl="node1" presStyleIdx="2" presStyleCnt="5">
        <dgm:presLayoutVars>
          <dgm:bulletEnabled val="1"/>
        </dgm:presLayoutVars>
      </dgm:prSet>
      <dgm:spPr/>
    </dgm:pt>
    <dgm:pt modelId="{8B3BCD05-74A8-4BFE-8A1A-113F2A559B24}" type="pres">
      <dgm:prSet presAssocID="{2E6561AA-724F-4911-B7E7-DED136FFA26C}" presName="aSpace" presStyleCnt="0"/>
      <dgm:spPr/>
    </dgm:pt>
    <dgm:pt modelId="{0BFA515C-F66F-42AF-A219-21E11CAA1D88}" type="pres">
      <dgm:prSet presAssocID="{106D622D-3B88-4875-897A-A583BCA73410}" presName="compNode" presStyleCnt="0"/>
      <dgm:spPr/>
    </dgm:pt>
    <dgm:pt modelId="{B977DA16-E668-4E74-AC23-35299663BB2B}" type="pres">
      <dgm:prSet presAssocID="{106D622D-3B88-4875-897A-A583BCA73410}" presName="aNode" presStyleLbl="bgShp" presStyleIdx="1" presStyleCnt="3"/>
      <dgm:spPr/>
    </dgm:pt>
    <dgm:pt modelId="{F6F104A9-61EA-4CE9-81A9-6463CF01D660}" type="pres">
      <dgm:prSet presAssocID="{106D622D-3B88-4875-897A-A583BCA73410}" presName="textNode" presStyleLbl="bgShp" presStyleIdx="1" presStyleCnt="3"/>
      <dgm:spPr/>
    </dgm:pt>
    <dgm:pt modelId="{EC37A45E-53BE-4EE1-8C61-A8F38EE38E3C}" type="pres">
      <dgm:prSet presAssocID="{106D622D-3B88-4875-897A-A583BCA73410}" presName="compChildNode" presStyleCnt="0"/>
      <dgm:spPr/>
    </dgm:pt>
    <dgm:pt modelId="{B1586B4C-6440-40CF-B39A-49419490E8F8}" type="pres">
      <dgm:prSet presAssocID="{106D622D-3B88-4875-897A-A583BCA73410}" presName="theInnerList" presStyleCnt="0"/>
      <dgm:spPr/>
    </dgm:pt>
    <dgm:pt modelId="{555A44BE-553F-4797-872F-B1618BB90006}" type="pres">
      <dgm:prSet presAssocID="{024850C9-96BA-4028-9298-9257171FF7C1}" presName="childNode" presStyleLbl="node1" presStyleIdx="3" presStyleCnt="5">
        <dgm:presLayoutVars>
          <dgm:bulletEnabled val="1"/>
        </dgm:presLayoutVars>
      </dgm:prSet>
      <dgm:spPr/>
    </dgm:pt>
    <dgm:pt modelId="{675F615C-A6D9-4ED3-9148-AA9E2734BF49}" type="pres">
      <dgm:prSet presAssocID="{106D622D-3B88-4875-897A-A583BCA73410}" presName="aSpace" presStyleCnt="0"/>
      <dgm:spPr/>
    </dgm:pt>
    <dgm:pt modelId="{691C5592-ACFA-45D9-A632-01FDC0FFB8E8}" type="pres">
      <dgm:prSet presAssocID="{AF83A869-8BEB-4715-ABE9-75E2654CD2E2}" presName="compNode" presStyleCnt="0"/>
      <dgm:spPr/>
    </dgm:pt>
    <dgm:pt modelId="{8DD70BD3-6985-419B-B546-EB6E10821CAB}" type="pres">
      <dgm:prSet presAssocID="{AF83A869-8BEB-4715-ABE9-75E2654CD2E2}" presName="aNode" presStyleLbl="bgShp" presStyleIdx="2" presStyleCnt="3"/>
      <dgm:spPr/>
    </dgm:pt>
    <dgm:pt modelId="{E02AE2A2-407F-460D-B700-1E8C4E26C624}" type="pres">
      <dgm:prSet presAssocID="{AF83A869-8BEB-4715-ABE9-75E2654CD2E2}" presName="textNode" presStyleLbl="bgShp" presStyleIdx="2" presStyleCnt="3"/>
      <dgm:spPr/>
    </dgm:pt>
    <dgm:pt modelId="{E4032C96-1BB1-4895-A64C-02D13FD0F2D2}" type="pres">
      <dgm:prSet presAssocID="{AF83A869-8BEB-4715-ABE9-75E2654CD2E2}" presName="compChildNode" presStyleCnt="0"/>
      <dgm:spPr/>
    </dgm:pt>
    <dgm:pt modelId="{6AF8F9E0-7B1F-499D-805D-74EBC0563560}" type="pres">
      <dgm:prSet presAssocID="{AF83A869-8BEB-4715-ABE9-75E2654CD2E2}" presName="theInnerList" presStyleCnt="0"/>
      <dgm:spPr/>
    </dgm:pt>
    <dgm:pt modelId="{F9E7294D-E931-404A-A7B4-6020A4E7A576}" type="pres">
      <dgm:prSet presAssocID="{5D243F99-DAD1-438D-A8A8-70E93F12C198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18C6850C-CDD1-465E-B450-780F84FCE7B6}" type="presOf" srcId="{68453CA6-BD4B-4EAC-AB90-57EB9696B155}" destId="{C923B4CE-3B34-4A91-9247-7180B82A8008}" srcOrd="0" destOrd="0" presId="urn:microsoft.com/office/officeart/2005/8/layout/lProcess2"/>
    <dgm:cxn modelId="{7BBC4F36-CF88-43CB-8DFF-9C831D9597B8}" type="presOf" srcId="{2E6561AA-724F-4911-B7E7-DED136FFA26C}" destId="{3C279983-29AE-40C8-81FF-5937DAF336C4}" srcOrd="0" destOrd="0" presId="urn:microsoft.com/office/officeart/2005/8/layout/lProcess2"/>
    <dgm:cxn modelId="{F09F7040-B2D3-442C-A757-D425F7A0FFE5}" type="presOf" srcId="{024850C9-96BA-4028-9298-9257171FF7C1}" destId="{555A44BE-553F-4797-872F-B1618BB90006}" srcOrd="0" destOrd="0" presId="urn:microsoft.com/office/officeart/2005/8/layout/lProcess2"/>
    <dgm:cxn modelId="{8905E065-A134-4E29-8053-D3701AC0311E}" type="presOf" srcId="{C5A646CA-CC91-439C-A9F1-EB25581045DA}" destId="{2E1DCAFA-2314-44C1-80C9-103FADD5230E}" srcOrd="0" destOrd="0" presId="urn:microsoft.com/office/officeart/2005/8/layout/lProcess2"/>
    <dgm:cxn modelId="{D1F9356C-F3BB-4FF8-AC00-491452104DE2}" srcId="{2E6561AA-724F-4911-B7E7-DED136FFA26C}" destId="{C5A646CA-CC91-439C-A9F1-EB25581045DA}" srcOrd="2" destOrd="0" parTransId="{58D6D8BD-8F4F-4237-B3BC-068D0D2E9008}" sibTransId="{73AB41FC-60BB-4824-A957-92270BC082A4}"/>
    <dgm:cxn modelId="{F6B81672-2E77-4D0B-B6F8-341973896019}" type="presOf" srcId="{AF83A869-8BEB-4715-ABE9-75E2654CD2E2}" destId="{E02AE2A2-407F-460D-B700-1E8C4E26C624}" srcOrd="1" destOrd="0" presId="urn:microsoft.com/office/officeart/2005/8/layout/lProcess2"/>
    <dgm:cxn modelId="{6A562556-5F21-4692-B497-E0FE8C8E2700}" srcId="{2E6561AA-724F-4911-B7E7-DED136FFA26C}" destId="{68453CA6-BD4B-4EAC-AB90-57EB9696B155}" srcOrd="0" destOrd="0" parTransId="{85068637-FCF2-4BD0-9D63-68035F250C33}" sibTransId="{E8390C6B-1BC7-4EB5-AC5F-48D5341D9649}"/>
    <dgm:cxn modelId="{5CFE4E81-16CD-4F6B-8D90-C23D5B289E61}" type="presOf" srcId="{8E317D6D-2119-4DE0-954C-A7985B599AF9}" destId="{2AC441A3-980B-43A7-84A0-3C08F42C7ABA}" srcOrd="0" destOrd="0" presId="urn:microsoft.com/office/officeart/2005/8/layout/lProcess2"/>
    <dgm:cxn modelId="{3D8F3686-F05C-4C74-94BF-6EACBF0640B2}" type="presOf" srcId="{106D622D-3B88-4875-897A-A583BCA73410}" destId="{B977DA16-E668-4E74-AC23-35299663BB2B}" srcOrd="0" destOrd="0" presId="urn:microsoft.com/office/officeart/2005/8/layout/lProcess2"/>
    <dgm:cxn modelId="{2188DE8D-E211-4C7A-9F67-E2F578C6C3AF}" type="presOf" srcId="{5D243F99-DAD1-438D-A8A8-70E93F12C198}" destId="{F9E7294D-E931-404A-A7B4-6020A4E7A576}" srcOrd="0" destOrd="0" presId="urn:microsoft.com/office/officeart/2005/8/layout/lProcess2"/>
    <dgm:cxn modelId="{7BB16E8F-496A-47C9-9BB4-6D8BC6E1BBB3}" srcId="{2E6561AA-724F-4911-B7E7-DED136FFA26C}" destId="{1BB1EBA0-C49E-4FBA-90C6-64F45466A30D}" srcOrd="1" destOrd="0" parTransId="{FECFAFF3-E4DB-479D-8655-C9BC084BCE7B}" sibTransId="{93210C75-55DE-4546-8A37-2C9DBCF091B0}"/>
    <dgm:cxn modelId="{CF165193-CADA-4473-A851-5BB2671D1515}" srcId="{8E317D6D-2119-4DE0-954C-A7985B599AF9}" destId="{2E6561AA-724F-4911-B7E7-DED136FFA26C}" srcOrd="0" destOrd="0" parTransId="{BF09606E-D37F-43E2-97F6-6BF5A54D3275}" sibTransId="{68814161-C6E9-419C-BA00-13C04BF56038}"/>
    <dgm:cxn modelId="{63200F96-EA05-4D16-8C5D-FB22A6C278A1}" srcId="{106D622D-3B88-4875-897A-A583BCA73410}" destId="{024850C9-96BA-4028-9298-9257171FF7C1}" srcOrd="0" destOrd="0" parTransId="{0A3BD574-72F9-47F9-9CF5-BF20D577D6FA}" sibTransId="{D4A0C373-9F39-4133-8E44-082082BB19BB}"/>
    <dgm:cxn modelId="{4C8EB699-BEEA-4633-AD12-C30B88D320DA}" type="presOf" srcId="{1BB1EBA0-C49E-4FBA-90C6-64F45466A30D}" destId="{AFEEF7FA-B672-487F-B75A-C73B9A9C1F3A}" srcOrd="0" destOrd="0" presId="urn:microsoft.com/office/officeart/2005/8/layout/lProcess2"/>
    <dgm:cxn modelId="{DDDDD4CE-23AD-43F2-859B-0FB15CEC1189}" srcId="{8E317D6D-2119-4DE0-954C-A7985B599AF9}" destId="{106D622D-3B88-4875-897A-A583BCA73410}" srcOrd="1" destOrd="0" parTransId="{80C8AE2B-D886-44FB-865C-5690B63451D9}" sibTransId="{7A5AD579-6B53-49ED-A1A4-E2F3B966E7A5}"/>
    <dgm:cxn modelId="{D7A160D2-0218-4968-B13F-1A1D986C9170}" type="presOf" srcId="{106D622D-3B88-4875-897A-A583BCA73410}" destId="{F6F104A9-61EA-4CE9-81A9-6463CF01D660}" srcOrd="1" destOrd="0" presId="urn:microsoft.com/office/officeart/2005/8/layout/lProcess2"/>
    <dgm:cxn modelId="{259091D2-8E98-44AD-A2A7-F3B839562824}" type="presOf" srcId="{AF83A869-8BEB-4715-ABE9-75E2654CD2E2}" destId="{8DD70BD3-6985-419B-B546-EB6E10821CAB}" srcOrd="0" destOrd="0" presId="urn:microsoft.com/office/officeart/2005/8/layout/lProcess2"/>
    <dgm:cxn modelId="{3F02EDDB-8B39-434F-8DCA-0E3647BAB38A}" srcId="{8E317D6D-2119-4DE0-954C-A7985B599AF9}" destId="{AF83A869-8BEB-4715-ABE9-75E2654CD2E2}" srcOrd="2" destOrd="0" parTransId="{B3E1C44B-36B0-4424-AD1A-B95F66C7F603}" sibTransId="{94AFE3B7-30F2-439E-8713-EBCB4DB9396A}"/>
    <dgm:cxn modelId="{143FDEF2-38C7-439C-B19A-202B84291EA9}" type="presOf" srcId="{2E6561AA-724F-4911-B7E7-DED136FFA26C}" destId="{9F2B0637-7746-4134-8FB2-B4F2FA84EDFA}" srcOrd="1" destOrd="0" presId="urn:microsoft.com/office/officeart/2005/8/layout/lProcess2"/>
    <dgm:cxn modelId="{5ADDC3F6-FBB2-4F79-BDC0-121C248067E0}" srcId="{AF83A869-8BEB-4715-ABE9-75E2654CD2E2}" destId="{5D243F99-DAD1-438D-A8A8-70E93F12C198}" srcOrd="0" destOrd="0" parTransId="{51AEF0D6-79C5-48DC-96AE-64120B89B250}" sibTransId="{7AFB299C-B02E-4171-9445-25151120CE57}"/>
    <dgm:cxn modelId="{D23187C6-B8A2-4B17-8665-88857F296C8A}" type="presParOf" srcId="{2AC441A3-980B-43A7-84A0-3C08F42C7ABA}" destId="{AE08E487-2367-40C0-AC23-D1E4ED25466A}" srcOrd="0" destOrd="0" presId="urn:microsoft.com/office/officeart/2005/8/layout/lProcess2"/>
    <dgm:cxn modelId="{A5F95E7D-62EB-4ABD-8F0C-B69B82F942A0}" type="presParOf" srcId="{AE08E487-2367-40C0-AC23-D1E4ED25466A}" destId="{3C279983-29AE-40C8-81FF-5937DAF336C4}" srcOrd="0" destOrd="0" presId="urn:microsoft.com/office/officeart/2005/8/layout/lProcess2"/>
    <dgm:cxn modelId="{AEFB53C7-7D2F-4A83-97E1-C426C4237100}" type="presParOf" srcId="{AE08E487-2367-40C0-AC23-D1E4ED25466A}" destId="{9F2B0637-7746-4134-8FB2-B4F2FA84EDFA}" srcOrd="1" destOrd="0" presId="urn:microsoft.com/office/officeart/2005/8/layout/lProcess2"/>
    <dgm:cxn modelId="{11851CB6-113E-4AF8-A7A3-44D1050AA6BB}" type="presParOf" srcId="{AE08E487-2367-40C0-AC23-D1E4ED25466A}" destId="{67BE7748-D2D8-4655-AC1B-30ADD5FA2159}" srcOrd="2" destOrd="0" presId="urn:microsoft.com/office/officeart/2005/8/layout/lProcess2"/>
    <dgm:cxn modelId="{F44DD971-150C-4B6C-A4F9-62F2DDD5CA0C}" type="presParOf" srcId="{67BE7748-D2D8-4655-AC1B-30ADD5FA2159}" destId="{DDF9DE08-8F4E-4093-8E17-F009D7862A54}" srcOrd="0" destOrd="0" presId="urn:microsoft.com/office/officeart/2005/8/layout/lProcess2"/>
    <dgm:cxn modelId="{443A64CB-6CFE-418A-BC57-C51F33298B22}" type="presParOf" srcId="{DDF9DE08-8F4E-4093-8E17-F009D7862A54}" destId="{C923B4CE-3B34-4A91-9247-7180B82A8008}" srcOrd="0" destOrd="0" presId="urn:microsoft.com/office/officeart/2005/8/layout/lProcess2"/>
    <dgm:cxn modelId="{8CCACE8A-ABDB-43C0-B150-850DFFB2F3A5}" type="presParOf" srcId="{DDF9DE08-8F4E-4093-8E17-F009D7862A54}" destId="{B0C84C00-5549-4B92-801E-4E980968EFB3}" srcOrd="1" destOrd="0" presId="urn:microsoft.com/office/officeart/2005/8/layout/lProcess2"/>
    <dgm:cxn modelId="{1A198622-4C51-4AC9-9908-2BB9834433E6}" type="presParOf" srcId="{DDF9DE08-8F4E-4093-8E17-F009D7862A54}" destId="{AFEEF7FA-B672-487F-B75A-C73B9A9C1F3A}" srcOrd="2" destOrd="0" presId="urn:microsoft.com/office/officeart/2005/8/layout/lProcess2"/>
    <dgm:cxn modelId="{8B47E5BB-F1AD-44BD-881F-803EF04955A1}" type="presParOf" srcId="{DDF9DE08-8F4E-4093-8E17-F009D7862A54}" destId="{C85BFB76-B631-4EC4-9B78-3D4483882B13}" srcOrd="3" destOrd="0" presId="urn:microsoft.com/office/officeart/2005/8/layout/lProcess2"/>
    <dgm:cxn modelId="{EDAFFD2B-CF97-4C87-BE11-0CA6AF5AC348}" type="presParOf" srcId="{DDF9DE08-8F4E-4093-8E17-F009D7862A54}" destId="{2E1DCAFA-2314-44C1-80C9-103FADD5230E}" srcOrd="4" destOrd="0" presId="urn:microsoft.com/office/officeart/2005/8/layout/lProcess2"/>
    <dgm:cxn modelId="{8E41D21E-F65F-4744-A5E1-AC08CDA0349C}" type="presParOf" srcId="{2AC441A3-980B-43A7-84A0-3C08F42C7ABA}" destId="{8B3BCD05-74A8-4BFE-8A1A-113F2A559B24}" srcOrd="1" destOrd="0" presId="urn:microsoft.com/office/officeart/2005/8/layout/lProcess2"/>
    <dgm:cxn modelId="{286DA1FA-8F23-4F94-916B-3E967142B9BA}" type="presParOf" srcId="{2AC441A3-980B-43A7-84A0-3C08F42C7ABA}" destId="{0BFA515C-F66F-42AF-A219-21E11CAA1D88}" srcOrd="2" destOrd="0" presId="urn:microsoft.com/office/officeart/2005/8/layout/lProcess2"/>
    <dgm:cxn modelId="{CA18758B-0930-4503-97C3-482984AE8514}" type="presParOf" srcId="{0BFA515C-F66F-42AF-A219-21E11CAA1D88}" destId="{B977DA16-E668-4E74-AC23-35299663BB2B}" srcOrd="0" destOrd="0" presId="urn:microsoft.com/office/officeart/2005/8/layout/lProcess2"/>
    <dgm:cxn modelId="{FD4D2A36-FB92-4601-91C7-4BD845881262}" type="presParOf" srcId="{0BFA515C-F66F-42AF-A219-21E11CAA1D88}" destId="{F6F104A9-61EA-4CE9-81A9-6463CF01D660}" srcOrd="1" destOrd="0" presId="urn:microsoft.com/office/officeart/2005/8/layout/lProcess2"/>
    <dgm:cxn modelId="{DF13DFBC-484C-4978-88CB-D39CD752A5A1}" type="presParOf" srcId="{0BFA515C-F66F-42AF-A219-21E11CAA1D88}" destId="{EC37A45E-53BE-4EE1-8C61-A8F38EE38E3C}" srcOrd="2" destOrd="0" presId="urn:microsoft.com/office/officeart/2005/8/layout/lProcess2"/>
    <dgm:cxn modelId="{415404E2-BE4B-4256-B294-0A0FE29E895A}" type="presParOf" srcId="{EC37A45E-53BE-4EE1-8C61-A8F38EE38E3C}" destId="{B1586B4C-6440-40CF-B39A-49419490E8F8}" srcOrd="0" destOrd="0" presId="urn:microsoft.com/office/officeart/2005/8/layout/lProcess2"/>
    <dgm:cxn modelId="{559A5088-3FC6-4F4E-AD3C-F72BEFF4C400}" type="presParOf" srcId="{B1586B4C-6440-40CF-B39A-49419490E8F8}" destId="{555A44BE-553F-4797-872F-B1618BB90006}" srcOrd="0" destOrd="0" presId="urn:microsoft.com/office/officeart/2005/8/layout/lProcess2"/>
    <dgm:cxn modelId="{F2CE89EC-48B9-4A65-AA19-B2960BA82DB3}" type="presParOf" srcId="{2AC441A3-980B-43A7-84A0-3C08F42C7ABA}" destId="{675F615C-A6D9-4ED3-9148-AA9E2734BF49}" srcOrd="3" destOrd="0" presId="urn:microsoft.com/office/officeart/2005/8/layout/lProcess2"/>
    <dgm:cxn modelId="{08097F85-FCE2-4B71-B057-2B46FC712485}" type="presParOf" srcId="{2AC441A3-980B-43A7-84A0-3C08F42C7ABA}" destId="{691C5592-ACFA-45D9-A632-01FDC0FFB8E8}" srcOrd="4" destOrd="0" presId="urn:microsoft.com/office/officeart/2005/8/layout/lProcess2"/>
    <dgm:cxn modelId="{EF44E582-0512-44B4-A7A9-A5BF3CDCD308}" type="presParOf" srcId="{691C5592-ACFA-45D9-A632-01FDC0FFB8E8}" destId="{8DD70BD3-6985-419B-B546-EB6E10821CAB}" srcOrd="0" destOrd="0" presId="urn:microsoft.com/office/officeart/2005/8/layout/lProcess2"/>
    <dgm:cxn modelId="{148A1183-CF0A-4B84-9341-2D2BF1FF71E9}" type="presParOf" srcId="{691C5592-ACFA-45D9-A632-01FDC0FFB8E8}" destId="{E02AE2A2-407F-460D-B700-1E8C4E26C624}" srcOrd="1" destOrd="0" presId="urn:microsoft.com/office/officeart/2005/8/layout/lProcess2"/>
    <dgm:cxn modelId="{CF7922DB-460A-4141-B67B-223AA88FC2B2}" type="presParOf" srcId="{691C5592-ACFA-45D9-A632-01FDC0FFB8E8}" destId="{E4032C96-1BB1-4895-A64C-02D13FD0F2D2}" srcOrd="2" destOrd="0" presId="urn:microsoft.com/office/officeart/2005/8/layout/lProcess2"/>
    <dgm:cxn modelId="{70C47ECF-2FFE-4EA1-A6C3-239DBA53F6F5}" type="presParOf" srcId="{E4032C96-1BB1-4895-A64C-02D13FD0F2D2}" destId="{6AF8F9E0-7B1F-499D-805D-74EBC0563560}" srcOrd="0" destOrd="0" presId="urn:microsoft.com/office/officeart/2005/8/layout/lProcess2"/>
    <dgm:cxn modelId="{65E395F3-4F04-49BB-A4A1-82BEB1A5EB78}" type="presParOf" srcId="{6AF8F9E0-7B1F-499D-805D-74EBC0563560}" destId="{F9E7294D-E931-404A-A7B4-6020A4E7A576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72A61-EFA8-4FD5-B5CE-E94BDA313AEA}">
      <dsp:nvSpPr>
        <dsp:cNvPr id="0" name=""/>
        <dsp:cNvSpPr/>
      </dsp:nvSpPr>
      <dsp:spPr>
        <a:xfrm rot="16200000">
          <a:off x="-131321" y="1217483"/>
          <a:ext cx="2578045" cy="157545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71450" rIns="154305" bIns="17145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Lato" panose="020F0502020204030203" pitchFamily="34" charset="0"/>
              <a:cs typeface="Lao UI" panose="020B0502040204020203" pitchFamily="34" charset="0"/>
            </a:rPr>
            <a:t>Census Tract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Lato" panose="020F0502020204030203" pitchFamily="34" charset="0"/>
              <a:cs typeface="Lao UI" panose="020B0502040204020203" pitchFamily="34" charset="0"/>
            </a:rPr>
            <a:t>(HMDA)</a:t>
          </a:r>
        </a:p>
      </dsp:txBody>
      <dsp:txXfrm rot="5400000">
        <a:off x="446893" y="793111"/>
        <a:ext cx="1498537" cy="2424203"/>
      </dsp:txXfrm>
    </dsp:sp>
    <dsp:sp modelId="{1471F49B-820F-421A-B6DE-6DF55E4785AF}">
      <dsp:nvSpPr>
        <dsp:cNvPr id="0" name=""/>
        <dsp:cNvSpPr/>
      </dsp:nvSpPr>
      <dsp:spPr>
        <a:xfrm rot="5400000">
          <a:off x="1515676" y="1217483"/>
          <a:ext cx="2578045" cy="157545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05" tIns="171450" rIns="102870" bIns="17145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Lato" panose="020F0502020204030203" pitchFamily="34" charset="0"/>
            </a:rPr>
            <a:t>PUMA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Lato" panose="020F0502020204030203" pitchFamily="34" charset="0"/>
            </a:rPr>
            <a:t>(ACS)</a:t>
          </a:r>
        </a:p>
      </dsp:txBody>
      <dsp:txXfrm rot="-5400000">
        <a:off x="2016970" y="793111"/>
        <a:ext cx="1498537" cy="2424203"/>
      </dsp:txXfrm>
    </dsp:sp>
    <dsp:sp modelId="{2AFE7075-C4A2-4A8D-9128-5C81B7E3F49B}">
      <dsp:nvSpPr>
        <dsp:cNvPr id="0" name=""/>
        <dsp:cNvSpPr/>
      </dsp:nvSpPr>
      <dsp:spPr>
        <a:xfrm>
          <a:off x="1157540" y="0"/>
          <a:ext cx="1646997" cy="1646917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AE4B8-8442-47C4-93AA-08C4A87325DA}">
      <dsp:nvSpPr>
        <dsp:cNvPr id="0" name=""/>
        <dsp:cNvSpPr/>
      </dsp:nvSpPr>
      <dsp:spPr>
        <a:xfrm rot="10800000">
          <a:off x="1157540" y="2363107"/>
          <a:ext cx="1646997" cy="1646917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5B507-6025-4861-A139-6BD3E4D589D5}">
      <dsp:nvSpPr>
        <dsp:cNvPr id="0" name=""/>
        <dsp:cNvSpPr/>
      </dsp:nvSpPr>
      <dsp:spPr>
        <a:xfrm>
          <a:off x="0" y="418125"/>
          <a:ext cx="3657600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621B0-3CDB-430B-A57A-CDD04ACCB947}">
      <dsp:nvSpPr>
        <dsp:cNvPr id="0" name=""/>
        <dsp:cNvSpPr/>
      </dsp:nvSpPr>
      <dsp:spPr>
        <a:xfrm>
          <a:off x="182880" y="126286"/>
          <a:ext cx="2560320" cy="409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Lato" panose="020F0502020204030203" pitchFamily="34" charset="0"/>
            </a:rPr>
            <a:t>Census Tract 2000 to Census Tract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Lato" panose="020F0502020204030203" pitchFamily="34" charset="0"/>
            </a:rPr>
            <a:t>2010</a:t>
          </a:r>
        </a:p>
      </dsp:txBody>
      <dsp:txXfrm>
        <a:off x="202891" y="146297"/>
        <a:ext cx="2520298" cy="369897"/>
      </dsp:txXfrm>
    </dsp:sp>
    <dsp:sp modelId="{9A5FF6B5-9F44-4252-942C-0E30D15F71DC}">
      <dsp:nvSpPr>
        <dsp:cNvPr id="0" name=""/>
        <dsp:cNvSpPr/>
      </dsp:nvSpPr>
      <dsp:spPr>
        <a:xfrm>
          <a:off x="0" y="909112"/>
          <a:ext cx="3657600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7EEF4-A245-4257-A176-4490863A2B4A}">
      <dsp:nvSpPr>
        <dsp:cNvPr id="0" name=""/>
        <dsp:cNvSpPr/>
      </dsp:nvSpPr>
      <dsp:spPr>
        <a:xfrm>
          <a:off x="182880" y="662925"/>
          <a:ext cx="2560320" cy="364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Lato" panose="020F0502020204030203" pitchFamily="34" charset="0"/>
            </a:rPr>
            <a:t>PUMA 2000 to Census Tract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Lato" panose="020F0502020204030203" pitchFamily="34" charset="0"/>
            </a:rPr>
            <a:t>2010 </a:t>
          </a:r>
        </a:p>
      </dsp:txBody>
      <dsp:txXfrm>
        <a:off x="200662" y="680707"/>
        <a:ext cx="2524756" cy="328703"/>
      </dsp:txXfrm>
    </dsp:sp>
    <dsp:sp modelId="{5BFD0D0E-1B63-4473-86C4-676A5DE2B115}">
      <dsp:nvSpPr>
        <dsp:cNvPr id="0" name=""/>
        <dsp:cNvSpPr/>
      </dsp:nvSpPr>
      <dsp:spPr>
        <a:xfrm>
          <a:off x="0" y="1445752"/>
          <a:ext cx="3657600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9CE23-BF93-423F-B618-F182A1A5CFA2}">
      <dsp:nvSpPr>
        <dsp:cNvPr id="0" name=""/>
        <dsp:cNvSpPr/>
      </dsp:nvSpPr>
      <dsp:spPr>
        <a:xfrm>
          <a:off x="182880" y="1153912"/>
          <a:ext cx="2560320" cy="409919"/>
        </a:xfrm>
        <a:prstGeom prst="roundRect">
          <a:avLst/>
        </a:prstGeom>
        <a:solidFill>
          <a:srgbClr val="0096D2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629" tIns="0" rIns="7862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Lato" panose="020F0502020204030203" pitchFamily="34" charset="0"/>
            </a:rPr>
            <a:t>Census Tract  2000 to PUMA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Lato" panose="020F0502020204030203" pitchFamily="34" charset="0"/>
            </a:rPr>
            <a:t>2010</a:t>
          </a:r>
        </a:p>
      </dsp:txBody>
      <dsp:txXfrm>
        <a:off x="202891" y="1173923"/>
        <a:ext cx="2520298" cy="369897"/>
      </dsp:txXfrm>
    </dsp:sp>
    <dsp:sp modelId="{D094EF03-0972-4247-ADFD-AA4F4BE39F9A}">
      <dsp:nvSpPr>
        <dsp:cNvPr id="0" name=""/>
        <dsp:cNvSpPr/>
      </dsp:nvSpPr>
      <dsp:spPr>
        <a:xfrm>
          <a:off x="0" y="1808632"/>
          <a:ext cx="3657600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BC01D-15AF-462A-AD79-364319FB1157}">
      <dsp:nvSpPr>
        <dsp:cNvPr id="0" name=""/>
        <dsp:cNvSpPr/>
      </dsp:nvSpPr>
      <dsp:spPr>
        <a:xfrm>
          <a:off x="182880" y="1690552"/>
          <a:ext cx="256032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Lato" panose="020F0502020204030203" pitchFamily="34" charset="0"/>
            </a:rPr>
            <a:t>PUMA 2000 to PUMA 2010 </a:t>
          </a:r>
        </a:p>
      </dsp:txBody>
      <dsp:txXfrm>
        <a:off x="194408" y="1702080"/>
        <a:ext cx="2537264" cy="213104"/>
      </dsp:txXfrm>
    </dsp:sp>
    <dsp:sp modelId="{E6D4E8FE-F297-40B4-B5A5-7816C8D69F46}">
      <dsp:nvSpPr>
        <dsp:cNvPr id="0" name=""/>
        <dsp:cNvSpPr/>
      </dsp:nvSpPr>
      <dsp:spPr>
        <a:xfrm>
          <a:off x="0" y="2375353"/>
          <a:ext cx="3657600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6082D-9F53-4F10-ADA8-57352E392FDA}">
      <dsp:nvSpPr>
        <dsp:cNvPr id="0" name=""/>
        <dsp:cNvSpPr/>
      </dsp:nvSpPr>
      <dsp:spPr>
        <a:xfrm>
          <a:off x="182701" y="2053432"/>
          <a:ext cx="2557819" cy="4400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Lato" panose="020F0502020204030203" pitchFamily="34" charset="0"/>
            </a:rPr>
            <a:t>Census Tract 2010 to </a:t>
          </a:r>
          <a:r>
            <a:rPr lang="en-US" sz="1200" kern="1200" dirty="0" err="1">
              <a:latin typeface="Lato" panose="020F0502020204030203" pitchFamily="34" charset="0"/>
            </a:rPr>
            <a:t>Zipcode</a:t>
          </a:r>
          <a:r>
            <a:rPr lang="en-US" sz="1200" kern="1200" dirty="0">
              <a:latin typeface="Lato" panose="020F0502020204030203" pitchFamily="34" charset="0"/>
            </a:rPr>
            <a:t> 2010</a:t>
          </a:r>
        </a:p>
      </dsp:txBody>
      <dsp:txXfrm>
        <a:off x="204180" y="2074911"/>
        <a:ext cx="2514861" cy="397043"/>
      </dsp:txXfrm>
    </dsp:sp>
    <dsp:sp modelId="{5609357A-462C-4FA4-A44E-DEC55BF1F34A}">
      <dsp:nvSpPr>
        <dsp:cNvPr id="0" name=""/>
        <dsp:cNvSpPr/>
      </dsp:nvSpPr>
      <dsp:spPr>
        <a:xfrm>
          <a:off x="0" y="2738233"/>
          <a:ext cx="3657600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41DF2-C120-43BF-B002-0978CA1C19BE}">
      <dsp:nvSpPr>
        <dsp:cNvPr id="0" name=""/>
        <dsp:cNvSpPr/>
      </dsp:nvSpPr>
      <dsp:spPr>
        <a:xfrm>
          <a:off x="182880" y="2620153"/>
          <a:ext cx="256032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Lato" panose="020F0502020204030203" pitchFamily="34" charset="0"/>
            </a:rPr>
            <a:t>PUMA 2010 to </a:t>
          </a:r>
          <a:r>
            <a:rPr lang="en-US" sz="1200" kern="1200" dirty="0" err="1">
              <a:latin typeface="Lato" panose="020F0502020204030203" pitchFamily="34" charset="0"/>
            </a:rPr>
            <a:t>CBSA</a:t>
          </a:r>
          <a:r>
            <a:rPr lang="en-US" sz="1200" kern="1200" dirty="0">
              <a:latin typeface="Lato" panose="020F0502020204030203" pitchFamily="34" charset="0"/>
            </a:rPr>
            <a:t> 201</a:t>
          </a:r>
          <a:r>
            <a:rPr lang="en-US" altLang="zh-CN" sz="1200" kern="1200" dirty="0">
              <a:latin typeface="Lato" panose="020F0502020204030203" pitchFamily="34" charset="0"/>
            </a:rPr>
            <a:t>3</a:t>
          </a:r>
          <a:endParaRPr lang="en-US" sz="1200" kern="1200" dirty="0">
            <a:latin typeface="Lato" panose="020F0502020204030203" pitchFamily="34" charset="0"/>
          </a:endParaRPr>
        </a:p>
      </dsp:txBody>
      <dsp:txXfrm>
        <a:off x="194408" y="2631681"/>
        <a:ext cx="2537264" cy="213104"/>
      </dsp:txXfrm>
    </dsp:sp>
    <dsp:sp modelId="{C6DA0D26-0CDA-4938-A4FD-DF698809AAF6}">
      <dsp:nvSpPr>
        <dsp:cNvPr id="0" name=""/>
        <dsp:cNvSpPr/>
      </dsp:nvSpPr>
      <dsp:spPr>
        <a:xfrm>
          <a:off x="0" y="3101113"/>
          <a:ext cx="3657600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143DE-8F2E-42E1-ACD6-BC607C39E5BF}">
      <dsp:nvSpPr>
        <dsp:cNvPr id="0" name=""/>
        <dsp:cNvSpPr/>
      </dsp:nvSpPr>
      <dsp:spPr>
        <a:xfrm>
          <a:off x="182880" y="2983033"/>
          <a:ext cx="256032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Lato" panose="020F0502020204030203" pitchFamily="34" charset="0"/>
            </a:rPr>
            <a:t>PUMA 2010 to County 2014</a:t>
          </a:r>
        </a:p>
      </dsp:txBody>
      <dsp:txXfrm>
        <a:off x="194408" y="2994561"/>
        <a:ext cx="2537264" cy="21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83F78-9FCE-4492-BB3C-BB4C1D8CBCE4}">
      <dsp:nvSpPr>
        <dsp:cNvPr id="0" name=""/>
        <dsp:cNvSpPr/>
      </dsp:nvSpPr>
      <dsp:spPr>
        <a:xfrm>
          <a:off x="5078" y="0"/>
          <a:ext cx="456888" cy="45688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3DEEB-E9F9-4385-99C8-B369DF95549B}">
      <dsp:nvSpPr>
        <dsp:cNvPr id="0" name=""/>
        <dsp:cNvSpPr/>
      </dsp:nvSpPr>
      <dsp:spPr>
        <a:xfrm>
          <a:off x="50766" y="45688"/>
          <a:ext cx="365510" cy="365510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21EA6-8A4F-464C-8426-0D628B41DFA7}">
      <dsp:nvSpPr>
        <dsp:cNvPr id="0" name=""/>
        <dsp:cNvSpPr/>
      </dsp:nvSpPr>
      <dsp:spPr>
        <a:xfrm>
          <a:off x="557151" y="0"/>
          <a:ext cx="1351627" cy="456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Lato" panose="020F0502020204030203" pitchFamily="34" charset="0"/>
            </a:rPr>
            <a:t>HMDA</a:t>
          </a:r>
          <a:r>
            <a:rPr lang="en-US" sz="1400" kern="1200" dirty="0">
              <a:latin typeface="Lato" panose="020F0502020204030203" pitchFamily="34" charset="0"/>
            </a:rPr>
            <a:t> Variables</a:t>
          </a:r>
        </a:p>
      </dsp:txBody>
      <dsp:txXfrm>
        <a:off x="557151" y="0"/>
        <a:ext cx="1351627" cy="456888"/>
      </dsp:txXfrm>
    </dsp:sp>
    <dsp:sp modelId="{106D730B-2EE3-4CE5-A562-8585BDEF9F41}">
      <dsp:nvSpPr>
        <dsp:cNvPr id="0" name=""/>
        <dsp:cNvSpPr/>
      </dsp:nvSpPr>
      <dsp:spPr>
        <a:xfrm>
          <a:off x="2003963" y="9008"/>
          <a:ext cx="456888" cy="45688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62F9C-E1B5-4925-A8F2-4FF54EE05205}">
      <dsp:nvSpPr>
        <dsp:cNvPr id="0" name=""/>
        <dsp:cNvSpPr/>
      </dsp:nvSpPr>
      <dsp:spPr>
        <a:xfrm>
          <a:off x="2049652" y="54696"/>
          <a:ext cx="365510" cy="365510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1E85D-3068-4AA8-A511-76AC51666DD9}">
      <dsp:nvSpPr>
        <dsp:cNvPr id="0" name=""/>
        <dsp:cNvSpPr/>
      </dsp:nvSpPr>
      <dsp:spPr>
        <a:xfrm>
          <a:off x="2556036" y="9008"/>
          <a:ext cx="1351627" cy="456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Lato" panose="020F0502020204030203" pitchFamily="34" charset="0"/>
            </a:rPr>
            <a:t>ACS Housing </a:t>
          </a: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 panose="020F0502020204030203" pitchFamily="34" charset="0"/>
              <a:ea typeface="+mn-ea"/>
              <a:cs typeface="+mn-cs"/>
            </a:rPr>
            <a:t>Variables</a:t>
          </a:r>
        </a:p>
      </dsp:txBody>
      <dsp:txXfrm>
        <a:off x="2556036" y="9008"/>
        <a:ext cx="1351627" cy="456888"/>
      </dsp:txXfrm>
    </dsp:sp>
    <dsp:sp modelId="{8A437B2A-EC4B-4409-8FF9-4ABF91CFF7BB}">
      <dsp:nvSpPr>
        <dsp:cNvPr id="0" name=""/>
        <dsp:cNvSpPr/>
      </dsp:nvSpPr>
      <dsp:spPr>
        <a:xfrm>
          <a:off x="4002848" y="9008"/>
          <a:ext cx="456888" cy="45688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D3661-FBF4-4CDB-AA28-3F860EEE5B38}">
      <dsp:nvSpPr>
        <dsp:cNvPr id="0" name=""/>
        <dsp:cNvSpPr/>
      </dsp:nvSpPr>
      <dsp:spPr>
        <a:xfrm>
          <a:off x="4048537" y="54696"/>
          <a:ext cx="365510" cy="365510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ED4D6-6CF2-43B1-A663-8785A17E4ACF}">
      <dsp:nvSpPr>
        <dsp:cNvPr id="0" name=""/>
        <dsp:cNvSpPr/>
      </dsp:nvSpPr>
      <dsp:spPr>
        <a:xfrm>
          <a:off x="4554921" y="9008"/>
          <a:ext cx="1351627" cy="456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Lato" panose="020F0502020204030203" pitchFamily="34" charset="0"/>
            </a:rPr>
            <a:t>ACS Household Variables</a:t>
          </a:r>
        </a:p>
      </dsp:txBody>
      <dsp:txXfrm>
        <a:off x="4554921" y="9008"/>
        <a:ext cx="1351627" cy="456888"/>
      </dsp:txXfrm>
    </dsp:sp>
    <dsp:sp modelId="{AB9D7CA2-7B7A-447A-8C38-4FDA62D2ADA4}">
      <dsp:nvSpPr>
        <dsp:cNvPr id="0" name=""/>
        <dsp:cNvSpPr/>
      </dsp:nvSpPr>
      <dsp:spPr>
        <a:xfrm>
          <a:off x="6001733" y="9008"/>
          <a:ext cx="456888" cy="45688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4B5BD-FA4F-4427-B112-328C85E260B8}">
      <dsp:nvSpPr>
        <dsp:cNvPr id="0" name=""/>
        <dsp:cNvSpPr/>
      </dsp:nvSpPr>
      <dsp:spPr>
        <a:xfrm>
          <a:off x="6047422" y="54696"/>
          <a:ext cx="365510" cy="36551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F82C1-E3C3-486F-B9A5-DC9F2327472C}">
      <dsp:nvSpPr>
        <dsp:cNvPr id="0" name=""/>
        <dsp:cNvSpPr/>
      </dsp:nvSpPr>
      <dsp:spPr>
        <a:xfrm>
          <a:off x="6553806" y="9008"/>
          <a:ext cx="1351627" cy="456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Lato" panose="020F0502020204030203" pitchFamily="34" charset="0"/>
            </a:rPr>
            <a:t>ACS Person </a:t>
          </a: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 panose="020F0502020204030203" pitchFamily="34" charset="0"/>
              <a:ea typeface="+mn-ea"/>
              <a:cs typeface="+mn-cs"/>
            </a:rPr>
            <a:t>Variables</a:t>
          </a:r>
        </a:p>
      </dsp:txBody>
      <dsp:txXfrm>
        <a:off x="6553806" y="9008"/>
        <a:ext cx="1351627" cy="4568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1A4F9-D190-45C1-B3D2-49669E71362F}">
      <dsp:nvSpPr>
        <dsp:cNvPr id="0" name=""/>
        <dsp:cNvSpPr/>
      </dsp:nvSpPr>
      <dsp:spPr>
        <a:xfrm>
          <a:off x="3862" y="95251"/>
          <a:ext cx="1975696" cy="89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Lato" panose="020F0502020204030203" pitchFamily="34" charset="0"/>
            </a:rPr>
            <a:t>Categorical Variables</a:t>
          </a:r>
        </a:p>
      </dsp:txBody>
      <dsp:txXfrm>
        <a:off x="3862" y="95251"/>
        <a:ext cx="1975696" cy="897187"/>
      </dsp:txXfrm>
    </dsp:sp>
    <dsp:sp modelId="{3E15440F-AEC8-4963-8C0E-5DC0F039CD76}">
      <dsp:nvSpPr>
        <dsp:cNvPr id="0" name=""/>
        <dsp:cNvSpPr/>
      </dsp:nvSpPr>
      <dsp:spPr>
        <a:xfrm>
          <a:off x="1979559" y="95251"/>
          <a:ext cx="395139" cy="89718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24643-6D3B-44F1-B436-47D07AD5B2D4}">
      <dsp:nvSpPr>
        <dsp:cNvPr id="0" name=""/>
        <dsp:cNvSpPr/>
      </dsp:nvSpPr>
      <dsp:spPr>
        <a:xfrm>
          <a:off x="2532754" y="95251"/>
          <a:ext cx="5373895" cy="897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Variable with codes</a:t>
          </a:r>
        </a:p>
      </dsp:txBody>
      <dsp:txXfrm>
        <a:off x="2532754" y="95251"/>
        <a:ext cx="5373895" cy="897187"/>
      </dsp:txXfrm>
    </dsp:sp>
    <dsp:sp modelId="{DBD32BCA-FD9F-4152-ABF2-0BE70E30259E}">
      <dsp:nvSpPr>
        <dsp:cNvPr id="0" name=""/>
        <dsp:cNvSpPr/>
      </dsp:nvSpPr>
      <dsp:spPr>
        <a:xfrm>
          <a:off x="3862" y="1333806"/>
          <a:ext cx="1975696" cy="80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Numerical Variables</a:t>
          </a:r>
        </a:p>
      </dsp:txBody>
      <dsp:txXfrm>
        <a:off x="3862" y="1333806"/>
        <a:ext cx="1975696" cy="804375"/>
      </dsp:txXfrm>
    </dsp:sp>
    <dsp:sp modelId="{E4EE05EB-68F1-463A-AF47-5F6D420B6A3E}">
      <dsp:nvSpPr>
        <dsp:cNvPr id="0" name=""/>
        <dsp:cNvSpPr/>
      </dsp:nvSpPr>
      <dsp:spPr>
        <a:xfrm>
          <a:off x="1979559" y="1082439"/>
          <a:ext cx="395139" cy="1307109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459AF-9F91-440D-A117-435D05CBDE0B}">
      <dsp:nvSpPr>
        <dsp:cNvPr id="0" name=""/>
        <dsp:cNvSpPr/>
      </dsp:nvSpPr>
      <dsp:spPr>
        <a:xfrm>
          <a:off x="2532754" y="1082439"/>
          <a:ext cx="5373895" cy="1307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Mean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Percentiles (P10, P25, P50, P75, P90)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Standard deviation</a:t>
          </a:r>
        </a:p>
      </dsp:txBody>
      <dsp:txXfrm>
        <a:off x="2532754" y="1082439"/>
        <a:ext cx="5373895" cy="1307109"/>
      </dsp:txXfrm>
    </dsp:sp>
    <dsp:sp modelId="{B80BF00D-EFDA-4F44-B778-12C170CC06AB}">
      <dsp:nvSpPr>
        <dsp:cNvPr id="0" name=""/>
        <dsp:cNvSpPr/>
      </dsp:nvSpPr>
      <dsp:spPr>
        <a:xfrm>
          <a:off x="3862" y="2479548"/>
          <a:ext cx="1975696" cy="80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Categorical-Categorical</a:t>
          </a:r>
        </a:p>
      </dsp:txBody>
      <dsp:txXfrm>
        <a:off x="3862" y="2479548"/>
        <a:ext cx="1975696" cy="804375"/>
      </dsp:txXfrm>
    </dsp:sp>
    <dsp:sp modelId="{DE042883-DCB2-46B6-8F55-4665F658DC59}">
      <dsp:nvSpPr>
        <dsp:cNvPr id="0" name=""/>
        <dsp:cNvSpPr/>
      </dsp:nvSpPr>
      <dsp:spPr>
        <a:xfrm>
          <a:off x="1979559" y="2479548"/>
          <a:ext cx="395139" cy="8043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F1041-CA03-475C-A186-15F5696ADA75}">
      <dsp:nvSpPr>
        <dsp:cNvPr id="0" name=""/>
        <dsp:cNvSpPr/>
      </dsp:nvSpPr>
      <dsp:spPr>
        <a:xfrm>
          <a:off x="2532754" y="2479548"/>
          <a:ext cx="5373895" cy="80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Variable with codes</a:t>
          </a:r>
        </a:p>
      </dsp:txBody>
      <dsp:txXfrm>
        <a:off x="2532754" y="2479548"/>
        <a:ext cx="5373895" cy="804375"/>
      </dsp:txXfrm>
    </dsp:sp>
    <dsp:sp modelId="{E9AEFE54-F96A-4FD8-9B9D-7F7C47D85EB9}">
      <dsp:nvSpPr>
        <dsp:cNvPr id="0" name=""/>
        <dsp:cNvSpPr/>
      </dsp:nvSpPr>
      <dsp:spPr>
        <a:xfrm>
          <a:off x="3862" y="3373923"/>
          <a:ext cx="1975696" cy="80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Categorical-Numerical</a:t>
          </a:r>
        </a:p>
      </dsp:txBody>
      <dsp:txXfrm>
        <a:off x="3862" y="3373923"/>
        <a:ext cx="1975696" cy="804375"/>
      </dsp:txXfrm>
    </dsp:sp>
    <dsp:sp modelId="{4164C647-FEAA-4FA0-AD5E-BAA7A88278BE}">
      <dsp:nvSpPr>
        <dsp:cNvPr id="0" name=""/>
        <dsp:cNvSpPr/>
      </dsp:nvSpPr>
      <dsp:spPr>
        <a:xfrm>
          <a:off x="1979559" y="3373923"/>
          <a:ext cx="395139" cy="8043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79983-29AE-40C8-81FF-5937DAF336C4}">
      <dsp:nvSpPr>
        <dsp:cNvPr id="0" name=""/>
        <dsp:cNvSpPr/>
      </dsp:nvSpPr>
      <dsp:spPr>
        <a:xfrm>
          <a:off x="744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Lato Regular" panose="020F0502020204030203" pitchFamily="34" charset="0"/>
            </a:rPr>
            <a:t>Sloan Database</a:t>
          </a:r>
        </a:p>
      </dsp:txBody>
      <dsp:txXfrm>
        <a:off x="744" y="0"/>
        <a:ext cx="1934765" cy="1219200"/>
      </dsp:txXfrm>
    </dsp:sp>
    <dsp:sp modelId="{C923B4CE-3B34-4A91-9247-7180B82A8008}">
      <dsp:nvSpPr>
        <dsp:cNvPr id="0" name=""/>
        <dsp:cNvSpPr/>
      </dsp:nvSpPr>
      <dsp:spPr>
        <a:xfrm>
          <a:off x="194220" y="1219547"/>
          <a:ext cx="1547812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ato Regular" panose="020F0502020204030203" pitchFamily="34" charset="0"/>
            </a:rPr>
            <a:t>Household numbers</a:t>
          </a:r>
        </a:p>
      </dsp:txBody>
      <dsp:txXfrm>
        <a:off x="217605" y="1242932"/>
        <a:ext cx="1501042" cy="751643"/>
      </dsp:txXfrm>
    </dsp:sp>
    <dsp:sp modelId="{AFEEF7FA-B672-487F-B75A-C73B9A9C1F3A}">
      <dsp:nvSpPr>
        <dsp:cNvPr id="0" name=""/>
        <dsp:cNvSpPr/>
      </dsp:nvSpPr>
      <dsp:spPr>
        <a:xfrm>
          <a:off x="194220" y="2140793"/>
          <a:ext cx="1547812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ato Regular" panose="020F0502020204030203" pitchFamily="34" charset="0"/>
            </a:rPr>
            <a:t>Average rent</a:t>
          </a:r>
        </a:p>
      </dsp:txBody>
      <dsp:txXfrm>
        <a:off x="217605" y="2164178"/>
        <a:ext cx="1501042" cy="751643"/>
      </dsp:txXfrm>
    </dsp:sp>
    <dsp:sp modelId="{2E1DCAFA-2314-44C1-80C9-103FADD5230E}">
      <dsp:nvSpPr>
        <dsp:cNvPr id="0" name=""/>
        <dsp:cNvSpPr/>
      </dsp:nvSpPr>
      <dsp:spPr>
        <a:xfrm>
          <a:off x="194220" y="3062039"/>
          <a:ext cx="1547812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ato Regular" panose="020F0502020204030203" pitchFamily="34" charset="0"/>
            </a:rPr>
            <a:t>Average household income</a:t>
          </a:r>
        </a:p>
      </dsp:txBody>
      <dsp:txXfrm>
        <a:off x="217605" y="3085424"/>
        <a:ext cx="1501042" cy="751643"/>
      </dsp:txXfrm>
    </dsp:sp>
    <dsp:sp modelId="{B977DA16-E668-4E74-AC23-35299663BB2B}">
      <dsp:nvSpPr>
        <dsp:cNvPr id="0" name=""/>
        <dsp:cNvSpPr/>
      </dsp:nvSpPr>
      <dsp:spPr>
        <a:xfrm>
          <a:off x="2080617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Lato Regular" panose="020F0502020204030203" pitchFamily="34" charset="0"/>
            </a:rPr>
            <a:t>Census</a:t>
          </a:r>
        </a:p>
      </dsp:txBody>
      <dsp:txXfrm>
        <a:off x="2080617" y="0"/>
        <a:ext cx="1934765" cy="1219200"/>
      </dsp:txXfrm>
    </dsp:sp>
    <dsp:sp modelId="{555A44BE-553F-4797-872F-B1618BB90006}">
      <dsp:nvSpPr>
        <dsp:cNvPr id="0" name=""/>
        <dsp:cNvSpPr/>
      </dsp:nvSpPr>
      <dsp:spPr>
        <a:xfrm>
          <a:off x="2274093" y="1219200"/>
          <a:ext cx="1547812" cy="264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ato Regular" panose="020F0502020204030203" pitchFamily="34" charset="0"/>
            </a:rPr>
            <a:t>Housing Units</a:t>
          </a:r>
        </a:p>
      </dsp:txBody>
      <dsp:txXfrm>
        <a:off x="2319427" y="1264534"/>
        <a:ext cx="1457144" cy="2550932"/>
      </dsp:txXfrm>
    </dsp:sp>
    <dsp:sp modelId="{8DD70BD3-6985-419B-B546-EB6E10821CAB}">
      <dsp:nvSpPr>
        <dsp:cNvPr id="0" name=""/>
        <dsp:cNvSpPr/>
      </dsp:nvSpPr>
      <dsp:spPr>
        <a:xfrm>
          <a:off x="4160490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Lato Regular" panose="020F0502020204030203" pitchFamily="34" charset="0"/>
            </a:rPr>
            <a:t>CoreLogic</a:t>
          </a:r>
          <a:r>
            <a:rPr lang="en-US" sz="3000" kern="1200" dirty="0">
              <a:latin typeface="Lato Regular" panose="020F0502020204030203" pitchFamily="34" charset="0"/>
            </a:rPr>
            <a:t> </a:t>
          </a:r>
        </a:p>
      </dsp:txBody>
      <dsp:txXfrm>
        <a:off x="4160490" y="0"/>
        <a:ext cx="1934765" cy="1219200"/>
      </dsp:txXfrm>
    </dsp:sp>
    <dsp:sp modelId="{F9E7294D-E931-404A-A7B4-6020A4E7A576}">
      <dsp:nvSpPr>
        <dsp:cNvPr id="0" name=""/>
        <dsp:cNvSpPr/>
      </dsp:nvSpPr>
      <dsp:spPr>
        <a:xfrm>
          <a:off x="4353966" y="1219200"/>
          <a:ext cx="1547812" cy="264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ato Regular" panose="020F0502020204030203" pitchFamily="34" charset="0"/>
            </a:rPr>
            <a:t>Housing Price Index</a:t>
          </a:r>
        </a:p>
      </dsp:txBody>
      <dsp:txXfrm>
        <a:off x="4399300" y="1264534"/>
        <a:ext cx="1457144" cy="2550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Lato Regular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ato Regular" charset="0"/>
              </a:defRPr>
            </a:lvl1pPr>
          </a:lstStyle>
          <a:p>
            <a:fld id="{E0772C37-6412-E148-9EF9-BFFBDC67235F}" type="datetimeFigureOut">
              <a:rPr lang="en-US" altLang="en-US"/>
              <a:pPr/>
              <a:t>12/15/2017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Lato Regular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ato Regular" charset="0"/>
              </a:defRPr>
            </a:lvl1pPr>
          </a:lstStyle>
          <a:p>
            <a:fld id="{C8C02C63-4150-F549-905F-CDBC18D35F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6444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Lato Regular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ato Regular" charset="0"/>
              </a:defRPr>
            </a:lvl1pPr>
          </a:lstStyle>
          <a:p>
            <a:fld id="{C6F24050-6BD5-764B-91EA-4DDEA2E9B6A2}" type="datetimeFigureOut">
              <a:rPr lang="en-US" altLang="en-US"/>
              <a:pPr/>
              <a:t>12/15/2017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Lato Regular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ato Regular" charset="0"/>
              </a:defRPr>
            </a:lvl1pPr>
          </a:lstStyle>
          <a:p>
            <a:fld id="{E976630A-0264-C94E-87FF-99EDFF8895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68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ato Regular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ato Regular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ato Regular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ato Regular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ato Regular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I New Logo Comple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3276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Lato Regular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143000"/>
            <a:ext cx="9144000" cy="3657600"/>
          </a:xfrm>
        </p:spPr>
        <p:txBody>
          <a:bodyPr/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05400"/>
            <a:ext cx="7696199" cy="1371600"/>
          </a:xfr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0812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38400"/>
            <a:ext cx="7772400" cy="32766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216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gre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52600"/>
            <a:ext cx="9144000" cy="4114800"/>
          </a:xfrm>
          <a:prstGeom prst="rect">
            <a:avLst/>
          </a:prstGeom>
          <a:solidFill>
            <a:srgbClr val="E0E1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rgbClr val="000000"/>
                </a:solidFill>
              </a:defRPr>
            </a:lvl2pPr>
            <a:lvl3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3pPr>
            <a:lvl4pPr>
              <a:buClr>
                <a:schemeClr val="accent1"/>
              </a:buClr>
              <a:defRPr sz="1400">
                <a:solidFill>
                  <a:srgbClr val="000000"/>
                </a:solidFill>
              </a:defRPr>
            </a:lvl4pPr>
            <a:lvl5pPr>
              <a:buClr>
                <a:schemeClr val="accent1"/>
              </a:buClr>
              <a:defRPr sz="14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4165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4075" y="1676400"/>
            <a:ext cx="3571875" cy="381635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876" y="1676400"/>
            <a:ext cx="3489324" cy="3816350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7569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 indent="0">
              <a:lnSpc>
                <a:spcPct val="100000"/>
              </a:lnSpc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00000"/>
              </a:lnSpc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2pPr>
            <a:lvl3pPr indent="0"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5289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 indent="0">
              <a:lnSpc>
                <a:spcPct val="100000"/>
              </a:lnSpc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00000"/>
              </a:lnSpc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2pPr>
            <a:lvl3pPr indent="0"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87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 indent="0">
              <a:lnSpc>
                <a:spcPct val="100000"/>
              </a:lnSpc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00000"/>
              </a:lnSpc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2pPr>
            <a:lvl3pPr indent="0"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8834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67690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52452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2971800" cy="1695450"/>
          </a:xfrm>
        </p:spPr>
        <p:txBody>
          <a:bodyPr/>
          <a:lstStyle>
            <a:lvl1pPr algn="l">
              <a:defRPr sz="3600" b="1"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143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09800"/>
            <a:ext cx="3008313" cy="4157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30940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8305800" cy="4953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63880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6934200" cy="4529138"/>
          </a:xfrm>
        </p:spPr>
        <p:txBody>
          <a:bodyPr anchor="b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45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5715000"/>
            <a:ext cx="8580120" cy="883920"/>
            <a:chOff x="304800" y="5715000"/>
            <a:chExt cx="8580120" cy="883920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6" name="Group 5"/>
            <p:cNvGrpSpPr/>
            <p:nvPr/>
          </p:nvGrpSpPr>
          <p:grpSpPr>
            <a:xfrm>
              <a:off x="304800" y="6553200"/>
              <a:ext cx="8580120" cy="45720"/>
              <a:chOff x="304800" y="6553200"/>
              <a:chExt cx="8580120" cy="45720"/>
            </a:xfrm>
            <a:grpFill/>
          </p:grpSpPr>
          <p:sp>
            <p:nvSpPr>
              <p:cNvPr id="55" name="Rectangle 54"/>
              <p:cNvSpPr/>
              <p:nvPr/>
            </p:nvSpPr>
            <p:spPr>
              <a:xfrm>
                <a:off x="3048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72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065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58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650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43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236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28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1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614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07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99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92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785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77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370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3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55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48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41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334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26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92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04800" y="6172200"/>
              <a:ext cx="8580120" cy="45720"/>
              <a:chOff x="304800" y="6553200"/>
              <a:chExt cx="8580120" cy="45720"/>
            </a:xfrm>
            <a:grpFill/>
          </p:grpSpPr>
          <p:sp>
            <p:nvSpPr>
              <p:cNvPr id="32" name="Rectangle 31"/>
              <p:cNvSpPr/>
              <p:nvPr/>
            </p:nvSpPr>
            <p:spPr>
              <a:xfrm>
                <a:off x="3048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72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065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58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650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43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236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28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1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614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07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99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92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785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77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370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3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55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48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41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334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26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92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04800" y="5715000"/>
              <a:ext cx="8580120" cy="45720"/>
              <a:chOff x="304800" y="6553200"/>
              <a:chExt cx="8580120" cy="4572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72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065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58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650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43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236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28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1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614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07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99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92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785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77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370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3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55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48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41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334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26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92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78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tx2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8722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67063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533400"/>
            <a:ext cx="2055813" cy="518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533400"/>
            <a:ext cx="6018212" cy="518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1742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with no imag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04800" y="5715000"/>
            <a:ext cx="8580438" cy="884238"/>
            <a:chOff x="304800" y="5715000"/>
            <a:chExt cx="8580120" cy="883920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04800" y="6553200"/>
              <a:ext cx="8580120" cy="45720"/>
              <a:chOff x="304800" y="6553200"/>
              <a:chExt cx="8580120" cy="4572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4800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13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1059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39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573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653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1989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912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48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558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50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842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177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810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437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4359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95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031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95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290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262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548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8884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04800" y="6172200"/>
              <a:ext cx="8580120" cy="45720"/>
              <a:chOff x="304800" y="6553200"/>
              <a:chExt cx="8580120" cy="4572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13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1059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39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573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653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1989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912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48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558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50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842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177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810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437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4359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95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031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95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290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262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548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8884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04800" y="5715000"/>
              <a:ext cx="8580120" cy="45720"/>
              <a:chOff x="304800" y="6553200"/>
              <a:chExt cx="8580120" cy="45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13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1059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39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573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653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1989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912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48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558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50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842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177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810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437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4359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95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031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95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290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262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548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8884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78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624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04800" y="5715000"/>
            <a:ext cx="8580438" cy="884238"/>
            <a:chOff x="304800" y="5715000"/>
            <a:chExt cx="8580120" cy="883920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04800" y="6553200"/>
              <a:ext cx="8580120" cy="45720"/>
              <a:chOff x="304800" y="6553200"/>
              <a:chExt cx="8580120" cy="4572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4800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13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1059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39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573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653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1989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912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48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558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50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842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177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810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437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4359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95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031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95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290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262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548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8884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04800" y="6172200"/>
              <a:ext cx="8580120" cy="45720"/>
              <a:chOff x="304800" y="6553200"/>
              <a:chExt cx="8580120" cy="4572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13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1059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39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573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653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1989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912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48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558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50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842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177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810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437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4359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95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031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95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290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262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548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8884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04800" y="5715000"/>
              <a:ext cx="8580120" cy="45720"/>
              <a:chOff x="304800" y="6553200"/>
              <a:chExt cx="8580120" cy="45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13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1059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39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573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653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1989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912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48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558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50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842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177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810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437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4359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95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031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95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290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262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548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8884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80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0605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imag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04800" y="5715000"/>
            <a:ext cx="8580438" cy="884238"/>
            <a:chOff x="304800" y="5715000"/>
            <a:chExt cx="8580120" cy="883920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04800" y="6553200"/>
              <a:ext cx="8580120" cy="45720"/>
              <a:chOff x="304800" y="6553200"/>
              <a:chExt cx="8580120" cy="4572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4800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13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1059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39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573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653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1989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912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48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558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50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842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177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810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437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4359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95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031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95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290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262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548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8884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04800" y="6172200"/>
              <a:ext cx="8580120" cy="45720"/>
              <a:chOff x="304800" y="6553200"/>
              <a:chExt cx="8580120" cy="4572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13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1059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39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573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653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1989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912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48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558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50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842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177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810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437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4359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95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031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95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290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262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548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8884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04800" y="5715000"/>
              <a:ext cx="8580120" cy="45720"/>
              <a:chOff x="304800" y="6553200"/>
              <a:chExt cx="8580120" cy="45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13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1059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39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573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653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1989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912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48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558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50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842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177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810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437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4359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95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031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95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290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262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548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8884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78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935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602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682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4346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19200"/>
            <a:ext cx="7910512" cy="42735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85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8200"/>
            <a:ext cx="82264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784350"/>
            <a:ext cx="7910512" cy="370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Lato Regular"/>
              <a:cs typeface="Lato Regular"/>
            </a:endParaRPr>
          </a:p>
        </p:txBody>
      </p:sp>
      <p:pic>
        <p:nvPicPr>
          <p:cNvPr id="1029" name="Picture 3" descr="UI New Logo String for PPT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29400"/>
            <a:ext cx="41148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35" r:id="rId9"/>
    <p:sldLayoutId id="2147483836" r:id="rId10"/>
    <p:sldLayoutId id="2147483852" r:id="rId11"/>
    <p:sldLayoutId id="2147483837" r:id="rId12"/>
    <p:sldLayoutId id="2147483853" r:id="rId13"/>
    <p:sldLayoutId id="2147483854" r:id="rId14"/>
    <p:sldLayoutId id="2147483855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 spc="-40">
          <a:solidFill>
            <a:schemeClr val="tx1"/>
          </a:solidFill>
          <a:latin typeface="Lato Black"/>
          <a:ea typeface="MS PGothic" pitchFamily="34" charset="-128"/>
          <a:cs typeface="Lato Black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5pPr>
      <a:lvl6pPr marL="4572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6pPr>
      <a:lvl7pPr marL="9144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9pPr>
    </p:titleStyle>
    <p:bodyStyle>
      <a:lvl1pPr marL="342900" indent="-685800" algn="l" rtl="0" eaLnBrk="1" fontAlgn="base" hangingPunct="1">
        <a:lnSpc>
          <a:spcPts val="2700"/>
        </a:lnSpc>
        <a:spcBef>
          <a:spcPct val="20000"/>
        </a:spcBef>
        <a:spcAft>
          <a:spcPct val="0"/>
        </a:spcAft>
        <a:defRPr sz="2000">
          <a:solidFill>
            <a:srgbClr val="000000"/>
          </a:solidFill>
          <a:latin typeface="Lato Regular"/>
          <a:ea typeface="MS PGothic" pitchFamily="34" charset="-128"/>
          <a:cs typeface="Lato Regular"/>
        </a:defRPr>
      </a:lvl1pPr>
      <a:lvl2pPr marL="465138" indent="-190500" algn="l" rtl="0" eaLnBrk="1" fontAlgn="base" hangingPunct="1">
        <a:lnSpc>
          <a:spcPts val="2125"/>
        </a:lnSpc>
        <a:spcBef>
          <a:spcPts val="988"/>
        </a:spcBef>
        <a:spcAft>
          <a:spcPts val="1200"/>
        </a:spcAft>
        <a:buClr>
          <a:schemeClr val="tx2"/>
        </a:buClr>
        <a:buFont typeface="Wingdings" charset="2"/>
        <a:buChar char="§"/>
        <a:defRPr sz="1600">
          <a:solidFill>
            <a:schemeClr val="tx1"/>
          </a:solidFill>
          <a:latin typeface="Lato Regular"/>
          <a:ea typeface="MS PGothic" pitchFamily="34" charset="-128"/>
          <a:cs typeface="Lato Regular"/>
        </a:defRPr>
      </a:lvl2pPr>
      <a:lvl3pPr marL="885825" indent="-136525" algn="l" rtl="0" eaLnBrk="1" fontAlgn="base" hangingPunct="1">
        <a:lnSpc>
          <a:spcPct val="85000"/>
        </a:lnSpc>
        <a:spcBef>
          <a:spcPts val="600"/>
        </a:spcBef>
        <a:spcAft>
          <a:spcPct val="0"/>
        </a:spcAft>
        <a:buClr>
          <a:schemeClr val="tx2"/>
        </a:buClr>
        <a:buFont typeface="Wingdings" charset="2"/>
        <a:buChar char="§"/>
        <a:defRPr sz="1600">
          <a:solidFill>
            <a:schemeClr val="tx1"/>
          </a:solidFill>
          <a:latin typeface="Lato Regular"/>
          <a:ea typeface="MS PGothic" pitchFamily="34" charset="-128"/>
          <a:cs typeface="Lato Regular"/>
        </a:defRPr>
      </a:lvl3pPr>
      <a:lvl4pPr marL="1141413" indent="-209550" algn="l" rtl="0" eaLnBrk="1" fontAlgn="base" hangingPunct="1">
        <a:lnSpc>
          <a:spcPct val="85000"/>
        </a:lnSpc>
        <a:spcBef>
          <a:spcPts val="600"/>
        </a:spcBef>
        <a:spcAft>
          <a:spcPct val="0"/>
        </a:spcAft>
        <a:buClr>
          <a:schemeClr val="tx2"/>
        </a:buClr>
        <a:buFont typeface="Wingdings" charset="2"/>
        <a:buChar char="§"/>
        <a:defRPr sz="1400">
          <a:solidFill>
            <a:schemeClr val="tx1"/>
          </a:solidFill>
          <a:latin typeface="Lato Regular"/>
          <a:ea typeface="MS PGothic" pitchFamily="34" charset="-128"/>
          <a:cs typeface="Lato Regular"/>
        </a:defRPr>
      </a:lvl4pPr>
      <a:lvl5pPr marL="1370013" indent="-1714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1400">
          <a:solidFill>
            <a:schemeClr val="tx1"/>
          </a:solidFill>
          <a:latin typeface="Lato Regular"/>
          <a:ea typeface="MS PGothic" pitchFamily="34" charset="-128"/>
          <a:cs typeface="Lato Regular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drf.urban.org/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Administrative Data Research Facility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Levels Available From 2001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614" y="5802280"/>
            <a:ext cx="81549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</a:rPr>
              <a:t>There are 6 databases at different geographic levels.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0600" y="6324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58" y="1295400"/>
            <a:ext cx="769424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648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use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563060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5389" y="1371600"/>
          <a:ext cx="7910512" cy="389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49601" y="2055912"/>
            <a:ext cx="1524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Number of families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</a:rPr>
              <a:t>Number of families in the household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Lato" panose="020F0502020204030203" pitchFamily="34" charset="0"/>
            </a:endParaRPr>
          </a:p>
          <a:p>
            <a:r>
              <a:rPr lang="en-US" sz="1400" b="1" dirty="0">
                <a:latin typeface="Lato" panose="020F0502020204030203" pitchFamily="34" charset="0"/>
              </a:rPr>
              <a:t>Multiple generations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</a:rPr>
              <a:t>Number of generations in the household</a:t>
            </a:r>
            <a:endParaRPr lang="en-US" sz="1400" b="1" dirty="0">
              <a:latin typeface="Lato" panose="020F0502020204030203" pitchFamily="34" charset="0"/>
            </a:endParaRPr>
          </a:p>
          <a:p>
            <a:endParaRPr lang="en-US" sz="1400" b="1" dirty="0">
              <a:latin typeface="Lato" panose="020F0502020204030203" pitchFamily="34" charset="0"/>
            </a:endParaRPr>
          </a:p>
          <a:p>
            <a:r>
              <a:rPr lang="en-US" sz="1400" b="1" dirty="0">
                <a:latin typeface="Lato" panose="020F0502020204030203" pitchFamily="34" charset="0"/>
              </a:rPr>
              <a:t>Household Income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endParaRPr lang="en-US" sz="1000" dirty="0"/>
          </a:p>
          <a:p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6654419" y="2055912"/>
            <a:ext cx="1677987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Sex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</a:rPr>
              <a:t>Whether the respondent is male or female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Lato" panose="020F0502020204030203" pitchFamily="34" charset="0"/>
            </a:endParaRPr>
          </a:p>
          <a:p>
            <a:endParaRPr lang="en-US" sz="1400" b="1" dirty="0">
              <a:latin typeface="Lato" panose="020F0502020204030203" pitchFamily="34" charset="0"/>
            </a:endParaRPr>
          </a:p>
          <a:p>
            <a:r>
              <a:rPr lang="en-US" sz="1400" b="1" dirty="0">
                <a:latin typeface="Lato" panose="020F0502020204030203" pitchFamily="34" charset="0"/>
              </a:rPr>
              <a:t>Grade Attained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</a:rPr>
              <a:t>Grade or level of recent schooling </a:t>
            </a:r>
          </a:p>
          <a:p>
            <a:endParaRPr lang="en-US" sz="1400" dirty="0">
              <a:latin typeface="Lato" panose="020F0502020204030203" pitchFamily="34" charset="0"/>
            </a:endParaRPr>
          </a:p>
          <a:p>
            <a:endParaRPr lang="en-US" sz="1400" dirty="0">
              <a:latin typeface="Lato" panose="020F0502020204030203" pitchFamily="34" charset="0"/>
            </a:endParaRPr>
          </a:p>
          <a:p>
            <a:endParaRPr lang="en-US" sz="1400" b="1" dirty="0">
              <a:latin typeface="Lato" panose="020F0502020204030203" pitchFamily="34" charset="0"/>
            </a:endParaRPr>
          </a:p>
          <a:p>
            <a:r>
              <a:rPr lang="en-US" sz="1400" b="1" dirty="0">
                <a:latin typeface="Lato" panose="020F0502020204030203" pitchFamily="34" charset="0"/>
              </a:rPr>
              <a:t>Transportation Time (minutes)</a:t>
            </a:r>
          </a:p>
          <a:p>
            <a:endParaRPr lang="en-US" sz="1000" dirty="0"/>
          </a:p>
          <a:p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711" y="5637282"/>
            <a:ext cx="7756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</a:rPr>
              <a:t>In the dataset, we have included both the raw variables from HMDA and ACS, as well as some variables which we constructed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10600" y="6324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1454" y="2070089"/>
            <a:ext cx="1524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Mortgage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</a:rPr>
              <a:t>If there is a mortgage owned free and clear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Lato" panose="020F0502020204030203" pitchFamily="34" charset="0"/>
            </a:endParaRPr>
          </a:p>
          <a:p>
            <a:r>
              <a:rPr lang="en-US" sz="1400" b="1" dirty="0">
                <a:latin typeface="Lato" panose="020F0502020204030203" pitchFamily="34" charset="0"/>
              </a:rPr>
              <a:t>Bedrooms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</a:rPr>
              <a:t>Number of bedrooms in the house</a:t>
            </a:r>
            <a:endParaRPr lang="en-US" sz="1400" b="1" dirty="0">
              <a:latin typeface="Lato" panose="020F0502020204030203" pitchFamily="34" charset="0"/>
            </a:endParaRPr>
          </a:p>
          <a:p>
            <a:endParaRPr lang="en-US" sz="1400" b="1" dirty="0">
              <a:latin typeface="Lato" panose="020F0502020204030203" pitchFamily="34" charset="0"/>
            </a:endParaRPr>
          </a:p>
          <a:p>
            <a:endParaRPr lang="en-US" sz="1400" b="1" dirty="0">
              <a:latin typeface="Lato" panose="020F0502020204030203" pitchFamily="34" charset="0"/>
            </a:endParaRPr>
          </a:p>
          <a:p>
            <a:r>
              <a:rPr lang="en-US" sz="1400" b="1" dirty="0">
                <a:latin typeface="Lato" panose="020F0502020204030203" pitchFamily="34" charset="0"/>
              </a:rPr>
              <a:t>Monthly Mortgage Payment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endParaRPr lang="en-US" sz="1000" dirty="0"/>
          </a:p>
          <a:p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2086689"/>
            <a:ext cx="1524000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Agency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</a:rPr>
              <a:t>Supervisory/regulatory agency of institution</a:t>
            </a:r>
          </a:p>
          <a:p>
            <a:endParaRPr lang="en-US" sz="1400" dirty="0">
              <a:latin typeface="Lato" panose="020F0502020204030203" pitchFamily="34" charset="0"/>
            </a:endParaRPr>
          </a:p>
          <a:p>
            <a:r>
              <a:rPr lang="en-US" sz="1400" b="1" dirty="0">
                <a:latin typeface="Lato" panose="020F0502020204030203" pitchFamily="34" charset="0"/>
              </a:rPr>
              <a:t>Loan purpose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</a:rPr>
              <a:t>Purchase, refinance, home improvement</a:t>
            </a:r>
          </a:p>
          <a:p>
            <a:endParaRPr lang="en-US" sz="1400" b="1" dirty="0">
              <a:latin typeface="Lato" panose="020F0502020204030203" pitchFamily="34" charset="0"/>
            </a:endParaRPr>
          </a:p>
          <a:p>
            <a:r>
              <a:rPr lang="en-US" sz="1400" b="1" dirty="0">
                <a:latin typeface="Lato" panose="020F0502020204030203" pitchFamily="34" charset="0"/>
              </a:rPr>
              <a:t>Loan 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endParaRPr lang="en-US" sz="1000" dirty="0"/>
          </a:p>
          <a:p>
            <a:endParaRPr lang="en-US" sz="900" dirty="0"/>
          </a:p>
        </p:txBody>
      </p:sp>
      <p:sp>
        <p:nvSpPr>
          <p:cNvPr id="3" name="Rectangle 2"/>
          <p:cNvSpPr/>
          <p:nvPr/>
        </p:nvSpPr>
        <p:spPr>
          <a:xfrm>
            <a:off x="762000" y="4572000"/>
            <a:ext cx="7603901" cy="854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166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Variable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958344"/>
              </p:ext>
            </p:extLst>
          </p:nvPr>
        </p:nvGraphicFramePr>
        <p:xfrm>
          <a:off x="455613" y="1219200"/>
          <a:ext cx="7910512" cy="427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71799" y="4496260"/>
            <a:ext cx="5394325" cy="838200"/>
          </a:xfrm>
          <a:prstGeom prst="rect">
            <a:avLst/>
          </a:prstGeom>
          <a:solidFill>
            <a:srgbClr val="0096D2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0600" y="6324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9263637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914400"/>
          </a:xfrm>
        </p:spPr>
        <p:txBody>
          <a:bodyPr/>
          <a:lstStyle/>
          <a:p>
            <a:r>
              <a:rPr lang="en-US" sz="3200" dirty="0"/>
              <a:t>Variable Name Conventions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ato Regular" panose="020F0502020204030203" pitchFamily="34" charset="0"/>
              </a:rPr>
              <a:t>It is critical to understand the naming conventions for various codes because we did a lot of crosstabs between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used “_1” “_2”, etc. to indicate the codes for all categorical variables</a:t>
            </a:r>
            <a:endParaRPr lang="en-US" sz="2000" dirty="0">
              <a:latin typeface="Lato Regular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ato Regular" panose="020F0502020204030203" pitchFamily="34" charset="0"/>
              </a:rPr>
              <a:t>For constructed variables, we put a number “1” after the variable name to indicate that it is constructed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variables that are available as both household and personal variables, we indicated the household variables with “_HH” at the end of the variable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crosstabs, we listed both variable names and codes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6324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895117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Variable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19200"/>
            <a:ext cx="8228012" cy="4953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“PURPOSE_1” from HMDA refers to a loan for home purchase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“PURPOSE_2” refers to a loan for home improvement, and 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“PURPOSE_3” refers to loan for refinancing.</a:t>
            </a:r>
          </a:p>
          <a:p>
            <a:pPr marL="542925" lvl="2" indent="0">
              <a:buNone/>
            </a:pPr>
            <a:endParaRPr lang="en-US" sz="1800" dirty="0">
              <a:latin typeface="Lato Regular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ato Regular" panose="020F0502020204030203" pitchFamily="34" charset="0"/>
              </a:rPr>
              <a:t>“RACE1_W”  from ACS refers to a person of Non-Hispanic White ethnicity</a:t>
            </a:r>
          </a:p>
          <a:p>
            <a:pPr marL="407988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Lato Regular" panose="020F0502020204030203" pitchFamily="34" charset="0"/>
              </a:rPr>
              <a:t>RACE1 was created by us from the original dataset. The 5 categories are Non-Hispanic White, Black, Asian, Hispanic, and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ato Regular" panose="020F0502020204030203" pitchFamily="34" charset="0"/>
              </a:rPr>
              <a:t>“SEX_HH” refers to whether a household head is male or female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o Regular" panose="020F0502020204030203" pitchFamily="34" charset="0"/>
              </a:rPr>
              <a:t>“SEX” is available as a personal variable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ato Regular" panose="020F0502020204030203" pitchFamily="34" charset="0"/>
              </a:rPr>
              <a:t>“SEX_1_RACE1_B” is a crosstab that refers to black 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ato Regular" panose="020F0502020204030203" pitchFamily="34" charset="0"/>
              </a:rPr>
              <a:t>“VALUEH_MORTGAGE_1” is a crosstab that shows the value of housing units for people with mortgages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ato Regular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ato Regular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ato Regular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6324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6058073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110" t="26238" r="15212" b="31635"/>
          <a:stretch/>
        </p:blipFill>
        <p:spPr>
          <a:xfrm>
            <a:off x="454022" y="2590800"/>
            <a:ext cx="8385178" cy="335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1371600"/>
            <a:ext cx="7451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ato Regular" panose="020F0502020204030203" pitchFamily="34" charset="0"/>
              </a:rPr>
              <a:t>We have a detailed data dictionary available which covers all the data types, variables, and definitions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0600" y="6324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468679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Treatment of </a:t>
            </a:r>
            <a:r>
              <a:rPr lang="en-US" dirty="0" err="1"/>
              <a:t>HMDA</a:t>
            </a:r>
            <a:r>
              <a:rPr lang="en-US" dirty="0"/>
              <a:t> Version Change</a:t>
            </a:r>
          </a:p>
        </p:txBody>
      </p:sp>
    </p:spTree>
    <p:extLst>
      <p:ext uri="{BB962C8B-B14F-4D97-AF65-F5344CB8AC3E}">
        <p14:creationId xmlns:p14="http://schemas.microsoft.com/office/powerpoint/2010/main" val="188879930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treatment of </a:t>
            </a:r>
            <a:r>
              <a:rPr lang="en-US" sz="2400" dirty="0" err="1"/>
              <a:t>HMDA</a:t>
            </a:r>
            <a:r>
              <a:rPr lang="en-US" sz="2400" dirty="0"/>
              <a:t> Database Version Change (State file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2004, a new HMDA version became available. When we compare the most recent version of HMDA to the pre-2004 version, there are three main changes.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Lien status is added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definition of agency is changed.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Race field is separated into two fields:  Ethnicity and Race.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173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type of purchaser code was slightly different before and after 2004.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2004, a code of “5” </a:t>
            </a:r>
            <a:r>
              <a:rPr lang="en-US" dirty="0">
                <a:latin typeface="Lato" panose="020F0502020204030203" pitchFamily="34" charset="0"/>
              </a:rPr>
              <a:t>represented a commercial bank and a code of “6” represented a savings bank or savings association.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After 2004, a code of  “5” represents a private securitization, and a code of “6” represents a commercial bank, savings bank, or savings association.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To treat pre-2004 variables, all variables with a code of “5” need to be re-coded as “6”. </a:t>
            </a:r>
          </a:p>
          <a:p>
            <a:pPr marL="0" indent="0"/>
            <a:endParaRPr lang="en-US" dirty="0"/>
          </a:p>
          <a:p>
            <a:pPr marL="122238" lvl="1" indent="0">
              <a:buNone/>
            </a:pPr>
            <a:endParaRPr lang="en-US" dirty="0"/>
          </a:p>
          <a:p>
            <a:pPr marL="407988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6079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Challenges for research: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Publicly available government data is messy and hard to link across geographic levels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Collaboration between researchers is limited when traditional tools like SAS and STATA are used.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Open source code and tools such as R and Python should be used to make it easier for researchers to collaborate</a:t>
            </a:r>
          </a:p>
          <a:p>
            <a:pPr>
              <a:defRPr/>
            </a:pPr>
            <a:r>
              <a:rPr lang="en-US" b="1" dirty="0"/>
              <a:t>Our solution: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Create a relational database across geographies by </a:t>
            </a:r>
            <a:r>
              <a:rPr lang="en-US" dirty="0" err="1"/>
              <a:t>crosswalking</a:t>
            </a:r>
            <a:r>
              <a:rPr lang="en-US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Databases can either be downloaded on the initial web interface or spun up into the spark social science platform for analysis.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Background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0600" y="6324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1490973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“lien” variable did not exist before 2004.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2004: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Lato" panose="020F0502020204030203" pitchFamily="34" charset="0"/>
              </a:rPr>
              <a:t>“1” represents secured by a first-lien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“2” represents secured by a subordinate lien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“3” represents not secured by a lien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“4” represents not applicable (purchased loans)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endParaRPr lang="en-US" dirty="0"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1886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Applicant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19200"/>
            <a:ext cx="7910512" cy="5791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 and co-applicant race determinations changed in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HMDA now reports both race and ethnicity. To convert the pre-2004 variables to the new version, the following steps need to be taken: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/>
              <a:t>All pre- 2004 race variables with a code of “1” need to be re-coded as having a race of “1” and an ethnicity of “2”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/>
              <a:t>All pre-2004 race variables with a code of “2” need to be re-coded as having a race of “2” and ethnicity of “2”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/>
              <a:t>All pre-2004 race variables with a code of “3” need to be re-coded as having a race of “3” and ethnicity of “2”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/>
              <a:t>All pre-2004 race variables with a code of “4” need to be re-coded as having a race of “7” and ethnicity of “1”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0798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0798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0798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54017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Applicant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/>
              <a:t>All pre-2004 race variables with a code of “5” need to be re-coded as having a race of “5” and ethnicity of “2”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/>
              <a:t>All pre-2004 race variables with a code of “6” need to be re-coded as having a race of “6” and ethnicity of “2”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/>
              <a:t>All pre-2004 race variables with a code of “7” need to be re-coded as having a race of “6” and ethnicity of “3”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/>
              <a:t>All pre-2004 race variables with a code of “8” need to be re-coded as having a race of “7” and ethnicity of “4”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0798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3823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Co-Applicant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19200"/>
            <a:ext cx="7910512" cy="4953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the race variable, HMDA now reports both race and ethnicity for the co-applicant variable as well.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convert the pre-2004 variables to the new version, the following steps need to be taken: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/>
              <a:t>All pre- 2004 co-applicant race variables with a code of “1” need to be re-coded as having a race of “1” and an ethnicity of “2”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/>
              <a:t>All pre-2004 co-applicant race variables with a code of “2” need to be re-coded as having a race of “2” and ethnicity of “2”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/>
              <a:t>All pre-2004 co-applicant race variables with a code of “3” need to be re-coded as having a race of “3” and ethnicity of “2”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/>
              <a:t>All pre-2004 co-applicant race variables with a code of “4” need to be re-coded as having a race of “7” and ethnicity of “1”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0798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311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Co-Applicant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/>
              <a:t>All pre-2004 co-applicant race variables with a code of “5” need to be re-coded as having a race of “5” and ethnicity of “2”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/>
              <a:t>All pre-2004 co-applicant race variables with a code of “6” need to be re-coded as having a race of “6” and ethnicity of “2”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/>
              <a:t>All pre-2004 co-applicant race variables with a code of “7” need to be re-coded as having a race of “6” and ethnicity of “3”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/>
              <a:t>All pre-2004 co-applicant race variables with a code of “8” need to be re-coded as having a race of “7” and ethnicity of “4”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210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Purpose and Property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19200"/>
            <a:ext cx="7910512" cy="5105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2004, loan purpose was combined with property type: “1” represented home purchase loans that are 1-4 family, “2” represented a home improvement for 1-4 family, “3” represented refinancing for 1-4 family, and “4” represented multifamily dwellings (home purchase, home improvement, and </a:t>
            </a:r>
            <a:r>
              <a:rPr lang="en-US" dirty="0" err="1"/>
              <a:t>refinancings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2004, loan purpose and property type were separate. A property type of “1” represented 1-4 family, a property type of “2” represented manufactured housing, and a property type of “3” represented multifamily. A loan purpose of “1” represents home purchase, a loan purpose of “2” represents home improvement, and a loan purpose of “3” represents a refinancing. 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7360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Purpose and Property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dirty="0">
                <a:latin typeface="Lato" panose="020F0502020204030203" pitchFamily="34" charset="0"/>
              </a:rPr>
              <a:t>treat pre-2004 variables, the following steps need to be taken: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All pre-2004 loan purpose variables with a code of “1” need to be re-coded as having a property type “1” and loan purpose of “1”. 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All pre-2004 loan purpose variables with a code of “2” need to be re-coded as having a property type of “1” and a loan purpose of  “2”.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All pre-2004 loan purpose variables with a code of “3”  need to be re-coded as having a property type of “1” and a loan purpose of “3”</a:t>
            </a:r>
          </a:p>
          <a:p>
            <a:pPr marL="407988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</a:rPr>
              <a:t>All pre-2004 loan purpose variables with a code of “4” need to be re-coded as having a property type of  “3” and a loan purpose of “N/A” since it is unclear whether they have a loan purpose of “1”, “2”, or “3”.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997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states are available? </a:t>
            </a:r>
          </a:p>
        </p:txBody>
      </p:sp>
    </p:spTree>
    <p:extLst>
      <p:ext uri="{BB962C8B-B14F-4D97-AF65-F5344CB8AC3E}">
        <p14:creationId xmlns:p14="http://schemas.microsoft.com/office/powerpoint/2010/main" val="237733011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combined HMDA-ACS does not have Puerto Rico. However, Puerto Rico (FIPS Code 72) is available in the individual HMDA file.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821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the Sloan Website and Spark</a:t>
            </a:r>
          </a:p>
        </p:txBody>
      </p:sp>
    </p:spTree>
    <p:extLst>
      <p:ext uri="{BB962C8B-B14F-4D97-AF65-F5344CB8AC3E}">
        <p14:creationId xmlns:p14="http://schemas.microsoft.com/office/powerpoint/2010/main" val="34712107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6425" cy="5683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Lato" charset="0"/>
                <a:ea typeface="Lato" charset="0"/>
                <a:cs typeface="Lato" charset="0"/>
              </a:rPr>
              <a:t>Product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229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latin typeface="Lato Regular"/>
                <a:cs typeface="Lato Regular"/>
              </a:rPr>
              <a:t>LINKED DATASETS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 Regular"/>
                <a:cs typeface="Lato Regular"/>
              </a:rPr>
              <a:t>Subset of variables from American Community Survey (ACS) and Home Mortgage Disclosure Act (HMDA) linked by geographies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 Regular"/>
                <a:cs typeface="Lato Regular"/>
              </a:rPr>
              <a:t>Data Dictionary to define these variables</a:t>
            </a:r>
          </a:p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US" dirty="0">
                <a:latin typeface="Lato Regular"/>
                <a:cs typeface="Lato Regular"/>
              </a:rPr>
              <a:t>SPARK SOCIAL SCIENCE PLATFORM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 Regular"/>
                <a:cs typeface="Lato Regular"/>
              </a:rPr>
              <a:t>Push button launch of platform from website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 Regular"/>
                <a:cs typeface="Lato Regular"/>
              </a:rPr>
              <a:t>Platform includes tutorials, access to linked data and manual</a:t>
            </a:r>
          </a:p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US" dirty="0">
                <a:latin typeface="Lato Regular"/>
                <a:cs typeface="Lato Regular"/>
              </a:rPr>
              <a:t>WEB INTERFACE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 Regular"/>
                <a:cs typeface="Lato Regular"/>
              </a:rPr>
              <a:t>Basic, open-source website offering download of data/data dictionary and a way to launch the analytics platform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 Regular"/>
                <a:cs typeface="Lato Regular"/>
              </a:rPr>
              <a:t>Critical information about the project, including guidance on how to cite linked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10600" y="6324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920214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Sloan Website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19200"/>
            <a:ext cx="7910512" cy="5334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https://adrf.urban.org/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Screenshot of the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data is available in CSV, SAS and STATA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can also be analyzed in the Spark for Social Science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017" t="8001" r="816" b="4000"/>
          <a:stretch/>
        </p:blipFill>
        <p:spPr>
          <a:xfrm>
            <a:off x="761999" y="2098675"/>
            <a:ext cx="6068197" cy="33940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05400" y="2209800"/>
            <a:ext cx="1066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0448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470" t="32845" r="60455" b="23192"/>
          <a:stretch/>
        </p:blipFill>
        <p:spPr>
          <a:xfrm>
            <a:off x="455613" y="1374775"/>
            <a:ext cx="8097419" cy="380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7399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33" t="20667" r="72500" b="15333"/>
          <a:stretch/>
        </p:blipFill>
        <p:spPr>
          <a:xfrm>
            <a:off x="304800" y="1101725"/>
            <a:ext cx="3810793" cy="5305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834" t="26667" r="62500" b="17333"/>
          <a:stretch/>
        </p:blipFill>
        <p:spPr>
          <a:xfrm>
            <a:off x="3985212" y="2285999"/>
            <a:ext cx="5158787" cy="37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9528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Questions/Use Cases</a:t>
            </a:r>
          </a:p>
        </p:txBody>
      </p:sp>
    </p:spTree>
    <p:extLst>
      <p:ext uri="{BB962C8B-B14F-4D97-AF65-F5344CB8AC3E}">
        <p14:creationId xmlns:p14="http://schemas.microsoft.com/office/powerpoint/2010/main" val="233642312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Sample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What is the black homeownership rate in Atlanta?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Original Way:  (1) go to </a:t>
            </a:r>
            <a:r>
              <a:rPr lang="en-US" altLang="zh-CN" sz="2000" dirty="0" err="1"/>
              <a:t>IPUMS</a:t>
            </a:r>
            <a:r>
              <a:rPr lang="en-US" altLang="zh-CN" sz="2000" dirty="0"/>
              <a:t>.  (2) find the race/ethnicity variable and ownership variables.  (3) find the geographic level variables. </a:t>
            </a:r>
          </a:p>
          <a:p>
            <a:pPr marL="0" indent="0"/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4" y="2667000"/>
            <a:ext cx="7992269" cy="37409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10600" y="6324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59606895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Answer This Question using IPUMS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" y="1125579"/>
            <a:ext cx="8688387" cy="39036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217" y="5122821"/>
            <a:ext cx="84574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ato Regular" panose="020F0502020204030203" pitchFamily="34" charset="0"/>
              </a:rPr>
              <a:t>Pick the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ato Regular" panose="020F0502020204030203" pitchFamily="34" charset="0"/>
              </a:rPr>
              <a:t>Search for the crosswalk (PUMA 2000 to PUMA 2010)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ato Regular" panose="020F0502020204030203" pitchFamily="34" charset="0"/>
              </a:rPr>
              <a:t>Calculate the total households and homeowners using crosswalk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0" y="6324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99939174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Or with the ADRF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19200"/>
            <a:ext cx="7910512" cy="2209800"/>
          </a:xfrm>
        </p:spPr>
        <p:txBody>
          <a:bodyPr/>
          <a:lstStyle/>
          <a:p>
            <a:pPr marL="0" indent="0"/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921" y="1219200"/>
            <a:ext cx="86129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 Regular" panose="020F0502020204030203" pitchFamily="34" charset="0"/>
              </a:rPr>
              <a:t>3 Simple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 Regular" panose="020F0502020204030203" pitchFamily="34" charset="0"/>
              </a:rPr>
              <a:t>Use the CBSA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 Regular" panose="020F0502020204030203" pitchFamily="34" charset="0"/>
              </a:rPr>
              <a:t>Search for </a:t>
            </a:r>
            <a:r>
              <a:rPr lang="en-US" sz="2000" dirty="0" err="1">
                <a:latin typeface="Lato Regular" panose="020F0502020204030203" pitchFamily="34" charset="0"/>
              </a:rPr>
              <a:t>CBSA</a:t>
            </a:r>
            <a:r>
              <a:rPr lang="en-US" sz="2000" dirty="0">
                <a:latin typeface="Lato Regular" panose="020F0502020204030203" pitchFamily="34" charset="0"/>
              </a:rPr>
              <a:t> (12060) for Atlanta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Lato Regular" panose="020F0502020204030203" pitchFamily="34" charset="0"/>
              </a:rPr>
              <a:t>Find the cross tab variable: race1_HH_B_ownership_1 and single categorical variable: race1_HH_B</a:t>
            </a:r>
          </a:p>
          <a:p>
            <a:pPr lvl="1"/>
            <a:endParaRPr lang="en-US" altLang="zh-CN" sz="3200" dirty="0">
              <a:latin typeface="Lato Regular" panose="020F050202020403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058072"/>
              </p:ext>
            </p:extLst>
          </p:nvPr>
        </p:nvGraphicFramePr>
        <p:xfrm>
          <a:off x="685799" y="2895600"/>
          <a:ext cx="7680325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2584">
                  <a:extLst>
                    <a:ext uri="{9D8B030D-6E8A-4147-A177-3AD203B41FA5}">
                      <a16:colId xmlns:a16="http://schemas.microsoft.com/office/drawing/2014/main" val="1875372554"/>
                    </a:ext>
                  </a:extLst>
                </a:gridCol>
                <a:gridCol w="2523311">
                  <a:extLst>
                    <a:ext uri="{9D8B030D-6E8A-4147-A177-3AD203B41FA5}">
                      <a16:colId xmlns:a16="http://schemas.microsoft.com/office/drawing/2014/main" val="3408878744"/>
                    </a:ext>
                  </a:extLst>
                </a:gridCol>
                <a:gridCol w="2649475">
                  <a:extLst>
                    <a:ext uri="{9D8B030D-6E8A-4147-A177-3AD203B41FA5}">
                      <a16:colId xmlns:a16="http://schemas.microsoft.com/office/drawing/2014/main" val="359620427"/>
                    </a:ext>
                  </a:extLst>
                </a:gridCol>
                <a:gridCol w="1584955">
                  <a:extLst>
                    <a:ext uri="{9D8B030D-6E8A-4147-A177-3AD203B41FA5}">
                      <a16:colId xmlns:a16="http://schemas.microsoft.com/office/drawing/2014/main" val="1200673980"/>
                    </a:ext>
                  </a:extLst>
                </a:gridCol>
              </a:tblGrid>
              <a:tr h="654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Year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Lato Regular" panose="020F0502020204030203" pitchFamily="34" charset="0"/>
                        </a:rPr>
                        <a:t>HH_Black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Lato Regular" panose="020F0502020204030203" pitchFamily="34" charset="0"/>
                        </a:rPr>
                        <a:t>Owner_Black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Black homeownership 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34565"/>
                  </a:ext>
                </a:extLst>
              </a:tr>
              <a:tr h="231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2005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532,991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271,159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50.9%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770732"/>
                  </a:ext>
                </a:extLst>
              </a:tr>
              <a:tr h="231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2006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546,690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288,162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52.7%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6358"/>
                  </a:ext>
                </a:extLst>
              </a:tr>
              <a:tr h="231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2007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567,361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309,523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54.6%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5785"/>
                  </a:ext>
                </a:extLst>
              </a:tr>
              <a:tr h="231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2008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572,848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308,427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53.8%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676221"/>
                  </a:ext>
                </a:extLst>
              </a:tr>
              <a:tr h="231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2009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566,727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298,689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52.7%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37657"/>
                  </a:ext>
                </a:extLst>
              </a:tr>
              <a:tr h="231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2010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602,219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311,240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51.7%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72772"/>
                  </a:ext>
                </a:extLst>
              </a:tr>
              <a:tr h="231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2011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610,884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305,327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50.0%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423874"/>
                  </a:ext>
                </a:extLst>
              </a:tr>
              <a:tr h="231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2012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619,959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299,822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48.4%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269684"/>
                  </a:ext>
                </a:extLst>
              </a:tr>
              <a:tr h="231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2013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631,399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296,475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47.0%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990396"/>
                  </a:ext>
                </a:extLst>
              </a:tr>
              <a:tr h="231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2014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643,395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305,015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47.4%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695400"/>
                  </a:ext>
                </a:extLst>
              </a:tr>
              <a:tr h="231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2015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660,484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Lato Regular" panose="020F0502020204030203" pitchFamily="34" charset="0"/>
                        </a:rPr>
                        <a:t>303,386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Lato Regular" panose="020F0502020204030203" pitchFamily="34" charset="0"/>
                        </a:rPr>
                        <a:t>45.9%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01305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10600" y="6324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2884098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Supply-Demand Gap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we have a housing demand-supply gap in certain areas?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the gap place upward pressure on both home prices and rents?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73026733"/>
              </p:ext>
            </p:extLst>
          </p:nvPr>
        </p:nvGraphicFramePr>
        <p:xfrm>
          <a:off x="1522412" y="2286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10600" y="6324600"/>
            <a:ext cx="432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32619542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Supply-Demand Gap Results by County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1447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Directly use county level database to get total households numbers, average rent, and average household income  from 2010 to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Crosswalks needed: PUMA 2000 to PUMA 2010 and PUMA 2010 to County 2014.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13292"/>
              </p:ext>
            </p:extLst>
          </p:nvPr>
        </p:nvGraphicFramePr>
        <p:xfrm>
          <a:off x="760411" y="2784475"/>
          <a:ext cx="7620001" cy="3505199"/>
        </p:xfrm>
        <a:graphic>
          <a:graphicData uri="http://schemas.openxmlformats.org/drawingml/2006/table">
            <a:tbl>
              <a:tblPr/>
              <a:tblGrid>
                <a:gridCol w="1666570">
                  <a:extLst>
                    <a:ext uri="{9D8B030D-6E8A-4147-A177-3AD203B41FA5}">
                      <a16:colId xmlns:a16="http://schemas.microsoft.com/office/drawing/2014/main" val="3705593589"/>
                    </a:ext>
                  </a:extLst>
                </a:gridCol>
                <a:gridCol w="1083921">
                  <a:extLst>
                    <a:ext uri="{9D8B030D-6E8A-4147-A177-3AD203B41FA5}">
                      <a16:colId xmlns:a16="http://schemas.microsoft.com/office/drawing/2014/main" val="2850574783"/>
                    </a:ext>
                  </a:extLst>
                </a:gridCol>
                <a:gridCol w="756298">
                  <a:extLst>
                    <a:ext uri="{9D8B030D-6E8A-4147-A177-3AD203B41FA5}">
                      <a16:colId xmlns:a16="http://schemas.microsoft.com/office/drawing/2014/main" val="24842027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73531459"/>
                    </a:ext>
                  </a:extLst>
                </a:gridCol>
                <a:gridCol w="771316">
                  <a:extLst>
                    <a:ext uri="{9D8B030D-6E8A-4147-A177-3AD203B41FA5}">
                      <a16:colId xmlns:a16="http://schemas.microsoft.com/office/drawing/2014/main" val="1373329281"/>
                    </a:ext>
                  </a:extLst>
                </a:gridCol>
                <a:gridCol w="781204">
                  <a:extLst>
                    <a:ext uri="{9D8B030D-6E8A-4147-A177-3AD203B41FA5}">
                      <a16:colId xmlns:a16="http://schemas.microsoft.com/office/drawing/2014/main" val="2288291219"/>
                    </a:ext>
                  </a:extLst>
                </a:gridCol>
                <a:gridCol w="624964">
                  <a:extLst>
                    <a:ext uri="{9D8B030D-6E8A-4147-A177-3AD203B41FA5}">
                      <a16:colId xmlns:a16="http://schemas.microsoft.com/office/drawing/2014/main" val="2426138771"/>
                    </a:ext>
                  </a:extLst>
                </a:gridCol>
                <a:gridCol w="624964">
                  <a:extLst>
                    <a:ext uri="{9D8B030D-6E8A-4147-A177-3AD203B41FA5}">
                      <a16:colId xmlns:a16="http://schemas.microsoft.com/office/drawing/2014/main" val="3638922390"/>
                    </a:ext>
                  </a:extLst>
                </a:gridCol>
                <a:gridCol w="624964">
                  <a:extLst>
                    <a:ext uri="{9D8B030D-6E8A-4147-A177-3AD203B41FA5}">
                      <a16:colId xmlns:a16="http://schemas.microsoft.com/office/drawing/2014/main" val="1608104556"/>
                    </a:ext>
                  </a:extLst>
                </a:gridCol>
              </a:tblGrid>
              <a:tr h="52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Demand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Supply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2010-2015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2010 #</a:t>
                      </a:r>
                      <a:r>
                        <a:rPr 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of Households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Household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percentage 2010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2010-2015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Rent 2010-2015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Income 2010-2015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30605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 County,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90,739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57,689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3,202,011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8905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 County, Illinois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-1,428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1,922,184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6244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Harris County, Texas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188,363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118,568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69,795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1,395,214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4730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Maricopa County, Arizona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96,054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51,675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44,379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1,384,276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997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 County, Californ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52,373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1,061,237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9844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Orange County, California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31,630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986,248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4793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 County, New York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34,857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905,317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361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 County, Texas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61,940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41,739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20,201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843,309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99203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Miami-Dade County, Florida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46,939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813,884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414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 County, Washington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58,362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41,499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16,863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787,758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52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 County, New York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13,652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-11,262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772,334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3131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 County, New York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726,090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07702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Clark County, Nevada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41,907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699,059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89695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Riverside County, Californ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19,675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669,984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528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Tarrant County, Texas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29,939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-1,518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655,505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366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Broward County, Florida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15,883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657,987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5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Wayne County, Michigan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-7,629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-6,837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675,041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02222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10600" y="6324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0017906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Housing Affordability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19200"/>
            <a:ext cx="7910512" cy="5181600"/>
          </a:xfrm>
        </p:spPr>
        <p:txBody>
          <a:bodyPr/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/>
              <a:t> A New housing affordability index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How many renters earn as much income as an owner who just purchased a 1-4 unit home in the same area?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74638" lvl="1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Renter income: ACS; Borrower income: HMDA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3149" y="2514600"/>
                <a:ext cx="4130964" cy="1664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  <m: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</m:sup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49" y="2514600"/>
                <a:ext cx="4130964" cy="16646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94114" y="2640449"/>
            <a:ext cx="4089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latin typeface="Lato Regular" panose="020F0502020204030203" pitchFamily="34" charset="0"/>
              </a:rPr>
              <a:t>PA</a:t>
            </a:r>
            <a:r>
              <a:rPr lang="en-US" sz="1400" b="1" dirty="0">
                <a:latin typeface="Lato Regular" panose="020F0502020204030203" pitchFamily="34" charset="0"/>
              </a:rPr>
              <a:t>=</a:t>
            </a:r>
            <a:r>
              <a:rPr lang="en-US" sz="1400" dirty="0">
                <a:latin typeface="Lato Regular" panose="020F0502020204030203" pitchFamily="34" charset="0"/>
              </a:rPr>
              <a:t> Likelihood that a renter’s income falls in a specific income level 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latin typeface="Lato Regular" panose="020F0502020204030203" pitchFamily="34" charset="0"/>
              </a:rPr>
              <a:t>QA</a:t>
            </a:r>
            <a:r>
              <a:rPr lang="en-US" sz="1400" dirty="0">
                <a:latin typeface="Lato Regular" panose="020F0502020204030203" pitchFamily="34" charset="0"/>
              </a:rPr>
              <a:t>= Likelihood that a renter’s income is enough to get a mortgage and purchase a home, given his/her specific income level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0600" y="6324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027546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09600" y="2477407"/>
            <a:ext cx="3124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Web Interface</a:t>
            </a:r>
            <a:br>
              <a:rPr lang="en-US" dirty="0"/>
            </a:br>
            <a:r>
              <a:rPr lang="en-US" sz="1200" dirty="0"/>
              <a:t>Project information, links to publications, links to resources.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81500" y="1673225"/>
            <a:ext cx="3581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 Datasets</a:t>
            </a:r>
          </a:p>
          <a:p>
            <a:pPr algn="ctr"/>
            <a:r>
              <a:rPr lang="en-US" sz="1200" dirty="0"/>
              <a:t>For download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81500" y="2669268"/>
            <a:ext cx="3581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Dictionary</a:t>
            </a:r>
          </a:p>
          <a:p>
            <a:pPr algn="ctr"/>
            <a:r>
              <a:rPr lang="en-US" sz="1200" dirty="0"/>
              <a:t>For download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88757" y="3657600"/>
            <a:ext cx="35814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Platform</a:t>
            </a:r>
          </a:p>
          <a:p>
            <a:pPr algn="ctr"/>
            <a:r>
              <a:rPr lang="en-US" sz="1200" dirty="0"/>
              <a:t>Button launches platform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93557" y="4724400"/>
            <a:ext cx="1295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Tutorials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46157" y="47244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Elbow Connector 10"/>
          <p:cNvCxnSpPr>
            <a:stCxn id="2" idx="3"/>
            <a:endCxn id="7" idx="1"/>
          </p:cNvCxnSpPr>
          <p:nvPr/>
        </p:nvCxnSpPr>
        <p:spPr>
          <a:xfrm>
            <a:off x="3733800" y="3010807"/>
            <a:ext cx="654957" cy="1523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3"/>
            <a:endCxn id="6" idx="1"/>
          </p:cNvCxnSpPr>
          <p:nvPr/>
        </p:nvCxnSpPr>
        <p:spPr>
          <a:xfrm>
            <a:off x="3733800" y="3010807"/>
            <a:ext cx="647700" cy="1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3"/>
            <a:endCxn id="5" idx="1"/>
          </p:cNvCxnSpPr>
          <p:nvPr/>
        </p:nvCxnSpPr>
        <p:spPr>
          <a:xfrm flipV="1">
            <a:off x="3733800" y="2016125"/>
            <a:ext cx="647700" cy="994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6425" cy="5683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Lato" charset="0"/>
                <a:ea typeface="Lato" charset="0"/>
                <a:cs typeface="Lato" charset="0"/>
              </a:rPr>
              <a:t>Product Details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0600" y="6324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7060536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Affordability Index Inputs Using ADRF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92182"/>
              </p:ext>
            </p:extLst>
          </p:nvPr>
        </p:nvGraphicFramePr>
        <p:xfrm>
          <a:off x="457200" y="1219200"/>
          <a:ext cx="8001001" cy="5105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0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Lato Regular" panose="020F0502020204030203" pitchFamily="34" charset="0"/>
                        </a:rPr>
                        <a:t>Income Level</a:t>
                      </a: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Lato Regular" panose="020F0502020204030203" pitchFamily="34" charset="0"/>
                        </a:rPr>
                        <a:t>P</a:t>
                      </a:r>
                      <a:r>
                        <a:rPr lang="en-US" sz="2000" b="1" u="none" strike="noStrike" baseline="-25000" dirty="0">
                          <a:effectLst/>
                          <a:latin typeface="Lato Regular" panose="020F0502020204030203" pitchFamily="34" charset="0"/>
                        </a:rPr>
                        <a:t>A</a:t>
                      </a:r>
                      <a:endParaRPr lang="en-US" sz="2000" b="1" i="0" u="none" strike="noStrike" baseline="-25000" dirty="0">
                        <a:solidFill>
                          <a:srgbClr val="112277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Lato Regular" panose="020F0502020204030203" pitchFamily="34" charset="0"/>
                        </a:rPr>
                        <a:t>Q</a:t>
                      </a:r>
                      <a:r>
                        <a:rPr lang="en-US" sz="2000" b="1" i="0" u="none" strike="noStrike" baseline="-25000" dirty="0">
                          <a:solidFill>
                            <a:sysClr val="windowText" lastClr="000000"/>
                          </a:solidFill>
                          <a:effectLst/>
                          <a:latin typeface="Lato Regular" panose="020F0502020204030203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Lato Regular" panose="020F0502020204030203" pitchFamily="34" charset="0"/>
                        </a:rPr>
                        <a:t>P</a:t>
                      </a:r>
                      <a:r>
                        <a:rPr lang="en-US" sz="2000" b="1" u="none" strike="noStrike" baseline="-25000" dirty="0">
                          <a:solidFill>
                            <a:sysClr val="windowText" lastClr="000000"/>
                          </a:solidFill>
                          <a:effectLst/>
                          <a:latin typeface="Lato Regular" panose="020F0502020204030203" pitchFamily="34" charset="0"/>
                        </a:rPr>
                        <a:t>A</a:t>
                      </a:r>
                      <a:r>
                        <a:rPr lang="en-US" sz="2000" b="1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Lato Regular" panose="020F0502020204030203" pitchFamily="34" charset="0"/>
                        </a:rPr>
                        <a:t>*Q</a:t>
                      </a:r>
                      <a:r>
                        <a:rPr lang="en-US" sz="2000" b="1" u="none" strike="noStrike" baseline="-25000" dirty="0">
                          <a:solidFill>
                            <a:sysClr val="windowText" lastClr="000000"/>
                          </a:solidFill>
                          <a:effectLst/>
                          <a:latin typeface="Lato Regular" panose="020F0502020204030203" pitchFamily="34" charset="0"/>
                        </a:rPr>
                        <a:t>A</a:t>
                      </a:r>
                      <a:r>
                        <a:rPr lang="en-US" sz="2000" b="1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Lato Regular" panose="020F0502020204030203" pitchFamily="34" charset="0"/>
                        </a:rPr>
                        <a:t> </a:t>
                      </a:r>
                      <a:endParaRPr 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2.07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9.15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0.00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8.91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0.78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0.07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13.83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2.13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0.29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9.51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7.56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0.72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8.43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16.86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1.42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…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…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…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…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6.33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87.40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5.53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0.00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89.53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2.56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91.47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2.34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0.00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93.22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0.00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93.99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0.00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95.54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0.00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Lato Regular" panose="020F0502020204030203" pitchFamily="34" charset="0"/>
                        </a:rPr>
                        <a:t>100.0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Lato Regular" panose="020F0502020204030203" pitchFamily="34" charset="0"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ato Regular" panose="020F0502020204030203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10600" y="6324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33307898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Affordability Index Using ADRF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95400"/>
            <a:ext cx="6096000" cy="4572001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610600" y="6324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23202582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database for empirical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Different geographic level variables can be easily added in the regressions to control the local market conditions.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Unemployment rate by race at county level</a:t>
            </a:r>
          </a:p>
          <a:p>
            <a:pPr lvl="1"/>
            <a:r>
              <a:rPr lang="en-US" sz="2000" dirty="0"/>
              <a:t>Percentage of minority population at </a:t>
            </a:r>
            <a:r>
              <a:rPr lang="en-US" sz="2000" dirty="0" err="1"/>
              <a:t>zipcode</a:t>
            </a:r>
            <a:r>
              <a:rPr lang="en-US" sz="2000" dirty="0"/>
              <a:t> level</a:t>
            </a:r>
          </a:p>
          <a:p>
            <a:pPr lvl="1"/>
            <a:r>
              <a:rPr lang="en-US" sz="2000" dirty="0"/>
              <a:t>Average mortgage borrower income at census tract level</a:t>
            </a:r>
          </a:p>
          <a:p>
            <a:pPr lvl="1"/>
            <a:r>
              <a:rPr lang="en-US" sz="2000" dirty="0"/>
              <a:t>Average loan amount at CBSA level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6324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84670652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Tell us what you think!</a:t>
            </a:r>
          </a:p>
        </p:txBody>
      </p:sp>
    </p:spTree>
    <p:extLst>
      <p:ext uri="{BB962C8B-B14F-4D97-AF65-F5344CB8AC3E}">
        <p14:creationId xmlns:p14="http://schemas.microsoft.com/office/powerpoint/2010/main" val="23319798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the linked database</a:t>
            </a:r>
          </a:p>
        </p:txBody>
      </p:sp>
    </p:spTree>
    <p:extLst>
      <p:ext uri="{BB962C8B-B14F-4D97-AF65-F5344CB8AC3E}">
        <p14:creationId xmlns:p14="http://schemas.microsoft.com/office/powerpoint/2010/main" val="15987169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Crosswalk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3338"/>
            <a:ext cx="8001000" cy="4419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the Missouri Census Data Center to create crosswalks between different geographic levels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4135909" y="1981200"/>
            <a:ext cx="4572000" cy="36656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ts val="27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0000"/>
                </a:solidFill>
                <a:latin typeface="Lato Regular"/>
                <a:ea typeface="MS PGothic" pitchFamily="34" charset="-128"/>
              </a:rPr>
              <a:t>With a given “source” geographic level we specify the “target” geographic level to go from one geographic level to another</a:t>
            </a:r>
          </a:p>
          <a:p>
            <a:pPr marL="285750" lvl="0" indent="-285750">
              <a:lnSpc>
                <a:spcPts val="27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0000"/>
                </a:solidFill>
                <a:latin typeface="Lato Regular"/>
                <a:ea typeface="MS PGothic" pitchFamily="34" charset="-128"/>
              </a:rPr>
              <a:t>For example, to go from PUMA to Census Tract levels for the District of Columbia:</a:t>
            </a:r>
          </a:p>
          <a:p>
            <a:pPr marL="285750" lvl="0" indent="-285750">
              <a:lnSpc>
                <a:spcPts val="27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0000"/>
                </a:solidFill>
                <a:latin typeface="Lato Regular"/>
                <a:ea typeface="MS PGothic" pitchFamily="34" charset="-128"/>
              </a:rPr>
              <a:t>First, we specify that our “source” geographic level is 2010 Census and our “target” geographic level is 2012 PUMA.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1" y="2209800"/>
            <a:ext cx="385349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633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Crosswalk Explanation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3163" r="80000" b="34000"/>
          <a:stretch/>
        </p:blipFill>
        <p:spPr>
          <a:xfrm>
            <a:off x="533400" y="2057400"/>
            <a:ext cx="4242916" cy="1495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7844" y="1219200"/>
            <a:ext cx="74684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Lato Regular"/>
                <a:ea typeface="MS PGothic" pitchFamily="34" charset="-128"/>
                <a:cs typeface="Lato Regular"/>
              </a:rPr>
              <a:t>Then we</a:t>
            </a:r>
            <a:r>
              <a:rPr lang="en-US" dirty="0"/>
              <a:t> </a:t>
            </a:r>
            <a:r>
              <a:rPr lang="en-US" sz="1800" dirty="0">
                <a:solidFill>
                  <a:srgbClr val="000000"/>
                </a:solidFill>
                <a:latin typeface="Lato Regular"/>
                <a:ea typeface="MS PGothic" pitchFamily="34" charset="-128"/>
                <a:cs typeface="Lato Regular"/>
              </a:rPr>
              <a:t>used 2010 Census population weighting</a:t>
            </a:r>
          </a:p>
        </p:txBody>
      </p:sp>
    </p:spTree>
    <p:extLst>
      <p:ext uri="{BB962C8B-B14F-4D97-AF65-F5344CB8AC3E}">
        <p14:creationId xmlns:p14="http://schemas.microsoft.com/office/powerpoint/2010/main" val="2895912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Crosswalk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19200"/>
            <a:ext cx="7910512" cy="5410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we specify these geographic levels, we get an output showing the tract to PUMA weighting and allocation factors.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Crosswalk files will be made available on the ADRF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example is just for DC, but we used the same process for the whole country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t="5176" r="-1" b="44398"/>
          <a:stretch/>
        </p:blipFill>
        <p:spPr>
          <a:xfrm>
            <a:off x="685800" y="2057400"/>
            <a:ext cx="5257800" cy="270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29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linked the two datasets on geographic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2107282"/>
              </p:ext>
            </p:extLst>
          </p:nvPr>
        </p:nvGraphicFramePr>
        <p:xfrm>
          <a:off x="685800" y="1600200"/>
          <a:ext cx="3962400" cy="401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81669816"/>
              </p:ext>
            </p:extLst>
          </p:nvPr>
        </p:nvGraphicFramePr>
        <p:xfrm>
          <a:off x="4800600" y="1752600"/>
          <a:ext cx="36576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10600" y="6324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610225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the direct crosswalk is not available from the website, we did some manipulations to create a new crosswalk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959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I New Brand Basic 1">
  <a:themeElements>
    <a:clrScheme name="Custom 6">
      <a:dk1>
        <a:sysClr val="windowText" lastClr="000000"/>
      </a:dk1>
      <a:lt1>
        <a:sysClr val="window" lastClr="FFFFFF"/>
      </a:lt1>
      <a:dk2>
        <a:srgbClr val="0096D2"/>
      </a:dk2>
      <a:lt2>
        <a:srgbClr val="CECFCE"/>
      </a:lt2>
      <a:accent1>
        <a:srgbClr val="0096D2"/>
      </a:accent1>
      <a:accent2>
        <a:srgbClr val="9FC7DE"/>
      </a:accent2>
      <a:accent3>
        <a:srgbClr val="153D66"/>
      </a:accent3>
      <a:accent4>
        <a:srgbClr val="828381"/>
      </a:accent4>
      <a:accent5>
        <a:srgbClr val="B1B3B1"/>
      </a:accent5>
      <a:accent6>
        <a:srgbClr val="F0BA1B"/>
      </a:accent6>
      <a:hlink>
        <a:srgbClr val="3091C4"/>
      </a:hlink>
      <a:folHlink>
        <a:srgbClr val="FAB15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rban-PPT-Template" id="{C9BE1941-4F75-D94F-9F8B-513263105D62}" vid="{43AD2E4C-BAC0-4C43-858E-BA163EFE45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Urban-PPT-Template</Template>
  <TotalTime>7929</TotalTime>
  <Words>2853</Words>
  <Application>Microsoft Office PowerPoint</Application>
  <PresentationFormat>On-screen Show (4:3)</PresentationFormat>
  <Paragraphs>563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ＭＳ Ｐゴシック</vt:lpstr>
      <vt:lpstr>ＭＳ Ｐゴシック</vt:lpstr>
      <vt:lpstr>Arial</vt:lpstr>
      <vt:lpstr>Arial Black</vt:lpstr>
      <vt:lpstr>Calibri</vt:lpstr>
      <vt:lpstr>Cambria Math</vt:lpstr>
      <vt:lpstr>Gill Sans MT</vt:lpstr>
      <vt:lpstr>Lao UI</vt:lpstr>
      <vt:lpstr>Lato</vt:lpstr>
      <vt:lpstr>Lato Black</vt:lpstr>
      <vt:lpstr>Lato Regular</vt:lpstr>
      <vt:lpstr>Wingdings</vt:lpstr>
      <vt:lpstr>UI New Brand Basic 1</vt:lpstr>
      <vt:lpstr>Administrative Data Research Facility</vt:lpstr>
      <vt:lpstr>Background </vt:lpstr>
      <vt:lpstr>Product Details</vt:lpstr>
      <vt:lpstr>Product Details</vt:lpstr>
      <vt:lpstr>Creating the linked database</vt:lpstr>
      <vt:lpstr>Crosswalk Explanation</vt:lpstr>
      <vt:lpstr>Crosswalk Explanation</vt:lpstr>
      <vt:lpstr>Crosswalk Explanation</vt:lpstr>
      <vt:lpstr>Methodology</vt:lpstr>
      <vt:lpstr>Geographic Levels Available From 2001</vt:lpstr>
      <vt:lpstr>How to use the database</vt:lpstr>
      <vt:lpstr>Data structure</vt:lpstr>
      <vt:lpstr>Variable Types</vt:lpstr>
      <vt:lpstr>Variable Name Conventions</vt:lpstr>
      <vt:lpstr>Variable Examples</vt:lpstr>
      <vt:lpstr>Data Dictionary</vt:lpstr>
      <vt:lpstr>Treatment of HMDA Version Change</vt:lpstr>
      <vt:lpstr>The treatment of HMDA Database Version Change (State file only)</vt:lpstr>
      <vt:lpstr>Agency</vt:lpstr>
      <vt:lpstr>Lien Status</vt:lpstr>
      <vt:lpstr>Applicant Race</vt:lpstr>
      <vt:lpstr>Applicant Race</vt:lpstr>
      <vt:lpstr>Co-Applicant Race</vt:lpstr>
      <vt:lpstr>Co-Applicant Race</vt:lpstr>
      <vt:lpstr>Loan Purpose and Property Type</vt:lpstr>
      <vt:lpstr>Loan Purpose and Property Type</vt:lpstr>
      <vt:lpstr>What states are available? </vt:lpstr>
      <vt:lpstr>State level</vt:lpstr>
      <vt:lpstr>Use the Sloan Website and Spark</vt:lpstr>
      <vt:lpstr>Sloan Website </vt:lpstr>
      <vt:lpstr>Spark </vt:lpstr>
      <vt:lpstr>Spark </vt:lpstr>
      <vt:lpstr>Research Questions/Use Cases</vt:lpstr>
      <vt:lpstr>Sample Use Case</vt:lpstr>
      <vt:lpstr>Answer This Question using IPUMS</vt:lpstr>
      <vt:lpstr>Or with the ADRF</vt:lpstr>
      <vt:lpstr>Supply-Demand Gap Question</vt:lpstr>
      <vt:lpstr>Supply-Demand Gap Results by County</vt:lpstr>
      <vt:lpstr>Developing a Housing Affordability Index</vt:lpstr>
      <vt:lpstr>Affordability Index Inputs Using ADRF</vt:lpstr>
      <vt:lpstr>Affordability Index Using ADRF</vt:lpstr>
      <vt:lpstr>Using the database for empirical studies</vt:lpstr>
      <vt:lpstr>Tell us what you think!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Project Status Updates</dc:title>
  <dc:creator>Microsoft Office User</dc:creator>
  <cp:lastModifiedBy>MacDonald, Graham</cp:lastModifiedBy>
  <cp:revision>174</cp:revision>
  <cp:lastPrinted>2017-07-26T15:43:09Z</cp:lastPrinted>
  <dcterms:created xsi:type="dcterms:W3CDTF">2017-03-01T22:30:35Z</dcterms:created>
  <dcterms:modified xsi:type="dcterms:W3CDTF">2017-12-15T18:42:16Z</dcterms:modified>
</cp:coreProperties>
</file>