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27" r:id="rId2"/>
    <p:sldId id="950" r:id="rId3"/>
    <p:sldId id="949" r:id="rId4"/>
    <p:sldId id="838" r:id="rId5"/>
    <p:sldId id="477" r:id="rId6"/>
    <p:sldId id="479" r:id="rId7"/>
    <p:sldId id="92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derback, Eleanor" initials="LE" lastIdx="2" clrIdx="0"/>
  <p:cmAuthor id="2" name="Derrick-Mills, Teresa" initials="DT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6B8"/>
    <a:srgbClr val="3E393B"/>
    <a:srgbClr val="F9FAF9"/>
    <a:srgbClr val="474345"/>
    <a:srgbClr val="4D494B"/>
    <a:srgbClr val="A64C24"/>
    <a:srgbClr val="534F51"/>
    <a:srgbClr val="F0BA1B"/>
    <a:srgbClr val="F7F6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/>
    <p:restoredTop sz="9632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216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/>
              <a:t>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dirty="0"/>
              <a:t>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3CC05F-D06D-3140-B072-F1CAE0BC36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47009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Large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344CE9-DF0E-244E-9177-5BB7481879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2905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C98F9E-B192-D84C-A126-928C54F50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D7F6C5-3DA8-6043-843B-8F5B92A06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525186" y="7020156"/>
            <a:ext cx="169790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2.2</a:t>
            </a:r>
            <a:endParaRPr lang="en-US" sz="1000" b="1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56" r:id="rId6"/>
    <p:sldLayoutId id="2147483677" r:id="rId7"/>
    <p:sldLayoutId id="2147483657" r:id="rId8"/>
    <p:sldLayoutId id="2147483674" r:id="rId9"/>
    <p:sldLayoutId id="2147483676" r:id="rId10"/>
    <p:sldLayoutId id="2147483682" r:id="rId11"/>
    <p:sldLayoutId id="2147483683" r:id="rId12"/>
    <p:sldLayoutId id="2147483655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342" y="710889"/>
            <a:ext cx="11277600" cy="657208"/>
          </a:xfrm>
        </p:spPr>
        <p:txBody>
          <a:bodyPr/>
          <a:lstStyle/>
          <a:p>
            <a:r>
              <a:rPr lang="en-US" dirty="0">
                <a:latin typeface="+mj-lt"/>
              </a:rPr>
              <a:t>How do we access confidential data in the federal system?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2130711" cy="307777"/>
          </a:xfrm>
        </p:spPr>
        <p:txBody>
          <a:bodyPr/>
          <a:lstStyle/>
          <a:p>
            <a:r>
              <a:rPr lang="en-US" dirty="0"/>
              <a:t>Privacy and Confidentiality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2052253" y="2339704"/>
            <a:ext cx="1395606" cy="1513722"/>
            <a:chOff x="6019800" y="4489451"/>
            <a:chExt cx="1219200" cy="1322386"/>
          </a:xfrm>
        </p:grpSpPr>
        <p:sp>
          <p:nvSpPr>
            <p:cNvPr id="7" name="Rounded Rectangle 6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Snip Same Side Corner Rectangle 7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98999" y="3181358"/>
            <a:ext cx="150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2936443" y="2847369"/>
            <a:ext cx="1395606" cy="1513722"/>
            <a:chOff x="6019800" y="4489451"/>
            <a:chExt cx="1219200" cy="1322386"/>
          </a:xfrm>
        </p:grpSpPr>
        <p:sp>
          <p:nvSpPr>
            <p:cNvPr id="11" name="Rounded Rectangle 10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83189" y="3689023"/>
            <a:ext cx="150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4" name="Group 7"/>
          <p:cNvGrpSpPr/>
          <p:nvPr/>
        </p:nvGrpSpPr>
        <p:grpSpPr>
          <a:xfrm>
            <a:off x="1221316" y="2847369"/>
            <a:ext cx="1395606" cy="1513722"/>
            <a:chOff x="6019800" y="4489451"/>
            <a:chExt cx="1219200" cy="1322386"/>
          </a:xfrm>
        </p:grpSpPr>
        <p:sp>
          <p:nvSpPr>
            <p:cNvPr id="15" name="Rounded Rectangle 14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Snip Same Side Corner Rectangle 15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68062" y="3689023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756" y="2054609"/>
            <a:ext cx="5081376" cy="40198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41095" y="4496440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Public </a:t>
            </a:r>
          </a:p>
          <a:p>
            <a:pPr algn="ctr"/>
            <a:r>
              <a:rPr lang="en-US" sz="2000" b="1" dirty="0">
                <a:latin typeface="+mj-lt"/>
              </a:rPr>
              <a:t>Microdata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61310" y="4952433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grpSp>
        <p:nvGrpSpPr>
          <p:cNvPr id="23" name="Group 7"/>
          <p:cNvGrpSpPr/>
          <p:nvPr/>
        </p:nvGrpSpPr>
        <p:grpSpPr>
          <a:xfrm>
            <a:off x="7003638" y="2335763"/>
            <a:ext cx="1395606" cy="1513722"/>
            <a:chOff x="6019800" y="4489451"/>
            <a:chExt cx="1219200" cy="1322386"/>
          </a:xfrm>
        </p:grpSpPr>
        <p:sp>
          <p:nvSpPr>
            <p:cNvPr id="24" name="Rounded Rectangle 23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Snip Same Side Corner Rectangle 24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50384" y="3177417"/>
            <a:ext cx="150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+mj-lt"/>
              </a:rPr>
              <a:t>Privacy Expert</a:t>
            </a:r>
            <a:endParaRPr lang="en-US" sz="20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02692" y="2054609"/>
            <a:ext cx="2848735" cy="40198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203" y="4400082"/>
            <a:ext cx="1499294" cy="14992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SDC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52801" y="2054610"/>
            <a:ext cx="2463561" cy="401989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grpSp>
        <p:nvGrpSpPr>
          <p:cNvPr id="32" name="Group 7"/>
          <p:cNvGrpSpPr/>
          <p:nvPr/>
        </p:nvGrpSpPr>
        <p:grpSpPr>
          <a:xfrm>
            <a:off x="9986304" y="2344744"/>
            <a:ext cx="1395606" cy="1513722"/>
            <a:chOff x="6019800" y="4489451"/>
            <a:chExt cx="1219200" cy="1322386"/>
          </a:xfrm>
        </p:grpSpPr>
        <p:sp>
          <p:nvSpPr>
            <p:cNvPr id="33" name="Rounded Rectangle 32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Snip Same Side Corner Rectangle 33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933050" y="3224254"/>
            <a:ext cx="150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Data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Maintainer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8177" y="2461735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Request</a:t>
            </a:r>
            <a:endParaRPr lang="en-US" sz="2000" b="1" dirty="0">
              <a:latin typeface="+mj-lt"/>
            </a:endParaRPr>
          </a:p>
        </p:txBody>
      </p:sp>
      <p:cxnSp>
        <p:nvCxnSpPr>
          <p:cNvPr id="38" name="Straight Arrow Connector 37"/>
          <p:cNvCxnSpPr>
            <a:stCxn id="29" idx="2"/>
            <a:endCxn id="20" idx="3"/>
          </p:cNvCxnSpPr>
          <p:nvPr/>
        </p:nvCxnSpPr>
        <p:spPr>
          <a:xfrm flipH="1">
            <a:off x="4964225" y="5149729"/>
            <a:ext cx="19889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06064" y="2847369"/>
            <a:ext cx="2397574" cy="12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45440" y="2464530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Request</a:t>
            </a:r>
            <a:endParaRPr lang="en-US" sz="2000" b="1" dirty="0"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99244" y="2859638"/>
            <a:ext cx="18020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44" idx="1"/>
            <a:endCxn id="29" idx="6"/>
          </p:cNvCxnSpPr>
          <p:nvPr/>
        </p:nvCxnSpPr>
        <p:spPr>
          <a:xfrm flipH="1" flipV="1">
            <a:off x="8452497" y="5149729"/>
            <a:ext cx="1464954" cy="5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917451" y="4411581"/>
            <a:ext cx="1621404" cy="148779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Original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48177" y="6130273"/>
            <a:ext cx="4871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A620A32-EFF9-964F-BBC1-8162B2EDF4B1}"/>
              </a:ext>
            </a:extLst>
          </p:cNvPr>
          <p:cNvSpPr/>
          <p:nvPr/>
        </p:nvSpPr>
        <p:spPr>
          <a:xfrm>
            <a:off x="477179" y="4496440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Summary Tables /</a:t>
            </a:r>
          </a:p>
          <a:p>
            <a:pPr algn="ctr"/>
            <a:r>
              <a:rPr lang="en-US" sz="2000" b="1" dirty="0">
                <a:latin typeface="+mj-lt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4933830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342" y="710889"/>
            <a:ext cx="11277600" cy="657208"/>
          </a:xfrm>
        </p:spPr>
        <p:txBody>
          <a:bodyPr/>
          <a:lstStyle/>
          <a:p>
            <a:r>
              <a:rPr lang="en-US" dirty="0">
                <a:latin typeface="+mj-lt"/>
              </a:rPr>
              <a:t>How do we access confidential data in the federal system?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2130711" cy="307777"/>
          </a:xfrm>
        </p:spPr>
        <p:txBody>
          <a:bodyPr/>
          <a:lstStyle/>
          <a:p>
            <a:r>
              <a:rPr lang="en-US" dirty="0"/>
              <a:t>Privacy and Confidentiality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2052253" y="2339704"/>
            <a:ext cx="1395606" cy="1513722"/>
            <a:chOff x="6019800" y="4489451"/>
            <a:chExt cx="1219200" cy="1322386"/>
          </a:xfrm>
        </p:grpSpPr>
        <p:sp>
          <p:nvSpPr>
            <p:cNvPr id="7" name="Rounded Rectangle 6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Snip Same Side Corner Rectangle 7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0" name="Group 7"/>
          <p:cNvGrpSpPr/>
          <p:nvPr/>
        </p:nvGrpSpPr>
        <p:grpSpPr>
          <a:xfrm>
            <a:off x="2936443" y="2847369"/>
            <a:ext cx="1395606" cy="1513722"/>
            <a:chOff x="6019800" y="4489451"/>
            <a:chExt cx="1219200" cy="1322386"/>
          </a:xfrm>
        </p:grpSpPr>
        <p:sp>
          <p:nvSpPr>
            <p:cNvPr id="11" name="Rounded Rectangle 10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4" name="Group 7"/>
          <p:cNvGrpSpPr/>
          <p:nvPr/>
        </p:nvGrpSpPr>
        <p:grpSpPr>
          <a:xfrm>
            <a:off x="1221316" y="2847369"/>
            <a:ext cx="1395606" cy="1513722"/>
            <a:chOff x="6019800" y="4489451"/>
            <a:chExt cx="1219200" cy="1322386"/>
          </a:xfrm>
        </p:grpSpPr>
        <p:sp>
          <p:nvSpPr>
            <p:cNvPr id="15" name="Rounded Rectangle 14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Snip Same Side Corner Rectangle 15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8756" y="2054609"/>
            <a:ext cx="5081376" cy="40198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41095" y="4496440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Public </a:t>
            </a:r>
          </a:p>
          <a:p>
            <a:pPr algn="ctr"/>
            <a:r>
              <a:rPr lang="en-US" sz="2000" b="1" dirty="0">
                <a:latin typeface="+mj-lt"/>
              </a:rPr>
              <a:t>Microdata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61310" y="4952433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grpSp>
        <p:nvGrpSpPr>
          <p:cNvPr id="23" name="Group 7"/>
          <p:cNvGrpSpPr/>
          <p:nvPr/>
        </p:nvGrpSpPr>
        <p:grpSpPr>
          <a:xfrm>
            <a:off x="7003638" y="2335763"/>
            <a:ext cx="1395606" cy="1513722"/>
            <a:chOff x="6019800" y="4489451"/>
            <a:chExt cx="1219200" cy="1322386"/>
          </a:xfrm>
        </p:grpSpPr>
        <p:sp>
          <p:nvSpPr>
            <p:cNvPr id="24" name="Rounded Rectangle 23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Snip Same Side Corner Rectangle 24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50384" y="3177417"/>
            <a:ext cx="150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+mj-lt"/>
              </a:rPr>
              <a:t>Privacy Expert</a:t>
            </a:r>
            <a:endParaRPr lang="en-US" sz="20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02692" y="2054609"/>
            <a:ext cx="2848735" cy="40198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203" y="4400082"/>
            <a:ext cx="1499294" cy="14992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SDC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52801" y="2054610"/>
            <a:ext cx="2463561" cy="401989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grpSp>
        <p:nvGrpSpPr>
          <p:cNvPr id="32" name="Group 7"/>
          <p:cNvGrpSpPr/>
          <p:nvPr/>
        </p:nvGrpSpPr>
        <p:grpSpPr>
          <a:xfrm>
            <a:off x="9986304" y="2344744"/>
            <a:ext cx="1395606" cy="1513722"/>
            <a:chOff x="6019800" y="4489451"/>
            <a:chExt cx="1219200" cy="1322386"/>
          </a:xfrm>
        </p:grpSpPr>
        <p:sp>
          <p:nvSpPr>
            <p:cNvPr id="33" name="Rounded Rectangle 32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Snip Same Side Corner Rectangle 33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443969" y="4794971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Results</a:t>
            </a:r>
            <a:endParaRPr lang="en-US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8177" y="2461735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Request</a:t>
            </a:r>
            <a:endParaRPr lang="en-US" sz="2000" b="1" dirty="0">
              <a:latin typeface="+mj-lt"/>
            </a:endParaRPr>
          </a:p>
        </p:txBody>
      </p:sp>
      <p:cxnSp>
        <p:nvCxnSpPr>
          <p:cNvPr id="38" name="Straight Arrow Connector 37"/>
          <p:cNvCxnSpPr>
            <a:stCxn id="29" idx="2"/>
            <a:endCxn id="20" idx="3"/>
          </p:cNvCxnSpPr>
          <p:nvPr/>
        </p:nvCxnSpPr>
        <p:spPr>
          <a:xfrm flipH="1">
            <a:off x="4964225" y="5149729"/>
            <a:ext cx="19889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06064" y="2847369"/>
            <a:ext cx="2397574" cy="12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45440" y="2464530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Request</a:t>
            </a:r>
            <a:endParaRPr lang="en-US" sz="2000" b="1" dirty="0"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99244" y="2859638"/>
            <a:ext cx="18020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04473" y="4794971"/>
            <a:ext cx="1182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Statistics</a:t>
            </a:r>
            <a:endParaRPr lang="en-US" sz="2000" b="1" dirty="0">
              <a:latin typeface="+mj-lt"/>
            </a:endParaRPr>
          </a:p>
        </p:txBody>
      </p:sp>
      <p:cxnSp>
        <p:nvCxnSpPr>
          <p:cNvPr id="43" name="Straight Arrow Connector 42"/>
          <p:cNvCxnSpPr>
            <a:cxnSpLocks/>
            <a:stCxn id="44" idx="1"/>
            <a:endCxn id="29" idx="6"/>
          </p:cNvCxnSpPr>
          <p:nvPr/>
        </p:nvCxnSpPr>
        <p:spPr>
          <a:xfrm flipH="1" flipV="1">
            <a:off x="8452497" y="5149729"/>
            <a:ext cx="1464954" cy="5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917451" y="4411581"/>
            <a:ext cx="1621404" cy="148779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Original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48177" y="6130273"/>
            <a:ext cx="48713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A620A32-EFF9-964F-BBC1-8162B2EDF4B1}"/>
              </a:ext>
            </a:extLst>
          </p:cNvPr>
          <p:cNvSpPr/>
          <p:nvPr/>
        </p:nvSpPr>
        <p:spPr>
          <a:xfrm>
            <a:off x="477179" y="4496440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Summary Tables /</a:t>
            </a:r>
          </a:p>
          <a:p>
            <a:pPr algn="ctr"/>
            <a:r>
              <a:rPr lang="en-US" sz="2000" b="1" dirty="0">
                <a:latin typeface="+mj-lt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9901669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2696898" y="5081039"/>
            <a:ext cx="132839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88778" y="4355508"/>
            <a:ext cx="996179" cy="1437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Why is it hard to implement this framework?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2130711" cy="307777"/>
          </a:xfrm>
        </p:spPr>
        <p:txBody>
          <a:bodyPr/>
          <a:lstStyle/>
          <a:p>
            <a:r>
              <a:rPr lang="en-US" dirty="0"/>
              <a:t>Privacy and Confidentiality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17221" y="1592125"/>
            <a:ext cx="1492156" cy="1618444"/>
            <a:chOff x="6019800" y="4489451"/>
            <a:chExt cx="1219200" cy="1322386"/>
          </a:xfrm>
        </p:grpSpPr>
        <p:sp>
          <p:nvSpPr>
            <p:cNvPr id="9" name="Rounded Rectangle 8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025288" y="1952459"/>
                <a:ext cx="923159" cy="92315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𝓜</m:t>
                      </m:r>
                    </m:oMath>
                  </m:oMathPara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88" y="1952459"/>
                <a:ext cx="923159" cy="9231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11" idx="6"/>
          </p:cNvCxnSpPr>
          <p:nvPr/>
        </p:nvCxnSpPr>
        <p:spPr>
          <a:xfrm flipH="1">
            <a:off x="4948447" y="2407476"/>
            <a:ext cx="1115911" cy="6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2619" y="2675982"/>
            <a:ext cx="1581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2696898" y="2414039"/>
            <a:ext cx="132839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322727" y="1370312"/>
            <a:ext cx="1257606" cy="842596"/>
          </a:xfrm>
          <a:prstGeom prst="wedgeRoundRectCallout">
            <a:avLst>
              <a:gd name="adj1" fmla="val 36701"/>
              <a:gd name="adj2" fmla="val 74102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Access to low income.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56745" y="1592124"/>
            <a:ext cx="4187981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en-US" sz="2400" dirty="0">
                <a:latin typeface="+mj-lt"/>
              </a:rPr>
              <a:t>How do we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measure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utility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2400" dirty="0">
                <a:latin typeface="+mj-lt"/>
              </a:rPr>
              <a:t>(usefulness) and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disclosure risk </a:t>
            </a:r>
            <a:r>
              <a:rPr lang="en-US" altLang="en-US" sz="2400" dirty="0">
                <a:latin typeface="+mj-lt"/>
              </a:rPr>
              <a:t>of the data?</a:t>
            </a:r>
            <a:endParaRPr lang="en-US" altLang="en-US" sz="24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417221" y="4259125"/>
            <a:ext cx="1492156" cy="1618444"/>
            <a:chOff x="6019800" y="4489451"/>
            <a:chExt cx="1219200" cy="1322386"/>
          </a:xfrm>
        </p:grpSpPr>
        <p:sp>
          <p:nvSpPr>
            <p:cNvPr id="40" name="Rounded Rectangle 39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1" name="Snip Same Side Corner Rectangle 40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025288" y="4619459"/>
                <a:ext cx="923159" cy="92315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𝓜</m:t>
                      </m:r>
                    </m:oMath>
                  </m:oMathPara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88" y="4619459"/>
                <a:ext cx="923159" cy="923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cxnSpLocks/>
            <a:endCxn id="42" idx="6"/>
          </p:cNvCxnSpPr>
          <p:nvPr/>
        </p:nvCxnSpPr>
        <p:spPr>
          <a:xfrm flipH="1">
            <a:off x="4948447" y="5074476"/>
            <a:ext cx="1115911" cy="6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72619" y="5342982"/>
            <a:ext cx="1581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322727" y="4037312"/>
            <a:ext cx="1257606" cy="842596"/>
          </a:xfrm>
          <a:prstGeom prst="wedgeRoundRectCallout">
            <a:avLst>
              <a:gd name="adj1" fmla="val 36701"/>
              <a:gd name="adj2" fmla="val 74102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What is the average income?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756746" y="4145115"/>
            <a:ext cx="4265798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en-US" sz="2400" dirty="0">
                <a:latin typeface="+mj-lt"/>
              </a:rPr>
              <a:t>How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much noise should be added </a:t>
            </a:r>
            <a:r>
              <a:rPr lang="en-US" altLang="en-US" sz="2400" dirty="0">
                <a:latin typeface="+mj-lt"/>
              </a:rPr>
              <a:t>and how do you </a:t>
            </a:r>
            <a:r>
              <a:rPr lang="en-US" altLang="en-US" sz="2400" b="1" dirty="0">
                <a:solidFill>
                  <a:schemeClr val="accent1"/>
                </a:solidFill>
                <a:latin typeface="+mj-lt"/>
              </a:rPr>
              <a:t>limit the number of queries</a:t>
            </a:r>
            <a:r>
              <a:rPr lang="en-US" altLang="en-US" sz="2400" dirty="0">
                <a:latin typeface="+mj-lt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2599" y="405194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Interface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7034" y="46490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+mj-lt"/>
              </a:rPr>
              <a:t>$45K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1679" y="4669826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+mj-lt"/>
              </a:rPr>
              <a:t>$50K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00175" y="1495322"/>
            <a:ext cx="978916" cy="80002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Public</a:t>
            </a:r>
          </a:p>
          <a:p>
            <a:pPr algn="ctr"/>
            <a:r>
              <a:rPr lang="en-US" b="1" dirty="0">
                <a:latin typeface="+mj-lt"/>
              </a:rPr>
              <a:t>Data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3435DCD3-ABEE-4539-866E-A13AC902057F}"/>
              </a:ext>
            </a:extLst>
          </p:cNvPr>
          <p:cNvSpPr/>
          <p:nvPr/>
        </p:nvSpPr>
        <p:spPr>
          <a:xfrm>
            <a:off x="6064358" y="1740174"/>
            <a:ext cx="1441342" cy="133460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Original Data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DD3E1E9B-E7A2-4AF0-8609-70FA6CE99843}"/>
              </a:ext>
            </a:extLst>
          </p:cNvPr>
          <p:cNvSpPr/>
          <p:nvPr/>
        </p:nvSpPr>
        <p:spPr>
          <a:xfrm>
            <a:off x="6064358" y="4443438"/>
            <a:ext cx="1441342" cy="133460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5457371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/>
          <p:cNvGrpSpPr/>
          <p:nvPr/>
        </p:nvGrpSpPr>
        <p:grpSpPr>
          <a:xfrm>
            <a:off x="2066043" y="1138550"/>
            <a:ext cx="1395606" cy="1513722"/>
            <a:chOff x="6019800" y="4489451"/>
            <a:chExt cx="1219200" cy="1322386"/>
          </a:xfrm>
        </p:grpSpPr>
        <p:sp>
          <p:nvSpPr>
            <p:cNvPr id="42" name="Rounded Rectangle 41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Snip Same Side Corner Rectangle 42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12789" y="1980204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grpSp>
        <p:nvGrpSpPr>
          <p:cNvPr id="45" name="Group 7"/>
          <p:cNvGrpSpPr/>
          <p:nvPr/>
        </p:nvGrpSpPr>
        <p:grpSpPr>
          <a:xfrm>
            <a:off x="2950233" y="1646215"/>
            <a:ext cx="1395606" cy="1513722"/>
            <a:chOff x="6019800" y="4489451"/>
            <a:chExt cx="1219200" cy="1322386"/>
          </a:xfrm>
        </p:grpSpPr>
        <p:sp>
          <p:nvSpPr>
            <p:cNvPr id="46" name="Rounded Rectangle 45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Snip Same Side Corner Rectangle 46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6979" y="2487869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grpSp>
        <p:nvGrpSpPr>
          <p:cNvPr id="49" name="Group 7"/>
          <p:cNvGrpSpPr/>
          <p:nvPr/>
        </p:nvGrpSpPr>
        <p:grpSpPr>
          <a:xfrm>
            <a:off x="1235106" y="1646215"/>
            <a:ext cx="1395606" cy="1513722"/>
            <a:chOff x="6019800" y="4489451"/>
            <a:chExt cx="1219200" cy="1322386"/>
          </a:xfrm>
        </p:grpSpPr>
        <p:sp>
          <p:nvSpPr>
            <p:cNvPr id="50" name="Rounded Rectangle 49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Snip Same Side Corner Rectangle 50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81852" y="2487869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2546" y="853455"/>
            <a:ext cx="5081376" cy="560392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1175" y="15230"/>
            <a:ext cx="431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User Interface</a:t>
            </a:r>
          </a:p>
          <a:p>
            <a:pPr algn="ctr"/>
            <a:r>
              <a:rPr lang="en-US" sz="2400" b="1" dirty="0">
                <a:latin typeface="+mj-lt"/>
              </a:rPr>
              <a:t>Layer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354885" y="3295286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Public Use File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75100" y="3751279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497" y="3339022"/>
            <a:ext cx="1450065" cy="122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Interface for Queries</a:t>
            </a:r>
          </a:p>
        </p:txBody>
      </p:sp>
      <p:grpSp>
        <p:nvGrpSpPr>
          <p:cNvPr id="58" name="Group 7"/>
          <p:cNvGrpSpPr/>
          <p:nvPr/>
        </p:nvGrpSpPr>
        <p:grpSpPr>
          <a:xfrm>
            <a:off x="7017428" y="1134609"/>
            <a:ext cx="1395606" cy="1513722"/>
            <a:chOff x="6019800" y="4489451"/>
            <a:chExt cx="1219200" cy="1322386"/>
          </a:xfrm>
        </p:grpSpPr>
        <p:sp>
          <p:nvSpPr>
            <p:cNvPr id="59" name="Rounded Rectangle 58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0" name="Snip Same Side Corner Rectangle 59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964174" y="2023100"/>
            <a:ext cx="150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+mj-lt"/>
              </a:rPr>
              <a:t>Privacy Expert</a:t>
            </a:r>
            <a:endParaRPr lang="en-US" sz="20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16482" y="853455"/>
            <a:ext cx="2848735" cy="559998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4574" y="8713"/>
            <a:ext cx="26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Privacy </a:t>
            </a:r>
          </a:p>
          <a:p>
            <a:pPr algn="ctr"/>
            <a:r>
              <a:rPr lang="en-US" sz="2400" b="1" dirty="0">
                <a:latin typeface="+mj-lt"/>
              </a:rPr>
              <a:t>Layer</a:t>
            </a:r>
          </a:p>
        </p:txBody>
      </p:sp>
      <p:sp>
        <p:nvSpPr>
          <p:cNvPr id="64" name="Oval 63"/>
          <p:cNvSpPr/>
          <p:nvPr/>
        </p:nvSpPr>
        <p:spPr>
          <a:xfrm>
            <a:off x="6966993" y="3198928"/>
            <a:ext cx="1499294" cy="14992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SDC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466591" y="853455"/>
            <a:ext cx="2463561" cy="559998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2068" y="8003"/>
            <a:ext cx="2632606" cy="8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Data Access Layer</a:t>
            </a:r>
          </a:p>
        </p:txBody>
      </p:sp>
      <p:grpSp>
        <p:nvGrpSpPr>
          <p:cNvPr id="67" name="Group 7"/>
          <p:cNvGrpSpPr/>
          <p:nvPr/>
        </p:nvGrpSpPr>
        <p:grpSpPr>
          <a:xfrm>
            <a:off x="10000094" y="1143590"/>
            <a:ext cx="1395606" cy="1513722"/>
            <a:chOff x="6019800" y="4489451"/>
            <a:chExt cx="1219200" cy="1322386"/>
          </a:xfrm>
        </p:grpSpPr>
        <p:sp>
          <p:nvSpPr>
            <p:cNvPr id="68" name="Rounded Rectangle 67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9" name="Snip Same Side Corner Rectangle 68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946840" y="2023100"/>
            <a:ext cx="150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Data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Maintainer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0410" y="3596401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Results</a:t>
            </a:r>
            <a:endParaRPr lang="en-US" sz="2000" b="1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61967" y="1289152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Queries</a:t>
            </a:r>
            <a:endParaRPr lang="en-US" sz="2000" b="1" dirty="0">
              <a:latin typeface="+mj-lt"/>
            </a:endParaRPr>
          </a:p>
        </p:txBody>
      </p:sp>
      <p:cxnSp>
        <p:nvCxnSpPr>
          <p:cNvPr id="73" name="Straight Arrow Connector 72"/>
          <p:cNvCxnSpPr>
            <a:stCxn id="64" idx="2"/>
            <a:endCxn id="55" idx="3"/>
          </p:cNvCxnSpPr>
          <p:nvPr/>
        </p:nvCxnSpPr>
        <p:spPr>
          <a:xfrm flipH="1">
            <a:off x="4978015" y="3948575"/>
            <a:ext cx="19889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19854" y="1646215"/>
            <a:ext cx="2397574" cy="12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59562" y="1291460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Queries</a:t>
            </a:r>
            <a:endParaRPr lang="en-US" sz="2000" b="1" dirty="0">
              <a:latin typeface="+mj-lt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3034" y="1658484"/>
            <a:ext cx="18020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18263" y="3593817"/>
            <a:ext cx="1182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Statistics</a:t>
            </a:r>
            <a:endParaRPr lang="en-US" sz="2000" b="1" dirty="0">
              <a:latin typeface="+mj-lt"/>
            </a:endParaRPr>
          </a:p>
        </p:txBody>
      </p:sp>
      <p:cxnSp>
        <p:nvCxnSpPr>
          <p:cNvPr id="78" name="Straight Arrow Connector 77"/>
          <p:cNvCxnSpPr>
            <a:stCxn id="79" idx="1"/>
            <a:endCxn id="64" idx="6"/>
          </p:cNvCxnSpPr>
          <p:nvPr/>
        </p:nvCxnSpPr>
        <p:spPr>
          <a:xfrm flipH="1" flipV="1">
            <a:off x="8466287" y="3948575"/>
            <a:ext cx="1517208" cy="5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9983495" y="3210427"/>
            <a:ext cx="1487795" cy="148779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Original Data</a:t>
            </a:r>
          </a:p>
        </p:txBody>
      </p:sp>
      <p:sp>
        <p:nvSpPr>
          <p:cNvPr id="80" name="Oval 79"/>
          <p:cNvSpPr/>
          <p:nvPr/>
        </p:nvSpPr>
        <p:spPr>
          <a:xfrm>
            <a:off x="6966993" y="4826183"/>
            <a:ext cx="1499294" cy="14992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DP Mech.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718263" y="5199626"/>
            <a:ext cx="1182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Statistics</a:t>
            </a:r>
            <a:endParaRPr lang="en-US" sz="2000" b="1" dirty="0">
              <a:latin typeface="+mj-lt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8452215" y="5575830"/>
            <a:ext cx="2275177" cy="6873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2"/>
          </p:cNvCxnSpPr>
          <p:nvPr/>
        </p:nvCxnSpPr>
        <p:spPr>
          <a:xfrm flipH="1">
            <a:off x="10727392" y="4698222"/>
            <a:ext cx="1" cy="877608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391727" y="4915669"/>
            <a:ext cx="1623130" cy="1306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+mj-lt"/>
              </a:rPr>
              <a:t>Differentially Private Synthetic Data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75100" y="5392616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0497" y="4962155"/>
            <a:ext cx="1450065" cy="122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Interface for DP Queries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17237" y="5199626"/>
            <a:ext cx="111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Results</a:t>
            </a:r>
            <a:endParaRPr lang="en-US" sz="2000" b="1" dirty="0">
              <a:latin typeface="+mj-lt"/>
            </a:endParaRPr>
          </a:p>
        </p:txBody>
      </p:sp>
      <p:cxnSp>
        <p:nvCxnSpPr>
          <p:cNvPr id="88" name="Straight Arrow Connector 87"/>
          <p:cNvCxnSpPr>
            <a:stCxn id="80" idx="2"/>
            <a:endCxn id="84" idx="3"/>
          </p:cNvCxnSpPr>
          <p:nvPr/>
        </p:nvCxnSpPr>
        <p:spPr>
          <a:xfrm flipH="1" flipV="1">
            <a:off x="5014857" y="5568958"/>
            <a:ext cx="1952136" cy="687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3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/>
        </p:nvSpPr>
        <p:spPr>
          <a:xfrm>
            <a:off x="635313" y="1276238"/>
            <a:ext cx="10261287" cy="4387962"/>
          </a:xfrm>
          <a:prstGeom prst="rect">
            <a:avLst/>
          </a:prstGeom>
        </p:spPr>
        <p:txBody>
          <a:bodyPr vert="horz" lIns="0" tIns="0" rIns="0" bIns="9144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Lato"/>
              </a:rPr>
              <a:t>Master File: </a:t>
            </a:r>
            <a:r>
              <a:rPr lang="en-US" sz="2800" dirty="0">
                <a:latin typeface="Lato"/>
              </a:rPr>
              <a:t>A massive tax database of about 145 million unedited tax returns for 2012, but cannot be used in its current state due to: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Timing of completion (e.g., late filers)</a:t>
            </a:r>
          </a:p>
          <a:p>
            <a:pPr lvl="1"/>
            <a:r>
              <a:rPr lang="en-US" dirty="0">
                <a:latin typeface="Lato"/>
              </a:rPr>
              <a:t>Item content</a:t>
            </a:r>
          </a:p>
          <a:p>
            <a:pPr lvl="1"/>
            <a:r>
              <a:rPr lang="en-US" dirty="0"/>
              <a:t>Potential data inconsistences</a:t>
            </a:r>
          </a:p>
          <a:p>
            <a:pPr marL="0" indent="0">
              <a:buNone/>
            </a:pPr>
            <a:r>
              <a:rPr lang="en-US" sz="2800" b="1" dirty="0">
                <a:latin typeface="Lato"/>
              </a:rPr>
              <a:t>INSOLE:</a:t>
            </a:r>
            <a:r>
              <a:rPr lang="en-US" sz="2800" dirty="0">
                <a:latin typeface="Lato"/>
              </a:rPr>
              <a:t> Stratified sample with weights to represent the U.S. taxpayer population.</a:t>
            </a:r>
            <a:endParaRPr lang="en-US" sz="2800" b="1" dirty="0">
              <a:latin typeface="Lato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533400"/>
            <a:ext cx="11277600" cy="452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Administrative Tax Data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B7F7FD-FF12-4544-93D8-DE779B2F2F87}"/>
              </a:ext>
            </a:extLst>
          </p:cNvPr>
          <p:cNvSpPr txBox="1">
            <a:spLocks/>
          </p:cNvSpPr>
          <p:nvPr/>
        </p:nvSpPr>
        <p:spPr>
          <a:xfrm>
            <a:off x="457200" y="10511"/>
            <a:ext cx="2130711" cy="307777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txBody>
          <a:bodyPr vert="horz" wrap="non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Tx/>
              <a:buNone/>
              <a:defRPr sz="800" b="0" kern="1200" cap="all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Privacy and Confidentiality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533400"/>
            <a:ext cx="11277600" cy="452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Synthetic Supplemental PUF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10880-B123-47E3-8937-399F47A2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182648"/>
            <a:ext cx="6991350" cy="4868928"/>
          </a:xfrm>
        </p:spPr>
        <p:txBody>
          <a:bodyPr vert="horz" lIns="0" tIns="0" rIns="0" bIns="9144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ato"/>
                <a:ea typeface="+mn-lt"/>
                <a:cs typeface="+mn-lt"/>
              </a:rPr>
              <a:t>Any U.S. resident who did not file a federal tax return, had no obligation to file, and was not claimed as a dependent in 2012 but had income reported to the IRS on at least one information return for the 2012 tax year:</a:t>
            </a:r>
            <a:endParaRPr lang="en-US" sz="2400" dirty="0">
              <a:latin typeface="Lato"/>
              <a:cs typeface="Arial"/>
            </a:endParaRPr>
          </a:p>
          <a:p>
            <a:pPr lvl="1"/>
            <a:r>
              <a:rPr lang="en-US" sz="2400" dirty="0">
                <a:latin typeface="Lato"/>
                <a:ea typeface="+mn-lt"/>
                <a:cs typeface="+mn-lt"/>
              </a:rPr>
              <a:t>10-in-9,999 sample of the confidential data</a:t>
            </a:r>
          </a:p>
          <a:p>
            <a:pPr lvl="1"/>
            <a:r>
              <a:rPr lang="en-US" sz="2400" dirty="0">
                <a:latin typeface="Lato"/>
                <a:ea typeface="+mn-lt"/>
                <a:cs typeface="+mn-lt"/>
              </a:rPr>
              <a:t>Some variables are excluded and others are top-coded and/or recoded</a:t>
            </a:r>
          </a:p>
          <a:p>
            <a:pPr lvl="1"/>
            <a:r>
              <a:rPr lang="en-US" sz="2400" dirty="0">
                <a:latin typeface="Lato"/>
                <a:ea typeface="+mn-lt"/>
                <a:cs typeface="+mn-lt"/>
              </a:rPr>
              <a:t>About 26,000 records </a:t>
            </a:r>
          </a:p>
          <a:p>
            <a:pPr lvl="1"/>
            <a:r>
              <a:rPr lang="en-US" sz="2400" dirty="0">
                <a:latin typeface="Lato"/>
                <a:ea typeface="+mn-lt"/>
                <a:cs typeface="+mn-lt"/>
              </a:rPr>
              <a:t>19 variables after data preprocessing</a:t>
            </a:r>
            <a:endParaRPr lang="en-US" sz="2400" dirty="0">
              <a:latin typeface="Lato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24488B-D936-2546-B9DC-A92DA24F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27" y="1182648"/>
            <a:ext cx="3769014" cy="48689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18310E9-6347-4E1F-BC23-A79CA77CBB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2130711" cy="307777"/>
          </a:xfrm>
        </p:spPr>
        <p:txBody>
          <a:bodyPr/>
          <a:lstStyle/>
          <a:p>
            <a:r>
              <a:rPr lang="en-US" dirty="0"/>
              <a:t>Privacy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45941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2130711" cy="307777"/>
          </a:xfrm>
        </p:spPr>
        <p:txBody>
          <a:bodyPr/>
          <a:lstStyle/>
          <a:p>
            <a:r>
              <a:rPr lang="en-US" dirty="0"/>
              <a:t>Privacy and Confidentiality</a:t>
            </a:r>
          </a:p>
        </p:txBody>
      </p:sp>
      <p:sp>
        <p:nvSpPr>
          <p:cNvPr id="4" name="Text Placeholder 6"/>
          <p:cNvSpPr>
            <a:spLocks noGrp="1"/>
          </p:cNvSpPr>
          <p:nvPr/>
        </p:nvSpPr>
        <p:spPr>
          <a:xfrm>
            <a:off x="635313" y="1836354"/>
            <a:ext cx="5561903" cy="4603454"/>
          </a:xfrm>
          <a:prstGeom prst="rect">
            <a:avLst/>
          </a:prstGeom>
        </p:spPr>
        <p:txBody>
          <a:bodyPr vert="horz" lIns="0" tIns="0" rIns="0" bIns="91440" rtlCol="0">
            <a:noAutofit/>
          </a:bodyPr>
          <a:lstStyle>
            <a:lvl1pPr marL="4572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§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+mj-lt"/>
              </a:rPr>
              <a:t>The goal of developing a validation server is to significantly expand access to restricted and confidential government data for researchers and analysts, while ensuring individual privacy and complying with all applicable regulations.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Tier I – Public Use Data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Tier II – Validation Server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Tier III – Confidential Data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533400"/>
            <a:ext cx="11277600" cy="452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other ways to </a:t>
            </a:r>
          </a:p>
          <a:p>
            <a:r>
              <a:rPr lang="en-US" dirty="0"/>
              <a:t>access confidential data?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366620" y="1138550"/>
            <a:ext cx="1395606" cy="1513722"/>
            <a:chOff x="6019800" y="4489451"/>
            <a:chExt cx="1219200" cy="1322386"/>
          </a:xfrm>
        </p:grpSpPr>
        <p:sp>
          <p:nvSpPr>
            <p:cNvPr id="8" name="Rounded Rectangle 7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13366" y="1980204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grpSp>
        <p:nvGrpSpPr>
          <p:cNvPr id="11" name="Group 7"/>
          <p:cNvGrpSpPr/>
          <p:nvPr/>
        </p:nvGrpSpPr>
        <p:grpSpPr>
          <a:xfrm>
            <a:off x="9250810" y="1646215"/>
            <a:ext cx="1395606" cy="1513722"/>
            <a:chOff x="6019800" y="4489451"/>
            <a:chExt cx="1219200" cy="1322386"/>
          </a:xfrm>
        </p:grpSpPr>
        <p:sp>
          <p:nvSpPr>
            <p:cNvPr id="12" name="Rounded Rectangle 11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Snip Same Side Corner Rectangle 12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97556" y="2487869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grpSp>
        <p:nvGrpSpPr>
          <p:cNvPr id="15" name="Group 7"/>
          <p:cNvGrpSpPr/>
          <p:nvPr/>
        </p:nvGrpSpPr>
        <p:grpSpPr>
          <a:xfrm>
            <a:off x="7535683" y="1646215"/>
            <a:ext cx="1395606" cy="1513722"/>
            <a:chOff x="6019800" y="4489451"/>
            <a:chExt cx="1219200" cy="1322386"/>
          </a:xfrm>
        </p:grpSpPr>
        <p:sp>
          <p:nvSpPr>
            <p:cNvPr id="16" name="Rounded Rectangle 15"/>
            <p:cNvSpPr/>
            <p:nvPr/>
          </p:nvSpPr>
          <p:spPr>
            <a:xfrm>
              <a:off x="6324600" y="4489451"/>
              <a:ext cx="609600" cy="609600"/>
            </a:xfrm>
            <a:prstGeom prst="roundRect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Snip Same Side Corner Rectangle 16"/>
            <p:cNvSpPr/>
            <p:nvPr/>
          </p:nvSpPr>
          <p:spPr>
            <a:xfrm>
              <a:off x="6019800" y="5202237"/>
              <a:ext cx="1219200" cy="609600"/>
            </a:xfrm>
            <a:prstGeom prst="snip2SameRect">
              <a:avLst>
                <a:gd name="adj1" fmla="val 50000"/>
                <a:gd name="adj2" fmla="val 0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82429" y="2487869"/>
            <a:ext cx="15021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User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123" y="853455"/>
            <a:ext cx="5081376" cy="560392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1752" y="15230"/>
            <a:ext cx="431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User Interface</a:t>
            </a:r>
          </a:p>
          <a:p>
            <a:pPr algn="ctr"/>
            <a:r>
              <a:rPr lang="en-US" sz="2400" b="1" dirty="0">
                <a:latin typeface="+mj-lt"/>
              </a:rPr>
              <a:t>Layer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55462" y="3295286"/>
            <a:ext cx="1623130" cy="130657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Public Use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5677" y="3751279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31074" y="3339022"/>
            <a:ext cx="1450065" cy="122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Interface for Queries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692304" y="4915669"/>
            <a:ext cx="1623130" cy="1306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+mj-lt"/>
              </a:rPr>
              <a:t>Differentially Private Synthetic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677" y="5392616"/>
            <a:ext cx="15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AND/OR</a:t>
            </a:r>
            <a:endParaRPr lang="en-US" sz="20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1074" y="4962155"/>
            <a:ext cx="1450065" cy="122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Interface for DP Queries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11664499" y="6453439"/>
            <a:ext cx="336385" cy="404561"/>
          </a:xfrm>
          <a:prstGeom prst="rect">
            <a:avLst/>
          </a:prstGeom>
        </p:spPr>
        <p:txBody>
          <a:bodyPr vert="horz" lIns="0" tIns="0" rIns="0" bIns="91440" rtlCol="0">
            <a:noAutofit/>
          </a:bodyPr>
          <a:lstStyle>
            <a:lvl1pPr marL="228600" indent="-2286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3E393B"/>
                </a:solidFill>
                <a:latin typeface="+mj-lt"/>
              </a:rPr>
              <a:t>32</a:t>
            </a:r>
            <a:endParaRPr lang="en-US" dirty="0">
              <a:solidFill>
                <a:srgbClr val="3E393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7063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6163B9-95B4-4A43-8556-1E97DEF8FB86}" vid="{800FCFEA-0A6B-EF47-B500-634D80F964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Urban-Powerpoint-Template (2)</Template>
  <TotalTime>1062</TotalTime>
  <Words>430</Words>
  <Application>Microsoft Macintosh PowerPoint</Application>
  <PresentationFormat>Widescreen</PresentationFormat>
  <Paragraphs>118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Lato</vt:lpstr>
      <vt:lpstr>Wingdings</vt:lpstr>
      <vt:lpstr>Office Theme</vt:lpstr>
      <vt:lpstr>How do we access confidential data in the federal system?</vt:lpstr>
      <vt:lpstr>How do we access confidential data in the federal system?</vt:lpstr>
      <vt:lpstr>Why is it hard to implement this framework?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de Vate, Victoria</dc:creator>
  <cp:keywords/>
  <dc:description>Template version 2.2</dc:description>
  <cp:lastModifiedBy>Narayanan, Ajjit</cp:lastModifiedBy>
  <cp:revision>10</cp:revision>
  <cp:lastPrinted>2018-02-15T21:27:47Z</cp:lastPrinted>
  <dcterms:created xsi:type="dcterms:W3CDTF">2022-02-09T19:20:01Z</dcterms:created>
  <dcterms:modified xsi:type="dcterms:W3CDTF">2022-03-15T15:55:18Z</dcterms:modified>
  <cp:category/>
</cp:coreProperties>
</file>