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412" r:id="rId4"/>
    <p:sldId id="383" r:id="rId5"/>
    <p:sldId id="394" r:id="rId6"/>
    <p:sldId id="445" r:id="rId7"/>
    <p:sldId id="447" r:id="rId8"/>
    <p:sldId id="446" r:id="rId9"/>
    <p:sldId id="448" r:id="rId10"/>
    <p:sldId id="449" r:id="rId11"/>
    <p:sldId id="450" r:id="rId12"/>
    <p:sldId id="395" r:id="rId13"/>
    <p:sldId id="438" r:id="rId14"/>
    <p:sldId id="439" r:id="rId15"/>
    <p:sldId id="440" r:id="rId16"/>
    <p:sldId id="441" r:id="rId17"/>
    <p:sldId id="442" r:id="rId18"/>
    <p:sldId id="443" r:id="rId19"/>
    <p:sldId id="400" r:id="rId20"/>
    <p:sldId id="444" r:id="rId21"/>
    <p:sldId id="403" r:id="rId22"/>
    <p:sldId id="413" r:id="rId23"/>
    <p:sldId id="393" r:id="rId24"/>
    <p:sldId id="374" r:id="rId25"/>
    <p:sldId id="410" r:id="rId26"/>
    <p:sldId id="416" r:id="rId27"/>
    <p:sldId id="437" r:id="rId28"/>
    <p:sldId id="43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2CC"/>
    <a:srgbClr val="FEF2EC"/>
    <a:srgbClr val="E3E7ED"/>
    <a:srgbClr val="44546A"/>
    <a:srgbClr val="606060"/>
    <a:srgbClr val="404040"/>
    <a:srgbClr val="7A73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1" autoAdjust="0"/>
    <p:restoredTop sz="94660"/>
  </p:normalViewPr>
  <p:slideViewPr>
    <p:cSldViewPr snapToGrid="0">
      <p:cViewPr varScale="1">
        <p:scale>
          <a:sx n="88" d="100"/>
          <a:sy n="88" d="100"/>
        </p:scale>
        <p:origin x="9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5703-9083-DB02-34DB-6368DB4FA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18847-EC28-663C-7833-6846526942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CABB8-F7BB-C365-D0A8-B9761CBEC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4C380-B53A-302A-48D8-52684E84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0626-32A2-F7D9-E42C-6735349CA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85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94C70-E525-0284-879D-DC43D1399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9AB7A-08C4-59E5-CCA2-76378142B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89835-5B6F-E67F-E7EA-83777E917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8F1F89-1B01-F2CB-411E-6EE08056D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07428-B638-CAD0-860E-29ED31AC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3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71CE5-39D8-BD03-8925-EBE7C0875F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F0A08B-5829-BAB2-A8B8-04FB980BBF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F43EA-364A-21D5-D07B-708C7F4CA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EE8636-2C0D-46E8-DF1B-E569F8E9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76E01-4233-425C-DEB3-C9EA57BEE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5970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3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756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225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0379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73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592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25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95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E98C-DB78-D6D6-39A2-D1192141D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2890-489B-89CB-7694-B12057EC6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AE5DE-0A97-8037-4121-64F03F92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DFA015-BA25-8F34-7A27-338E4A52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CED25-B5AF-A110-BDDA-06455A856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584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9701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959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71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B9A69-4082-D86E-D930-4211DAEAE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1E3AD-8A56-5903-E81F-CCBF6CB77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18FFB-3032-1B47-C17F-88AA09166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2D8BE-8155-AD98-8ED4-B4B27323C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4855A-00B7-F48A-DF16-D6AEE4FF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2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1F3C8-45B4-D5F3-30A8-E31A5931A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DCE38-E4F2-D9B0-744D-54780A457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ADC78-4F39-4833-8095-4A0F4244E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C71FE5-8250-AB9B-4DED-ACA8E798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382DF-7BAB-8A37-7AC0-135820534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4CBCA5-BE13-A15E-87F8-80BE7EEC5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767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160E-921E-06B6-3B36-BCF759B1F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E2ADDF-3A74-5AB2-76F9-8E123C5B7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AA6088-05A5-0A7C-D458-456175966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C6E1C-1CB9-D093-06AE-363BA7FFF0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4F797-4120-D939-034A-F5A5F1A86E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27513-E03D-B949-85FD-24612F6B9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760A7-24EA-A07A-3B03-32DF0DA89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4A4E6-C80F-1C0F-67B2-68A275467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86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46B8-69A6-D8A6-2D4F-E07C85788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2E2797-1641-5B27-5CB8-F5157A96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162F14-9CD5-7C2A-691C-C5FFABC82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D9E5EC-FB9C-414F-6B7B-F5CB087E2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23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779BAD-8AC0-BBC1-4DF6-5869E237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8F8EE2-0E89-A716-6846-A7B6135F9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9A1D1-13F5-38A7-E139-C6C5FA38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847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27AED-133F-4B8B-4BEC-5394518A0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B5D67-610D-EB8C-8D2C-14F130473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3B8723-CDB9-0446-7419-6D1D83C76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671FA-8B7B-5144-FD1F-8E89872E3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B8FC1A-1F0B-09F2-6590-72D73A8D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41E8C-A9C3-9BA9-DCCA-B651762B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17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D9A3C-4818-1CA8-2FA4-7045139B3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910E4B-FA25-8DF2-C12B-0B99F5A987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6C3210-4515-E320-43B0-F1F11E537C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75AEE-3289-BCC1-7339-AA7B1971A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563A55-A49C-308B-33FA-DC95DFFF6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8F0FE6-7583-5B80-2911-6CB5600CB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38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E0137-3E5D-C7DB-DE6E-ABE9F611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360C29-C36F-A561-B27F-A08A2CCF28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D92E46-F7D7-7763-8746-CF5E7A014C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1467F-6B65-409C-AA12-1D00F0EE132E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F43C0-3FEE-7372-95A2-770E0F7D9D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564F3-DB0A-6269-68DE-E471307CC5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FA30F6-221C-4D65-A410-6350EF65A4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99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72510F-8C52-483F-A0B7-B48FA3B7522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AEE05-C05A-4AE0-9F08-ED2E999A85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92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A7757-C38B-0BCE-7771-0323278567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52803" y="1047931"/>
            <a:ext cx="7737232" cy="2387600"/>
          </a:xfrm>
        </p:spPr>
        <p:txBody>
          <a:bodyPr>
            <a:normAutofit fontScale="90000"/>
          </a:bodyPr>
          <a:lstStyle/>
          <a:p>
            <a:r>
              <a:rPr lang="en-US" cap="all" dirty="0">
                <a:latin typeface="Oswald" panose="00000500000000000000" pitchFamily="2" charset="0"/>
              </a:rPr>
              <a:t>THE DATAGOOD(R) PACKAGE: AN open science approach to data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4BF8B-036D-D029-5FBE-69595B99DF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62103"/>
            <a:ext cx="9144000" cy="2743200"/>
          </a:xfrm>
        </p:spPr>
        <p:txBody>
          <a:bodyPr>
            <a:normAutofit/>
          </a:bodyPr>
          <a:lstStyle/>
          <a:p>
            <a:endParaRPr lang="en-US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Jesse Lecy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Associate Professor ::: Public Affairs (</a:t>
            </a:r>
            <a:r>
              <a:rPr lang="en-US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ASU</a:t>
            </a:r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</a:t>
            </a:r>
          </a:p>
          <a:p>
            <a:r>
              <a:rPr lang="en-U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         Data Scientist ::: The Urban Institute</a:t>
            </a:r>
          </a:p>
        </p:txBody>
      </p:sp>
    </p:spTree>
    <p:extLst>
      <p:ext uri="{BB962C8B-B14F-4D97-AF65-F5344CB8AC3E}">
        <p14:creationId xmlns:p14="http://schemas.microsoft.com/office/powerpoint/2010/main" val="2846138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E8D2615-C5FA-6371-C356-F61E115909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311" y="1530373"/>
            <a:ext cx="8879378" cy="532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4E67BF-0843-68A0-5C23-D3770A25F97F}"/>
              </a:ext>
            </a:extLst>
          </p:cNvPr>
          <p:cNvSpPr txBox="1"/>
          <p:nvPr/>
        </p:nvSpPr>
        <p:spPr>
          <a:xfrm>
            <a:off x="4023361" y="731519"/>
            <a:ext cx="3571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Days of week and hours of the day </a:t>
            </a:r>
          </a:p>
        </p:txBody>
      </p:sp>
    </p:spTree>
    <p:extLst>
      <p:ext uri="{BB962C8B-B14F-4D97-AF65-F5344CB8AC3E}">
        <p14:creationId xmlns:p14="http://schemas.microsoft.com/office/powerpoint/2010/main" val="1843861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56DFAD-3E7E-D764-59BE-84F16138D9AB}"/>
              </a:ext>
            </a:extLst>
          </p:cNvPr>
          <p:cNvSpPr txBox="1"/>
          <p:nvPr/>
        </p:nvSpPr>
        <p:spPr>
          <a:xfrm>
            <a:off x="1308826" y="419721"/>
            <a:ext cx="8255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Lucida Console" panose="020B0609040504020204" pitchFamily="49" charset="0"/>
              </a:rPr>
              <a:t>layout &lt;- </a:t>
            </a:r>
          </a:p>
          <a:p>
            <a:endParaRPr lang="en-US" sz="2400" b="1" dirty="0">
              <a:solidFill>
                <a:schemeClr val="accent4">
                  <a:lumMod val="75000"/>
                </a:schemeClr>
              </a:solidFill>
              <a:latin typeface="Lucida Console" panose="020B0609040504020204" pitchFamily="49" charset="0"/>
            </a:endParaRPr>
          </a:p>
          <a:p>
            <a:r>
              <a:rPr lang="en-US" sz="1600" dirty="0">
                <a:latin typeface="Lucida Console" panose="020B0609040504020204" pitchFamily="49" charset="0"/>
              </a:rPr>
              <a:t> c( "div2 ;; </a:t>
            </a:r>
            <a:r>
              <a:rPr lang="en-US" sz="1600" dirty="0" err="1">
                <a:latin typeface="Lucida Console" panose="020B0609040504020204" pitchFamily="49" charset="0"/>
              </a:rPr>
              <a:t>vlabel</a:t>
            </a:r>
            <a:r>
              <a:rPr lang="en-US" sz="1600" dirty="0">
                <a:latin typeface="Lucida Console" panose="020B0609040504020204" pitchFamily="49" charset="0"/>
              </a:rPr>
              <a:t>  ;; LABEL         ;; 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"div3 ;; </a:t>
            </a:r>
            <a:r>
              <a:rPr lang="en-US" sz="1600" dirty="0" err="1">
                <a:latin typeface="Lucida Console" panose="020B0609040504020204" pitchFamily="49" charset="0"/>
              </a:rPr>
              <a:t>vtype</a:t>
            </a:r>
            <a:r>
              <a:rPr lang="en-US" sz="1600" dirty="0">
                <a:latin typeface="Lucida Console" panose="020B0609040504020204" pitchFamily="49" charset="0"/>
              </a:rPr>
              <a:t>   ;; DATA TYPE     ;; 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"div3 ;; scope   ;; SCOPE         ;; 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"div4 ;; desc    ;; DESCRIPTION   ;; 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"div4 ;; </a:t>
            </a:r>
            <a:r>
              <a:rPr lang="en-US" sz="1600" dirty="0" err="1">
                <a:latin typeface="Lucida Console" panose="020B0609040504020204" pitchFamily="49" charset="0"/>
              </a:rPr>
              <a:t>flevels</a:t>
            </a:r>
            <a:r>
              <a:rPr lang="en-US" sz="1600" dirty="0">
                <a:latin typeface="Lucida Console" panose="020B0609040504020204" pitchFamily="49" charset="0"/>
              </a:rPr>
              <a:t> ;; LEVELS        ;; </a:t>
            </a:r>
            <a:r>
              <a:rPr lang="en-US" sz="1600" dirty="0" err="1">
                <a:latin typeface="Lucida Console" panose="020B0609040504020204" pitchFamily="49" charset="0"/>
              </a:rPr>
              <a:t>f_to_txt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"div4 ;; </a:t>
            </a:r>
            <a:r>
              <a:rPr lang="en-US" sz="1600" dirty="0" err="1">
                <a:latin typeface="Lucida Console" panose="020B0609040504020204" pitchFamily="49" charset="0"/>
              </a:rPr>
              <a:t>glevels</a:t>
            </a:r>
            <a:r>
              <a:rPr lang="en-US" sz="1600" dirty="0">
                <a:latin typeface="Lucida Console" panose="020B0609040504020204" pitchFamily="49" charset="0"/>
              </a:rPr>
              <a:t> ;; ''            ;; 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"div4 ;; loc     ;; LOCATION CODE ;; 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",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    "div5 ;; v       ;; STATS         ;; </a:t>
            </a:r>
            <a:r>
              <a:rPr lang="en-US" sz="1600" dirty="0" err="1">
                <a:latin typeface="Lucida Console" panose="020B0609040504020204" pitchFamily="49" charset="0"/>
              </a:rPr>
              <a:t>get_properties</a:t>
            </a:r>
            <a:r>
              <a:rPr lang="en-US" sz="1600" dirty="0">
                <a:latin typeface="Lucida Console" panose="020B0609040504020204" pitchFamily="49" charset="0"/>
              </a:rPr>
              <a:t>" 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AC8C6-B057-FF76-572B-BFE818850D91}"/>
              </a:ext>
            </a:extLst>
          </p:cNvPr>
          <p:cNvSpPr txBox="1"/>
          <p:nvPr/>
        </p:nvSpPr>
        <p:spPr>
          <a:xfrm>
            <a:off x="1846036" y="3624943"/>
            <a:ext cx="936625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Lucida Console" panose="020B0609040504020204" pitchFamily="49" charset="0"/>
              </a:rPr>
              <a:t>|DIV  |VARIABLE  |LABEL         |FORMATTING FUNCTION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|:----|:---------|:-------------|:--------------------|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|div2 |</a:t>
            </a:r>
            <a:r>
              <a:rPr lang="en-US" sz="1600" dirty="0" err="1">
                <a:latin typeface="Lucida Console" panose="020B0609040504020204" pitchFamily="49" charset="0"/>
              </a:rPr>
              <a:t>vlabel</a:t>
            </a:r>
            <a:r>
              <a:rPr lang="en-US" sz="1600" dirty="0">
                <a:latin typeface="Lucida Console" panose="020B0609040504020204" pitchFamily="49" charset="0"/>
              </a:rPr>
              <a:t>    |LABEL         |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           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|div3 |</a:t>
            </a:r>
            <a:r>
              <a:rPr lang="en-US" sz="1600" dirty="0" err="1">
                <a:latin typeface="Lucida Console" panose="020B0609040504020204" pitchFamily="49" charset="0"/>
              </a:rPr>
              <a:t>vtype</a:t>
            </a:r>
            <a:r>
              <a:rPr lang="en-US" sz="1600" dirty="0">
                <a:latin typeface="Lucida Console" panose="020B0609040504020204" pitchFamily="49" charset="0"/>
              </a:rPr>
              <a:t>     |DATA TYPE     |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           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|div3 |scope     |SCOPE         |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           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|div4 |desc      |DESCRIPTION   |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           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|div4 |</a:t>
            </a:r>
            <a:r>
              <a:rPr lang="en-US" sz="1600" dirty="0" err="1">
                <a:latin typeface="Lucida Console" panose="020B0609040504020204" pitchFamily="49" charset="0"/>
              </a:rPr>
              <a:t>flevels</a:t>
            </a:r>
            <a:r>
              <a:rPr lang="en-US" sz="1600" dirty="0">
                <a:latin typeface="Lucida Console" panose="020B0609040504020204" pitchFamily="49" charset="0"/>
              </a:rPr>
              <a:t>   |LEVELS        |</a:t>
            </a:r>
            <a:r>
              <a:rPr lang="en-US" sz="1600" dirty="0" err="1">
                <a:latin typeface="Lucida Console" panose="020B0609040504020204" pitchFamily="49" charset="0"/>
              </a:rPr>
              <a:t>f_to_txt</a:t>
            </a:r>
            <a:r>
              <a:rPr lang="en-US" sz="1600" dirty="0">
                <a:latin typeface="Lucida Console" panose="020B0609040504020204" pitchFamily="49" charset="0"/>
              </a:rPr>
              <a:t>           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|div4 |</a:t>
            </a:r>
            <a:r>
              <a:rPr lang="en-US" sz="1600" dirty="0" err="1">
                <a:latin typeface="Lucida Console" panose="020B0609040504020204" pitchFamily="49" charset="0"/>
              </a:rPr>
              <a:t>glevels</a:t>
            </a:r>
            <a:r>
              <a:rPr lang="en-US" sz="1600" dirty="0">
                <a:latin typeface="Lucida Console" panose="020B0609040504020204" pitchFamily="49" charset="0"/>
              </a:rPr>
              <a:t>   |''            |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           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|div4 |loc       |LOCATION CODE |</a:t>
            </a:r>
            <a:r>
              <a:rPr lang="en-US" sz="1600" dirty="0" err="1">
                <a:latin typeface="Lucida Console" panose="020B0609040504020204" pitchFamily="49" charset="0"/>
              </a:rPr>
              <a:t>v_to_txt</a:t>
            </a:r>
            <a:r>
              <a:rPr lang="en-US" sz="1600" dirty="0">
                <a:latin typeface="Lucida Console" panose="020B0609040504020204" pitchFamily="49" charset="0"/>
              </a:rPr>
              <a:t>             |</a:t>
            </a:r>
          </a:p>
          <a:p>
            <a:r>
              <a:rPr lang="en-US" sz="1600" dirty="0">
                <a:latin typeface="Lucida Console" panose="020B0609040504020204" pitchFamily="49" charset="0"/>
              </a:rPr>
              <a:t>|div5 |v         |LABEL         |</a:t>
            </a:r>
            <a:r>
              <a:rPr lang="en-US" sz="1600" dirty="0" err="1">
                <a:latin typeface="Lucida Console" panose="020B0609040504020204" pitchFamily="49" charset="0"/>
              </a:rPr>
              <a:t>get_properties</a:t>
            </a:r>
            <a:r>
              <a:rPr lang="en-US" sz="1600" dirty="0">
                <a:latin typeface="Lucida Console" panose="020B0609040504020204" pitchFamily="49" charset="0"/>
              </a:rPr>
              <a:t>       |</a:t>
            </a:r>
          </a:p>
        </p:txBody>
      </p:sp>
    </p:spTree>
    <p:extLst>
      <p:ext uri="{BB962C8B-B14F-4D97-AF65-F5344CB8AC3E}">
        <p14:creationId xmlns:p14="http://schemas.microsoft.com/office/powerpoint/2010/main" val="262366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DBEF4-FC99-D019-4B57-A7E0CA62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Summaries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F00D8-4097-B143-1891-D70AE796C9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557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YaRrr! The Pirate's Guide to R">
            <a:extLst>
              <a:ext uri="{FF2B5EF4-FFF2-40B4-BE49-F238E27FC236}">
                <a16:creationId xmlns:a16="http://schemas.microsoft.com/office/drawing/2014/main" id="{30DBBB41-FE23-B48C-912A-7E18349F44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58" y="0"/>
            <a:ext cx="9601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488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269C51-B0D5-8632-0730-B9B542054F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82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DC4BB0-A095-8A52-56CB-4542F43F9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81" y="1431305"/>
            <a:ext cx="5097887" cy="50903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B86A3C7-8103-EF88-FB52-19E0D213CE18}"/>
              </a:ext>
            </a:extLst>
          </p:cNvPr>
          <p:cNvSpPr txBox="1"/>
          <p:nvPr/>
        </p:nvSpPr>
        <p:spPr>
          <a:xfrm>
            <a:off x="4590764" y="74784"/>
            <a:ext cx="20746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ohbrother</a:t>
            </a:r>
            <a:endParaRPr lang="en-US" sz="2800" dirty="0"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634EC0-DDE5-A4FC-23AC-CD1F831AE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932" y="1431305"/>
            <a:ext cx="5097887" cy="509030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8DC2F2-87DA-F9DC-AA57-E26921B348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2581" y="2455029"/>
            <a:ext cx="3556715" cy="3551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647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BCFC31-7CE7-EEC8-E07D-6A0576DCA7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64" y="1388459"/>
            <a:ext cx="5153695" cy="514602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ECB4E3-6658-15B6-E865-86BD78D2F9D0}"/>
              </a:ext>
            </a:extLst>
          </p:cNvPr>
          <p:cNvSpPr txBox="1"/>
          <p:nvPr/>
        </p:nvSpPr>
        <p:spPr>
          <a:xfrm>
            <a:off x="5035639" y="0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decision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7537D3-E38B-F28C-E435-F75018E921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020" y="1388459"/>
            <a:ext cx="5153695" cy="5146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3099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E2B849-EFE0-9CA7-A11F-42185F42C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2427"/>
            <a:ext cx="5814811" cy="58061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F60E78-3351-DC89-0FC2-86876CA9BA72}"/>
              </a:ext>
            </a:extLst>
          </p:cNvPr>
          <p:cNvSpPr txBox="1"/>
          <p:nvPr/>
        </p:nvSpPr>
        <p:spPr>
          <a:xfrm>
            <a:off x="5657350" y="0"/>
            <a:ext cx="10246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info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E9C63-10E4-D44D-9F43-4B67585C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669" y="922427"/>
            <a:ext cx="5814811" cy="5806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4CE5E4-B576-67A7-EC0B-41FFD2DA69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206" y="2775890"/>
            <a:ext cx="3274069" cy="326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37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EC630F-6E00-D307-0572-BADDD3080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61" y="785612"/>
            <a:ext cx="4661103" cy="4654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C2D024-F203-1CE8-80D0-C89CB4DF5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29" y="785611"/>
            <a:ext cx="5521188" cy="46541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FD9E47-8D5D-5F3A-5FB5-16C378061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6975" y="2353789"/>
            <a:ext cx="3724141" cy="3718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4011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354AB0D-4D83-09A8-E2EC-59A49D6C2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646" y="143210"/>
            <a:ext cx="6400800" cy="639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D1F786-0028-9133-22CE-442BDC291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7285" y="233362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063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92D-FE27-2784-4C2B-84C2B026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LAYOUTS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1637-9A41-66F9-C7D7-10507FAA4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419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69E196-52BC-EA3F-9596-0D24F0698B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188" y="0"/>
            <a:ext cx="6400800" cy="63912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C1A61D0-0317-F288-E332-BC64261D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012" y="0"/>
            <a:ext cx="6400800" cy="639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0572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892D-FE27-2784-4C2B-84C2B026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F1637-9A41-66F9-C7D7-10507FAA42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38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B82B6F-B28A-5167-EFB4-6B96D63B0FD5}"/>
              </a:ext>
            </a:extLst>
          </p:cNvPr>
          <p:cNvSpPr txBox="1"/>
          <p:nvPr/>
        </p:nvSpPr>
        <p:spPr>
          <a:xfrm>
            <a:off x="1015357" y="363417"/>
            <a:ext cx="10972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the DGF (user edits, adds labels and rules)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437109-24A8-1E5D-1AD8-39C29607E1CA}"/>
              </a:ext>
            </a:extLst>
          </p:cNvPr>
          <p:cNvSpPr txBox="1"/>
          <p:nvPr/>
        </p:nvSpPr>
        <p:spPr>
          <a:xfrm>
            <a:off x="1015357" y="1544653"/>
            <a:ext cx="107260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ingest_raw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 the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raw_convert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rules, keep desired types.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207C89-CA71-BBA4-D688-ED471B605B95}"/>
              </a:ext>
            </a:extLst>
          </p:cNvPr>
          <p:cNvSpPr txBox="1"/>
          <p:nvPr/>
        </p:nvSpPr>
        <p:spPr>
          <a:xfrm>
            <a:off x="1015357" y="954035"/>
            <a:ext cx="96151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inspect_dgf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Ensure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json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ok, rules are defined, etc.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D68C93-6D71-F6AD-AD19-A9200097E98B}"/>
              </a:ext>
            </a:extLst>
          </p:cNvPr>
          <p:cNvSpPr txBox="1"/>
          <p:nvPr/>
        </p:nvSpPr>
        <p:spPr>
          <a:xfrm>
            <a:off x="1015356" y="2810937"/>
            <a:ext cx="83808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standardize(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 standardization rules,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839F6E9-5719-46E3-C7C1-72A0DE3174C7}"/>
              </a:ext>
            </a:extLst>
          </p:cNvPr>
          <p:cNvSpPr txBox="1"/>
          <p:nvPr/>
        </p:nvSpPr>
        <p:spPr>
          <a:xfrm>
            <a:off x="1011393" y="5526907"/>
            <a:ext cx="101088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format(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 formatting rules to make data pretty.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920686-E980-E7FF-0E69-11BF71E0B4C0}"/>
              </a:ext>
            </a:extLst>
          </p:cNvPr>
          <p:cNvSpPr txBox="1"/>
          <p:nvPr/>
        </p:nvSpPr>
        <p:spPr>
          <a:xfrm>
            <a:off x="1015357" y="4292847"/>
            <a:ext cx="92047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a data dictionary from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fields.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0FE91AA-BF19-1FD9-2F51-7BBCC70BE024}"/>
              </a:ext>
            </a:extLst>
          </p:cNvPr>
          <p:cNvSpPr txBox="1"/>
          <p:nvPr/>
        </p:nvSpPr>
        <p:spPr>
          <a:xfrm>
            <a:off x="1015357" y="4712404"/>
            <a:ext cx="108157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create_rg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a research guide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qmd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annotated before rendering.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0FEC15-44D6-6626-AC9B-927177D9D94B}"/>
              </a:ext>
            </a:extLst>
          </p:cNvPr>
          <p:cNvSpPr txBox="1"/>
          <p:nvPr/>
        </p:nvSpPr>
        <p:spPr>
          <a:xfrm>
            <a:off x="1015357" y="3860455"/>
            <a:ext cx="10923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create_vr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 a data validation report using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dgf_validate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rules.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011B96-13CA-A46A-A2EE-A67921176C2D}"/>
              </a:ext>
            </a:extLst>
          </p:cNvPr>
          <p:cNvSpPr txBox="1"/>
          <p:nvPr/>
        </p:nvSpPr>
        <p:spPr>
          <a:xfrm>
            <a:off x="5679157" y="2054684"/>
            <a:ext cx="4951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Call after changes are made to data to ensure stored values are correct (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e.g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factor levels the same, update stored descriptive stats for numeric vars).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430997B-7938-E80E-6960-5450D1E94DE4}"/>
              </a:ext>
            </a:extLst>
          </p:cNvPr>
          <p:cNvSpPr txBox="1"/>
          <p:nvPr/>
        </p:nvSpPr>
        <p:spPr>
          <a:xfrm>
            <a:off x="9092247" y="2857103"/>
            <a:ext cx="2855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called silently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48F4000-BCD2-6772-A7E0-FD3C1F6FDE02}"/>
              </a:ext>
            </a:extLst>
          </p:cNvPr>
          <p:cNvCxnSpPr>
            <a:cxnSpLocks/>
          </p:cNvCxnSpPr>
          <p:nvPr/>
        </p:nvCxnSpPr>
        <p:spPr>
          <a:xfrm>
            <a:off x="3393700" y="2068165"/>
            <a:ext cx="0" cy="61126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7CE92B2-7187-2290-2221-2CA7AE3F0806}"/>
              </a:ext>
            </a:extLst>
          </p:cNvPr>
          <p:cNvCxnSpPr>
            <a:cxnSpLocks/>
          </p:cNvCxnSpPr>
          <p:nvPr/>
        </p:nvCxnSpPr>
        <p:spPr>
          <a:xfrm>
            <a:off x="3392374" y="3211047"/>
            <a:ext cx="0" cy="557389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B66C880-1D76-27C2-BF5F-1AC44D542949}"/>
              </a:ext>
            </a:extLst>
          </p:cNvPr>
          <p:cNvCxnSpPr>
            <a:cxnSpLocks/>
          </p:cNvCxnSpPr>
          <p:nvPr/>
        </p:nvCxnSpPr>
        <p:spPr>
          <a:xfrm>
            <a:off x="5052290" y="1856509"/>
            <a:ext cx="554182" cy="378691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C3AF14C-7483-C300-CA71-715995BF0DAD}"/>
              </a:ext>
            </a:extLst>
          </p:cNvPr>
          <p:cNvCxnSpPr>
            <a:cxnSpLocks/>
          </p:cNvCxnSpPr>
          <p:nvPr/>
        </p:nvCxnSpPr>
        <p:spPr>
          <a:xfrm flipH="1">
            <a:off x="4950690" y="2382982"/>
            <a:ext cx="655782" cy="4279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45D1531-F564-4F6A-DCAD-1106232EA03C}"/>
              </a:ext>
            </a:extLst>
          </p:cNvPr>
          <p:cNvCxnSpPr>
            <a:cxnSpLocks/>
          </p:cNvCxnSpPr>
          <p:nvPr/>
        </p:nvCxnSpPr>
        <p:spPr>
          <a:xfrm flipH="1">
            <a:off x="4017817" y="763527"/>
            <a:ext cx="1440873" cy="400255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B5C166D-D564-3343-84CD-58039C4E79C0}"/>
              </a:ext>
            </a:extLst>
          </p:cNvPr>
          <p:cNvSpPr txBox="1"/>
          <p:nvPr/>
        </p:nvSpPr>
        <p:spPr>
          <a:xfrm>
            <a:off x="4177570" y="6193026"/>
            <a:ext cx="1281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df.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share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rgbClr val="70AD47"/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47AFA19-8CD3-C3B6-D6E5-2CCC3177DD3A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3038762" y="5959299"/>
            <a:ext cx="1138808" cy="433782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3EBD332-E44F-6624-0152-87DF653F4FFE}"/>
              </a:ext>
            </a:extLst>
          </p:cNvPr>
          <p:cNvSpPr txBox="1"/>
          <p:nvPr/>
        </p:nvSpPr>
        <p:spPr>
          <a:xfrm>
            <a:off x="2133535" y="2161529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altered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50FD356-BD18-0F58-31C1-741490CB55C6}"/>
              </a:ext>
            </a:extLst>
          </p:cNvPr>
          <p:cNvSpPr txBox="1"/>
          <p:nvPr/>
        </p:nvSpPr>
        <p:spPr>
          <a:xfrm>
            <a:off x="2133535" y="3284152"/>
            <a:ext cx="8643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data is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altered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D02585-BB09-55F6-4E51-56866A2D25C0}"/>
              </a:ext>
            </a:extLst>
          </p:cNvPr>
          <p:cNvSpPr txBox="1"/>
          <p:nvPr/>
        </p:nvSpPr>
        <p:spPr>
          <a:xfrm>
            <a:off x="5679157" y="6296000"/>
            <a:ext cx="621676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some context where the data is read, not analyzed, also used in dd &amp;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rg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96ED69B-5967-2D38-77DC-4148488C32BE}"/>
              </a:ext>
            </a:extLst>
          </p:cNvPr>
          <p:cNvCxnSpPr>
            <a:cxnSpLocks/>
          </p:cNvCxnSpPr>
          <p:nvPr/>
        </p:nvCxnSpPr>
        <p:spPr>
          <a:xfrm flipV="1">
            <a:off x="508756" y="1378210"/>
            <a:ext cx="0" cy="2482245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751E26CB-0DA4-84D2-D93C-93EA5B708C2B}"/>
              </a:ext>
            </a:extLst>
          </p:cNvPr>
          <p:cNvSpPr/>
          <p:nvPr/>
        </p:nvSpPr>
        <p:spPr>
          <a:xfrm>
            <a:off x="453804" y="1147488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2B5847F9-5B09-4FC3-78DB-D95C6465FB23}"/>
              </a:ext>
            </a:extLst>
          </p:cNvPr>
          <p:cNvSpPr/>
          <p:nvPr/>
        </p:nvSpPr>
        <p:spPr>
          <a:xfrm>
            <a:off x="453804" y="4014790"/>
            <a:ext cx="91440" cy="9144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C10398-79A2-14E5-0BDA-B265E59E6C70}"/>
              </a:ext>
            </a:extLst>
          </p:cNvPr>
          <p:cNvSpPr txBox="1"/>
          <p:nvPr/>
        </p:nvSpPr>
        <p:spPr>
          <a:xfrm>
            <a:off x="-2740" y="4253298"/>
            <a:ext cx="1022996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can be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gener-ated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any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time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once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exists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07026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48C44F-1C35-8408-04CE-2A78CA47F66A}"/>
              </a:ext>
            </a:extLst>
          </p:cNvPr>
          <p:cNvSpPr txBox="1"/>
          <p:nvPr/>
        </p:nvSpPr>
        <p:spPr>
          <a:xfrm>
            <a:off x="476803" y="635452"/>
            <a:ext cx="7970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raw</a:t>
            </a:r>
            <a:b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</a:b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AA0D61A-EEAB-B342-22E3-A3D204E7457D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273817" y="972864"/>
            <a:ext cx="669126" cy="1653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E10CB65-4443-0EB0-CBB2-7ECE36B5143B}"/>
              </a:ext>
            </a:extLst>
          </p:cNvPr>
          <p:cNvSpPr txBox="1"/>
          <p:nvPr/>
        </p:nvSpPr>
        <p:spPr>
          <a:xfrm>
            <a:off x="1942943" y="772809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268E2-3989-9819-F385-C510F6BB6730}"/>
              </a:ext>
            </a:extLst>
          </p:cNvPr>
          <p:cNvSpPr txBox="1"/>
          <p:nvPr/>
        </p:nvSpPr>
        <p:spPr>
          <a:xfrm>
            <a:off x="5865853" y="772809"/>
            <a:ext cx="11945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DGF.csv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CE89D8E-16CB-FDD3-E489-B7F9707B7B2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589821" y="972864"/>
            <a:ext cx="1276032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81722D1-F60F-708B-721C-8FF8A5C087A9}"/>
              </a:ext>
            </a:extLst>
          </p:cNvPr>
          <p:cNvSpPr txBox="1"/>
          <p:nvPr/>
        </p:nvSpPr>
        <p:spPr>
          <a:xfrm>
            <a:off x="8925619" y="527730"/>
            <a:ext cx="282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user edits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dgf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: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variable descriptions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 cleaning rules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01260B-CA47-EABA-A3B7-FEC468592B2C}"/>
              </a:ext>
            </a:extLst>
          </p:cNvPr>
          <p:cNvSpPr txBox="1"/>
          <p:nvPr/>
        </p:nvSpPr>
        <p:spPr>
          <a:xfrm>
            <a:off x="4773578" y="2522471"/>
            <a:ext cx="40318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standardize(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AAC8164-3626-5222-6DD8-8859D37DC254}"/>
              </a:ext>
            </a:extLst>
          </p:cNvPr>
          <p:cNvSpPr txBox="1"/>
          <p:nvPr/>
        </p:nvSpPr>
        <p:spPr>
          <a:xfrm>
            <a:off x="626412" y="2522471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format(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df.v3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23D8C58-06A8-F1DF-941D-EFF81C3F8862}"/>
              </a:ext>
            </a:extLst>
          </p:cNvPr>
          <p:cNvCxnSpPr>
            <a:cxnSpLocks/>
            <a:stCxn id="14" idx="1"/>
            <a:endCxn id="25" idx="3"/>
          </p:cNvCxnSpPr>
          <p:nvPr/>
        </p:nvCxnSpPr>
        <p:spPr>
          <a:xfrm flipH="1">
            <a:off x="3888844" y="2722526"/>
            <a:ext cx="884734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7903C3D0-8589-8F02-0F08-10124A445A05}"/>
              </a:ext>
            </a:extLst>
          </p:cNvPr>
          <p:cNvSpPr txBox="1"/>
          <p:nvPr/>
        </p:nvSpPr>
        <p:spPr>
          <a:xfrm>
            <a:off x="934189" y="5270496"/>
            <a:ext cx="2646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13BCA83-500F-9883-F58F-B0BE699BC46C}"/>
              </a:ext>
            </a:extLst>
          </p:cNvPr>
          <p:cNvCxnSpPr>
            <a:cxnSpLocks/>
            <a:stCxn id="25" idx="2"/>
            <a:endCxn id="35" idx="0"/>
          </p:cNvCxnSpPr>
          <p:nvPr/>
        </p:nvCxnSpPr>
        <p:spPr>
          <a:xfrm>
            <a:off x="2257628" y="2922581"/>
            <a:ext cx="0" cy="2347915"/>
          </a:xfrm>
          <a:prstGeom prst="straightConnector1">
            <a:avLst/>
          </a:prstGeom>
          <a:ln w="254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9620B34-D27D-6FB2-A8DE-E93A2E9A7A55}"/>
              </a:ext>
            </a:extLst>
          </p:cNvPr>
          <p:cNvSpPr txBox="1"/>
          <p:nvPr/>
        </p:nvSpPr>
        <p:spPr>
          <a:xfrm>
            <a:off x="875310" y="5959471"/>
            <a:ext cx="37240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create_rg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df.vk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7FA349-44C0-886D-07E2-8485DBE05C77}"/>
              </a:ext>
            </a:extLst>
          </p:cNvPr>
          <p:cNvSpPr txBox="1"/>
          <p:nvPr/>
        </p:nvSpPr>
        <p:spPr>
          <a:xfrm>
            <a:off x="8858484" y="1884766"/>
            <a:ext cx="29546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inspect_dgf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04AFD7-08D8-74A7-3F6C-77B40AD85B45}"/>
              </a:ext>
            </a:extLst>
          </p:cNvPr>
          <p:cNvCxnSpPr>
            <a:cxnSpLocks/>
            <a:endCxn id="22" idx="3"/>
          </p:cNvCxnSpPr>
          <p:nvPr/>
        </p:nvCxnSpPr>
        <p:spPr>
          <a:xfrm flipH="1" flipV="1">
            <a:off x="8560517" y="1719991"/>
            <a:ext cx="365102" cy="137558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360D62D7-42B4-6EB0-F510-1D4DEFD9A81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4599406" y="6159526"/>
            <a:ext cx="544791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D387E89-8450-C96F-7CB4-BA08BADE9EBD}"/>
              </a:ext>
            </a:extLst>
          </p:cNvPr>
          <p:cNvSpPr txBox="1"/>
          <p:nvPr/>
        </p:nvSpPr>
        <p:spPr>
          <a:xfrm>
            <a:off x="5250299" y="5270496"/>
            <a:ext cx="2733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data-dictionary.html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42670E9-74BF-0BB8-023D-517B0DE517D2}"/>
              </a:ext>
            </a:extLst>
          </p:cNvPr>
          <p:cNvSpPr txBox="1"/>
          <p:nvPr/>
        </p:nvSpPr>
        <p:spPr>
          <a:xfrm>
            <a:off x="5264727" y="5956105"/>
            <a:ext cx="270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75000"/>
                  </a:srgbClr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+mn-cs"/>
              </a:rPr>
              <a:t>research-guide.html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8270F0E-8796-F46D-BA8D-10105579943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3581067" y="5470551"/>
            <a:ext cx="1563130" cy="0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CDDCCF4E-B2E2-E5D0-DC80-513C8E7FA2C9}"/>
              </a:ext>
            </a:extLst>
          </p:cNvPr>
          <p:cNvCxnSpPr>
            <a:cxnSpLocks/>
            <a:stCxn id="13" idx="2"/>
            <a:endCxn id="41" idx="0"/>
          </p:cNvCxnSpPr>
          <p:nvPr/>
        </p:nvCxnSpPr>
        <p:spPr>
          <a:xfrm flipH="1">
            <a:off x="10335812" y="1451060"/>
            <a:ext cx="1" cy="433706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4B5A430-1BD6-47AD-EA5C-1EA4407FBDF3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7060411" y="972864"/>
            <a:ext cx="1865208" cy="16531"/>
          </a:xfrm>
          <a:prstGeom prst="straightConnector1">
            <a:avLst/>
          </a:prstGeom>
          <a:ln w="15875">
            <a:solidFill>
              <a:schemeClr val="bg1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Arc 88">
            <a:extLst>
              <a:ext uri="{FF2B5EF4-FFF2-40B4-BE49-F238E27FC236}">
                <a16:creationId xmlns:a16="http://schemas.microsoft.com/office/drawing/2014/main" id="{46F55BE7-7D34-A9BD-4588-ED784D21B3DD}"/>
              </a:ext>
            </a:extLst>
          </p:cNvPr>
          <p:cNvSpPr/>
          <p:nvPr/>
        </p:nvSpPr>
        <p:spPr>
          <a:xfrm rot="2832819">
            <a:off x="6452140" y="2981773"/>
            <a:ext cx="914400" cy="914400"/>
          </a:xfrm>
          <a:prstGeom prst="arc">
            <a:avLst>
              <a:gd name="adj1" fmla="val 16200000"/>
              <a:gd name="adj2" fmla="val 11009359"/>
            </a:avLst>
          </a:prstGeom>
          <a:ln w="22225">
            <a:solidFill>
              <a:schemeClr val="tx1">
                <a:lumMod val="50000"/>
                <a:lumOff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ED468BB-7700-C6AB-5DDD-BD4146117859}"/>
              </a:ext>
            </a:extLst>
          </p:cNvPr>
          <p:cNvSpPr txBox="1"/>
          <p:nvPr/>
        </p:nvSpPr>
        <p:spPr>
          <a:xfrm>
            <a:off x="7596995" y="3386505"/>
            <a:ext cx="18126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data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enrichment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A8969EC8-F88E-AA88-6304-EF2BECAE9847}"/>
              </a:ext>
            </a:extLst>
          </p:cNvPr>
          <p:cNvSpPr txBox="1"/>
          <p:nvPr/>
        </p:nvSpPr>
        <p:spPr>
          <a:xfrm>
            <a:off x="3543857" y="3625064"/>
            <a:ext cx="24400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df.vx+1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FE1C9F-C5CF-BCDF-CD28-35772A790550}"/>
              </a:ext>
            </a:extLst>
          </p:cNvPr>
          <p:cNvSpPr txBox="1"/>
          <p:nvPr/>
        </p:nvSpPr>
        <p:spPr>
          <a:xfrm>
            <a:off x="197077" y="3506178"/>
            <a:ext cx="17812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gooder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131BD9-040B-530F-6B23-3F8C3771FE2C}"/>
              </a:ext>
            </a:extLst>
          </p:cNvPr>
          <p:cNvSpPr txBox="1"/>
          <p:nvPr/>
        </p:nvSpPr>
        <p:spPr>
          <a:xfrm>
            <a:off x="8438560" y="5196143"/>
            <a:ext cx="34419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gooder</a:t>
            </a:r>
            <a:b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Aharoni" panose="02010803020104030203" pitchFamily="2" charset="-79"/>
                <a:ea typeface="+mn-ea"/>
                <a:cs typeface="Aharoni" panose="02010803020104030203" pitchFamily="2" charset="-79"/>
              </a:rPr>
              <a:t>documentation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A76DA9-97EE-8922-4AA3-1C5EC30E0253}"/>
              </a:ext>
            </a:extLst>
          </p:cNvPr>
          <p:cNvSpPr txBox="1"/>
          <p:nvPr/>
        </p:nvSpPr>
        <p:spPr>
          <a:xfrm>
            <a:off x="5865853" y="4340045"/>
            <a:ext cx="2117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apply_dgf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df.vx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783399-833D-E1C2-C8F7-A40BC9D870A1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5346292" y="4052766"/>
            <a:ext cx="519561" cy="441168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BED8942-3432-3C64-6CE4-6A8D3E90C072}"/>
              </a:ext>
            </a:extLst>
          </p:cNvPr>
          <p:cNvSpPr txBox="1"/>
          <p:nvPr/>
        </p:nvSpPr>
        <p:spPr>
          <a:xfrm>
            <a:off x="5144197" y="1519936"/>
            <a:ext cx="3416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ingest_raw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70AD47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1A4960-199F-A97E-F8E2-BF5C650E0530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463132" y="1172919"/>
            <a:ext cx="0" cy="398388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991C03C-E06B-489F-780E-6373D7886452}"/>
              </a:ext>
            </a:extLst>
          </p:cNvPr>
          <p:cNvCxnSpPr>
            <a:cxnSpLocks/>
          </p:cNvCxnSpPr>
          <p:nvPr/>
        </p:nvCxnSpPr>
        <p:spPr>
          <a:xfrm>
            <a:off x="7248434" y="1997267"/>
            <a:ext cx="0" cy="438127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1478853-2D74-C2C3-7C86-9C770DDF5560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8805451" y="2371953"/>
            <a:ext cx="379591" cy="350573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AE8A227-BDF0-1D40-EA10-3CB382A5A5FB}"/>
              </a:ext>
            </a:extLst>
          </p:cNvPr>
          <p:cNvCxnSpPr>
            <a:cxnSpLocks/>
          </p:cNvCxnSpPr>
          <p:nvPr/>
        </p:nvCxnSpPr>
        <p:spPr>
          <a:xfrm flipH="1" flipV="1">
            <a:off x="3543857" y="3015405"/>
            <a:ext cx="741816" cy="515741"/>
          </a:xfrm>
          <a:prstGeom prst="straightConnector1">
            <a:avLst/>
          </a:prstGeom>
          <a:ln w="15875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6CB613B-A09C-3BFA-6626-092CBED07FC0}"/>
              </a:ext>
            </a:extLst>
          </p:cNvPr>
          <p:cNvCxnSpPr>
            <a:cxnSpLocks/>
          </p:cNvCxnSpPr>
          <p:nvPr/>
        </p:nvCxnSpPr>
        <p:spPr>
          <a:xfrm flipH="1">
            <a:off x="7472350" y="3932841"/>
            <a:ext cx="276959" cy="340509"/>
          </a:xfrm>
          <a:prstGeom prst="straightConnector1">
            <a:avLst/>
          </a:prstGeom>
          <a:ln w="1587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7C70DC41-8183-1790-7F48-50A5AF3C0CF8}"/>
              </a:ext>
            </a:extLst>
          </p:cNvPr>
          <p:cNvSpPr txBox="1"/>
          <p:nvPr/>
        </p:nvSpPr>
        <p:spPr>
          <a:xfrm>
            <a:off x="3776819" y="2059035"/>
            <a:ext cx="14734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update_dgf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()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32337E47-9AF4-ECD4-D9C2-DD149599919F}"/>
              </a:ext>
            </a:extLst>
          </p:cNvPr>
          <p:cNvCxnSpPr>
            <a:cxnSpLocks/>
            <a:endCxn id="104" idx="3"/>
          </p:cNvCxnSpPr>
          <p:nvPr/>
        </p:nvCxnSpPr>
        <p:spPr>
          <a:xfrm flipH="1" flipV="1">
            <a:off x="5250299" y="2212924"/>
            <a:ext cx="537581" cy="273114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4D9B9F43-BDC4-B885-D9D0-019B6092BE48}"/>
              </a:ext>
            </a:extLst>
          </p:cNvPr>
          <p:cNvCxnSpPr>
            <a:cxnSpLocks/>
          </p:cNvCxnSpPr>
          <p:nvPr/>
        </p:nvCxnSpPr>
        <p:spPr>
          <a:xfrm flipH="1">
            <a:off x="3371273" y="2186290"/>
            <a:ext cx="405546" cy="273346"/>
          </a:xfrm>
          <a:prstGeom prst="straightConnector1">
            <a:avLst/>
          </a:prstGeom>
          <a:ln w="12700">
            <a:solidFill>
              <a:srgbClr val="7030A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1205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B3EA62-9FF8-3C2A-3584-CCF251E4AACB}"/>
              </a:ext>
            </a:extLst>
          </p:cNvPr>
          <p:cNvSpPr/>
          <p:nvPr/>
        </p:nvSpPr>
        <p:spPr>
          <a:xfrm>
            <a:off x="8724764" y="0"/>
            <a:ext cx="34672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B5A64-4225-85A5-0CDE-B29EE90D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1" y="327582"/>
            <a:ext cx="8297784" cy="64997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BF468-4872-4BC7-8E28-8B061C53C362}"/>
              </a:ext>
            </a:extLst>
          </p:cNvPr>
          <p:cNvSpPr txBox="1"/>
          <p:nvPr/>
        </p:nvSpPr>
        <p:spPr>
          <a:xfrm>
            <a:off x="9524277" y="586436"/>
            <a:ext cx="1854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dictionary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10993051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78415" y="2105561"/>
            <a:ext cx="48351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Euphemia" panose="020B0503040102020104" pitchFamily="34" charset="0"/>
                <a:ea typeface="+mn-ea"/>
                <a:cs typeface="+mn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037501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6BC3-09BE-0C8C-6F53-62078983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Documentation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4763D7-A258-2C9E-CD94-2DC1077F0C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164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ing Mermaid to Create a ProcFwk Pipeline Lineage Diagram – Welcome to the  Blog of Paul Andrew">
            <a:extLst>
              <a:ext uri="{FF2B5EF4-FFF2-40B4-BE49-F238E27FC236}">
                <a16:creationId xmlns:a16="http://schemas.microsoft.com/office/drawing/2014/main" id="{845D3808-7A5C-8AA6-80F2-D41DE9265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63" y="571500"/>
            <a:ext cx="6086475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1537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B03CAEC-736C-2FBB-EC14-4685B93FE270}"/>
              </a:ext>
            </a:extLst>
          </p:cNvPr>
          <p:cNvSpPr/>
          <p:nvPr/>
        </p:nvSpPr>
        <p:spPr>
          <a:xfrm>
            <a:off x="8724764" y="0"/>
            <a:ext cx="3467235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5B5A64-4225-85A5-0CDE-B29EE90DC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981" y="327582"/>
            <a:ext cx="8297784" cy="64997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2EF5FC-BCDF-E163-DD4A-EEA9A017B591}"/>
              </a:ext>
            </a:extLst>
          </p:cNvPr>
          <p:cNvSpPr txBox="1"/>
          <p:nvPr/>
        </p:nvSpPr>
        <p:spPr>
          <a:xfrm>
            <a:off x="9220762" y="3865418"/>
            <a:ext cx="2646878" cy="18885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create_dd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(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dgf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+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Lucida Console" panose="020B0609040504020204" pitchFamily="49" charset="0"/>
                <a:ea typeface="+mn-ea"/>
                <a:cs typeface="+mn-cs"/>
              </a:rPr>
              <a:t>layout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Lucida Console" panose="020B0609040504020204" pitchFamily="49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AC247-A587-C457-2A67-988D50637277}"/>
              </a:ext>
            </a:extLst>
          </p:cNvPr>
          <p:cNvSpPr/>
          <p:nvPr/>
        </p:nvSpPr>
        <p:spPr>
          <a:xfrm>
            <a:off x="766618" y="3121891"/>
            <a:ext cx="7407564" cy="683492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144A9B-2795-0C57-ECE9-42B49A3D3500}"/>
              </a:ext>
            </a:extLst>
          </p:cNvPr>
          <p:cNvSpPr/>
          <p:nvPr/>
        </p:nvSpPr>
        <p:spPr>
          <a:xfrm>
            <a:off x="766618" y="3865418"/>
            <a:ext cx="7407564" cy="337125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F2BB0-23A9-09A4-AB6F-D416EB50BC88}"/>
              </a:ext>
            </a:extLst>
          </p:cNvPr>
          <p:cNvSpPr/>
          <p:nvPr/>
        </p:nvSpPr>
        <p:spPr>
          <a:xfrm>
            <a:off x="785093" y="4336474"/>
            <a:ext cx="2687782" cy="2244745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A567BF-106E-D9F7-C733-C5A369A9B712}"/>
              </a:ext>
            </a:extLst>
          </p:cNvPr>
          <p:cNvSpPr/>
          <p:nvPr/>
        </p:nvSpPr>
        <p:spPr>
          <a:xfrm>
            <a:off x="3569856" y="4336473"/>
            <a:ext cx="4604326" cy="2244745"/>
          </a:xfrm>
          <a:prstGeom prst="rect">
            <a:avLst/>
          </a:prstGeom>
          <a:noFill/>
          <a:ln w="25400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41D595-4F71-A5CB-F309-44216D19F04F}"/>
              </a:ext>
            </a:extLst>
          </p:cNvPr>
          <p:cNvSpPr txBox="1"/>
          <p:nvPr/>
        </p:nvSpPr>
        <p:spPr>
          <a:xfrm>
            <a:off x="7277696" y="3265239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C73F7-47CD-B27D-4A69-FACE8B637488}"/>
              </a:ext>
            </a:extLst>
          </p:cNvPr>
          <p:cNvSpPr txBox="1"/>
          <p:nvPr/>
        </p:nvSpPr>
        <p:spPr>
          <a:xfrm>
            <a:off x="1005484" y="6150293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CB470B-3917-F3C5-E7AC-50A81D4F44B4}"/>
              </a:ext>
            </a:extLst>
          </p:cNvPr>
          <p:cNvSpPr txBox="1"/>
          <p:nvPr/>
        </p:nvSpPr>
        <p:spPr>
          <a:xfrm>
            <a:off x="7277696" y="6150293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5D336-CAAC-EAEF-258B-33F08E8743C3}"/>
              </a:ext>
            </a:extLst>
          </p:cNvPr>
          <p:cNvSpPr txBox="1"/>
          <p:nvPr/>
        </p:nvSpPr>
        <p:spPr>
          <a:xfrm>
            <a:off x="785093" y="3833211"/>
            <a:ext cx="710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AA7D02-0484-D23D-80B6-99952E2E5C30}"/>
              </a:ext>
            </a:extLst>
          </p:cNvPr>
          <p:cNvSpPr txBox="1"/>
          <p:nvPr/>
        </p:nvSpPr>
        <p:spPr>
          <a:xfrm>
            <a:off x="9524277" y="586436"/>
            <a:ext cx="18549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dictionary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format</a:t>
            </a:r>
          </a:p>
        </p:txBody>
      </p:sp>
    </p:spTree>
    <p:extLst>
      <p:ext uri="{BB962C8B-B14F-4D97-AF65-F5344CB8AC3E}">
        <p14:creationId xmlns:p14="http://schemas.microsoft.com/office/powerpoint/2010/main" val="906133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34D0422-DA05-9C2F-A079-1B428946C482}"/>
              </a:ext>
            </a:extLst>
          </p:cNvPr>
          <p:cNvGrpSpPr/>
          <p:nvPr/>
        </p:nvGrpSpPr>
        <p:grpSpPr>
          <a:xfrm>
            <a:off x="511821" y="126908"/>
            <a:ext cx="5787380" cy="6466522"/>
            <a:chOff x="511821" y="126908"/>
            <a:chExt cx="5787380" cy="646652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7612050-2E64-2DA6-F2D0-23D2CDB48F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9139" y="200536"/>
              <a:ext cx="5420062" cy="6392894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91FAC44-A862-2A9E-B277-02FE4AEDBA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8122"/>
            <a:stretch/>
          </p:blipFill>
          <p:spPr>
            <a:xfrm>
              <a:off x="511821" y="126908"/>
              <a:ext cx="5420062" cy="504276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C0CBE7C-A708-BC55-FF9E-D5E6773973CE}"/>
              </a:ext>
            </a:extLst>
          </p:cNvPr>
          <p:cNvSpPr/>
          <p:nvPr/>
        </p:nvSpPr>
        <p:spPr>
          <a:xfrm>
            <a:off x="879139" y="17939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6CDF7B-2DE9-74E8-B215-EA247F1BA481}"/>
              </a:ext>
            </a:extLst>
          </p:cNvPr>
          <p:cNvSpPr txBox="1"/>
          <p:nvPr/>
        </p:nvSpPr>
        <p:spPr>
          <a:xfrm>
            <a:off x="5751330" y="21521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D204E2-9F76-7384-71C0-7DA8287AF336}"/>
              </a:ext>
            </a:extLst>
          </p:cNvPr>
          <p:cNvSpPr/>
          <p:nvPr/>
        </p:nvSpPr>
        <p:spPr>
          <a:xfrm>
            <a:off x="879139" y="60491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593A55-6163-5D2D-0053-684208029102}"/>
              </a:ext>
            </a:extLst>
          </p:cNvPr>
          <p:cNvSpPr txBox="1"/>
          <p:nvPr/>
        </p:nvSpPr>
        <p:spPr>
          <a:xfrm>
            <a:off x="5751330" y="64073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10629B-DDE0-F9C5-84CF-9D55D2C35147}"/>
              </a:ext>
            </a:extLst>
          </p:cNvPr>
          <p:cNvSpPr/>
          <p:nvPr/>
        </p:nvSpPr>
        <p:spPr>
          <a:xfrm>
            <a:off x="879139" y="1024584"/>
            <a:ext cx="1743291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D2806EC-7B51-8ED5-5A8E-304F6B4CA526}"/>
              </a:ext>
            </a:extLst>
          </p:cNvPr>
          <p:cNvSpPr txBox="1"/>
          <p:nvPr/>
        </p:nvSpPr>
        <p:spPr>
          <a:xfrm>
            <a:off x="5042076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88A4-13A7-CABC-2577-AE4C0F436577}"/>
              </a:ext>
            </a:extLst>
          </p:cNvPr>
          <p:cNvSpPr/>
          <p:nvPr/>
        </p:nvSpPr>
        <p:spPr>
          <a:xfrm>
            <a:off x="2628181" y="1024584"/>
            <a:ext cx="3906227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A8E2BB-985C-5C00-1512-35AE75B20D63}"/>
              </a:ext>
            </a:extLst>
          </p:cNvPr>
          <p:cNvSpPr/>
          <p:nvPr/>
        </p:nvSpPr>
        <p:spPr>
          <a:xfrm>
            <a:off x="879139" y="3457512"/>
            <a:ext cx="1743291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A93642-CD71-5B00-63CB-C327B4418834}"/>
              </a:ext>
            </a:extLst>
          </p:cNvPr>
          <p:cNvSpPr/>
          <p:nvPr/>
        </p:nvSpPr>
        <p:spPr>
          <a:xfrm>
            <a:off x="2622430" y="3457512"/>
            <a:ext cx="1923691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2F273E-9B95-8321-B147-A0B801B7AC37}"/>
              </a:ext>
            </a:extLst>
          </p:cNvPr>
          <p:cNvSpPr/>
          <p:nvPr/>
        </p:nvSpPr>
        <p:spPr>
          <a:xfrm>
            <a:off x="4546121" y="3443517"/>
            <a:ext cx="1988287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4CC453B-12C8-2197-8D47-49C2ED8D00D9}"/>
              </a:ext>
            </a:extLst>
          </p:cNvPr>
          <p:cNvSpPr/>
          <p:nvPr/>
        </p:nvSpPr>
        <p:spPr>
          <a:xfrm>
            <a:off x="879139" y="5000062"/>
            <a:ext cx="1743291" cy="165740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3130FB6-9DBE-4A44-7FEA-F0D64BF1E981}"/>
              </a:ext>
            </a:extLst>
          </p:cNvPr>
          <p:cNvSpPr/>
          <p:nvPr/>
        </p:nvSpPr>
        <p:spPr>
          <a:xfrm>
            <a:off x="2622430" y="5000062"/>
            <a:ext cx="3911978" cy="167854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AB2F5F9-FAEA-E179-9FFC-BE13113BF911}"/>
              </a:ext>
            </a:extLst>
          </p:cNvPr>
          <p:cNvSpPr txBox="1"/>
          <p:nvPr/>
        </p:nvSpPr>
        <p:spPr>
          <a:xfrm>
            <a:off x="1351885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12264B-7A77-8183-A30D-57989421D72C}"/>
              </a:ext>
            </a:extLst>
          </p:cNvPr>
          <p:cNvSpPr txBox="1"/>
          <p:nvPr/>
        </p:nvSpPr>
        <p:spPr>
          <a:xfrm>
            <a:off x="1763366" y="3798332"/>
            <a:ext cx="728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A4ABC9-F897-3460-3630-F51FEB5D9EAE}"/>
              </a:ext>
            </a:extLst>
          </p:cNvPr>
          <p:cNvSpPr txBox="1"/>
          <p:nvPr/>
        </p:nvSpPr>
        <p:spPr>
          <a:xfrm>
            <a:off x="3572225" y="3792431"/>
            <a:ext cx="728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156A1-7B5F-32E0-FD52-D4FCCDBA4574}"/>
              </a:ext>
            </a:extLst>
          </p:cNvPr>
          <p:cNvSpPr txBox="1"/>
          <p:nvPr/>
        </p:nvSpPr>
        <p:spPr>
          <a:xfrm>
            <a:off x="5418601" y="3792431"/>
            <a:ext cx="728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div7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43D6F10-714F-6369-9219-894E341B06BB}"/>
              </a:ext>
            </a:extLst>
          </p:cNvPr>
          <p:cNvSpPr txBox="1"/>
          <p:nvPr/>
        </p:nvSpPr>
        <p:spPr>
          <a:xfrm>
            <a:off x="1291466" y="5326888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div8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80A04C-8CD6-62F7-435D-CCFCC6E0E1A0}"/>
              </a:ext>
            </a:extLst>
          </p:cNvPr>
          <p:cNvSpPr txBox="1"/>
          <p:nvPr/>
        </p:nvSpPr>
        <p:spPr>
          <a:xfrm>
            <a:off x="5532048" y="5326888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div9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3F29A58-8727-EB9A-0C37-5679A35B9CD4}"/>
              </a:ext>
            </a:extLst>
          </p:cNvPr>
          <p:cNvSpPr/>
          <p:nvPr/>
        </p:nvSpPr>
        <p:spPr>
          <a:xfrm>
            <a:off x="7023100" y="0"/>
            <a:ext cx="5168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C19BE6-2951-C246-1523-54156D272C0D}"/>
              </a:ext>
            </a:extLst>
          </p:cNvPr>
          <p:cNvSpPr txBox="1"/>
          <p:nvPr/>
        </p:nvSpPr>
        <p:spPr>
          <a:xfrm>
            <a:off x="8535050" y="1004217"/>
            <a:ext cx="23278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research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guide</a:t>
            </a:r>
            <a:r>
              <a:rPr lang="en-US" sz="3600" dirty="0">
                <a:solidFill>
                  <a:prstClr val="black"/>
                </a:solidFill>
                <a:latin typeface="Oswald" panose="00000500000000000000" pitchFamily="2" charset="0"/>
                <a:cs typeface="Aharoni" panose="02010803020104030203" pitchFamily="2" charset="-79"/>
              </a:rPr>
              <a:t> format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Oswald" panose="00000500000000000000" pitchFamily="2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A1C63DFA-9762-90F4-9013-9DB1D82BD1F4}"/>
              </a:ext>
            </a:extLst>
          </p:cNvPr>
          <p:cNvSpPr/>
          <p:nvPr/>
        </p:nvSpPr>
        <p:spPr>
          <a:xfrm>
            <a:off x="7486971" y="3611551"/>
            <a:ext cx="725251" cy="2845181"/>
          </a:xfrm>
          <a:prstGeom prst="rightBrace">
            <a:avLst>
              <a:gd name="adj1" fmla="val 8333"/>
              <a:gd name="adj2" fmla="val 47728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577B89-3885-0679-C527-AB35CC603588}"/>
              </a:ext>
            </a:extLst>
          </p:cNvPr>
          <p:cNvSpPr txBox="1"/>
          <p:nvPr/>
        </p:nvSpPr>
        <p:spPr>
          <a:xfrm>
            <a:off x="8814705" y="4089162"/>
            <a:ext cx="15856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data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profiling</a:t>
            </a:r>
          </a:p>
        </p:txBody>
      </p:sp>
    </p:spTree>
    <p:extLst>
      <p:ext uri="{BB962C8B-B14F-4D97-AF65-F5344CB8AC3E}">
        <p14:creationId xmlns:p14="http://schemas.microsoft.com/office/powerpoint/2010/main" val="3504462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D01EC-2A91-4004-7899-36106AFB7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8B07432-EA25-B9A2-F4AD-512907CFC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987" y="5009932"/>
            <a:ext cx="4102139" cy="17054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AA2F34-B82A-1F3B-7BA4-62FF68AE9B2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8122"/>
          <a:stretch/>
        </p:blipFill>
        <p:spPr>
          <a:xfrm>
            <a:off x="511821" y="126908"/>
            <a:ext cx="5420062" cy="504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76074B-800B-9AB1-DC53-C8C45C50C508}"/>
              </a:ext>
            </a:extLst>
          </p:cNvPr>
          <p:cNvSpPr/>
          <p:nvPr/>
        </p:nvSpPr>
        <p:spPr>
          <a:xfrm>
            <a:off x="879139" y="17939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92E18F-6255-2C07-6BC3-11B4E8EDC1BF}"/>
              </a:ext>
            </a:extLst>
          </p:cNvPr>
          <p:cNvSpPr txBox="1"/>
          <p:nvPr/>
        </p:nvSpPr>
        <p:spPr>
          <a:xfrm>
            <a:off x="5751330" y="21521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43D29E-32FF-6A53-4C8E-E3ED7CC5B4F0}"/>
              </a:ext>
            </a:extLst>
          </p:cNvPr>
          <p:cNvSpPr/>
          <p:nvPr/>
        </p:nvSpPr>
        <p:spPr>
          <a:xfrm>
            <a:off x="879139" y="60491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23425-0094-FD69-756D-4863BFD45E5B}"/>
              </a:ext>
            </a:extLst>
          </p:cNvPr>
          <p:cNvSpPr txBox="1"/>
          <p:nvPr/>
        </p:nvSpPr>
        <p:spPr>
          <a:xfrm>
            <a:off x="5751330" y="64073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03A9C6-4F60-15A7-EDC8-EA89EF055828}"/>
              </a:ext>
            </a:extLst>
          </p:cNvPr>
          <p:cNvSpPr/>
          <p:nvPr/>
        </p:nvSpPr>
        <p:spPr>
          <a:xfrm>
            <a:off x="879139" y="1024584"/>
            <a:ext cx="1743291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80BDA5-2465-BDFC-A3FA-B79F38070474}"/>
              </a:ext>
            </a:extLst>
          </p:cNvPr>
          <p:cNvSpPr txBox="1"/>
          <p:nvPr/>
        </p:nvSpPr>
        <p:spPr>
          <a:xfrm>
            <a:off x="4214204" y="1965093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1FC3A4-155B-7B79-D84F-53A7C019131C}"/>
              </a:ext>
            </a:extLst>
          </p:cNvPr>
          <p:cNvSpPr/>
          <p:nvPr/>
        </p:nvSpPr>
        <p:spPr>
          <a:xfrm>
            <a:off x="2628181" y="1024584"/>
            <a:ext cx="3906227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6EAFA6-AFFA-5634-C360-87CB5948C1F3}"/>
              </a:ext>
            </a:extLst>
          </p:cNvPr>
          <p:cNvSpPr/>
          <p:nvPr/>
        </p:nvSpPr>
        <p:spPr>
          <a:xfrm>
            <a:off x="879139" y="3457512"/>
            <a:ext cx="1743291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3C226E0-41D8-D0CE-9A9F-0122396A2C82}"/>
              </a:ext>
            </a:extLst>
          </p:cNvPr>
          <p:cNvSpPr/>
          <p:nvPr/>
        </p:nvSpPr>
        <p:spPr>
          <a:xfrm>
            <a:off x="2622431" y="3443517"/>
            <a:ext cx="3911978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14284B-23D8-D205-2634-D7FCBCA0ACAB}"/>
              </a:ext>
            </a:extLst>
          </p:cNvPr>
          <p:cNvSpPr/>
          <p:nvPr/>
        </p:nvSpPr>
        <p:spPr>
          <a:xfrm>
            <a:off x="879139" y="5000062"/>
            <a:ext cx="1743291" cy="165740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035DBBB-0C4B-7DF3-F53F-E9B91285D16F}"/>
              </a:ext>
            </a:extLst>
          </p:cNvPr>
          <p:cNvSpPr/>
          <p:nvPr/>
        </p:nvSpPr>
        <p:spPr>
          <a:xfrm>
            <a:off x="2622430" y="5000062"/>
            <a:ext cx="3911978" cy="167854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B9C14A-55D6-CA78-5541-50889A0FF94B}"/>
              </a:ext>
            </a:extLst>
          </p:cNvPr>
          <p:cNvSpPr txBox="1"/>
          <p:nvPr/>
        </p:nvSpPr>
        <p:spPr>
          <a:xfrm>
            <a:off x="1351885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7EA7A4-8A1E-7071-4731-011CEB388B49}"/>
              </a:ext>
            </a:extLst>
          </p:cNvPr>
          <p:cNvSpPr txBox="1"/>
          <p:nvPr/>
        </p:nvSpPr>
        <p:spPr>
          <a:xfrm>
            <a:off x="1405315" y="3660772"/>
            <a:ext cx="728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BE1B7D2-AF5F-D66E-93E3-EE90ED91931C}"/>
              </a:ext>
            </a:extLst>
          </p:cNvPr>
          <p:cNvSpPr txBox="1"/>
          <p:nvPr/>
        </p:nvSpPr>
        <p:spPr>
          <a:xfrm>
            <a:off x="3418317" y="3703699"/>
            <a:ext cx="232020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preview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39E5493-8272-2248-9638-82CFC94C4F70}"/>
              </a:ext>
            </a:extLst>
          </p:cNvPr>
          <p:cNvSpPr txBox="1"/>
          <p:nvPr/>
        </p:nvSpPr>
        <p:spPr>
          <a:xfrm>
            <a:off x="1265476" y="5180764"/>
            <a:ext cx="989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00C903E-95AF-EA5E-8C5E-F93A811624FA}"/>
              </a:ext>
            </a:extLst>
          </p:cNvPr>
          <p:cNvSpPr txBox="1"/>
          <p:nvPr/>
        </p:nvSpPr>
        <p:spPr>
          <a:xfrm>
            <a:off x="3792654" y="5314675"/>
            <a:ext cx="15715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C000">
                  <a:lumMod val="75000"/>
                </a:srgb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word cloud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5FDC65-C71D-11F7-31AF-53CC69859353}"/>
              </a:ext>
            </a:extLst>
          </p:cNvPr>
          <p:cNvSpPr/>
          <p:nvPr/>
        </p:nvSpPr>
        <p:spPr>
          <a:xfrm>
            <a:off x="7023100" y="0"/>
            <a:ext cx="5168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DEC2C2-7DF8-18DB-DE73-D09A749845AA}"/>
              </a:ext>
            </a:extLst>
          </p:cNvPr>
          <p:cNvSpPr txBox="1"/>
          <p:nvPr/>
        </p:nvSpPr>
        <p:spPr>
          <a:xfrm>
            <a:off x="8801951" y="1004217"/>
            <a:ext cx="17940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character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42971A-3D76-D0FB-07F8-C24355A90B7A}"/>
              </a:ext>
            </a:extLst>
          </p:cNvPr>
          <p:cNvSpPr txBox="1"/>
          <p:nvPr/>
        </p:nvSpPr>
        <p:spPr>
          <a:xfrm>
            <a:off x="1053784" y="4168712"/>
            <a:ext cx="14129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data quality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8DC3B9-CB58-447D-CC06-21B76C5D051E}"/>
              </a:ext>
            </a:extLst>
          </p:cNvPr>
          <p:cNvSpPr txBox="1"/>
          <p:nvPr/>
        </p:nvSpPr>
        <p:spPr>
          <a:xfrm>
            <a:off x="1053784" y="5493315"/>
            <a:ext cx="141292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stats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0AF91-82A8-70BB-C522-B7C93089128A}"/>
              </a:ext>
            </a:extLst>
          </p:cNvPr>
          <p:cNvSpPr txBox="1"/>
          <p:nvPr/>
        </p:nvSpPr>
        <p:spPr>
          <a:xfrm>
            <a:off x="1053784" y="5929920"/>
            <a:ext cx="1534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min, </a:t>
            </a:r>
            <a:r>
              <a:rPr lang="en-US" dirty="0" err="1"/>
              <a:t>ave</a:t>
            </a:r>
            <a:r>
              <a:rPr lang="en-US" dirty="0"/>
              <a:t>, max </a:t>
            </a:r>
          </a:p>
          <a:p>
            <a:r>
              <a:rPr lang="en-US" dirty="0"/>
              <a:t>string length</a:t>
            </a:r>
          </a:p>
        </p:txBody>
      </p:sp>
    </p:spTree>
    <p:extLst>
      <p:ext uri="{BB962C8B-B14F-4D97-AF65-F5344CB8AC3E}">
        <p14:creationId xmlns:p14="http://schemas.microsoft.com/office/powerpoint/2010/main" val="3165813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87C7F-379A-1DE3-E933-D4B2115A5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EC73D20-4BFB-1C81-FBF2-4E76CFA19F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2"/>
          <a:stretch/>
        </p:blipFill>
        <p:spPr>
          <a:xfrm>
            <a:off x="511821" y="126908"/>
            <a:ext cx="5420062" cy="504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549F9F-A637-D763-84CB-B8D4D2884812}"/>
              </a:ext>
            </a:extLst>
          </p:cNvPr>
          <p:cNvSpPr/>
          <p:nvPr/>
        </p:nvSpPr>
        <p:spPr>
          <a:xfrm>
            <a:off x="879139" y="17939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AF1B00-3315-9509-4DDB-DC768D8DB991}"/>
              </a:ext>
            </a:extLst>
          </p:cNvPr>
          <p:cNvSpPr txBox="1"/>
          <p:nvPr/>
        </p:nvSpPr>
        <p:spPr>
          <a:xfrm>
            <a:off x="5751330" y="21521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149A4F-A399-CB6C-BF20-B902BE729224}"/>
              </a:ext>
            </a:extLst>
          </p:cNvPr>
          <p:cNvSpPr/>
          <p:nvPr/>
        </p:nvSpPr>
        <p:spPr>
          <a:xfrm>
            <a:off x="879139" y="60491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FC45C-0B10-2E11-9D8C-B2B00C10B3D3}"/>
              </a:ext>
            </a:extLst>
          </p:cNvPr>
          <p:cNvSpPr txBox="1"/>
          <p:nvPr/>
        </p:nvSpPr>
        <p:spPr>
          <a:xfrm>
            <a:off x="5751330" y="64073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A6BBAE-5B1C-DE46-4D01-A78727B18B2B}"/>
              </a:ext>
            </a:extLst>
          </p:cNvPr>
          <p:cNvSpPr/>
          <p:nvPr/>
        </p:nvSpPr>
        <p:spPr>
          <a:xfrm>
            <a:off x="879139" y="1024584"/>
            <a:ext cx="1743291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692D966-B08D-2666-E489-1BC24587EC7C}"/>
              </a:ext>
            </a:extLst>
          </p:cNvPr>
          <p:cNvSpPr txBox="1"/>
          <p:nvPr/>
        </p:nvSpPr>
        <p:spPr>
          <a:xfrm>
            <a:off x="5042076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FFCCF-75D5-77DD-1B0A-A48CA38AF26E}"/>
              </a:ext>
            </a:extLst>
          </p:cNvPr>
          <p:cNvSpPr/>
          <p:nvPr/>
        </p:nvSpPr>
        <p:spPr>
          <a:xfrm>
            <a:off x="2628181" y="1024584"/>
            <a:ext cx="3906227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621B929-58E9-E2B8-5D6A-98F9F1A9EF4E}"/>
              </a:ext>
            </a:extLst>
          </p:cNvPr>
          <p:cNvSpPr/>
          <p:nvPr/>
        </p:nvSpPr>
        <p:spPr>
          <a:xfrm>
            <a:off x="879139" y="3457512"/>
            <a:ext cx="1743291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6F1AB7-D0B9-F9C0-0845-4FFF4451DE53}"/>
              </a:ext>
            </a:extLst>
          </p:cNvPr>
          <p:cNvSpPr/>
          <p:nvPr/>
        </p:nvSpPr>
        <p:spPr>
          <a:xfrm>
            <a:off x="2622431" y="3443517"/>
            <a:ext cx="3911978" cy="3199268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CABAD3-16F2-3C61-8BC7-FE36B79641C6}"/>
              </a:ext>
            </a:extLst>
          </p:cNvPr>
          <p:cNvSpPr/>
          <p:nvPr/>
        </p:nvSpPr>
        <p:spPr>
          <a:xfrm>
            <a:off x="879139" y="5000062"/>
            <a:ext cx="1743291" cy="165740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72AF0A-242F-7337-EF78-AF58D64D4995}"/>
              </a:ext>
            </a:extLst>
          </p:cNvPr>
          <p:cNvSpPr txBox="1"/>
          <p:nvPr/>
        </p:nvSpPr>
        <p:spPr>
          <a:xfrm>
            <a:off x="1351885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6DB0076-75D4-84C0-237E-9DA36947B370}"/>
              </a:ext>
            </a:extLst>
          </p:cNvPr>
          <p:cNvSpPr txBox="1"/>
          <p:nvPr/>
        </p:nvSpPr>
        <p:spPr>
          <a:xfrm>
            <a:off x="1319271" y="3866764"/>
            <a:ext cx="90397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4C74A7-C45A-E78D-4A7F-02E5AAA8428C}"/>
              </a:ext>
            </a:extLst>
          </p:cNvPr>
          <p:cNvSpPr txBox="1"/>
          <p:nvPr/>
        </p:nvSpPr>
        <p:spPr>
          <a:xfrm>
            <a:off x="3450300" y="4631208"/>
            <a:ext cx="232020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treemap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5B7A130-762E-C416-C29D-552803B1EEDB}"/>
              </a:ext>
            </a:extLst>
          </p:cNvPr>
          <p:cNvSpPr txBox="1"/>
          <p:nvPr/>
        </p:nvSpPr>
        <p:spPr>
          <a:xfrm>
            <a:off x="1233703" y="5228597"/>
            <a:ext cx="989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C000">
                  <a:lumMod val="75000"/>
                </a:srgb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topN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 table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2FF8A53-ADB0-36E1-642D-98545E03C9CB}"/>
              </a:ext>
            </a:extLst>
          </p:cNvPr>
          <p:cNvSpPr/>
          <p:nvPr/>
        </p:nvSpPr>
        <p:spPr>
          <a:xfrm>
            <a:off x="7023100" y="0"/>
            <a:ext cx="5168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74E215-0080-59A5-23B4-BD38241B5AFB}"/>
              </a:ext>
            </a:extLst>
          </p:cNvPr>
          <p:cNvSpPr txBox="1"/>
          <p:nvPr/>
        </p:nvSpPr>
        <p:spPr>
          <a:xfrm>
            <a:off x="9104118" y="1004217"/>
            <a:ext cx="11897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factor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7CF999-665D-8C55-9540-4F9EF2A31033}"/>
              </a:ext>
            </a:extLst>
          </p:cNvPr>
          <p:cNvSpPr txBox="1"/>
          <p:nvPr/>
        </p:nvSpPr>
        <p:spPr>
          <a:xfrm>
            <a:off x="1043571" y="4207795"/>
            <a:ext cx="14129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1929516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D6B99-5E87-CC54-F32A-8C0DADA0A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17DCCC8-2E47-E6E4-88E8-BFF6021019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2"/>
          <a:stretch/>
        </p:blipFill>
        <p:spPr>
          <a:xfrm>
            <a:off x="511821" y="126908"/>
            <a:ext cx="5420062" cy="504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550B02-6930-071B-F9DF-E6FC51D2F189}"/>
              </a:ext>
            </a:extLst>
          </p:cNvPr>
          <p:cNvSpPr/>
          <p:nvPr/>
        </p:nvSpPr>
        <p:spPr>
          <a:xfrm>
            <a:off x="879139" y="17939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F888A1-9222-714A-9AA5-9AD5B86ADAEE}"/>
              </a:ext>
            </a:extLst>
          </p:cNvPr>
          <p:cNvSpPr txBox="1"/>
          <p:nvPr/>
        </p:nvSpPr>
        <p:spPr>
          <a:xfrm>
            <a:off x="5751330" y="21521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CBFB9C-1E34-41DC-9C04-D91310B1A479}"/>
              </a:ext>
            </a:extLst>
          </p:cNvPr>
          <p:cNvSpPr/>
          <p:nvPr/>
        </p:nvSpPr>
        <p:spPr>
          <a:xfrm>
            <a:off x="879139" y="60491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5EDF29-E0FA-8DDD-1217-54216A2ACF37}"/>
              </a:ext>
            </a:extLst>
          </p:cNvPr>
          <p:cNvSpPr txBox="1"/>
          <p:nvPr/>
        </p:nvSpPr>
        <p:spPr>
          <a:xfrm>
            <a:off x="5751330" y="64073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91E653-D1E7-6C13-A71F-48783603328E}"/>
              </a:ext>
            </a:extLst>
          </p:cNvPr>
          <p:cNvSpPr/>
          <p:nvPr/>
        </p:nvSpPr>
        <p:spPr>
          <a:xfrm>
            <a:off x="879139" y="1024584"/>
            <a:ext cx="1743291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00122A-5AF5-82E6-988D-C450882AB342}"/>
              </a:ext>
            </a:extLst>
          </p:cNvPr>
          <p:cNvSpPr txBox="1"/>
          <p:nvPr/>
        </p:nvSpPr>
        <p:spPr>
          <a:xfrm>
            <a:off x="5042076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81D80F-0E26-7565-F961-C4F37B631647}"/>
              </a:ext>
            </a:extLst>
          </p:cNvPr>
          <p:cNvSpPr/>
          <p:nvPr/>
        </p:nvSpPr>
        <p:spPr>
          <a:xfrm>
            <a:off x="2628181" y="1024584"/>
            <a:ext cx="3906227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7B82E7-6E5D-64EB-AE90-FDC55903328E}"/>
              </a:ext>
            </a:extLst>
          </p:cNvPr>
          <p:cNvSpPr/>
          <p:nvPr/>
        </p:nvSpPr>
        <p:spPr>
          <a:xfrm>
            <a:off x="879139" y="3457512"/>
            <a:ext cx="1743291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26961A-5C14-05C2-2BCC-2627FC3CA7D5}"/>
              </a:ext>
            </a:extLst>
          </p:cNvPr>
          <p:cNvSpPr/>
          <p:nvPr/>
        </p:nvSpPr>
        <p:spPr>
          <a:xfrm>
            <a:off x="4648551" y="3443517"/>
            <a:ext cx="1885857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93BDF1-6607-CF3C-DBD1-123CA1697534}"/>
              </a:ext>
            </a:extLst>
          </p:cNvPr>
          <p:cNvSpPr txBox="1"/>
          <p:nvPr/>
        </p:nvSpPr>
        <p:spPr>
          <a:xfrm>
            <a:off x="1351885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7C5EDF5-DA13-0016-BB2A-ADF26C5CF880}"/>
              </a:ext>
            </a:extLst>
          </p:cNvPr>
          <p:cNvSpPr txBox="1"/>
          <p:nvPr/>
        </p:nvSpPr>
        <p:spPr>
          <a:xfrm>
            <a:off x="1319271" y="3866764"/>
            <a:ext cx="728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95C2C7-F915-87D5-A89B-ADB9EE75F8EC}"/>
              </a:ext>
            </a:extLst>
          </p:cNvPr>
          <p:cNvSpPr txBox="1"/>
          <p:nvPr/>
        </p:nvSpPr>
        <p:spPr>
          <a:xfrm>
            <a:off x="4458553" y="3746130"/>
            <a:ext cx="232020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div7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barchart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E72AE0-812B-AC71-1613-739B2BEDE03C}"/>
              </a:ext>
            </a:extLst>
          </p:cNvPr>
          <p:cNvSpPr txBox="1"/>
          <p:nvPr/>
        </p:nvSpPr>
        <p:spPr>
          <a:xfrm>
            <a:off x="3084273" y="3866764"/>
            <a:ext cx="989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div6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C000">
                  <a:lumMod val="75000"/>
                </a:srgb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stats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FBF69D9-E9BC-7BA0-15CC-0DC24E4C88B8}"/>
              </a:ext>
            </a:extLst>
          </p:cNvPr>
          <p:cNvSpPr/>
          <p:nvPr/>
        </p:nvSpPr>
        <p:spPr>
          <a:xfrm>
            <a:off x="7023100" y="0"/>
            <a:ext cx="5168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1271072-32F8-E0C0-65BD-EF7E72015BE1}"/>
              </a:ext>
            </a:extLst>
          </p:cNvPr>
          <p:cNvSpPr txBox="1"/>
          <p:nvPr/>
        </p:nvSpPr>
        <p:spPr>
          <a:xfrm>
            <a:off x="9056829" y="1004217"/>
            <a:ext cx="128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logical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9874FC-EC56-F047-0B40-8D311D003AF6}"/>
              </a:ext>
            </a:extLst>
          </p:cNvPr>
          <p:cNvSpPr/>
          <p:nvPr/>
        </p:nvSpPr>
        <p:spPr>
          <a:xfrm>
            <a:off x="2614405" y="3443517"/>
            <a:ext cx="2034146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4AD0CF-720F-BB26-9164-063ACA46350D}"/>
              </a:ext>
            </a:extLst>
          </p:cNvPr>
          <p:cNvSpPr txBox="1"/>
          <p:nvPr/>
        </p:nvSpPr>
        <p:spPr>
          <a:xfrm>
            <a:off x="1043571" y="4207795"/>
            <a:ext cx="14129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1614635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B42BA-FD5B-282A-129B-0B1A54F9D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41BCF67-A98D-CC7F-6F92-7DE36B2ACF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8122"/>
          <a:stretch/>
        </p:blipFill>
        <p:spPr>
          <a:xfrm>
            <a:off x="511821" y="126908"/>
            <a:ext cx="5420062" cy="5042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34E7A7C-8BD7-3AC1-5DA1-E7E0A59CA054}"/>
              </a:ext>
            </a:extLst>
          </p:cNvPr>
          <p:cNvSpPr/>
          <p:nvPr/>
        </p:nvSpPr>
        <p:spPr>
          <a:xfrm>
            <a:off x="879139" y="17939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A90355-4BEB-D656-D97C-937FE594BE8A}"/>
              </a:ext>
            </a:extLst>
          </p:cNvPr>
          <p:cNvSpPr txBox="1"/>
          <p:nvPr/>
        </p:nvSpPr>
        <p:spPr>
          <a:xfrm>
            <a:off x="5751330" y="21521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1BD368-9387-9D53-F5D9-147B4D81E742}"/>
              </a:ext>
            </a:extLst>
          </p:cNvPr>
          <p:cNvSpPr/>
          <p:nvPr/>
        </p:nvSpPr>
        <p:spPr>
          <a:xfrm>
            <a:off x="879139" y="604914"/>
            <a:ext cx="5655269" cy="399303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4B1E5D-BFC7-E189-16C5-F2FAC8D66F45}"/>
              </a:ext>
            </a:extLst>
          </p:cNvPr>
          <p:cNvSpPr txBox="1"/>
          <p:nvPr/>
        </p:nvSpPr>
        <p:spPr>
          <a:xfrm>
            <a:off x="5751330" y="640735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A7C392-D0CC-EE89-FE49-6EE1E5A60376}"/>
              </a:ext>
            </a:extLst>
          </p:cNvPr>
          <p:cNvSpPr/>
          <p:nvPr/>
        </p:nvSpPr>
        <p:spPr>
          <a:xfrm>
            <a:off x="879139" y="1024584"/>
            <a:ext cx="1743291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A6471-86E0-7D62-A18A-1E4447BA9DC6}"/>
              </a:ext>
            </a:extLst>
          </p:cNvPr>
          <p:cNvSpPr txBox="1"/>
          <p:nvPr/>
        </p:nvSpPr>
        <p:spPr>
          <a:xfrm>
            <a:off x="4330951" y="2051759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614B4E-DF94-103A-DD7B-CE7605A33D4D}"/>
              </a:ext>
            </a:extLst>
          </p:cNvPr>
          <p:cNvSpPr/>
          <p:nvPr/>
        </p:nvSpPr>
        <p:spPr>
          <a:xfrm>
            <a:off x="2628181" y="1024584"/>
            <a:ext cx="3906227" cy="240441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B04F10B-D713-1AC5-278A-E6833FB6250C}"/>
              </a:ext>
            </a:extLst>
          </p:cNvPr>
          <p:cNvSpPr/>
          <p:nvPr/>
        </p:nvSpPr>
        <p:spPr>
          <a:xfrm>
            <a:off x="879139" y="3457512"/>
            <a:ext cx="1743291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DF8FB28-D2E8-1C5F-FD1D-01E5D9860D68}"/>
              </a:ext>
            </a:extLst>
          </p:cNvPr>
          <p:cNvSpPr/>
          <p:nvPr/>
        </p:nvSpPr>
        <p:spPr>
          <a:xfrm>
            <a:off x="2622431" y="3443517"/>
            <a:ext cx="3911978" cy="1528556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D34B971-27BB-920B-35C1-84E7FBC1E03B}"/>
              </a:ext>
            </a:extLst>
          </p:cNvPr>
          <p:cNvSpPr/>
          <p:nvPr/>
        </p:nvSpPr>
        <p:spPr>
          <a:xfrm>
            <a:off x="879139" y="5000062"/>
            <a:ext cx="1743291" cy="1657401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B7558B1-B541-1E51-DB11-1D521F09C9F0}"/>
              </a:ext>
            </a:extLst>
          </p:cNvPr>
          <p:cNvSpPr/>
          <p:nvPr/>
        </p:nvSpPr>
        <p:spPr>
          <a:xfrm>
            <a:off x="2622430" y="5000062"/>
            <a:ext cx="3911978" cy="1678544"/>
          </a:xfrm>
          <a:prstGeom prst="rect">
            <a:avLst/>
          </a:prstGeom>
          <a:noFill/>
          <a:ln w="22225">
            <a:solidFill>
              <a:schemeClr val="accent4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73F800-5408-3286-C5C2-00C48C72B1EC}"/>
              </a:ext>
            </a:extLst>
          </p:cNvPr>
          <p:cNvSpPr txBox="1"/>
          <p:nvPr/>
        </p:nvSpPr>
        <p:spPr>
          <a:xfrm>
            <a:off x="1351885" y="2226792"/>
            <a:ext cx="72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539650-EE95-383B-1FA1-8A43D1E634F3}"/>
              </a:ext>
            </a:extLst>
          </p:cNvPr>
          <p:cNvSpPr txBox="1"/>
          <p:nvPr/>
        </p:nvSpPr>
        <p:spPr>
          <a:xfrm>
            <a:off x="1319271" y="3866764"/>
            <a:ext cx="72842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0136519-459A-512F-6C62-2DB2787FA2A7}"/>
              </a:ext>
            </a:extLst>
          </p:cNvPr>
          <p:cNvSpPr txBox="1"/>
          <p:nvPr/>
        </p:nvSpPr>
        <p:spPr>
          <a:xfrm>
            <a:off x="3221852" y="3697487"/>
            <a:ext cx="2946624" cy="10772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div9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histogram of dates / </a:t>
            </a:r>
            <a:r>
              <a:rPr lang="en-US" sz="1400" dirty="0" err="1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barchart</a:t>
            </a:r>
            <a:r>
              <a:rPr lang="en-US" sz="1400" dirty="0">
                <a:solidFill>
                  <a:srgbClr val="FFC000">
                    <a:lumMod val="75000"/>
                  </a:srgbClr>
                </a:solidFill>
                <a:latin typeface="Arial Black" panose="020B0A04020102020204" pitchFamily="34" charset="0"/>
                <a:cs typeface="Aharoni" panose="02010803020104030203" pitchFamily="2" charset="-79"/>
              </a:rPr>
              <a:t> of months or days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75000"/>
                </a:srgbClr>
              </a:solidFill>
              <a:effectLst/>
              <a:uLnTx/>
              <a:uFillTx/>
              <a:latin typeface="Arial Black" panose="020B0A04020102020204" pitchFamily="34" charset="0"/>
              <a:ea typeface="+mn-ea"/>
              <a:cs typeface="Aharoni" panose="02010803020104030203" pitchFamily="2" charset="-79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B08A6AB-AD9F-E847-3607-28B2DE6603F2}"/>
              </a:ext>
            </a:extLst>
          </p:cNvPr>
          <p:cNvSpPr txBox="1"/>
          <p:nvPr/>
        </p:nvSpPr>
        <p:spPr>
          <a:xfrm>
            <a:off x="973469" y="5314675"/>
            <a:ext cx="1515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C000">
                  <a:lumMod val="75000"/>
                </a:srgb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preview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C25A151-02AA-32A1-2C60-4F8D9D9EE5E0}"/>
              </a:ext>
            </a:extLst>
          </p:cNvPr>
          <p:cNvSpPr txBox="1"/>
          <p:nvPr/>
        </p:nvSpPr>
        <p:spPr>
          <a:xfrm>
            <a:off x="3792654" y="5314675"/>
            <a:ext cx="15715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div11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C000">
                  <a:lumMod val="75000"/>
                </a:srgbClr>
              </a:solidFill>
              <a:latin typeface="Arial Black" panose="020B0A04020102020204" pitchFamily="34" charset="0"/>
              <a:cs typeface="Aharoni" panose="02010803020104030203" pitchFamily="2" charset="-79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calendar heatmap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C5F686E-D103-9FAB-9D29-41D7A624D07B}"/>
              </a:ext>
            </a:extLst>
          </p:cNvPr>
          <p:cNvSpPr/>
          <p:nvPr/>
        </p:nvSpPr>
        <p:spPr>
          <a:xfrm>
            <a:off x="7023100" y="0"/>
            <a:ext cx="51689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E8B4021-3A24-4905-EBF4-7C0EB86DB5F2}"/>
              </a:ext>
            </a:extLst>
          </p:cNvPr>
          <p:cNvSpPr txBox="1"/>
          <p:nvPr/>
        </p:nvSpPr>
        <p:spPr>
          <a:xfrm>
            <a:off x="8582343" y="1004217"/>
            <a:ext cx="22333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Oswald" panose="00000500000000000000" pitchFamily="2" charset="0"/>
                <a:ea typeface="+mn-ea"/>
                <a:cs typeface="Aharoni" panose="02010803020104030203" pitchFamily="2" charset="-79"/>
              </a:rPr>
              <a:t>dates / time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57FFA5-698E-5164-B02A-C04089AE91FE}"/>
              </a:ext>
            </a:extLst>
          </p:cNvPr>
          <p:cNvSpPr txBox="1"/>
          <p:nvPr/>
        </p:nvSpPr>
        <p:spPr>
          <a:xfrm>
            <a:off x="1043571" y="4207795"/>
            <a:ext cx="1412928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75000"/>
                  </a:srgbClr>
                </a:solidFill>
                <a:effectLst/>
                <a:uLnTx/>
                <a:uFillTx/>
                <a:latin typeface="Arial Black" panose="020B0A04020102020204" pitchFamily="34" charset="0"/>
                <a:ea typeface="+mn-ea"/>
                <a:cs typeface="Aharoni" panose="02010803020104030203" pitchFamily="2" charset="-79"/>
              </a:rPr>
              <a:t>data quality</a:t>
            </a:r>
          </a:p>
        </p:txBody>
      </p:sp>
    </p:spTree>
    <p:extLst>
      <p:ext uri="{BB962C8B-B14F-4D97-AF65-F5344CB8AC3E}">
        <p14:creationId xmlns:p14="http://schemas.microsoft.com/office/powerpoint/2010/main" val="301441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music sheet&#10;&#10;Description automatically generated">
            <a:extLst>
              <a:ext uri="{FF2B5EF4-FFF2-40B4-BE49-F238E27FC236}">
                <a16:creationId xmlns:a16="http://schemas.microsoft.com/office/drawing/2014/main" id="{93D7A223-8324-9B5C-3021-6E0078C19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77" r="12409" b="-1"/>
          <a:stretch/>
        </p:blipFill>
        <p:spPr>
          <a:xfrm>
            <a:off x="2895423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1DDF1C5-CC06-F359-9B07-A7B34B8D53E4}"/>
              </a:ext>
            </a:extLst>
          </p:cNvPr>
          <p:cNvSpPr txBox="1"/>
          <p:nvPr/>
        </p:nvSpPr>
        <p:spPr>
          <a:xfrm>
            <a:off x="1429789" y="1396538"/>
            <a:ext cx="38072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Visualizations for date might be contingent upon the type. Heatmap makes sense for time.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D51ECF-34EA-E81D-8C69-7A113FEB2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74473"/>
            <a:ext cx="5758441" cy="2481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591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20413</TotalTime>
  <Words>739</Words>
  <Application>Microsoft Office PowerPoint</Application>
  <PresentationFormat>Widescreen</PresentationFormat>
  <Paragraphs>163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40" baseType="lpstr">
      <vt:lpstr>Aharoni</vt:lpstr>
      <vt:lpstr>Arial</vt:lpstr>
      <vt:lpstr>Arial Black</vt:lpstr>
      <vt:lpstr>Calibri</vt:lpstr>
      <vt:lpstr>Calibri Light</vt:lpstr>
      <vt:lpstr>Cascadia Code ExtraLight</vt:lpstr>
      <vt:lpstr>Century Gothic</vt:lpstr>
      <vt:lpstr>Euphemia</vt:lpstr>
      <vt:lpstr>Lucida Console</vt:lpstr>
      <vt:lpstr>Open Sans</vt:lpstr>
      <vt:lpstr>Oswald</vt:lpstr>
      <vt:lpstr>Office Theme</vt:lpstr>
      <vt:lpstr>1_Office Theme</vt:lpstr>
      <vt:lpstr>THE DATAGOOD(R) PACKAGE: AN open science approach to data engineering</vt:lpstr>
      <vt:lpstr>CUSTOMIZING LAYOUTS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Graphical Summaries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WORKFLOW</vt:lpstr>
      <vt:lpstr>PowerPoint Presentation</vt:lpstr>
      <vt:lpstr>PowerPoint Presentation</vt:lpstr>
      <vt:lpstr>PowerPoint Presentation</vt:lpstr>
      <vt:lpstr>PowerPoint Presentation</vt:lpstr>
      <vt:lpstr>Package Documentation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DATAGOOD(R) PACKAGE: A NEW open science approach to data engineering</dc:title>
  <dc:creator>Jesse Lecy</dc:creator>
  <cp:lastModifiedBy>Jesse Lecy</cp:lastModifiedBy>
  <cp:revision>15</cp:revision>
  <dcterms:created xsi:type="dcterms:W3CDTF">2024-01-24T15:48:35Z</dcterms:created>
  <dcterms:modified xsi:type="dcterms:W3CDTF">2024-11-13T20:29:13Z</dcterms:modified>
</cp:coreProperties>
</file>