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433" r:id="rId4"/>
    <p:sldId id="259" r:id="rId5"/>
    <p:sldId id="427" r:id="rId6"/>
    <p:sldId id="257" r:id="rId7"/>
    <p:sldId id="417" r:id="rId8"/>
    <p:sldId id="421" r:id="rId9"/>
    <p:sldId id="423" r:id="rId10"/>
    <p:sldId id="426" r:id="rId11"/>
    <p:sldId id="422" r:id="rId12"/>
    <p:sldId id="424" r:id="rId13"/>
    <p:sldId id="425" r:id="rId14"/>
    <p:sldId id="428" r:id="rId15"/>
    <p:sldId id="430" r:id="rId16"/>
    <p:sldId id="258" r:id="rId17"/>
    <p:sldId id="419" r:id="rId18"/>
    <p:sldId id="420" r:id="rId19"/>
    <p:sldId id="418" r:id="rId20"/>
    <p:sldId id="434" r:id="rId21"/>
    <p:sldId id="303" r:id="rId22"/>
    <p:sldId id="397" r:id="rId23"/>
    <p:sldId id="435" r:id="rId24"/>
    <p:sldId id="324" r:id="rId25"/>
    <p:sldId id="373" r:id="rId26"/>
    <p:sldId id="380" r:id="rId27"/>
    <p:sldId id="408" r:id="rId28"/>
    <p:sldId id="431" r:id="rId29"/>
    <p:sldId id="432" r:id="rId30"/>
    <p:sldId id="409" r:id="rId31"/>
    <p:sldId id="398" r:id="rId32"/>
    <p:sldId id="399" r:id="rId33"/>
    <p:sldId id="415" r:id="rId34"/>
    <p:sldId id="391" r:id="rId35"/>
    <p:sldId id="392" r:id="rId36"/>
    <p:sldId id="390" r:id="rId37"/>
    <p:sldId id="343" r:id="rId38"/>
    <p:sldId id="404" r:id="rId39"/>
    <p:sldId id="414" r:id="rId40"/>
    <p:sldId id="401" r:id="rId41"/>
    <p:sldId id="402" r:id="rId42"/>
    <p:sldId id="405" r:id="rId43"/>
    <p:sldId id="406" r:id="rId44"/>
    <p:sldId id="412" r:id="rId45"/>
    <p:sldId id="383" r:id="rId46"/>
    <p:sldId id="394" r:id="rId47"/>
    <p:sldId id="445" r:id="rId48"/>
    <p:sldId id="447" r:id="rId49"/>
    <p:sldId id="446" r:id="rId50"/>
    <p:sldId id="448" r:id="rId51"/>
    <p:sldId id="395" r:id="rId52"/>
    <p:sldId id="413" r:id="rId53"/>
    <p:sldId id="393" r:id="rId54"/>
    <p:sldId id="374" r:id="rId55"/>
    <p:sldId id="410" r:id="rId56"/>
    <p:sldId id="4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2CC"/>
    <a:srgbClr val="FEF2EC"/>
    <a:srgbClr val="E3E7ED"/>
    <a:srgbClr val="44546A"/>
    <a:srgbClr val="606060"/>
    <a:srgbClr val="404040"/>
    <a:srgbClr val="7A73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1" autoAdjust="0"/>
    <p:restoredTop sz="94660"/>
  </p:normalViewPr>
  <p:slideViewPr>
    <p:cSldViewPr snapToGrid="0">
      <p:cViewPr varScale="1">
        <p:scale>
          <a:sx n="88" d="100"/>
          <a:sy n="88"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5703-9083-DB02-34DB-6368DB4FA2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518847-EC28-663C-7833-6846526942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BCABB8-F7BB-C365-D0A8-B9761CBECBDF}"/>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BDB4C380-B53A-302A-48D8-52684E84A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A0626-32A2-F7D9-E42C-6735349CA052}"/>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05078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4C70-E525-0284-879D-DC43D1399C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09AB7A-08C4-59E5-CCA2-76378142BA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89835-5B6F-E67F-E7EA-83777E917EC9}"/>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F58F1F89-1B01-F2CB-411E-6EE08056D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07428-B638-CAD0-860E-29ED31AC2657}"/>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269231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C71CE5-39D8-BD03-8925-EBE7C0875F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0A08B-5829-BAB2-A8B8-04FB980BB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F43EA-364A-21D5-D07B-708C7F4CA0C6}"/>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77EE8636-2C0D-46E8-DF1B-E569F8E94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76E01-4233-425C-DEB3-C9EA57BEE98E}"/>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1077597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72510F-8C52-483F-A0B7-B48FA3B75220}"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540230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72510F-8C52-483F-A0B7-B48FA3B75220}"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2033756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72510F-8C52-483F-A0B7-B48FA3B75220}"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2673322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72510F-8C52-483F-A0B7-B48FA3B75220}"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3948037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72510F-8C52-483F-A0B7-B48FA3B75220}"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1576607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72510F-8C52-483F-A0B7-B48FA3B75220}"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3068559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72510F-8C52-483F-A0B7-B48FA3B75220}"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161862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72510F-8C52-483F-A0B7-B48FA3B75220}"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282409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E98C-DB78-D6D6-39A2-D1192141D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F72890-489B-89CB-7694-B12057EC6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AE5DE-0A97-8037-4121-64F03F9280A4}"/>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7BDFA015-BA25-8F34-7A27-338E4A520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CED25-B5AF-A110-BDDA-06455A8568EC}"/>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2609395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72510F-8C52-483F-A0B7-B48FA3B75220}"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3378970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72510F-8C52-483F-A0B7-B48FA3B75220}"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3300959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72510F-8C52-483F-A0B7-B48FA3B75220}"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3AEE05-C05A-4AE0-9F08-ED2E999A8549}" type="slidenum">
              <a:rPr lang="en-US" smtClean="0"/>
              <a:t>‹#›</a:t>
            </a:fld>
            <a:endParaRPr lang="en-US"/>
          </a:p>
        </p:txBody>
      </p:sp>
    </p:spTree>
    <p:extLst>
      <p:ext uri="{BB962C8B-B14F-4D97-AF65-F5344CB8AC3E}">
        <p14:creationId xmlns:p14="http://schemas.microsoft.com/office/powerpoint/2010/main" val="29121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9A69-4082-D86E-D930-4211DAEAE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E1E3AD-8A56-5903-E81F-CCBF6CB77F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18FFB-3032-1B47-C17F-88AA09166569}"/>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31C2D8BE-8155-AD98-8ED4-B4B27323C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4855A-00B7-F48A-DF16-D6AEE4FFD500}"/>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419832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F3C8-45B4-D5F3-30A8-E31A5931AA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DCE38-E4F2-D9B0-744D-54780A457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7ADC78-4F39-4833-8095-4A0F4244E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71FE5-8250-AB9B-4DED-ACA8E7982DC5}"/>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6" name="Footer Placeholder 5">
            <a:extLst>
              <a:ext uri="{FF2B5EF4-FFF2-40B4-BE49-F238E27FC236}">
                <a16:creationId xmlns:a16="http://schemas.microsoft.com/office/drawing/2014/main" id="{10C382DF-7BAB-8A37-7AC0-1358205341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4CBCA5-BE13-A15E-87F8-80BE7EEC5AC8}"/>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108276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160E-921E-06B6-3B36-BCF759B1FC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E2ADDF-3A74-5AB2-76F9-8E123C5B7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AA6088-05A5-0A7C-D458-456175966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CC6E1C-1CB9-D093-06AE-363BA7FFF0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F4F797-4120-D939-034A-F5A5F1A86E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27513-E03D-B949-85FD-24612F6B94BD}"/>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8" name="Footer Placeholder 7">
            <a:extLst>
              <a:ext uri="{FF2B5EF4-FFF2-40B4-BE49-F238E27FC236}">
                <a16:creationId xmlns:a16="http://schemas.microsoft.com/office/drawing/2014/main" id="{B65760A7-24EA-A07A-3B03-32DF0DA890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4A4E6-C80F-1C0F-67B2-68A275467230}"/>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78768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46B8-69A6-D8A6-2D4F-E07C857886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E2797-1641-5B27-5CB8-F5157A96F184}"/>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4" name="Footer Placeholder 3">
            <a:extLst>
              <a:ext uri="{FF2B5EF4-FFF2-40B4-BE49-F238E27FC236}">
                <a16:creationId xmlns:a16="http://schemas.microsoft.com/office/drawing/2014/main" id="{EF162F14-9CD5-7C2A-691C-C5FFABC82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D9E5EC-FB9C-414F-6B7B-F5CB087E2763}"/>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34212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779BAD-8AC0-BBC1-4DF6-5869E237342D}"/>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3" name="Footer Placeholder 2">
            <a:extLst>
              <a:ext uri="{FF2B5EF4-FFF2-40B4-BE49-F238E27FC236}">
                <a16:creationId xmlns:a16="http://schemas.microsoft.com/office/drawing/2014/main" id="{678F8EE2-0E89-A716-6846-A7B6135F9F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79A1D1-13F5-38A7-E139-C6C5FA38E396}"/>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35284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AED-133F-4B8B-4BEC-5394518A0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4B5D67-610D-EB8C-8D2C-14F130473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3B8723-CDB9-0446-7419-6D1D83C76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F671FA-8B7B-5144-FD1F-8E89872E3FA1}"/>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6" name="Footer Placeholder 5">
            <a:extLst>
              <a:ext uri="{FF2B5EF4-FFF2-40B4-BE49-F238E27FC236}">
                <a16:creationId xmlns:a16="http://schemas.microsoft.com/office/drawing/2014/main" id="{A6B8FC1A-1F0B-09F2-6590-72D73A8DD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41E8C-A9C3-9BA9-DCCA-B651762B6B76}"/>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26041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9A3C-4818-1CA8-2FA4-7045139B3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910E4B-FA25-8DF2-C12B-0B99F5A987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C3210-4515-E320-43B0-F1F11E537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75AEE-3289-BCC1-7339-AA7B1971A2C8}"/>
              </a:ext>
            </a:extLst>
          </p:cNvPr>
          <p:cNvSpPr>
            <a:spLocks noGrp="1"/>
          </p:cNvSpPr>
          <p:nvPr>
            <p:ph type="dt" sz="half" idx="10"/>
          </p:nvPr>
        </p:nvSpPr>
        <p:spPr/>
        <p:txBody>
          <a:bodyPr/>
          <a:lstStyle/>
          <a:p>
            <a:fld id="{56B1467F-6B65-409C-AA12-1D00F0EE132E}" type="datetimeFigureOut">
              <a:rPr lang="en-US" smtClean="0"/>
              <a:t>11/13/2024</a:t>
            </a:fld>
            <a:endParaRPr lang="en-US"/>
          </a:p>
        </p:txBody>
      </p:sp>
      <p:sp>
        <p:nvSpPr>
          <p:cNvPr id="6" name="Footer Placeholder 5">
            <a:extLst>
              <a:ext uri="{FF2B5EF4-FFF2-40B4-BE49-F238E27FC236}">
                <a16:creationId xmlns:a16="http://schemas.microsoft.com/office/drawing/2014/main" id="{3A563A55-A49C-308B-33FA-DC95DFFF61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F0FE6-7583-5B80-2911-6CB5600CB3EC}"/>
              </a:ext>
            </a:extLst>
          </p:cNvPr>
          <p:cNvSpPr>
            <a:spLocks noGrp="1"/>
          </p:cNvSpPr>
          <p:nvPr>
            <p:ph type="sldNum" sz="quarter" idx="12"/>
          </p:nvPr>
        </p:nvSpPr>
        <p:spPr/>
        <p:txBody>
          <a:bodyPr/>
          <a:lstStyle/>
          <a:p>
            <a:fld id="{23FA30F6-221C-4D65-A410-6350EF65A444}" type="slidenum">
              <a:rPr lang="en-US" smtClean="0"/>
              <a:t>‹#›</a:t>
            </a:fld>
            <a:endParaRPr lang="en-US"/>
          </a:p>
        </p:txBody>
      </p:sp>
    </p:spTree>
    <p:extLst>
      <p:ext uri="{BB962C8B-B14F-4D97-AF65-F5344CB8AC3E}">
        <p14:creationId xmlns:p14="http://schemas.microsoft.com/office/powerpoint/2010/main" val="376838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E0137-3E5D-C7DB-DE6E-ABE9F611B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60C29-C36F-A561-B27F-A08A2CCF2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92E46-F7D7-7763-8746-CF5E7A014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1467F-6B65-409C-AA12-1D00F0EE132E}" type="datetimeFigureOut">
              <a:rPr lang="en-US" smtClean="0"/>
              <a:t>11/13/2024</a:t>
            </a:fld>
            <a:endParaRPr lang="en-US"/>
          </a:p>
        </p:txBody>
      </p:sp>
      <p:sp>
        <p:nvSpPr>
          <p:cNvPr id="5" name="Footer Placeholder 4">
            <a:extLst>
              <a:ext uri="{FF2B5EF4-FFF2-40B4-BE49-F238E27FC236}">
                <a16:creationId xmlns:a16="http://schemas.microsoft.com/office/drawing/2014/main" id="{27DF43C0-3FEE-7372-95A2-770E0F7D9D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564F3-DB0A-6269-68DE-E471307CC5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A30F6-221C-4D65-A410-6350EF65A444}" type="slidenum">
              <a:rPr lang="en-US" smtClean="0"/>
              <a:t>‹#›</a:t>
            </a:fld>
            <a:endParaRPr lang="en-US"/>
          </a:p>
        </p:txBody>
      </p:sp>
    </p:spTree>
    <p:extLst>
      <p:ext uri="{BB962C8B-B14F-4D97-AF65-F5344CB8AC3E}">
        <p14:creationId xmlns:p14="http://schemas.microsoft.com/office/powerpoint/2010/main" val="407969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2510F-8C52-483F-A0B7-B48FA3B75220}"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3AEE05-C05A-4AE0-9F08-ED2E999A8549}" type="slidenum">
              <a:rPr lang="en-US" smtClean="0"/>
              <a:t>‹#›</a:t>
            </a:fld>
            <a:endParaRPr lang="en-US"/>
          </a:p>
        </p:txBody>
      </p:sp>
    </p:spTree>
    <p:extLst>
      <p:ext uri="{BB962C8B-B14F-4D97-AF65-F5344CB8AC3E}">
        <p14:creationId xmlns:p14="http://schemas.microsoft.com/office/powerpoint/2010/main" val="3539192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rich-iannone.github.io/pointblank/reference/index.html" TargetMode="External"/><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7757-C38B-0BCE-7771-03232785672B}"/>
              </a:ext>
            </a:extLst>
          </p:cNvPr>
          <p:cNvSpPr>
            <a:spLocks noGrp="1"/>
          </p:cNvSpPr>
          <p:nvPr>
            <p:ph type="ctrTitle"/>
          </p:nvPr>
        </p:nvSpPr>
        <p:spPr>
          <a:xfrm>
            <a:off x="2452803" y="1047931"/>
            <a:ext cx="7737232" cy="2387600"/>
          </a:xfrm>
        </p:spPr>
        <p:txBody>
          <a:bodyPr>
            <a:normAutofit fontScale="90000"/>
          </a:bodyPr>
          <a:lstStyle/>
          <a:p>
            <a:r>
              <a:rPr lang="en-US" cap="all" dirty="0">
                <a:latin typeface="Oswald" panose="00000500000000000000" pitchFamily="2" charset="0"/>
              </a:rPr>
              <a:t>THE DATAGOOD(R) PACKAGE: AN open science approach to data engineering</a:t>
            </a:r>
          </a:p>
        </p:txBody>
      </p:sp>
      <p:sp>
        <p:nvSpPr>
          <p:cNvPr id="3" name="Subtitle 2">
            <a:extLst>
              <a:ext uri="{FF2B5EF4-FFF2-40B4-BE49-F238E27FC236}">
                <a16:creationId xmlns:a16="http://schemas.microsoft.com/office/drawing/2014/main" id="{B214BF8B-036D-D029-5FBE-69595B99DFD7}"/>
              </a:ext>
            </a:extLst>
          </p:cNvPr>
          <p:cNvSpPr>
            <a:spLocks noGrp="1"/>
          </p:cNvSpPr>
          <p:nvPr>
            <p:ph type="subTitle" idx="1"/>
          </p:nvPr>
        </p:nvSpPr>
        <p:spPr>
          <a:xfrm>
            <a:off x="1524000" y="3762103"/>
            <a:ext cx="9144000" cy="2743200"/>
          </a:xfrm>
        </p:spPr>
        <p:txBody>
          <a:bodyPr>
            <a:normAutofit/>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Jesse Lecy</a:t>
            </a:r>
          </a:p>
          <a:p>
            <a:r>
              <a:rPr lang="en-US" dirty="0">
                <a:latin typeface="Open Sans" panose="020B0606030504020204" pitchFamily="34" charset="0"/>
                <a:ea typeface="Open Sans" panose="020B0606030504020204" pitchFamily="34" charset="0"/>
                <a:cs typeface="Open Sans" panose="020B0606030504020204" pitchFamily="34" charset="0"/>
              </a:rPr>
              <a:t>Associate Professor ::: Public Affairs (</a:t>
            </a:r>
            <a:r>
              <a:rPr lang="en-US" b="1" dirty="0">
                <a:latin typeface="Open Sans" panose="020B0606030504020204" pitchFamily="34" charset="0"/>
                <a:ea typeface="Open Sans" panose="020B0606030504020204" pitchFamily="34" charset="0"/>
                <a:cs typeface="Open Sans" panose="020B0606030504020204" pitchFamily="34" charset="0"/>
              </a:rPr>
              <a:t>ASU</a:t>
            </a:r>
            <a:r>
              <a:rPr lang="en-US" dirty="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           Data Scientist ::: The Urban Institute</a:t>
            </a:r>
          </a:p>
        </p:txBody>
      </p:sp>
    </p:spTree>
    <p:extLst>
      <p:ext uri="{BB962C8B-B14F-4D97-AF65-F5344CB8AC3E}">
        <p14:creationId xmlns:p14="http://schemas.microsoft.com/office/powerpoint/2010/main" val="2846138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5CDF-5FE7-2CC5-519B-554746AF7FD7}"/>
              </a:ext>
            </a:extLst>
          </p:cNvPr>
          <p:cNvSpPr>
            <a:spLocks noGrp="1"/>
          </p:cNvSpPr>
          <p:nvPr>
            <p:ph type="title"/>
          </p:nvPr>
        </p:nvSpPr>
        <p:spPr/>
        <p:txBody>
          <a:bodyPr>
            <a:normAutofit/>
          </a:bodyPr>
          <a:lstStyle/>
          <a:p>
            <a:r>
              <a:rPr lang="en-US" sz="4800" dirty="0">
                <a:latin typeface="Oswald" panose="00000500000000000000" pitchFamily="2" charset="0"/>
              </a:rPr>
              <a:t>Data Provenance Requires Explicit: </a:t>
            </a:r>
          </a:p>
        </p:txBody>
      </p:sp>
      <p:sp>
        <p:nvSpPr>
          <p:cNvPr id="3" name="Content Placeholder 2">
            <a:extLst>
              <a:ext uri="{FF2B5EF4-FFF2-40B4-BE49-F238E27FC236}">
                <a16:creationId xmlns:a16="http://schemas.microsoft.com/office/drawing/2014/main" id="{7240D8C3-6BD3-CF21-9FB4-EB326FB70B4C}"/>
              </a:ext>
            </a:extLst>
          </p:cNvPr>
          <p:cNvSpPr>
            <a:spLocks noGrp="1"/>
          </p:cNvSpPr>
          <p:nvPr>
            <p:ph idx="1"/>
          </p:nvPr>
        </p:nvSpPr>
        <p:spPr>
          <a:xfrm>
            <a:off x="838200" y="1825625"/>
            <a:ext cx="5523411" cy="4351338"/>
          </a:xfrm>
        </p:spPr>
        <p:txBody>
          <a:bodyPr>
            <a:normAutofit/>
          </a:bodyPr>
          <a:lstStyle/>
          <a:p>
            <a:pPr marL="0" indent="0">
              <a:lnSpc>
                <a:spcPct val="150000"/>
              </a:lnSpc>
              <a:buNone/>
            </a:pPr>
            <a:endParaRPr lang="en-US" sz="2400" dirty="0">
              <a:latin typeface="Roboto Mono" panose="00000009000000000000" pitchFamily="49" charset="0"/>
              <a:ea typeface="Roboto Mono" panose="00000009000000000000" pitchFamily="49" charset="0"/>
            </a:endParaRPr>
          </a:p>
          <a:p>
            <a:pPr>
              <a:lnSpc>
                <a:spcPct val="150000"/>
              </a:lnSpc>
            </a:pPr>
            <a:r>
              <a:rPr lang="en-US" dirty="0">
                <a:latin typeface="Oswald" panose="00000500000000000000" pitchFamily="2" charset="0"/>
                <a:ea typeface="Roboto Mono" panose="00000009000000000000" pitchFamily="49" charset="0"/>
              </a:rPr>
              <a:t>data engineering steps</a:t>
            </a:r>
          </a:p>
          <a:p>
            <a:pPr>
              <a:lnSpc>
                <a:spcPct val="150000"/>
              </a:lnSpc>
            </a:pPr>
            <a:r>
              <a:rPr lang="en-US" dirty="0">
                <a:latin typeface="Oswald" panose="00000500000000000000" pitchFamily="2" charset="0"/>
                <a:ea typeface="Roboto Mono" panose="00000009000000000000" pitchFamily="49" charset="0"/>
              </a:rPr>
              <a:t>data acquisition steps</a:t>
            </a:r>
          </a:p>
          <a:p>
            <a:pPr>
              <a:lnSpc>
                <a:spcPct val="150000"/>
              </a:lnSpc>
            </a:pPr>
            <a:r>
              <a:rPr lang="en-US" dirty="0">
                <a:latin typeface="Oswald" panose="00000500000000000000" pitchFamily="2" charset="0"/>
                <a:ea typeface="Roboto Mono" panose="00000009000000000000" pitchFamily="49" charset="0"/>
              </a:rPr>
              <a:t>data versioning </a:t>
            </a:r>
          </a:p>
          <a:p>
            <a:pPr lvl="1"/>
            <a:endParaRPr lang="en-US" sz="2000" dirty="0">
              <a:latin typeface="Roboto Mono" panose="00000009000000000000" pitchFamily="49" charset="0"/>
              <a:ea typeface="Roboto Mono" panose="00000009000000000000" pitchFamily="49" charset="0"/>
            </a:endParaRPr>
          </a:p>
        </p:txBody>
      </p:sp>
      <p:sp>
        <p:nvSpPr>
          <p:cNvPr id="5" name="TextBox 4">
            <a:extLst>
              <a:ext uri="{FF2B5EF4-FFF2-40B4-BE49-F238E27FC236}">
                <a16:creationId xmlns:a16="http://schemas.microsoft.com/office/drawing/2014/main" id="{F153044E-65A4-1124-B2D0-9F825C30FBAD}"/>
              </a:ext>
            </a:extLst>
          </p:cNvPr>
          <p:cNvSpPr txBox="1"/>
          <p:nvPr/>
        </p:nvSpPr>
        <p:spPr>
          <a:xfrm>
            <a:off x="5603969" y="1960424"/>
            <a:ext cx="6037217" cy="4216539"/>
          </a:xfrm>
          <a:prstGeom prst="rect">
            <a:avLst/>
          </a:prstGeom>
          <a:solidFill>
            <a:schemeClr val="bg1">
              <a:lumMod val="95000"/>
            </a:schemeClr>
          </a:solidFill>
        </p:spPr>
        <p:txBody>
          <a:bodyPr wrap="square">
            <a:spAutoFit/>
          </a:bodyPr>
          <a:lstStyle/>
          <a:p>
            <a:r>
              <a:rPr lang="en-US" sz="1400" dirty="0">
                <a:latin typeface="Lucida Console" panose="020B0609040504020204" pitchFamily="49" charset="0"/>
              </a:rPr>
              <a:t>EXAMPLE FAIR DATA CONFIG FILE:</a:t>
            </a:r>
          </a:p>
          <a:p>
            <a:endParaRPr lang="en-US" sz="1400" dirty="0">
              <a:latin typeface="Lucida Console" panose="020B0609040504020204" pitchFamily="49" charset="0"/>
            </a:endParaRPr>
          </a:p>
          <a:p>
            <a:r>
              <a:rPr lang="en-US" sz="1200" dirty="0" err="1">
                <a:latin typeface="Lucida Console" panose="020B0609040504020204" pitchFamily="49" charset="0"/>
              </a:rPr>
              <a:t>run_metadata</a:t>
            </a:r>
            <a:r>
              <a:rPr lang="en-US" sz="1200" dirty="0">
                <a:latin typeface="Lucida Console" panose="020B0609040504020204" pitchFamily="49" charset="0"/>
              </a:rPr>
              <a:t>:</a:t>
            </a:r>
          </a:p>
          <a:p>
            <a:r>
              <a:rPr lang="en-US" sz="1200" dirty="0">
                <a:latin typeface="Lucida Console" panose="020B0609040504020204" pitchFamily="49" charset="0"/>
              </a:rPr>
              <a:t>  </a:t>
            </a:r>
            <a:r>
              <a:rPr lang="en-US" sz="1200" dirty="0" err="1">
                <a:latin typeface="Lucida Console" panose="020B0609040504020204" pitchFamily="49" charset="0"/>
              </a:rPr>
              <a:t>local_data_registry_url</a:t>
            </a:r>
            <a:r>
              <a:rPr lang="en-US" sz="1200" dirty="0">
                <a:latin typeface="Lucida Console" panose="020B0609040504020204" pitchFamily="49" charset="0"/>
              </a:rPr>
              <a:t>: https://localhost:8000/api/</a:t>
            </a:r>
          </a:p>
          <a:p>
            <a:r>
              <a:rPr lang="en-US" sz="1200" dirty="0">
                <a:latin typeface="Lucida Console" panose="020B0609040504020204" pitchFamily="49" charset="0"/>
              </a:rPr>
              <a:t>  </a:t>
            </a:r>
            <a:r>
              <a:rPr lang="en-US" sz="1200" dirty="0" err="1">
                <a:latin typeface="Lucida Console" panose="020B0609040504020204" pitchFamily="49" charset="0"/>
              </a:rPr>
              <a:t>remote_data_registry_url</a:t>
            </a:r>
            <a:r>
              <a:rPr lang="en-US" sz="1200" dirty="0">
                <a:latin typeface="Lucida Console" panose="020B0609040504020204" pitchFamily="49" charset="0"/>
              </a:rPr>
              <a:t>: https://fairdatapipeline.org/api/</a:t>
            </a:r>
          </a:p>
          <a:p>
            <a:r>
              <a:rPr lang="en-US" sz="1200" dirty="0">
                <a:latin typeface="Lucida Console" panose="020B0609040504020204" pitchFamily="49" charset="0"/>
              </a:rPr>
              <a:t>  script: |- </a:t>
            </a:r>
          </a:p>
          <a:p>
            <a:r>
              <a:rPr lang="en-US" sz="1200" dirty="0">
                <a:latin typeface="Lucida Console" panose="020B0609040504020204" pitchFamily="49" charset="0"/>
              </a:rPr>
              <a:t>    R -f </a:t>
            </a:r>
            <a:r>
              <a:rPr lang="en-US" sz="1200" dirty="0" err="1">
                <a:latin typeface="Lucida Console" panose="020B0609040504020204" pitchFamily="49" charset="0"/>
              </a:rPr>
              <a:t>submission_script.R</a:t>
            </a:r>
            <a:r>
              <a:rPr lang="en-US" sz="1200" dirty="0">
                <a:latin typeface="Lucida Console" panose="020B0609040504020204" pitchFamily="49" charset="0"/>
              </a:rPr>
              <a:t>   </a:t>
            </a:r>
          </a:p>
          <a:p>
            <a:endParaRPr lang="en-US" sz="1200" dirty="0">
              <a:latin typeface="Lucida Console" panose="020B0609040504020204" pitchFamily="49" charset="0"/>
            </a:endParaRPr>
          </a:p>
          <a:p>
            <a:r>
              <a:rPr lang="en-US" sz="1200" dirty="0">
                <a:latin typeface="Lucida Console" panose="020B0609040504020204" pitchFamily="49" charset="0"/>
              </a:rPr>
              <a:t>read:</a:t>
            </a:r>
          </a:p>
          <a:p>
            <a:r>
              <a:rPr lang="en-US" sz="1200" dirty="0">
                <a:latin typeface="Lucida Console" panose="020B0609040504020204" pitchFamily="49" charset="0"/>
              </a:rPr>
              <a:t>- </a:t>
            </a:r>
            <a:r>
              <a:rPr lang="en-US" sz="1200" dirty="0" err="1">
                <a:latin typeface="Lucida Console" panose="020B0609040504020204" pitchFamily="49" charset="0"/>
              </a:rPr>
              <a:t>data_product</a:t>
            </a:r>
            <a:r>
              <a:rPr lang="en-US" sz="1200" dirty="0">
                <a:latin typeface="Lucida Console" panose="020B0609040504020204" pitchFamily="49" charset="0"/>
              </a:rPr>
              <a:t>: records/SARS-CoV-2/cases-and-management</a:t>
            </a:r>
          </a:p>
          <a:p>
            <a:r>
              <a:rPr lang="en-US" sz="1200" dirty="0">
                <a:latin typeface="Lucida Console" panose="020B0609040504020204" pitchFamily="49" charset="0"/>
              </a:rPr>
              <a:t>    version: 0.20210414.0</a:t>
            </a:r>
          </a:p>
          <a:p>
            <a:r>
              <a:rPr lang="en-US" sz="1200" dirty="0">
                <a:latin typeface="Lucida Console" panose="020B0609040504020204" pitchFamily="49" charset="0"/>
              </a:rPr>
              <a:t>    namespace: </a:t>
            </a:r>
            <a:r>
              <a:rPr lang="en-US" sz="1200" dirty="0" err="1">
                <a:latin typeface="Lucida Console" panose="020B0609040504020204" pitchFamily="49" charset="0"/>
              </a:rPr>
              <a:t>soniamitchell</a:t>
            </a:r>
            <a:endParaRPr lang="en-US" sz="1200" dirty="0">
              <a:latin typeface="Lucida Console" panose="020B0609040504020204" pitchFamily="49" charset="0"/>
            </a:endParaRPr>
          </a:p>
          <a:p>
            <a:endParaRPr lang="en-US" sz="1200" dirty="0">
              <a:latin typeface="Lucida Console" panose="020B0609040504020204" pitchFamily="49" charset="0"/>
            </a:endParaRPr>
          </a:p>
          <a:p>
            <a:r>
              <a:rPr lang="en-US" sz="1200" dirty="0">
                <a:latin typeface="Lucida Console" panose="020B0609040504020204" pitchFamily="49" charset="0"/>
              </a:rPr>
              <a:t>write:</a:t>
            </a:r>
          </a:p>
          <a:p>
            <a:r>
              <a:rPr lang="en-US" sz="1200" dirty="0">
                <a:latin typeface="Lucida Console" panose="020B0609040504020204" pitchFamily="49" charset="0"/>
              </a:rPr>
              <a:t>- </a:t>
            </a:r>
            <a:r>
              <a:rPr lang="en-US" sz="1200" dirty="0" err="1">
                <a:latin typeface="Lucida Console" panose="020B0609040504020204" pitchFamily="49" charset="0"/>
              </a:rPr>
              <a:t>data_product</a:t>
            </a:r>
            <a:r>
              <a:rPr lang="en-US" sz="1200" dirty="0">
                <a:latin typeface="Lucida Console" panose="020B0609040504020204" pitchFamily="49" charset="0"/>
              </a:rPr>
              <a:t>: records/SARS-CoV-2/ambulance</a:t>
            </a:r>
          </a:p>
          <a:p>
            <a:r>
              <a:rPr lang="en-US" sz="1200" dirty="0">
                <a:latin typeface="Lucida Console" panose="020B0609040504020204" pitchFamily="49" charset="0"/>
              </a:rPr>
              <a:t>  description: Ambulance data</a:t>
            </a:r>
          </a:p>
          <a:p>
            <a:r>
              <a:rPr lang="en-US" sz="1200" dirty="0">
                <a:latin typeface="Lucida Console" panose="020B0609040504020204" pitchFamily="49" charset="0"/>
              </a:rPr>
              <a:t>  use:</a:t>
            </a:r>
          </a:p>
          <a:p>
            <a:r>
              <a:rPr lang="en-US" sz="1200" dirty="0">
                <a:latin typeface="Lucida Console" panose="020B0609040504020204" pitchFamily="49" charset="0"/>
              </a:rPr>
              <a:t>    version: 0.20210414.0</a:t>
            </a:r>
          </a:p>
          <a:p>
            <a:r>
              <a:rPr lang="en-US" sz="1200" dirty="0">
                <a:latin typeface="Lucida Console" panose="020B0609040504020204" pitchFamily="49" charset="0"/>
              </a:rPr>
              <a:t>- </a:t>
            </a:r>
            <a:r>
              <a:rPr lang="en-US" sz="1200" dirty="0" err="1">
                <a:latin typeface="Lucida Console" panose="020B0609040504020204" pitchFamily="49" charset="0"/>
              </a:rPr>
              <a:t>data_product</a:t>
            </a:r>
            <a:r>
              <a:rPr lang="en-US" sz="1200" dirty="0">
                <a:latin typeface="Lucida Console" panose="020B0609040504020204" pitchFamily="49" charset="0"/>
              </a:rPr>
              <a:t>: records/SARS-CoV-2/calls</a:t>
            </a:r>
          </a:p>
          <a:p>
            <a:r>
              <a:rPr lang="en-US" sz="1200" dirty="0">
                <a:latin typeface="Lucida Console" panose="020B0609040504020204" pitchFamily="49" charset="0"/>
              </a:rPr>
              <a:t>  description: Calls data</a:t>
            </a:r>
          </a:p>
          <a:p>
            <a:r>
              <a:rPr lang="en-US" sz="1200" dirty="0">
                <a:latin typeface="Lucida Console" panose="020B0609040504020204" pitchFamily="49" charset="0"/>
              </a:rPr>
              <a:t>  use:</a:t>
            </a:r>
          </a:p>
          <a:p>
            <a:r>
              <a:rPr lang="en-US" sz="1200" dirty="0">
                <a:latin typeface="Lucida Console" panose="020B0609040504020204" pitchFamily="49" charset="0"/>
              </a:rPr>
              <a:t>    version: 0.20210414.0</a:t>
            </a:r>
            <a:endParaRPr lang="en-US" sz="1400" dirty="0">
              <a:latin typeface="Lucida Console" panose="020B0609040504020204" pitchFamily="49" charset="0"/>
            </a:endParaRPr>
          </a:p>
        </p:txBody>
      </p:sp>
      <p:cxnSp>
        <p:nvCxnSpPr>
          <p:cNvPr id="7" name="Straight Arrow Connector 6">
            <a:extLst>
              <a:ext uri="{FF2B5EF4-FFF2-40B4-BE49-F238E27FC236}">
                <a16:creationId xmlns:a16="http://schemas.microsoft.com/office/drawing/2014/main" id="{8EB273B1-F78D-A10A-98B4-A89290133E90}"/>
              </a:ext>
            </a:extLst>
          </p:cNvPr>
          <p:cNvCxnSpPr>
            <a:cxnSpLocks/>
          </p:cNvCxnSpPr>
          <p:nvPr/>
        </p:nvCxnSpPr>
        <p:spPr>
          <a:xfrm>
            <a:off x="4219303" y="2899954"/>
            <a:ext cx="927463" cy="0"/>
          </a:xfrm>
          <a:prstGeom prst="straightConnector1">
            <a:avLst/>
          </a:prstGeom>
          <a:ln w="22225">
            <a:solidFill>
              <a:schemeClr val="tx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B7C82CC-C314-F747-F616-EC855D869747}"/>
              </a:ext>
            </a:extLst>
          </p:cNvPr>
          <p:cNvCxnSpPr>
            <a:cxnSpLocks/>
          </p:cNvCxnSpPr>
          <p:nvPr/>
        </p:nvCxnSpPr>
        <p:spPr>
          <a:xfrm>
            <a:off x="4219303" y="3696789"/>
            <a:ext cx="927463" cy="0"/>
          </a:xfrm>
          <a:prstGeom prst="straightConnector1">
            <a:avLst/>
          </a:prstGeom>
          <a:ln w="22225">
            <a:solidFill>
              <a:schemeClr val="tx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762A77-5555-6CE1-9AC6-47738A3B0803}"/>
              </a:ext>
            </a:extLst>
          </p:cNvPr>
          <p:cNvCxnSpPr>
            <a:cxnSpLocks/>
          </p:cNvCxnSpPr>
          <p:nvPr/>
        </p:nvCxnSpPr>
        <p:spPr>
          <a:xfrm flipV="1">
            <a:off x="3304903" y="4104912"/>
            <a:ext cx="2194560" cy="408123"/>
          </a:xfrm>
          <a:prstGeom prst="straightConnector1">
            <a:avLst/>
          </a:prstGeom>
          <a:ln w="22225">
            <a:solidFill>
              <a:schemeClr val="tx1"/>
            </a:solidFill>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053921-0631-7ADF-8FD4-54104A48AFF8}"/>
              </a:ext>
            </a:extLst>
          </p:cNvPr>
          <p:cNvCxnSpPr>
            <a:cxnSpLocks/>
          </p:cNvCxnSpPr>
          <p:nvPr/>
        </p:nvCxnSpPr>
        <p:spPr>
          <a:xfrm>
            <a:off x="3304903" y="4513035"/>
            <a:ext cx="2194560" cy="782184"/>
          </a:xfrm>
          <a:prstGeom prst="straightConnector1">
            <a:avLst/>
          </a:prstGeom>
          <a:ln w="22225">
            <a:solidFill>
              <a:schemeClr val="tx1"/>
            </a:solidFill>
            <a:headEnd type="ova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39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0A13CD7-AC1F-E912-475E-F0C7B1F68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1206900"/>
            <a:ext cx="8191500" cy="39517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E4C796-9A7A-1D69-8864-4D6D2C0D9B32}"/>
              </a:ext>
            </a:extLst>
          </p:cNvPr>
          <p:cNvSpPr txBox="1"/>
          <p:nvPr/>
        </p:nvSpPr>
        <p:spPr>
          <a:xfrm>
            <a:off x="844550" y="5488761"/>
            <a:ext cx="10706100" cy="954107"/>
          </a:xfrm>
          <a:prstGeom prst="rect">
            <a:avLst/>
          </a:prstGeom>
          <a:noFill/>
        </p:spPr>
        <p:txBody>
          <a:bodyPr wrap="square">
            <a:spAutoFit/>
          </a:bodyPr>
          <a:lstStyle/>
          <a:p>
            <a:pPr algn="just"/>
            <a:r>
              <a:rPr lang="en-US" sz="1400" b="1" i="0" dirty="0">
                <a:solidFill>
                  <a:srgbClr val="000000"/>
                </a:solidFill>
                <a:effectLst/>
                <a:latin typeface="Open Sans" panose="020B0606030504020204" pitchFamily="34" charset="0"/>
              </a:rPr>
              <a:t>The Cell Maps for AI (CM4AI) Standards Module </a:t>
            </a:r>
            <a:r>
              <a:rPr lang="en-US" sz="1400" b="0" i="0" dirty="0">
                <a:solidFill>
                  <a:srgbClr val="000000"/>
                </a:solidFill>
                <a:effectLst/>
                <a:latin typeface="Open Sans" panose="020B0606030504020204" pitchFamily="34" charset="0"/>
              </a:rPr>
              <a:t>will provide original, interim and final datasets and software from the CM4AI Data Acquisition and Tools pipeline, with final AI-ready results, as comprehensively FAIR (Findable – Accessible – Interoperable – Reusable) digital objects for uptake and reuse by biomedical Artificial Intelligence (AI) applications. These objects will be provided within a computational digital commons environment based on the FAIRSCAPE framework.</a:t>
            </a:r>
            <a:endParaRPr lang="en-US" sz="1400" dirty="0"/>
          </a:p>
        </p:txBody>
      </p:sp>
      <p:sp>
        <p:nvSpPr>
          <p:cNvPr id="5" name="TextBox 4">
            <a:extLst>
              <a:ext uri="{FF2B5EF4-FFF2-40B4-BE49-F238E27FC236}">
                <a16:creationId xmlns:a16="http://schemas.microsoft.com/office/drawing/2014/main" id="{4C764EBB-B9EC-6B4D-D7CA-0E5F1FFD4AF1}"/>
              </a:ext>
            </a:extLst>
          </p:cNvPr>
          <p:cNvSpPr txBox="1"/>
          <p:nvPr/>
        </p:nvSpPr>
        <p:spPr>
          <a:xfrm>
            <a:off x="1168400" y="457073"/>
            <a:ext cx="10858500" cy="584775"/>
          </a:xfrm>
          <a:prstGeom prst="rect">
            <a:avLst/>
          </a:prstGeom>
          <a:noFill/>
        </p:spPr>
        <p:txBody>
          <a:bodyPr wrap="square">
            <a:spAutoFit/>
          </a:bodyPr>
          <a:lstStyle/>
          <a:p>
            <a:r>
              <a:rPr lang="en-US" sz="3200" b="1" i="0" dirty="0">
                <a:solidFill>
                  <a:srgbClr val="000000"/>
                </a:solidFill>
                <a:effectLst/>
                <a:latin typeface="Oswald" panose="00000500000000000000" pitchFamily="2" charset="0"/>
              </a:rPr>
              <a:t>EXAMPLE:  The Cell Maps for AI (CM4AI) Standards Module </a:t>
            </a:r>
            <a:endParaRPr lang="en-US" sz="3200" dirty="0">
              <a:latin typeface="Oswald" panose="00000500000000000000" pitchFamily="2" charset="0"/>
            </a:endParaRPr>
          </a:p>
        </p:txBody>
      </p:sp>
    </p:spTree>
    <p:extLst>
      <p:ext uri="{BB962C8B-B14F-4D97-AF65-F5344CB8AC3E}">
        <p14:creationId xmlns:p14="http://schemas.microsoft.com/office/powerpoint/2010/main" val="104407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94DA-18CF-1956-F411-BC41C9F1382D}"/>
              </a:ext>
            </a:extLst>
          </p:cNvPr>
          <p:cNvSpPr>
            <a:spLocks noGrp="1"/>
          </p:cNvSpPr>
          <p:nvPr>
            <p:ph type="title"/>
          </p:nvPr>
        </p:nvSpPr>
        <p:spPr/>
        <p:txBody>
          <a:bodyPr/>
          <a:lstStyle/>
          <a:p>
            <a:r>
              <a:rPr lang="en-US" dirty="0"/>
              <a:t>COMPUTING CHALLENGES:</a:t>
            </a:r>
            <a:br>
              <a:rPr lang="en-US" dirty="0"/>
            </a:br>
            <a:r>
              <a:rPr lang="en-US" b="1" dirty="0"/>
              <a:t>MANAGING COMPLEXITY</a:t>
            </a:r>
          </a:p>
        </p:txBody>
      </p:sp>
      <p:sp>
        <p:nvSpPr>
          <p:cNvPr id="3" name="Text Placeholder 2">
            <a:extLst>
              <a:ext uri="{FF2B5EF4-FFF2-40B4-BE49-F238E27FC236}">
                <a16:creationId xmlns:a16="http://schemas.microsoft.com/office/drawing/2014/main" id="{97EDADCB-A76F-CF8F-00CF-4F65509AB6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918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42386-DB69-05BB-AECA-0C5FCCE16673}"/>
              </a:ext>
            </a:extLst>
          </p:cNvPr>
          <p:cNvSpPr txBox="1"/>
          <p:nvPr/>
        </p:nvSpPr>
        <p:spPr>
          <a:xfrm>
            <a:off x="1210105" y="750980"/>
            <a:ext cx="9803638" cy="4663969"/>
          </a:xfrm>
          <a:prstGeom prst="rect">
            <a:avLst/>
          </a:prstGeom>
          <a:noFill/>
        </p:spPr>
        <p:txBody>
          <a:bodyPr wrap="square">
            <a:spAutoFit/>
          </a:bodyPr>
          <a:lstStyle/>
          <a:p>
            <a:pPr algn="just"/>
            <a:r>
              <a:rPr lang="en-US" sz="2800" dirty="0">
                <a:solidFill>
                  <a:srgbClr val="0F1214"/>
                </a:solidFill>
                <a:effectLst/>
                <a:latin typeface="Oswald" panose="00000500000000000000" pitchFamily="2" charset="0"/>
                <a:ea typeface="Roboto Mono" panose="00000009000000000000" pitchFamily="49" charset="0"/>
              </a:rPr>
              <a:t>From: </a:t>
            </a:r>
            <a:r>
              <a:rPr lang="en-US" sz="2800" dirty="0">
                <a:solidFill>
                  <a:srgbClr val="000000"/>
                </a:solidFill>
                <a:effectLst/>
                <a:latin typeface="Oswald" panose="00000500000000000000" pitchFamily="2" charset="0"/>
                <a:ea typeface="Roboto Mono" panose="00000009000000000000" pitchFamily="49" charset="0"/>
              </a:rPr>
              <a:t>Gentzkow, M., &amp; Shapiro, J. M. (2014). Code and data for the social sciences: A practitioner’s guide. Chicago, IL: University of Chicago.</a:t>
            </a:r>
          </a:p>
          <a:p>
            <a:pPr algn="just"/>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2700"/>
              </a:lnSpc>
            </a:pPr>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2700"/>
              </a:lnSpc>
            </a:pPr>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2700"/>
              </a:lnSpc>
            </a:pPr>
            <a:r>
              <a:rPr lang="en-US" b="1" i="0" dirty="0">
                <a:solidFill>
                  <a:srgbClr val="0F1214"/>
                </a:solidFill>
                <a:effectLst/>
                <a:latin typeface="Roboto Mono" panose="00000009000000000000" pitchFamily="49" charset="0"/>
                <a:ea typeface="Roboto Mono" panose="00000009000000000000" pitchFamily="49" charset="0"/>
              </a:rPr>
              <a:t>Though we all write code for a living</a:t>
            </a:r>
            <a:r>
              <a:rPr lang="en-US" b="0" i="0" dirty="0">
                <a:solidFill>
                  <a:srgbClr val="0F1214"/>
                </a:solidFill>
                <a:effectLst/>
                <a:latin typeface="Roboto Mono" panose="00000009000000000000" pitchFamily="49" charset="0"/>
                <a:ea typeface="Roboto Mono" panose="00000009000000000000" pitchFamily="49" charset="0"/>
              </a:rPr>
              <a:t>, few of the economists, political scientists, psychologists, sociologists, or other empirical researchers we know </a:t>
            </a:r>
            <a:r>
              <a:rPr lang="en-US" sz="2000" b="1" i="0" cap="all" dirty="0">
                <a:solidFill>
                  <a:srgbClr val="0F1214"/>
                </a:solidFill>
                <a:effectLst/>
                <a:latin typeface="Roboto Mono" panose="00000009000000000000" pitchFamily="49" charset="0"/>
                <a:ea typeface="Roboto Mono" panose="00000009000000000000" pitchFamily="49" charset="0"/>
              </a:rPr>
              <a:t>have any formal training in computer science</a:t>
            </a:r>
            <a:r>
              <a:rPr lang="en-US" b="0" i="0" dirty="0">
                <a:solidFill>
                  <a:srgbClr val="0F1214"/>
                </a:solidFill>
                <a:effectLst/>
                <a:latin typeface="Roboto Mono" panose="00000009000000000000" pitchFamily="49" charset="0"/>
                <a:ea typeface="Roboto Mono" panose="00000009000000000000" pitchFamily="49" charset="0"/>
              </a:rPr>
              <a:t>. Most of them picked up the basics of programming without much effort and have never given it much thought since. Saying they should spend more time thinking about the way they write code would be like telling a novelist that she should spend more time thinking about how best to use Microsoft Word.</a:t>
            </a:r>
          </a:p>
        </p:txBody>
      </p:sp>
      <p:pic>
        <p:nvPicPr>
          <p:cNvPr id="5" name="Graphic 4" descr="Open quotation mark with solid fill">
            <a:extLst>
              <a:ext uri="{FF2B5EF4-FFF2-40B4-BE49-F238E27FC236}">
                <a16:creationId xmlns:a16="http://schemas.microsoft.com/office/drawing/2014/main" id="{788093C0-B9BD-E533-A119-777166A17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809" y="2168564"/>
            <a:ext cx="914400" cy="914400"/>
          </a:xfrm>
          <a:prstGeom prst="rect">
            <a:avLst/>
          </a:prstGeom>
        </p:spPr>
      </p:pic>
      <p:pic>
        <p:nvPicPr>
          <p:cNvPr id="8" name="Graphic 7" descr="Open quotation mark with solid fill">
            <a:extLst>
              <a:ext uri="{FF2B5EF4-FFF2-40B4-BE49-F238E27FC236}">
                <a16:creationId xmlns:a16="http://schemas.microsoft.com/office/drawing/2014/main" id="{137DF792-4BDD-2B6A-B243-F3848E693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13743" y="4957749"/>
            <a:ext cx="914400" cy="914400"/>
          </a:xfrm>
          <a:prstGeom prst="rect">
            <a:avLst/>
          </a:prstGeom>
        </p:spPr>
      </p:pic>
    </p:spTree>
    <p:extLst>
      <p:ext uri="{BB962C8B-B14F-4D97-AF65-F5344CB8AC3E}">
        <p14:creationId xmlns:p14="http://schemas.microsoft.com/office/powerpoint/2010/main" val="46427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42386-DB69-05BB-AECA-0C5FCCE16673}"/>
              </a:ext>
            </a:extLst>
          </p:cNvPr>
          <p:cNvSpPr txBox="1"/>
          <p:nvPr/>
        </p:nvSpPr>
        <p:spPr>
          <a:xfrm>
            <a:off x="1210105" y="750980"/>
            <a:ext cx="9803638" cy="4567661"/>
          </a:xfrm>
          <a:prstGeom prst="rect">
            <a:avLst/>
          </a:prstGeom>
          <a:noFill/>
        </p:spPr>
        <p:txBody>
          <a:bodyPr wrap="square">
            <a:spAutoFit/>
          </a:bodyPr>
          <a:lstStyle/>
          <a:p>
            <a:pPr algn="just"/>
            <a:r>
              <a:rPr lang="en-US" sz="2800" dirty="0">
                <a:solidFill>
                  <a:srgbClr val="0F1214"/>
                </a:solidFill>
                <a:effectLst/>
                <a:latin typeface="Oswald" panose="00000500000000000000" pitchFamily="2" charset="0"/>
                <a:ea typeface="Roboto Mono" panose="00000009000000000000" pitchFamily="49" charset="0"/>
              </a:rPr>
              <a:t>From: </a:t>
            </a:r>
            <a:r>
              <a:rPr lang="en-US" sz="2800" dirty="0">
                <a:solidFill>
                  <a:srgbClr val="000000"/>
                </a:solidFill>
                <a:effectLst/>
                <a:latin typeface="Oswald" panose="00000500000000000000" pitchFamily="2" charset="0"/>
                <a:ea typeface="Roboto Mono" panose="00000009000000000000" pitchFamily="49" charset="0"/>
              </a:rPr>
              <a:t>Gentzkow, M., &amp; Shapiro, J. M. (2014). Code and data for the social sciences: A practitioner’s guide. Chicago, IL: University of Chicago.</a:t>
            </a:r>
          </a:p>
          <a:p>
            <a:pPr algn="just"/>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2700"/>
              </a:lnSpc>
            </a:pPr>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2700"/>
              </a:lnSpc>
            </a:pPr>
            <a:endParaRPr lang="en-US" b="0" i="0" dirty="0">
              <a:solidFill>
                <a:srgbClr val="0F1214"/>
              </a:solidFill>
              <a:effectLst/>
              <a:latin typeface="Roboto Mono" panose="00000009000000000000" pitchFamily="49" charset="0"/>
              <a:ea typeface="Roboto Mono" panose="00000009000000000000" pitchFamily="49" charset="0"/>
            </a:endParaRPr>
          </a:p>
          <a:p>
            <a:pPr algn="just">
              <a:lnSpc>
                <a:spcPts val="3500"/>
              </a:lnSpc>
            </a:pPr>
            <a:r>
              <a:rPr lang="en-US" sz="2000" i="0" dirty="0">
                <a:solidFill>
                  <a:srgbClr val="0F1214"/>
                </a:solidFill>
                <a:effectLst/>
                <a:latin typeface="Roboto Mono" panose="00000009000000000000" pitchFamily="49" charset="0"/>
                <a:ea typeface="Roboto Mono" panose="00000009000000000000" pitchFamily="49" charset="0"/>
              </a:rPr>
              <a:t>Here is a good rule of thumb: If you are trying to solve a problem, and there are multi-billion-dollar firms whose entire business model depends on solving the same problem, and there are whole courses at your university devoted to how to solve that problem, you might want to figure out what the experts do and see if you can’t learn something from it.</a:t>
            </a:r>
          </a:p>
        </p:txBody>
      </p:sp>
      <p:pic>
        <p:nvPicPr>
          <p:cNvPr id="5" name="Graphic 4" descr="Open quotation mark with solid fill">
            <a:extLst>
              <a:ext uri="{FF2B5EF4-FFF2-40B4-BE49-F238E27FC236}">
                <a16:creationId xmlns:a16="http://schemas.microsoft.com/office/drawing/2014/main" id="{788093C0-B9BD-E533-A119-777166A177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870" y="2321543"/>
            <a:ext cx="914400" cy="914400"/>
          </a:xfrm>
          <a:prstGeom prst="rect">
            <a:avLst/>
          </a:prstGeom>
        </p:spPr>
      </p:pic>
      <p:pic>
        <p:nvPicPr>
          <p:cNvPr id="8" name="Graphic 7" descr="Open quotation mark with solid fill">
            <a:extLst>
              <a:ext uri="{FF2B5EF4-FFF2-40B4-BE49-F238E27FC236}">
                <a16:creationId xmlns:a16="http://schemas.microsoft.com/office/drawing/2014/main" id="{137DF792-4BDD-2B6A-B243-F3848E6931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842116" y="4861441"/>
            <a:ext cx="914400" cy="914400"/>
          </a:xfrm>
          <a:prstGeom prst="rect">
            <a:avLst/>
          </a:prstGeom>
        </p:spPr>
      </p:pic>
    </p:spTree>
    <p:extLst>
      <p:ext uri="{BB962C8B-B14F-4D97-AF65-F5344CB8AC3E}">
        <p14:creationId xmlns:p14="http://schemas.microsoft.com/office/powerpoint/2010/main" val="606734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3F32-7852-21E5-2A77-56AF38ED304E}"/>
              </a:ext>
            </a:extLst>
          </p:cNvPr>
          <p:cNvSpPr>
            <a:spLocks noGrp="1"/>
          </p:cNvSpPr>
          <p:nvPr>
            <p:ph type="title"/>
          </p:nvPr>
        </p:nvSpPr>
        <p:spPr>
          <a:xfrm>
            <a:off x="838200" y="-53975"/>
            <a:ext cx="10515600" cy="1325563"/>
          </a:xfrm>
        </p:spPr>
        <p:txBody>
          <a:bodyPr>
            <a:normAutofit/>
          </a:bodyPr>
          <a:lstStyle/>
          <a:p>
            <a:r>
              <a:rPr lang="en-US" dirty="0">
                <a:latin typeface="Oswald" panose="00000500000000000000" pitchFamily="2" charset="0"/>
              </a:rPr>
              <a:t>The Unbearable Complexity of Depending</a:t>
            </a:r>
          </a:p>
        </p:txBody>
      </p:sp>
      <p:sp>
        <p:nvSpPr>
          <p:cNvPr id="4" name="TextBox 3">
            <a:extLst>
              <a:ext uri="{FF2B5EF4-FFF2-40B4-BE49-F238E27FC236}">
                <a16:creationId xmlns:a16="http://schemas.microsoft.com/office/drawing/2014/main" id="{EC44F611-2CFB-8418-3846-C0936D69152A}"/>
              </a:ext>
            </a:extLst>
          </p:cNvPr>
          <p:cNvSpPr txBox="1"/>
          <p:nvPr/>
        </p:nvSpPr>
        <p:spPr>
          <a:xfrm>
            <a:off x="195942" y="1657169"/>
            <a:ext cx="5760720" cy="4114800"/>
          </a:xfrm>
          <a:prstGeom prst="rect">
            <a:avLst/>
          </a:prstGeom>
          <a:noFill/>
        </p:spPr>
        <p:txBody>
          <a:bodyPr wrap="square" numCol="3">
            <a:spAutoFit/>
          </a:bodyPr>
          <a:lstStyle/>
          <a:p>
            <a:r>
              <a:rPr lang="en-US" sz="600" dirty="0">
                <a:latin typeface="Lucida Console" panose="020B0609040504020204" pitchFamily="49" charset="0"/>
              </a:rPr>
              <a:t>GEM</a:t>
            </a:r>
          </a:p>
          <a:p>
            <a:r>
              <a:rPr lang="en-US" sz="600" dirty="0">
                <a:latin typeface="Lucida Console" panose="020B0609040504020204" pitchFamily="49" charset="0"/>
              </a:rPr>
              <a:t>  remote: https://rubygems.org/</a:t>
            </a:r>
          </a:p>
          <a:p>
            <a:r>
              <a:rPr lang="en-US" sz="600" dirty="0">
                <a:latin typeface="Lucida Console" panose="020B0609040504020204" pitchFamily="49" charset="0"/>
              </a:rPr>
              <a:t>  specs:</a:t>
            </a:r>
          </a:p>
          <a:p>
            <a:r>
              <a:rPr lang="en-US" sz="600" dirty="0">
                <a:latin typeface="Lucida Console" panose="020B0609040504020204" pitchFamily="49" charset="0"/>
              </a:rPr>
              <a:t>    </a:t>
            </a:r>
            <a:r>
              <a:rPr lang="en-US" sz="600" dirty="0" err="1">
                <a:latin typeface="Lucida Console" panose="020B0609040504020204" pitchFamily="49" charset="0"/>
              </a:rPr>
              <a:t>activesupport</a:t>
            </a:r>
            <a:r>
              <a:rPr lang="en-US" sz="600" dirty="0">
                <a:latin typeface="Lucida Console" panose="020B0609040504020204" pitchFamily="49" charset="0"/>
              </a:rPr>
              <a:t> (7.0.8)</a:t>
            </a:r>
          </a:p>
          <a:p>
            <a:r>
              <a:rPr lang="en-US" sz="600" dirty="0">
                <a:latin typeface="Lucida Console" panose="020B0609040504020204" pitchFamily="49" charset="0"/>
              </a:rPr>
              <a:t>      concurrent-ruby (~&gt; 1.0, &gt;= 1.0.2)</a:t>
            </a:r>
          </a:p>
          <a:p>
            <a:r>
              <a:rPr lang="en-US" sz="600" dirty="0">
                <a:latin typeface="Lucida Console" panose="020B0609040504020204" pitchFamily="49" charset="0"/>
              </a:rPr>
              <a:t>      i18n (&gt;= 1.6, &lt; 2)</a:t>
            </a:r>
          </a:p>
          <a:p>
            <a:r>
              <a:rPr lang="en-US" sz="600" dirty="0">
                <a:latin typeface="Lucida Console" panose="020B0609040504020204" pitchFamily="49" charset="0"/>
              </a:rPr>
              <a:t>      </a:t>
            </a:r>
            <a:r>
              <a:rPr lang="en-US" sz="600" dirty="0" err="1">
                <a:latin typeface="Lucida Console" panose="020B0609040504020204" pitchFamily="49" charset="0"/>
              </a:rPr>
              <a:t>minitest</a:t>
            </a:r>
            <a:r>
              <a:rPr lang="en-US" sz="600" dirty="0">
                <a:latin typeface="Lucida Console" panose="020B0609040504020204" pitchFamily="49" charset="0"/>
              </a:rPr>
              <a:t> (&gt;= 5.1)</a:t>
            </a:r>
          </a:p>
          <a:p>
            <a:r>
              <a:rPr lang="en-US" sz="600" dirty="0">
                <a:latin typeface="Lucida Console" panose="020B0609040504020204" pitchFamily="49" charset="0"/>
              </a:rPr>
              <a:t>      </a:t>
            </a:r>
            <a:r>
              <a:rPr lang="en-US" sz="600" dirty="0" err="1">
                <a:latin typeface="Lucida Console" panose="020B0609040504020204" pitchFamily="49" charset="0"/>
              </a:rPr>
              <a:t>tzinfo</a:t>
            </a:r>
            <a:r>
              <a:rPr lang="en-US" sz="600" dirty="0">
                <a:latin typeface="Lucida Console" panose="020B0609040504020204" pitchFamily="49" charset="0"/>
              </a:rPr>
              <a:t> (~&gt; 2.0)</a:t>
            </a:r>
          </a:p>
          <a:p>
            <a:r>
              <a:rPr lang="en-US" sz="600" dirty="0">
                <a:latin typeface="Lucida Console" panose="020B0609040504020204" pitchFamily="49" charset="0"/>
              </a:rPr>
              <a:t>    addressable (2.8.4)</a:t>
            </a:r>
          </a:p>
          <a:p>
            <a:r>
              <a:rPr lang="en-US" sz="600" dirty="0">
                <a:latin typeface="Lucida Console" panose="020B0609040504020204" pitchFamily="49" charset="0"/>
              </a:rPr>
              <a:t>      </a:t>
            </a:r>
            <a:r>
              <a:rPr lang="en-US" sz="600" dirty="0" err="1">
                <a:latin typeface="Lucida Console" panose="020B0609040504020204" pitchFamily="49" charset="0"/>
              </a:rPr>
              <a:t>public_suffix</a:t>
            </a:r>
            <a:r>
              <a:rPr lang="en-US" sz="600" dirty="0">
                <a:latin typeface="Lucida Console" panose="020B0609040504020204" pitchFamily="49" charset="0"/>
              </a:rPr>
              <a:t> (&gt;= 2.0.2, &lt; 6.0)</a:t>
            </a:r>
          </a:p>
          <a:p>
            <a:r>
              <a:rPr lang="en-US" sz="600" dirty="0">
                <a:latin typeface="Lucida Console" panose="020B0609040504020204" pitchFamily="49" charset="0"/>
              </a:rPr>
              <a:t>    coffee-script (2.4.1)</a:t>
            </a:r>
          </a:p>
          <a:p>
            <a:r>
              <a:rPr lang="en-US" sz="600" dirty="0">
                <a:latin typeface="Lucida Console" panose="020B0609040504020204" pitchFamily="49" charset="0"/>
              </a:rPr>
              <a:t>      coffee-script-source</a:t>
            </a:r>
          </a:p>
          <a:p>
            <a:r>
              <a:rPr lang="en-US" sz="600" dirty="0">
                <a:latin typeface="Lucida Console" panose="020B0609040504020204" pitchFamily="49" charset="0"/>
              </a:rPr>
              <a:t>      </a:t>
            </a:r>
            <a:r>
              <a:rPr lang="en-US" sz="600" dirty="0" err="1">
                <a:latin typeface="Lucida Console" panose="020B0609040504020204" pitchFamily="49" charset="0"/>
              </a:rPr>
              <a:t>execjs</a:t>
            </a:r>
            <a:endParaRPr lang="en-US" sz="600" dirty="0">
              <a:latin typeface="Lucida Console" panose="020B0609040504020204" pitchFamily="49" charset="0"/>
            </a:endParaRPr>
          </a:p>
          <a:p>
            <a:r>
              <a:rPr lang="en-US" sz="600" dirty="0">
                <a:latin typeface="Lucida Console" panose="020B0609040504020204" pitchFamily="49" charset="0"/>
              </a:rPr>
              <a:t>    coffee-script-source (1.11.1)</a:t>
            </a:r>
          </a:p>
          <a:p>
            <a:r>
              <a:rPr lang="en-US" sz="600" dirty="0">
                <a:latin typeface="Lucida Console" panose="020B0609040504020204" pitchFamily="49" charset="0"/>
              </a:rPr>
              <a:t>    </a:t>
            </a:r>
            <a:r>
              <a:rPr lang="en-US" sz="600" dirty="0" err="1">
                <a:latin typeface="Lucida Console" panose="020B0609040504020204" pitchFamily="49" charset="0"/>
              </a:rPr>
              <a:t>colorator</a:t>
            </a:r>
            <a:r>
              <a:rPr lang="en-US" sz="600" dirty="0">
                <a:latin typeface="Lucida Console" panose="020B0609040504020204" pitchFamily="49" charset="0"/>
              </a:rPr>
              <a:t> (1.1.0)</a:t>
            </a:r>
          </a:p>
          <a:p>
            <a:r>
              <a:rPr lang="en-US" sz="600" dirty="0">
                <a:latin typeface="Lucida Console" panose="020B0609040504020204" pitchFamily="49" charset="0"/>
              </a:rPr>
              <a:t>    </a:t>
            </a:r>
            <a:r>
              <a:rPr lang="en-US" sz="600" dirty="0" err="1">
                <a:latin typeface="Lucida Console" panose="020B0609040504020204" pitchFamily="49" charset="0"/>
              </a:rPr>
              <a:t>commonmarker</a:t>
            </a:r>
            <a:r>
              <a:rPr lang="en-US" sz="600" dirty="0">
                <a:latin typeface="Lucida Console" panose="020B0609040504020204" pitchFamily="49" charset="0"/>
              </a:rPr>
              <a:t> (0.23.10)</a:t>
            </a:r>
          </a:p>
          <a:p>
            <a:r>
              <a:rPr lang="en-US" sz="600" dirty="0">
                <a:latin typeface="Lucida Console" panose="020B0609040504020204" pitchFamily="49" charset="0"/>
              </a:rPr>
              <a:t>    concurrent-ruby (1.2.2)</a:t>
            </a:r>
          </a:p>
          <a:p>
            <a:r>
              <a:rPr lang="en-US" sz="600" dirty="0">
                <a:latin typeface="Lucida Console" panose="020B0609040504020204" pitchFamily="49" charset="0"/>
              </a:rPr>
              <a:t>    </a:t>
            </a:r>
            <a:r>
              <a:rPr lang="en-US" sz="600" dirty="0" err="1">
                <a:latin typeface="Lucida Console" panose="020B0609040504020204" pitchFamily="49" charset="0"/>
              </a:rPr>
              <a:t>dnsruby</a:t>
            </a:r>
            <a:r>
              <a:rPr lang="en-US" sz="600" dirty="0">
                <a:latin typeface="Lucida Console" panose="020B0609040504020204" pitchFamily="49" charset="0"/>
              </a:rPr>
              <a:t> (1.70.0)</a:t>
            </a:r>
          </a:p>
          <a:p>
            <a:r>
              <a:rPr lang="en-US" sz="600" dirty="0">
                <a:latin typeface="Lucida Console" panose="020B0609040504020204" pitchFamily="49" charset="0"/>
              </a:rPr>
              <a:t>      </a:t>
            </a:r>
            <a:r>
              <a:rPr lang="en-US" sz="600" dirty="0" err="1">
                <a:latin typeface="Lucida Console" panose="020B0609040504020204" pitchFamily="49" charset="0"/>
              </a:rPr>
              <a:t>simpleidn</a:t>
            </a:r>
            <a:r>
              <a:rPr lang="en-US" sz="600" dirty="0">
                <a:latin typeface="Lucida Console" panose="020B0609040504020204" pitchFamily="49" charset="0"/>
              </a:rPr>
              <a:t> (~&gt; 0.2.1)</a:t>
            </a:r>
          </a:p>
          <a:p>
            <a:r>
              <a:rPr lang="en-US" sz="600" dirty="0">
                <a:latin typeface="Lucida Console" panose="020B0609040504020204" pitchFamily="49" charset="0"/>
              </a:rPr>
              <a:t>    </a:t>
            </a:r>
            <a:r>
              <a:rPr lang="en-US" sz="600" dirty="0" err="1">
                <a:latin typeface="Lucida Console" panose="020B0609040504020204" pitchFamily="49" charset="0"/>
              </a:rPr>
              <a:t>em-websocket</a:t>
            </a:r>
            <a:r>
              <a:rPr lang="en-US" sz="600" dirty="0">
                <a:latin typeface="Lucida Console" panose="020B0609040504020204" pitchFamily="49" charset="0"/>
              </a:rPr>
              <a:t> (0.5.3)</a:t>
            </a:r>
          </a:p>
          <a:p>
            <a:r>
              <a:rPr lang="en-US" sz="600" dirty="0">
                <a:latin typeface="Lucida Console" panose="020B0609040504020204" pitchFamily="49" charset="0"/>
              </a:rPr>
              <a:t>      </a:t>
            </a:r>
            <a:r>
              <a:rPr lang="en-US" sz="600" dirty="0" err="1">
                <a:latin typeface="Lucida Console" panose="020B0609040504020204" pitchFamily="49" charset="0"/>
              </a:rPr>
              <a:t>eventmachine</a:t>
            </a:r>
            <a:r>
              <a:rPr lang="en-US" sz="600" dirty="0">
                <a:latin typeface="Lucida Console" panose="020B0609040504020204" pitchFamily="49" charset="0"/>
              </a:rPr>
              <a:t> (&gt;= 0.12.9)</a:t>
            </a:r>
          </a:p>
          <a:p>
            <a:r>
              <a:rPr lang="en-US" sz="600" dirty="0">
                <a:latin typeface="Lucida Console" panose="020B0609040504020204" pitchFamily="49" charset="0"/>
              </a:rPr>
              <a:t>      </a:t>
            </a:r>
            <a:r>
              <a:rPr lang="en-US" sz="600" dirty="0" err="1">
                <a:latin typeface="Lucida Console" panose="020B0609040504020204" pitchFamily="49" charset="0"/>
              </a:rPr>
              <a:t>http_parser.rb</a:t>
            </a:r>
            <a:r>
              <a:rPr lang="en-US" sz="600" dirty="0">
                <a:latin typeface="Lucida Console" panose="020B0609040504020204" pitchFamily="49" charset="0"/>
              </a:rPr>
              <a:t> (~&gt; 0)</a:t>
            </a:r>
          </a:p>
          <a:p>
            <a:r>
              <a:rPr lang="en-US" sz="600" dirty="0">
                <a:latin typeface="Lucida Console" panose="020B0609040504020204" pitchFamily="49" charset="0"/>
              </a:rPr>
              <a:t>    </a:t>
            </a:r>
            <a:r>
              <a:rPr lang="en-US" sz="600" dirty="0" err="1">
                <a:latin typeface="Lucida Console" panose="020B0609040504020204" pitchFamily="49" charset="0"/>
              </a:rPr>
              <a:t>ethon</a:t>
            </a:r>
            <a:r>
              <a:rPr lang="en-US" sz="600" dirty="0">
                <a:latin typeface="Lucida Console" panose="020B0609040504020204" pitchFamily="49" charset="0"/>
              </a:rPr>
              <a:t> (0.16.0)</a:t>
            </a:r>
          </a:p>
          <a:p>
            <a:r>
              <a:rPr lang="en-US" sz="600" dirty="0">
                <a:latin typeface="Lucida Console" panose="020B0609040504020204" pitchFamily="49" charset="0"/>
              </a:rPr>
              <a:t>      </a:t>
            </a:r>
            <a:r>
              <a:rPr lang="en-US" sz="600" dirty="0" err="1">
                <a:latin typeface="Lucida Console" panose="020B0609040504020204" pitchFamily="49" charset="0"/>
              </a:rPr>
              <a:t>ffi</a:t>
            </a:r>
            <a:r>
              <a:rPr lang="en-US" sz="600" dirty="0">
                <a:latin typeface="Lucida Console" panose="020B0609040504020204" pitchFamily="49" charset="0"/>
              </a:rPr>
              <a:t> (&gt;= 1.15.0)</a:t>
            </a:r>
          </a:p>
          <a:p>
            <a:r>
              <a:rPr lang="en-US" sz="600" dirty="0">
                <a:latin typeface="Lucida Console" panose="020B0609040504020204" pitchFamily="49" charset="0"/>
              </a:rPr>
              <a:t>    </a:t>
            </a:r>
            <a:r>
              <a:rPr lang="en-US" sz="600" dirty="0" err="1">
                <a:latin typeface="Lucida Console" panose="020B0609040504020204" pitchFamily="49" charset="0"/>
              </a:rPr>
              <a:t>eventmachine</a:t>
            </a:r>
            <a:r>
              <a:rPr lang="en-US" sz="600" dirty="0">
                <a:latin typeface="Lucida Console" panose="020B0609040504020204" pitchFamily="49" charset="0"/>
              </a:rPr>
              <a:t> (1.2.7)</a:t>
            </a:r>
          </a:p>
          <a:p>
            <a:r>
              <a:rPr lang="en-US" sz="600" dirty="0">
                <a:latin typeface="Lucida Console" panose="020B0609040504020204" pitchFamily="49" charset="0"/>
              </a:rPr>
              <a:t>    </a:t>
            </a:r>
            <a:r>
              <a:rPr lang="en-US" sz="600" dirty="0" err="1">
                <a:latin typeface="Lucida Console" panose="020B0609040504020204" pitchFamily="49" charset="0"/>
              </a:rPr>
              <a:t>execjs</a:t>
            </a:r>
            <a:r>
              <a:rPr lang="en-US" sz="600" dirty="0">
                <a:latin typeface="Lucida Console" panose="020B0609040504020204" pitchFamily="49" charset="0"/>
              </a:rPr>
              <a:t> (2.8.1)</a:t>
            </a:r>
          </a:p>
          <a:p>
            <a:r>
              <a:rPr lang="en-US" sz="600" dirty="0">
                <a:latin typeface="Lucida Console" panose="020B0609040504020204" pitchFamily="49" charset="0"/>
              </a:rPr>
              <a:t>    faraday (2.7.5)</a:t>
            </a:r>
          </a:p>
          <a:p>
            <a:r>
              <a:rPr lang="en-US" sz="600" dirty="0">
                <a:latin typeface="Lucida Console" panose="020B0609040504020204" pitchFamily="49" charset="0"/>
              </a:rPr>
              <a:t>      faraday-</a:t>
            </a:r>
            <a:r>
              <a:rPr lang="en-US" sz="600" dirty="0" err="1">
                <a:latin typeface="Lucida Console" panose="020B0609040504020204" pitchFamily="49" charset="0"/>
              </a:rPr>
              <a:t>net_http</a:t>
            </a:r>
            <a:r>
              <a:rPr lang="en-US" sz="600" dirty="0">
                <a:latin typeface="Lucida Console" panose="020B0609040504020204" pitchFamily="49" charset="0"/>
              </a:rPr>
              <a:t> (&gt;= 2.0, &lt; 3.1)</a:t>
            </a:r>
          </a:p>
          <a:p>
            <a:r>
              <a:rPr lang="en-US" sz="600" dirty="0">
                <a:latin typeface="Lucida Console" panose="020B0609040504020204" pitchFamily="49" charset="0"/>
              </a:rPr>
              <a:t>      ruby2_keywords (&gt;= 0.0.4)</a:t>
            </a:r>
          </a:p>
          <a:p>
            <a:r>
              <a:rPr lang="en-US" sz="600" dirty="0">
                <a:latin typeface="Lucida Console" panose="020B0609040504020204" pitchFamily="49" charset="0"/>
              </a:rPr>
              <a:t>    faraday-</a:t>
            </a:r>
            <a:r>
              <a:rPr lang="en-US" sz="600" dirty="0" err="1">
                <a:latin typeface="Lucida Console" panose="020B0609040504020204" pitchFamily="49" charset="0"/>
              </a:rPr>
              <a:t>net_http</a:t>
            </a:r>
            <a:r>
              <a:rPr lang="en-US" sz="600" dirty="0">
                <a:latin typeface="Lucida Console" panose="020B0609040504020204" pitchFamily="49" charset="0"/>
              </a:rPr>
              <a:t> (3.0.2)</a:t>
            </a:r>
          </a:p>
          <a:p>
            <a:r>
              <a:rPr lang="en-US" sz="600" dirty="0">
                <a:latin typeface="Lucida Console" panose="020B0609040504020204" pitchFamily="49" charset="0"/>
              </a:rPr>
              <a:t>    </a:t>
            </a:r>
            <a:r>
              <a:rPr lang="en-US" sz="600" dirty="0" err="1">
                <a:latin typeface="Lucida Console" panose="020B0609040504020204" pitchFamily="49" charset="0"/>
              </a:rPr>
              <a:t>ffi</a:t>
            </a:r>
            <a:r>
              <a:rPr lang="en-US" sz="600" dirty="0">
                <a:latin typeface="Lucida Console" panose="020B0609040504020204" pitchFamily="49" charset="0"/>
              </a:rPr>
              <a:t> (1.15.5)</a:t>
            </a:r>
          </a:p>
          <a:p>
            <a:r>
              <a:rPr lang="en-US" sz="600" dirty="0">
                <a:latin typeface="Lucida Console" panose="020B0609040504020204" pitchFamily="49" charset="0"/>
              </a:rPr>
              <a:t>    forwardable-extended (2.6.0)</a:t>
            </a:r>
          </a:p>
          <a:p>
            <a:r>
              <a:rPr lang="en-US" sz="600" dirty="0">
                <a:latin typeface="Lucida Console" panose="020B0609040504020204" pitchFamily="49" charset="0"/>
              </a:rPr>
              <a:t>    </a:t>
            </a:r>
            <a:r>
              <a:rPr lang="en-US" sz="600" dirty="0" err="1">
                <a:latin typeface="Lucida Console" panose="020B0609040504020204" pitchFamily="49" charset="0"/>
              </a:rPr>
              <a:t>gemoji</a:t>
            </a:r>
            <a:r>
              <a:rPr lang="en-US" sz="600" dirty="0">
                <a:latin typeface="Lucida Console" panose="020B0609040504020204" pitchFamily="49" charset="0"/>
              </a:rPr>
              <a:t> (3.0.1)</a:t>
            </a:r>
          </a:p>
          <a:p>
            <a:r>
              <a:rPr lang="en-US" sz="600" dirty="0">
                <a:latin typeface="Lucida Console" panose="020B0609040504020204" pitchFamily="49" charset="0"/>
              </a:rPr>
              <a:t>    </a:t>
            </a:r>
            <a:r>
              <a:rPr lang="en-US" sz="600" dirty="0" err="1">
                <a:latin typeface="Lucida Console" panose="020B0609040504020204" pitchFamily="49" charset="0"/>
              </a:rPr>
              <a:t>github</a:t>
            </a:r>
            <a:r>
              <a:rPr lang="en-US" sz="600" dirty="0">
                <a:latin typeface="Lucida Console" panose="020B0609040504020204" pitchFamily="49" charset="0"/>
              </a:rPr>
              <a:t>-pages (228)</a:t>
            </a:r>
          </a:p>
          <a:p>
            <a:r>
              <a:rPr lang="en-US" sz="600" dirty="0">
                <a:latin typeface="Lucida Console" panose="020B0609040504020204" pitchFamily="49" charset="0"/>
              </a:rPr>
              <a:t>      </a:t>
            </a:r>
            <a:r>
              <a:rPr lang="en-US" sz="600" dirty="0" err="1">
                <a:latin typeface="Lucida Console" panose="020B0609040504020204" pitchFamily="49" charset="0"/>
              </a:rPr>
              <a:t>github</a:t>
            </a:r>
            <a:r>
              <a:rPr lang="en-US" sz="600" dirty="0">
                <a:latin typeface="Lucida Console" panose="020B0609040504020204" pitchFamily="49" charset="0"/>
              </a:rPr>
              <a:t>-pages-health-check (= 1.17.9)</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 3.9.3)</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-avatar (= 0.7.0)</a:t>
            </a:r>
          </a:p>
          <a:p>
            <a:r>
              <a:rPr lang="en-US" sz="600" dirty="0">
                <a:latin typeface="Lucida Console" panose="020B0609040504020204" pitchFamily="49" charset="0"/>
              </a:rPr>
              <a:t>      </a:t>
            </a:r>
            <a:r>
              <a:rPr lang="en-US" sz="600" dirty="0" err="1">
                <a:latin typeface="Lucida Console" panose="020B0609040504020204" pitchFamily="49" charset="0"/>
              </a:rPr>
              <a:t>jekyll-coffeescript</a:t>
            </a:r>
            <a:r>
              <a:rPr lang="en-US" sz="600" dirty="0">
                <a:latin typeface="Lucida Console" panose="020B0609040504020204" pitchFamily="49" charset="0"/>
              </a:rPr>
              <a:t> (= 1.1.1)</a:t>
            </a:r>
          </a:p>
          <a:p>
            <a:r>
              <a:rPr lang="en-US" sz="600" dirty="0">
                <a:latin typeface="Lucida Console" panose="020B0609040504020204" pitchFamily="49" charset="0"/>
              </a:rPr>
              <a:t>      </a:t>
            </a:r>
            <a:r>
              <a:rPr lang="en-US" sz="600" dirty="0" err="1">
                <a:latin typeface="Lucida Console" panose="020B0609040504020204" pitchFamily="49" charset="0"/>
              </a:rPr>
              <a:t>jekyll-commonmark-ghpages</a:t>
            </a:r>
            <a:r>
              <a:rPr lang="en-US" sz="600" dirty="0">
                <a:latin typeface="Lucida Console" panose="020B0609040504020204" pitchFamily="49" charset="0"/>
              </a:rPr>
              <a:t> (= 0.4.0)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-default-layout (= 0.1.4)</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-feed (= 0.15.1)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-gist (= 1.5.0)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github</a:t>
            </a:r>
            <a:r>
              <a:rPr lang="en-US" sz="600" dirty="0">
                <a:latin typeface="Lucida Console" panose="020B0609040504020204" pitchFamily="49" charset="0"/>
              </a:rPr>
              <a:t>-metadata (= 2.13.0)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-include-cache (= 0.2.1)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-mentions (= 1.6.0)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-optional-front-matter (= 0.3.2)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-paginate (= 1.1.0)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-readme-index (= 0.3.0)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-redirect-from (= 0.16.0)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-relative-links (= 0.6.1)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-remote-theme (= 0.4.3)</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-sass-converter (= 1.5.2)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 2.8.0)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-sitemap (= 1.4.0)</a:t>
            </a:r>
          </a:p>
          <a:p>
            <a:r>
              <a:rPr lang="en-US" sz="600" dirty="0">
                <a:latin typeface="Lucida Console" panose="020B0609040504020204" pitchFamily="49" charset="0"/>
              </a:rPr>
              <a:t>      </a:t>
            </a:r>
            <a:r>
              <a:rPr lang="en-US" sz="600" dirty="0" err="1">
                <a:latin typeface="Lucida Console" panose="020B0609040504020204" pitchFamily="49" charset="0"/>
              </a:rPr>
              <a:t>jekyll-swiss</a:t>
            </a:r>
            <a:r>
              <a:rPr lang="en-US" sz="600" dirty="0">
                <a:latin typeface="Lucida Console" panose="020B0609040504020204" pitchFamily="49" charset="0"/>
              </a:rPr>
              <a:t> (= 1.0.0)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-theme-architect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a:t>
            </a:r>
            <a:r>
              <a:rPr lang="en-US" sz="600" dirty="0" err="1">
                <a:latin typeface="Lucida Console" panose="020B0609040504020204" pitchFamily="49" charset="0"/>
              </a:rPr>
              <a:t>cayman</a:t>
            </a:r>
            <a:r>
              <a:rPr lang="en-US" sz="600" dirty="0">
                <a:latin typeface="Lucida Console" panose="020B0609040504020204" pitchFamily="49" charset="0"/>
              </a:rPr>
              <a:t>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-theme-dinky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-theme-hacker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-theme-leap-day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-theme-merlot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-theme-midnight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-theme-minimal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-theme-modernist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-theme-primer (= 0.6.0)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-theme-slate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-theme-tactile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-theme-time-machine (=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-titles-from-headings (= 0.5.3)</a:t>
            </a:r>
          </a:p>
          <a:p>
            <a:r>
              <a:rPr lang="en-US" sz="600" dirty="0">
                <a:latin typeface="Lucida Console" panose="020B0609040504020204" pitchFamily="49" charset="0"/>
              </a:rPr>
              <a:t>      </a:t>
            </a:r>
            <a:r>
              <a:rPr lang="en-US" sz="600" dirty="0" err="1">
                <a:latin typeface="Lucida Console" panose="020B0609040504020204" pitchFamily="49" charset="0"/>
              </a:rPr>
              <a:t>jemoji</a:t>
            </a:r>
            <a:r>
              <a:rPr lang="en-US" sz="600" dirty="0">
                <a:latin typeface="Lucida Console" panose="020B0609040504020204" pitchFamily="49" charset="0"/>
              </a:rPr>
              <a:t> (= 0.12.0)</a:t>
            </a: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 (= 2.3.2)</a:t>
            </a: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-parser-</a:t>
            </a:r>
            <a:r>
              <a:rPr lang="en-US" sz="600" dirty="0" err="1">
                <a:latin typeface="Lucida Console" panose="020B0609040504020204" pitchFamily="49" charset="0"/>
              </a:rPr>
              <a:t>gfm</a:t>
            </a:r>
            <a:r>
              <a:rPr lang="en-US" sz="600" dirty="0">
                <a:latin typeface="Lucida Console" panose="020B0609040504020204" pitchFamily="49" charset="0"/>
              </a:rPr>
              <a:t> (= 1.1.0)</a:t>
            </a:r>
          </a:p>
          <a:p>
            <a:r>
              <a:rPr lang="en-US" sz="600" dirty="0">
                <a:latin typeface="Lucida Console" panose="020B0609040504020204" pitchFamily="49" charset="0"/>
              </a:rPr>
              <a:t>      liquid (= 4.0.4)</a:t>
            </a:r>
          </a:p>
          <a:p>
            <a:r>
              <a:rPr lang="en-US" sz="600" dirty="0">
                <a:latin typeface="Lucida Console" panose="020B0609040504020204" pitchFamily="49" charset="0"/>
              </a:rPr>
              <a:t>      mercenary (~&gt; 0.3)</a:t>
            </a:r>
          </a:p>
          <a:p>
            <a:r>
              <a:rPr lang="en-US" sz="600" dirty="0">
                <a:latin typeface="Lucida Console" panose="020B0609040504020204" pitchFamily="49" charset="0"/>
              </a:rPr>
              <a:t>      minima (= 2.5.1)</a:t>
            </a:r>
          </a:p>
          <a:p>
            <a:r>
              <a:rPr lang="en-US" sz="600" dirty="0">
                <a:latin typeface="Lucida Console" panose="020B0609040504020204" pitchFamily="49" charset="0"/>
              </a:rPr>
              <a:t>      </a:t>
            </a:r>
            <a:r>
              <a:rPr lang="en-US" sz="600" dirty="0" err="1">
                <a:latin typeface="Lucida Console" panose="020B0609040504020204" pitchFamily="49" charset="0"/>
              </a:rPr>
              <a:t>nokogiri</a:t>
            </a:r>
            <a:r>
              <a:rPr lang="en-US" sz="600" dirty="0">
                <a:latin typeface="Lucida Console" panose="020B0609040504020204" pitchFamily="49" charset="0"/>
              </a:rPr>
              <a:t> (&gt;= 1.13.6, &lt; 2.0)</a:t>
            </a:r>
          </a:p>
          <a:p>
            <a:r>
              <a:rPr lang="en-US" sz="600" dirty="0">
                <a:latin typeface="Lucida Console" panose="020B0609040504020204" pitchFamily="49" charset="0"/>
              </a:rPr>
              <a:t>      rouge (= 3.26.0)</a:t>
            </a:r>
          </a:p>
          <a:p>
            <a:r>
              <a:rPr lang="en-US" sz="600" dirty="0">
                <a:latin typeface="Lucida Console" panose="020B0609040504020204" pitchFamily="49" charset="0"/>
              </a:rPr>
              <a:t>      terminal-table (~&gt; 1.4)</a:t>
            </a:r>
          </a:p>
          <a:p>
            <a:r>
              <a:rPr lang="en-US" sz="600" dirty="0">
                <a:latin typeface="Lucida Console" panose="020B0609040504020204" pitchFamily="49" charset="0"/>
              </a:rPr>
              <a:t>    </a:t>
            </a:r>
            <a:r>
              <a:rPr lang="en-US" sz="600" dirty="0" err="1">
                <a:latin typeface="Lucida Console" panose="020B0609040504020204" pitchFamily="49" charset="0"/>
              </a:rPr>
              <a:t>github</a:t>
            </a:r>
            <a:r>
              <a:rPr lang="en-US" sz="600" dirty="0">
                <a:latin typeface="Lucida Console" panose="020B0609040504020204" pitchFamily="49" charset="0"/>
              </a:rPr>
              <a:t>-pages-health-check (1.17.9)</a:t>
            </a:r>
          </a:p>
          <a:p>
            <a:r>
              <a:rPr lang="en-US" sz="600" dirty="0">
                <a:latin typeface="Lucida Console" panose="020B0609040504020204" pitchFamily="49" charset="0"/>
              </a:rPr>
              <a:t>      addressable (~&gt; 2.3)</a:t>
            </a:r>
          </a:p>
          <a:p>
            <a:r>
              <a:rPr lang="en-US" sz="600" dirty="0">
                <a:latin typeface="Lucida Console" panose="020B0609040504020204" pitchFamily="49" charset="0"/>
              </a:rPr>
              <a:t>      </a:t>
            </a:r>
            <a:r>
              <a:rPr lang="en-US" sz="600" dirty="0" err="1">
                <a:latin typeface="Lucida Console" panose="020B0609040504020204" pitchFamily="49" charset="0"/>
              </a:rPr>
              <a:t>dnsruby</a:t>
            </a:r>
            <a:r>
              <a:rPr lang="en-US" sz="600" dirty="0">
                <a:latin typeface="Lucida Console" panose="020B0609040504020204" pitchFamily="49" charset="0"/>
              </a:rPr>
              <a:t> (~&gt; 1.60)</a:t>
            </a:r>
          </a:p>
          <a:p>
            <a:r>
              <a:rPr lang="en-US" sz="600" dirty="0">
                <a:latin typeface="Lucida Console" panose="020B0609040504020204" pitchFamily="49" charset="0"/>
              </a:rPr>
              <a:t>      </a:t>
            </a:r>
            <a:r>
              <a:rPr lang="en-US" sz="600" dirty="0" err="1">
                <a:latin typeface="Lucida Console" panose="020B0609040504020204" pitchFamily="49" charset="0"/>
              </a:rPr>
              <a:t>octokit</a:t>
            </a:r>
            <a:r>
              <a:rPr lang="en-US" sz="600" dirty="0">
                <a:latin typeface="Lucida Console" panose="020B0609040504020204" pitchFamily="49" charset="0"/>
              </a:rPr>
              <a:t> (~&gt; 4.0)</a:t>
            </a:r>
          </a:p>
          <a:p>
            <a:r>
              <a:rPr lang="en-US" sz="600" dirty="0">
                <a:latin typeface="Lucida Console" panose="020B0609040504020204" pitchFamily="49" charset="0"/>
              </a:rPr>
              <a:t>      </a:t>
            </a:r>
            <a:r>
              <a:rPr lang="en-US" sz="600" dirty="0" err="1">
                <a:latin typeface="Lucida Console" panose="020B0609040504020204" pitchFamily="49" charset="0"/>
              </a:rPr>
              <a:t>public_suffix</a:t>
            </a:r>
            <a:r>
              <a:rPr lang="en-US" sz="600" dirty="0">
                <a:latin typeface="Lucida Console" panose="020B0609040504020204" pitchFamily="49" charset="0"/>
              </a:rPr>
              <a:t> (&gt;= 3.0, &lt; 5.0)</a:t>
            </a:r>
          </a:p>
          <a:p>
            <a:r>
              <a:rPr lang="en-US" sz="600" dirty="0">
                <a:latin typeface="Lucida Console" panose="020B0609040504020204" pitchFamily="49" charset="0"/>
              </a:rPr>
              <a:t>      </a:t>
            </a:r>
            <a:r>
              <a:rPr lang="en-US" sz="600" dirty="0" err="1">
                <a:latin typeface="Lucida Console" panose="020B0609040504020204" pitchFamily="49" charset="0"/>
              </a:rPr>
              <a:t>typhoeus</a:t>
            </a:r>
            <a:r>
              <a:rPr lang="en-US" sz="600" dirty="0">
                <a:latin typeface="Lucida Console" panose="020B0609040504020204" pitchFamily="49" charset="0"/>
              </a:rPr>
              <a:t> (~&gt; 1.3)</a:t>
            </a:r>
          </a:p>
          <a:p>
            <a:r>
              <a:rPr lang="en-US" sz="600" dirty="0">
                <a:latin typeface="Lucida Console" panose="020B0609040504020204" pitchFamily="49" charset="0"/>
              </a:rPr>
              <a:t>    html-pipeline (2.14.3)</a:t>
            </a:r>
          </a:p>
          <a:p>
            <a:r>
              <a:rPr lang="en-US" sz="600" dirty="0">
                <a:latin typeface="Lucida Console" panose="020B0609040504020204" pitchFamily="49" charset="0"/>
              </a:rPr>
              <a:t>      </a:t>
            </a:r>
            <a:r>
              <a:rPr lang="en-US" sz="600" dirty="0" err="1">
                <a:latin typeface="Lucida Console" panose="020B0609040504020204" pitchFamily="49" charset="0"/>
              </a:rPr>
              <a:t>activesupport</a:t>
            </a:r>
            <a:r>
              <a:rPr lang="en-US" sz="600" dirty="0">
                <a:latin typeface="Lucida Console" panose="020B0609040504020204" pitchFamily="49" charset="0"/>
              </a:rPr>
              <a:t> (&gt;= 2)</a:t>
            </a:r>
          </a:p>
          <a:p>
            <a:r>
              <a:rPr lang="en-US" sz="600" dirty="0">
                <a:latin typeface="Lucida Console" panose="020B0609040504020204" pitchFamily="49" charset="0"/>
              </a:rPr>
              <a:t>      </a:t>
            </a:r>
            <a:r>
              <a:rPr lang="en-US" sz="600" dirty="0" err="1">
                <a:latin typeface="Lucida Console" panose="020B0609040504020204" pitchFamily="49" charset="0"/>
              </a:rPr>
              <a:t>nokogiri</a:t>
            </a:r>
            <a:r>
              <a:rPr lang="en-US" sz="600" dirty="0">
                <a:latin typeface="Lucida Console" panose="020B0609040504020204" pitchFamily="49" charset="0"/>
              </a:rPr>
              <a:t> (&gt;= 1.4)</a:t>
            </a:r>
          </a:p>
          <a:p>
            <a:r>
              <a:rPr lang="en-US" sz="600" dirty="0">
                <a:latin typeface="Lucida Console" panose="020B0609040504020204" pitchFamily="49" charset="0"/>
              </a:rPr>
              <a:t>    </a:t>
            </a:r>
            <a:r>
              <a:rPr lang="en-US" sz="600" dirty="0" err="1">
                <a:latin typeface="Lucida Console" panose="020B0609040504020204" pitchFamily="49" charset="0"/>
              </a:rPr>
              <a:t>http_parser.rb</a:t>
            </a:r>
            <a:r>
              <a:rPr lang="en-US" sz="600" dirty="0">
                <a:latin typeface="Lucida Console" panose="020B0609040504020204" pitchFamily="49" charset="0"/>
              </a:rPr>
              <a:t> (0.8.0)</a:t>
            </a:r>
          </a:p>
          <a:p>
            <a:r>
              <a:rPr lang="en-US" sz="600" dirty="0">
                <a:latin typeface="Lucida Console" panose="020B0609040504020204" pitchFamily="49" charset="0"/>
              </a:rPr>
              <a:t>    i18n (1.14.1)</a:t>
            </a:r>
          </a:p>
          <a:p>
            <a:r>
              <a:rPr lang="en-US" sz="600" dirty="0">
                <a:latin typeface="Lucida Console" panose="020B0609040504020204" pitchFamily="49" charset="0"/>
              </a:rPr>
              <a:t>      concurrent-ruby (~&gt; 1.0)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(3.9.3)</a:t>
            </a:r>
          </a:p>
          <a:p>
            <a:r>
              <a:rPr lang="en-US" sz="600" dirty="0">
                <a:latin typeface="Lucida Console" panose="020B0609040504020204" pitchFamily="49" charset="0"/>
              </a:rPr>
              <a:t>      addressable (~&gt; 2.4)</a:t>
            </a:r>
          </a:p>
          <a:p>
            <a:r>
              <a:rPr lang="en-US" sz="600" dirty="0">
                <a:latin typeface="Lucida Console" panose="020B0609040504020204" pitchFamily="49" charset="0"/>
              </a:rPr>
              <a:t>      </a:t>
            </a:r>
            <a:r>
              <a:rPr lang="en-US" sz="600" dirty="0" err="1">
                <a:latin typeface="Lucida Console" panose="020B0609040504020204" pitchFamily="49" charset="0"/>
              </a:rPr>
              <a:t>colorator</a:t>
            </a:r>
            <a:r>
              <a:rPr lang="en-US" sz="600" dirty="0">
                <a:latin typeface="Lucida Console" panose="020B0609040504020204" pitchFamily="49" charset="0"/>
              </a:rPr>
              <a:t> (~&gt; 1.0)</a:t>
            </a:r>
          </a:p>
          <a:p>
            <a:r>
              <a:rPr lang="en-US" sz="600" dirty="0">
                <a:latin typeface="Lucida Console" panose="020B0609040504020204" pitchFamily="49" charset="0"/>
              </a:rPr>
              <a:t>      </a:t>
            </a:r>
            <a:r>
              <a:rPr lang="en-US" sz="600" dirty="0" err="1">
                <a:latin typeface="Lucida Console" panose="020B0609040504020204" pitchFamily="49" charset="0"/>
              </a:rPr>
              <a:t>em-websocket</a:t>
            </a:r>
            <a:r>
              <a:rPr lang="en-US" sz="600" dirty="0">
                <a:latin typeface="Lucida Console" panose="020B0609040504020204" pitchFamily="49" charset="0"/>
              </a:rPr>
              <a:t> (~&gt; 0.5)</a:t>
            </a:r>
          </a:p>
          <a:p>
            <a:r>
              <a:rPr lang="en-US" sz="600" dirty="0">
                <a:latin typeface="Lucida Console" panose="020B0609040504020204" pitchFamily="49" charset="0"/>
              </a:rPr>
              <a:t>      i18n (&gt;= 0.7, &lt; 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-sass-converter (~&gt; 1.0)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-watch (~&gt; 2.0)</a:t>
            </a: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 (&gt;= 1.17, &lt; 3)</a:t>
            </a:r>
          </a:p>
          <a:p>
            <a:r>
              <a:rPr lang="en-US" sz="600" dirty="0">
                <a:latin typeface="Lucida Console" panose="020B0609040504020204" pitchFamily="49" charset="0"/>
              </a:rPr>
              <a:t>      liquid (~&gt; 4.0)</a:t>
            </a:r>
          </a:p>
          <a:p>
            <a:r>
              <a:rPr lang="en-US" sz="600" dirty="0">
                <a:latin typeface="Lucida Console" panose="020B0609040504020204" pitchFamily="49" charset="0"/>
              </a:rPr>
              <a:t>      mercenary (~&gt; 0.3.3)</a:t>
            </a:r>
          </a:p>
          <a:p>
            <a:r>
              <a:rPr lang="en-US" sz="600" dirty="0">
                <a:latin typeface="Lucida Console" panose="020B0609040504020204" pitchFamily="49" charset="0"/>
              </a:rPr>
              <a:t>      </a:t>
            </a:r>
            <a:r>
              <a:rPr lang="en-US" sz="600" dirty="0" err="1">
                <a:latin typeface="Lucida Console" panose="020B0609040504020204" pitchFamily="49" charset="0"/>
              </a:rPr>
              <a:t>pathutil</a:t>
            </a:r>
            <a:r>
              <a:rPr lang="en-US" sz="600" dirty="0">
                <a:latin typeface="Lucida Console" panose="020B0609040504020204" pitchFamily="49" charset="0"/>
              </a:rPr>
              <a:t> (~&gt; 0.9)</a:t>
            </a:r>
          </a:p>
          <a:p>
            <a:r>
              <a:rPr lang="en-US" sz="600" dirty="0">
                <a:latin typeface="Lucida Console" panose="020B0609040504020204" pitchFamily="49" charset="0"/>
              </a:rPr>
              <a:t>      rouge (&gt;= 1.7, &lt; 4)</a:t>
            </a:r>
          </a:p>
          <a:p>
            <a:r>
              <a:rPr lang="en-US" sz="600" dirty="0">
                <a:latin typeface="Lucida Console" panose="020B0609040504020204" pitchFamily="49" charset="0"/>
              </a:rPr>
              <a:t>      </a:t>
            </a:r>
            <a:r>
              <a:rPr lang="en-US" sz="600" dirty="0" err="1">
                <a:latin typeface="Lucida Console" panose="020B0609040504020204" pitchFamily="49" charset="0"/>
              </a:rPr>
              <a:t>safe_yaml</a:t>
            </a:r>
            <a:r>
              <a:rPr lang="en-US" sz="600" dirty="0">
                <a:latin typeface="Lucida Console" panose="020B0609040504020204" pitchFamily="49" charset="0"/>
              </a:rPr>
              <a:t> (~&gt; 1.0)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-avatar (0.7.0)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3.0, &lt; 5.0)</a:t>
            </a:r>
          </a:p>
          <a:p>
            <a:r>
              <a:rPr lang="en-US" sz="600" dirty="0">
                <a:latin typeface="Lucida Console" panose="020B0609040504020204" pitchFamily="49" charset="0"/>
              </a:rPr>
              <a:t>    </a:t>
            </a:r>
            <a:r>
              <a:rPr lang="en-US" sz="600" dirty="0" err="1">
                <a:latin typeface="Lucida Console" panose="020B0609040504020204" pitchFamily="49" charset="0"/>
              </a:rPr>
              <a:t>jekyll-coffeescript</a:t>
            </a:r>
            <a:r>
              <a:rPr lang="en-US" sz="600" dirty="0">
                <a:latin typeface="Lucida Console" panose="020B0609040504020204" pitchFamily="49" charset="0"/>
              </a:rPr>
              <a:t> (1.1.1)</a:t>
            </a:r>
          </a:p>
          <a:p>
            <a:r>
              <a:rPr lang="en-US" sz="600" dirty="0">
                <a:latin typeface="Lucida Console" panose="020B0609040504020204" pitchFamily="49" charset="0"/>
              </a:rPr>
              <a:t>      coffee-script (~&gt; 2.2)</a:t>
            </a:r>
          </a:p>
          <a:p>
            <a:r>
              <a:rPr lang="en-US" sz="600" dirty="0">
                <a:latin typeface="Lucida Console" panose="020B0609040504020204" pitchFamily="49" charset="0"/>
              </a:rPr>
              <a:t>      coffee-script-source (~&gt; 1.11.1)</a:t>
            </a:r>
          </a:p>
          <a:p>
            <a:r>
              <a:rPr lang="en-US" sz="600" dirty="0">
                <a:latin typeface="Lucida Console" panose="020B0609040504020204" pitchFamily="49" charset="0"/>
              </a:rPr>
              <a:t>    </a:t>
            </a:r>
            <a:r>
              <a:rPr lang="en-US" sz="600" dirty="0" err="1">
                <a:latin typeface="Lucida Console" panose="020B0609040504020204" pitchFamily="49" charset="0"/>
              </a:rPr>
              <a:t>jekyll-commonmark</a:t>
            </a:r>
            <a:r>
              <a:rPr lang="en-US" sz="600" dirty="0">
                <a:latin typeface="Lucida Console" panose="020B0609040504020204" pitchFamily="49" charset="0"/>
              </a:rPr>
              <a:t> (1.4.0)</a:t>
            </a:r>
          </a:p>
          <a:p>
            <a:r>
              <a:rPr lang="en-US" sz="600" dirty="0">
                <a:latin typeface="Lucida Console" panose="020B0609040504020204" pitchFamily="49" charset="0"/>
              </a:rPr>
              <a:t>      </a:t>
            </a:r>
            <a:r>
              <a:rPr lang="en-US" sz="600" dirty="0" err="1">
                <a:latin typeface="Lucida Console" panose="020B0609040504020204" pitchFamily="49" charset="0"/>
              </a:rPr>
              <a:t>commonmarker</a:t>
            </a:r>
            <a:r>
              <a:rPr lang="en-US" sz="600" dirty="0">
                <a:latin typeface="Lucida Console" panose="020B0609040504020204" pitchFamily="49" charset="0"/>
              </a:rPr>
              <a:t> (~&gt; 0.22)</a:t>
            </a:r>
          </a:p>
          <a:p>
            <a:r>
              <a:rPr lang="en-US" sz="600" dirty="0">
                <a:latin typeface="Lucida Console" panose="020B0609040504020204" pitchFamily="49" charset="0"/>
              </a:rPr>
              <a:t>    </a:t>
            </a:r>
            <a:r>
              <a:rPr lang="en-US" sz="600" dirty="0" err="1">
                <a:latin typeface="Lucida Console" panose="020B0609040504020204" pitchFamily="49" charset="0"/>
              </a:rPr>
              <a:t>jekyll-commonmark-ghpages</a:t>
            </a:r>
            <a:r>
              <a:rPr lang="en-US" sz="600" dirty="0">
                <a:latin typeface="Lucida Console" panose="020B0609040504020204" pitchFamily="49" charset="0"/>
              </a:rPr>
              <a:t> (0.4.0)</a:t>
            </a:r>
          </a:p>
          <a:p>
            <a:r>
              <a:rPr lang="en-US" sz="600" dirty="0">
                <a:latin typeface="Lucida Console" panose="020B0609040504020204" pitchFamily="49" charset="0"/>
              </a:rPr>
              <a:t>      </a:t>
            </a:r>
            <a:r>
              <a:rPr lang="en-US" sz="600" dirty="0" err="1">
                <a:latin typeface="Lucida Console" panose="020B0609040504020204" pitchFamily="49" charset="0"/>
              </a:rPr>
              <a:t>commonmarker</a:t>
            </a:r>
            <a:r>
              <a:rPr lang="en-US" sz="600" dirty="0">
                <a:latin typeface="Lucida Console" panose="020B0609040504020204" pitchFamily="49" charset="0"/>
              </a:rPr>
              <a:t> (~&gt; 0.23.7)</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3.9.0)</a:t>
            </a:r>
          </a:p>
          <a:p>
            <a:r>
              <a:rPr lang="en-US" sz="600" dirty="0">
                <a:latin typeface="Lucida Console" panose="020B0609040504020204" pitchFamily="49" charset="0"/>
              </a:rPr>
              <a:t>      </a:t>
            </a:r>
            <a:r>
              <a:rPr lang="en-US" sz="600" dirty="0" err="1">
                <a:latin typeface="Lucida Console" panose="020B0609040504020204" pitchFamily="49" charset="0"/>
              </a:rPr>
              <a:t>jekyll-commonmark</a:t>
            </a:r>
            <a:r>
              <a:rPr lang="en-US" sz="600" dirty="0">
                <a:latin typeface="Lucida Console" panose="020B0609040504020204" pitchFamily="49" charset="0"/>
              </a:rPr>
              <a:t> (~&gt; 1.4.0)</a:t>
            </a:r>
          </a:p>
          <a:p>
            <a:r>
              <a:rPr lang="en-US" sz="600" dirty="0">
                <a:latin typeface="Lucida Console" panose="020B0609040504020204" pitchFamily="49" charset="0"/>
              </a:rPr>
              <a:t>      rouge (&gt;= 2.0,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-default-layout (0.1.4)</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-feed (0.15.1)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3.7,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-gist (1.5.0)</a:t>
            </a:r>
          </a:p>
          <a:p>
            <a:r>
              <a:rPr lang="en-US" sz="600" dirty="0">
                <a:latin typeface="Lucida Console" panose="020B0609040504020204" pitchFamily="49" charset="0"/>
              </a:rPr>
              <a:t>      </a:t>
            </a:r>
            <a:r>
              <a:rPr lang="en-US" sz="600" dirty="0" err="1">
                <a:latin typeface="Lucida Console" panose="020B0609040504020204" pitchFamily="49" charset="0"/>
              </a:rPr>
              <a:t>octokit</a:t>
            </a:r>
            <a:r>
              <a:rPr lang="en-US" sz="600" dirty="0">
                <a:latin typeface="Lucida Console" panose="020B0609040504020204" pitchFamily="49" charset="0"/>
              </a:rPr>
              <a:t> (~&gt; 4.2)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github</a:t>
            </a:r>
            <a:r>
              <a:rPr lang="en-US" sz="600" dirty="0">
                <a:latin typeface="Lucida Console" panose="020B0609040504020204" pitchFamily="49" charset="0"/>
              </a:rPr>
              <a:t>-metadata (2.13.0)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3.4, &lt; 5.0)</a:t>
            </a:r>
          </a:p>
          <a:p>
            <a:r>
              <a:rPr lang="en-US" sz="600" dirty="0">
                <a:latin typeface="Lucida Console" panose="020B0609040504020204" pitchFamily="49" charset="0"/>
              </a:rPr>
              <a:t>      </a:t>
            </a:r>
            <a:r>
              <a:rPr lang="en-US" sz="600" dirty="0" err="1">
                <a:latin typeface="Lucida Console" panose="020B0609040504020204" pitchFamily="49" charset="0"/>
              </a:rPr>
              <a:t>octokit</a:t>
            </a:r>
            <a:r>
              <a:rPr lang="en-US" sz="600" dirty="0">
                <a:latin typeface="Lucida Console" panose="020B0609040504020204" pitchFamily="49" charset="0"/>
              </a:rPr>
              <a:t> (~&gt; 4.0, != 4.4.0)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-include-cache ( (&gt;= 1.0, &lt;= 3.0.0, != 2.0.0)</a:t>
            </a:r>
          </a:p>
        </p:txBody>
      </p:sp>
      <p:sp>
        <p:nvSpPr>
          <p:cNvPr id="6" name="TextBox 5">
            <a:extLst>
              <a:ext uri="{FF2B5EF4-FFF2-40B4-BE49-F238E27FC236}">
                <a16:creationId xmlns:a16="http://schemas.microsoft.com/office/drawing/2014/main" id="{52EC0E3C-9604-A7E0-F57F-71523F8A08C0}"/>
              </a:ext>
            </a:extLst>
          </p:cNvPr>
          <p:cNvSpPr txBox="1"/>
          <p:nvPr/>
        </p:nvSpPr>
        <p:spPr>
          <a:xfrm>
            <a:off x="5805896" y="1428569"/>
            <a:ext cx="6096000" cy="4572000"/>
          </a:xfrm>
          <a:prstGeom prst="rect">
            <a:avLst/>
          </a:prstGeom>
          <a:noFill/>
        </p:spPr>
        <p:txBody>
          <a:bodyPr wrap="square" numCol="3">
            <a:spAutoFit/>
          </a:bodyPr>
          <a:lstStyle/>
          <a:p>
            <a:r>
              <a:rPr lang="en-US" sz="600" dirty="0">
                <a:latin typeface="Lucida Console" panose="020B0609040504020204" pitchFamily="49" charset="0"/>
              </a:rPr>
              <a:t> </a:t>
            </a:r>
            <a:r>
              <a:rPr lang="en-US" sz="600" dirty="0" err="1">
                <a:latin typeface="Lucida Console" panose="020B0609040504020204" pitchFamily="49" charset="0"/>
              </a:rPr>
              <a:t>rubyzip</a:t>
            </a:r>
            <a:r>
              <a:rPr lang="en-US" sz="600" dirty="0">
                <a:latin typeface="Lucida Console" panose="020B0609040504020204" pitchFamily="49" charset="0"/>
              </a:rPr>
              <a:t> (&gt;= 1.3.0, &lt; 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-sass-converter (1.5.2)</a:t>
            </a:r>
          </a:p>
          <a:p>
            <a:r>
              <a:rPr lang="en-US" sz="600" dirty="0">
                <a:latin typeface="Lucida Console" panose="020B0609040504020204" pitchFamily="49" charset="0"/>
              </a:rPr>
              <a:t>      sass (~&gt; 3.4)</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(2.8.0)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3.8,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-sitemap (1.4.0)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3.7, &lt; 5.0)</a:t>
            </a:r>
          </a:p>
          <a:p>
            <a:r>
              <a:rPr lang="en-US" sz="600" dirty="0">
                <a:latin typeface="Lucida Console" panose="020B0609040504020204" pitchFamily="49" charset="0"/>
              </a:rPr>
              <a:t>    </a:t>
            </a:r>
            <a:r>
              <a:rPr lang="en-US" sz="600" dirty="0" err="1">
                <a:latin typeface="Lucida Console" panose="020B0609040504020204" pitchFamily="49" charset="0"/>
              </a:rPr>
              <a:t>jekyll-swiss</a:t>
            </a:r>
            <a:r>
              <a:rPr lang="en-US" sz="600" dirty="0">
                <a:latin typeface="Lucida Console" panose="020B0609040504020204" pitchFamily="49" charset="0"/>
              </a:rPr>
              <a:t> (1.0.0)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-theme-architect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a:t>
            </a:r>
            <a:r>
              <a:rPr lang="en-US" sz="600" dirty="0" err="1">
                <a:latin typeface="Lucida Console" panose="020B0609040504020204" pitchFamily="49" charset="0"/>
              </a:rPr>
              <a:t>cayman</a:t>
            </a:r>
            <a:r>
              <a:rPr lang="en-US" sz="600" dirty="0">
                <a:latin typeface="Lucida Console" panose="020B0609040504020204" pitchFamily="49" charset="0"/>
              </a:rPr>
              <a:t>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-theme-dinky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-theme-hacker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-theme-leap-day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-theme-merlot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-theme-midnight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-theme-minimal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-theme-modernist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-theme-primer (0.6.0)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github</a:t>
            </a:r>
            <a:r>
              <a:rPr lang="en-US" sz="600" dirty="0">
                <a:latin typeface="Lucida Console" panose="020B0609040504020204" pitchFamily="49" charset="0"/>
              </a:rPr>
              <a:t>-metadata (~&gt; 2.9)</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-theme-slate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-theme-tactile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-theme-time-machine (0.2.0)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-titles-from-headings (0.5.3)</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3.3,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-watch (2.2.1)</a:t>
            </a:r>
          </a:p>
          <a:p>
            <a:r>
              <a:rPr lang="en-US" sz="600" dirty="0">
                <a:latin typeface="Lucida Console" panose="020B0609040504020204" pitchFamily="49" charset="0"/>
              </a:rPr>
              <a:t>      listen (~&gt; 3.0)</a:t>
            </a:r>
          </a:p>
          <a:p>
            <a:r>
              <a:rPr lang="en-US" sz="600" dirty="0">
                <a:latin typeface="Lucida Console" panose="020B0609040504020204" pitchFamily="49" charset="0"/>
              </a:rPr>
              <a:t>    </a:t>
            </a:r>
            <a:r>
              <a:rPr lang="en-US" sz="600" dirty="0" err="1">
                <a:latin typeface="Lucida Console" panose="020B0609040504020204" pitchFamily="49" charset="0"/>
              </a:rPr>
              <a:t>jemoji</a:t>
            </a:r>
            <a:r>
              <a:rPr lang="en-US" sz="600" dirty="0">
                <a:latin typeface="Lucida Console" panose="020B0609040504020204" pitchFamily="49" charset="0"/>
              </a:rPr>
              <a:t> (0.12.0)</a:t>
            </a:r>
          </a:p>
          <a:p>
            <a:r>
              <a:rPr lang="en-US" sz="600" dirty="0">
                <a:latin typeface="Lucida Console" panose="020B0609040504020204" pitchFamily="49" charset="0"/>
              </a:rPr>
              <a:t>      </a:t>
            </a:r>
            <a:r>
              <a:rPr lang="en-US" sz="600" dirty="0" err="1">
                <a:latin typeface="Lucida Console" panose="020B0609040504020204" pitchFamily="49" charset="0"/>
              </a:rPr>
              <a:t>gemoji</a:t>
            </a:r>
            <a:r>
              <a:rPr lang="en-US" sz="600" dirty="0">
                <a:latin typeface="Lucida Console" panose="020B0609040504020204" pitchFamily="49" charset="0"/>
              </a:rPr>
              <a:t> (~&gt; 3.0)</a:t>
            </a:r>
          </a:p>
          <a:p>
            <a:r>
              <a:rPr lang="en-US" sz="600" dirty="0">
                <a:latin typeface="Lucida Console" panose="020B0609040504020204" pitchFamily="49" charset="0"/>
              </a:rPr>
              <a:t>      html-pipeline (~&gt; 2.2)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3.0, &lt; 5.0)</a:t>
            </a: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 (2.3.2)</a:t>
            </a:r>
          </a:p>
          <a:p>
            <a:r>
              <a:rPr lang="en-US" sz="600" dirty="0">
                <a:latin typeface="Lucida Console" panose="020B0609040504020204" pitchFamily="49" charset="0"/>
              </a:rPr>
              <a:t>      </a:t>
            </a:r>
            <a:r>
              <a:rPr lang="en-US" sz="600" dirty="0" err="1">
                <a:latin typeface="Lucida Console" panose="020B0609040504020204" pitchFamily="49" charset="0"/>
              </a:rPr>
              <a:t>rexml</a:t>
            </a:r>
            <a:endParaRPr lang="en-US" sz="600" dirty="0">
              <a:latin typeface="Lucida Console" panose="020B0609040504020204" pitchFamily="49" charset="0"/>
            </a:endParaRP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-parser-</a:t>
            </a:r>
            <a:r>
              <a:rPr lang="en-US" sz="600" dirty="0" err="1">
                <a:latin typeface="Lucida Console" panose="020B0609040504020204" pitchFamily="49" charset="0"/>
              </a:rPr>
              <a:t>gfm</a:t>
            </a:r>
            <a:r>
              <a:rPr lang="en-US" sz="600" dirty="0">
                <a:latin typeface="Lucida Console" panose="020B0609040504020204" pitchFamily="49" charset="0"/>
              </a:rPr>
              <a:t> (1.1.0)</a:t>
            </a:r>
          </a:p>
          <a:p>
            <a:r>
              <a:rPr lang="en-US" sz="600" dirty="0">
                <a:latin typeface="Lucida Console" panose="020B0609040504020204" pitchFamily="49" charset="0"/>
              </a:rPr>
              <a:t>      </a:t>
            </a:r>
            <a:r>
              <a:rPr lang="en-US" sz="600" dirty="0" err="1">
                <a:latin typeface="Lucida Console" panose="020B0609040504020204" pitchFamily="49" charset="0"/>
              </a:rPr>
              <a:t>kramdown</a:t>
            </a:r>
            <a:r>
              <a:rPr lang="en-US" sz="600" dirty="0">
                <a:latin typeface="Lucida Console" panose="020B0609040504020204" pitchFamily="49" charset="0"/>
              </a:rPr>
              <a:t> (~&gt; 2.0)</a:t>
            </a:r>
          </a:p>
          <a:p>
            <a:r>
              <a:rPr lang="en-US" sz="600" dirty="0">
                <a:latin typeface="Lucida Console" panose="020B0609040504020204" pitchFamily="49" charset="0"/>
              </a:rPr>
              <a:t>    liquid (4.0.4)</a:t>
            </a:r>
          </a:p>
          <a:p>
            <a:r>
              <a:rPr lang="en-US" sz="600" dirty="0">
                <a:latin typeface="Lucida Console" panose="020B0609040504020204" pitchFamily="49" charset="0"/>
              </a:rPr>
              <a:t>    listen (3.8.0)</a:t>
            </a:r>
          </a:p>
          <a:p>
            <a:r>
              <a:rPr lang="en-US" sz="600" dirty="0">
                <a:latin typeface="Lucida Console" panose="020B0609040504020204" pitchFamily="49" charset="0"/>
              </a:rPr>
              <a:t>      </a:t>
            </a:r>
            <a:r>
              <a:rPr lang="en-US" sz="600" dirty="0" err="1">
                <a:latin typeface="Lucida Console" panose="020B0609040504020204" pitchFamily="49" charset="0"/>
              </a:rPr>
              <a:t>rb-fsevent</a:t>
            </a:r>
            <a:r>
              <a:rPr lang="en-US" sz="600" dirty="0">
                <a:latin typeface="Lucida Console" panose="020B0609040504020204" pitchFamily="49" charset="0"/>
              </a:rPr>
              <a:t> (~&gt; 0.10, &gt;= 0.10.3)</a:t>
            </a:r>
          </a:p>
          <a:p>
            <a:r>
              <a:rPr lang="en-US" sz="600" dirty="0">
                <a:latin typeface="Lucida Console" panose="020B0609040504020204" pitchFamily="49" charset="0"/>
              </a:rPr>
              <a:t>      </a:t>
            </a:r>
            <a:r>
              <a:rPr lang="en-US" sz="600" dirty="0" err="1">
                <a:latin typeface="Lucida Console" panose="020B0609040504020204" pitchFamily="49" charset="0"/>
              </a:rPr>
              <a:t>rb-inotify</a:t>
            </a:r>
            <a:r>
              <a:rPr lang="en-US" sz="600" dirty="0">
                <a:latin typeface="Lucida Console" panose="020B0609040504020204" pitchFamily="49" charset="0"/>
              </a:rPr>
              <a:t> (~&gt; 0.9, &gt;= 0.9.10)</a:t>
            </a:r>
          </a:p>
          <a:p>
            <a:r>
              <a:rPr lang="en-US" sz="600" dirty="0">
                <a:latin typeface="Lucida Console" panose="020B0609040504020204" pitchFamily="49" charset="0"/>
              </a:rPr>
              <a:t>    mercenary (0.3.6)</a:t>
            </a:r>
          </a:p>
          <a:p>
            <a:r>
              <a:rPr lang="en-US" sz="600" dirty="0">
                <a:latin typeface="Lucida Console" panose="020B0609040504020204" pitchFamily="49" charset="0"/>
              </a:rPr>
              <a:t>    minima (2.5.1)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-feed (~&gt; 0.9)</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a:t>
            </a:r>
            <a:r>
              <a:rPr lang="en-US" sz="600" dirty="0" err="1">
                <a:latin typeface="Lucida Console" panose="020B0609040504020204" pitchFamily="49" charset="0"/>
              </a:rPr>
              <a:t>seo</a:t>
            </a:r>
            <a:r>
              <a:rPr lang="en-US" sz="600" dirty="0">
                <a:latin typeface="Lucida Console" panose="020B0609040504020204" pitchFamily="49" charset="0"/>
              </a:rPr>
              <a:t>-tag (~&gt; 2.1)</a:t>
            </a:r>
          </a:p>
          <a:p>
            <a:r>
              <a:rPr lang="en-US" sz="600" dirty="0">
                <a:latin typeface="Lucida Console" panose="020B0609040504020204" pitchFamily="49" charset="0"/>
              </a:rPr>
              <a:t>    </a:t>
            </a:r>
            <a:r>
              <a:rPr lang="en-US" sz="600" dirty="0" err="1">
                <a:latin typeface="Lucida Console" panose="020B0609040504020204" pitchFamily="49" charset="0"/>
              </a:rPr>
              <a:t>minitest</a:t>
            </a:r>
            <a:r>
              <a:rPr lang="en-US" sz="600" dirty="0">
                <a:latin typeface="Lucida Console" panose="020B0609040504020204" pitchFamily="49" charset="0"/>
              </a:rPr>
              <a:t> (5.20.0)</a:t>
            </a:r>
          </a:p>
          <a:p>
            <a:r>
              <a:rPr lang="en-US" sz="600" dirty="0">
                <a:latin typeface="Lucida Console" panose="020B0609040504020204" pitchFamily="49" charset="0"/>
              </a:rPr>
              <a:t>    </a:t>
            </a:r>
            <a:r>
              <a:rPr lang="en-US" sz="600" dirty="0" err="1">
                <a:latin typeface="Lucida Console" panose="020B0609040504020204" pitchFamily="49" charset="0"/>
              </a:rPr>
              <a:t>nokogiri</a:t>
            </a:r>
            <a:r>
              <a:rPr lang="en-US" sz="600" dirty="0">
                <a:latin typeface="Lucida Console" panose="020B0609040504020204" pitchFamily="49" charset="0"/>
              </a:rPr>
              <a:t> (1.15.2-arm64-darwin)</a:t>
            </a:r>
          </a:p>
          <a:p>
            <a:r>
              <a:rPr lang="en-US" sz="600" dirty="0">
                <a:latin typeface="Lucida Console" panose="020B0609040504020204" pitchFamily="49" charset="0"/>
              </a:rPr>
              <a:t>      </a:t>
            </a:r>
            <a:r>
              <a:rPr lang="en-US" sz="600" dirty="0" err="1">
                <a:latin typeface="Lucida Console" panose="020B0609040504020204" pitchFamily="49" charset="0"/>
              </a:rPr>
              <a:t>racc</a:t>
            </a:r>
            <a:r>
              <a:rPr lang="en-US" sz="600" dirty="0">
                <a:latin typeface="Lucida Console" panose="020B0609040504020204" pitchFamily="49" charset="0"/>
              </a:rPr>
              <a:t> (~&gt; 1.4)</a:t>
            </a:r>
          </a:p>
          <a:p>
            <a:r>
              <a:rPr lang="en-US" sz="600" dirty="0">
                <a:latin typeface="Lucida Console" panose="020B0609040504020204" pitchFamily="49" charset="0"/>
              </a:rPr>
              <a:t>    </a:t>
            </a:r>
            <a:r>
              <a:rPr lang="en-US" sz="600" dirty="0" err="1">
                <a:latin typeface="Lucida Console" panose="020B0609040504020204" pitchFamily="49" charset="0"/>
              </a:rPr>
              <a:t>nokogiri</a:t>
            </a:r>
            <a:r>
              <a:rPr lang="en-US" sz="600" dirty="0">
                <a:latin typeface="Lucida Console" panose="020B0609040504020204" pitchFamily="49" charset="0"/>
              </a:rPr>
              <a:t> (1.15.2-x86_64-linux)</a:t>
            </a:r>
          </a:p>
          <a:p>
            <a:r>
              <a:rPr lang="en-US" sz="600" dirty="0">
                <a:latin typeface="Lucida Console" panose="020B0609040504020204" pitchFamily="49" charset="0"/>
              </a:rPr>
              <a:t>      </a:t>
            </a:r>
            <a:r>
              <a:rPr lang="en-US" sz="600" dirty="0" err="1">
                <a:latin typeface="Lucida Console" panose="020B0609040504020204" pitchFamily="49" charset="0"/>
              </a:rPr>
              <a:t>racc</a:t>
            </a:r>
            <a:r>
              <a:rPr lang="en-US" sz="600" dirty="0">
                <a:latin typeface="Lucida Console" panose="020B0609040504020204" pitchFamily="49" charset="0"/>
              </a:rPr>
              <a:t> (~&gt; 1.4)</a:t>
            </a:r>
          </a:p>
          <a:p>
            <a:r>
              <a:rPr lang="en-US" sz="600" dirty="0">
                <a:latin typeface="Lucida Console" panose="020B0609040504020204" pitchFamily="49" charset="0"/>
              </a:rPr>
              <a:t>    </a:t>
            </a:r>
            <a:r>
              <a:rPr lang="en-US" sz="600" dirty="0" err="1">
                <a:latin typeface="Lucida Console" panose="020B0609040504020204" pitchFamily="49" charset="0"/>
              </a:rPr>
              <a:t>octokit</a:t>
            </a:r>
            <a:r>
              <a:rPr lang="en-US" sz="600" dirty="0">
                <a:latin typeface="Lucida Console" panose="020B0609040504020204" pitchFamily="49" charset="0"/>
              </a:rPr>
              <a:t> (4.25.1)</a:t>
            </a:r>
          </a:p>
          <a:p>
            <a:r>
              <a:rPr lang="en-US" sz="600" dirty="0">
                <a:latin typeface="Lucida Console" panose="020B0609040504020204" pitchFamily="49" charset="0"/>
              </a:rPr>
              <a:t>      faraday (&gt;= 1, &lt; 3)</a:t>
            </a:r>
          </a:p>
          <a:p>
            <a:r>
              <a:rPr lang="en-US" sz="600" dirty="0">
                <a:latin typeface="Lucida Console" panose="020B0609040504020204" pitchFamily="49" charset="0"/>
              </a:rPr>
              <a:t>      sawyer (~&gt; 0.9)</a:t>
            </a:r>
          </a:p>
          <a:p>
            <a:r>
              <a:rPr lang="en-US" sz="600" dirty="0">
                <a:latin typeface="Lucida Console" panose="020B0609040504020204" pitchFamily="49" charset="0"/>
              </a:rPr>
              <a:t>    </a:t>
            </a:r>
            <a:r>
              <a:rPr lang="en-US" sz="600" dirty="0" err="1">
                <a:latin typeface="Lucida Console" panose="020B0609040504020204" pitchFamily="49" charset="0"/>
              </a:rPr>
              <a:t>pathutil</a:t>
            </a:r>
            <a:r>
              <a:rPr lang="en-US" sz="600" dirty="0">
                <a:latin typeface="Lucida Console" panose="020B0609040504020204" pitchFamily="49" charset="0"/>
              </a:rPr>
              <a:t> (0.16.2)</a:t>
            </a:r>
          </a:p>
          <a:p>
            <a:r>
              <a:rPr lang="en-US" sz="600" dirty="0">
                <a:latin typeface="Lucida Console" panose="020B0609040504020204" pitchFamily="49" charset="0"/>
              </a:rPr>
              <a:t>      forwardable-extended (~&gt; 2.6)</a:t>
            </a:r>
          </a:p>
          <a:p>
            <a:r>
              <a:rPr lang="en-US" sz="600" dirty="0">
                <a:latin typeface="Lucida Console" panose="020B0609040504020204" pitchFamily="49" charset="0"/>
              </a:rPr>
              <a:t>    </a:t>
            </a:r>
            <a:r>
              <a:rPr lang="en-US" sz="600" dirty="0" err="1">
                <a:latin typeface="Lucida Console" panose="020B0609040504020204" pitchFamily="49" charset="0"/>
              </a:rPr>
              <a:t>public_suffix</a:t>
            </a:r>
            <a:r>
              <a:rPr lang="en-US" sz="600" dirty="0">
                <a:latin typeface="Lucida Console" panose="020B0609040504020204" pitchFamily="49" charset="0"/>
              </a:rPr>
              <a:t> (4.0.7)</a:t>
            </a:r>
          </a:p>
          <a:p>
            <a:r>
              <a:rPr lang="en-US" sz="600" dirty="0">
                <a:latin typeface="Lucida Console" panose="020B0609040504020204" pitchFamily="49" charset="0"/>
              </a:rPr>
              <a:t>    </a:t>
            </a:r>
            <a:r>
              <a:rPr lang="en-US" sz="600" dirty="0" err="1">
                <a:latin typeface="Lucida Console" panose="020B0609040504020204" pitchFamily="49" charset="0"/>
              </a:rPr>
              <a:t>racc</a:t>
            </a:r>
            <a:r>
              <a:rPr lang="en-US" sz="600" dirty="0">
                <a:latin typeface="Lucida Console" panose="020B0609040504020204" pitchFamily="49" charset="0"/>
              </a:rPr>
              <a:t> (1.6.2)</a:t>
            </a:r>
          </a:p>
          <a:p>
            <a:r>
              <a:rPr lang="en-US" sz="600" dirty="0">
                <a:latin typeface="Lucida Console" panose="020B0609040504020204" pitchFamily="49" charset="0"/>
              </a:rPr>
              <a:t>    </a:t>
            </a:r>
            <a:r>
              <a:rPr lang="en-US" sz="600" dirty="0" err="1">
                <a:latin typeface="Lucida Console" panose="020B0609040504020204" pitchFamily="49" charset="0"/>
              </a:rPr>
              <a:t>rb-fsevent</a:t>
            </a:r>
            <a:r>
              <a:rPr lang="en-US" sz="600" dirty="0">
                <a:latin typeface="Lucida Console" panose="020B0609040504020204" pitchFamily="49" charset="0"/>
              </a:rPr>
              <a:t> (0.11.2)</a:t>
            </a:r>
          </a:p>
          <a:p>
            <a:r>
              <a:rPr lang="en-US" sz="600" dirty="0">
                <a:latin typeface="Lucida Console" panose="020B0609040504020204" pitchFamily="49" charset="0"/>
              </a:rPr>
              <a:t>    </a:t>
            </a:r>
            <a:r>
              <a:rPr lang="en-US" sz="600" dirty="0" err="1">
                <a:latin typeface="Lucida Console" panose="020B0609040504020204" pitchFamily="49" charset="0"/>
              </a:rPr>
              <a:t>rb-inotify</a:t>
            </a:r>
            <a:r>
              <a:rPr lang="en-US" sz="600" dirty="0">
                <a:latin typeface="Lucida Console" panose="020B0609040504020204" pitchFamily="49" charset="0"/>
              </a:rPr>
              <a:t> (0.10.1)</a:t>
            </a:r>
          </a:p>
          <a:p>
            <a:r>
              <a:rPr lang="en-US" sz="600" dirty="0">
                <a:latin typeface="Lucida Console" panose="020B0609040504020204" pitchFamily="49" charset="0"/>
              </a:rPr>
              <a:t>      </a:t>
            </a:r>
            <a:r>
              <a:rPr lang="en-US" sz="600" dirty="0" err="1">
                <a:latin typeface="Lucida Console" panose="020B0609040504020204" pitchFamily="49" charset="0"/>
              </a:rPr>
              <a:t>ffi</a:t>
            </a:r>
            <a:r>
              <a:rPr lang="en-US" sz="600" dirty="0">
                <a:latin typeface="Lucida Console" panose="020B0609040504020204" pitchFamily="49" charset="0"/>
              </a:rPr>
              <a:t> (~&gt; 1.0)</a:t>
            </a:r>
          </a:p>
          <a:p>
            <a:r>
              <a:rPr lang="en-US" sz="600" dirty="0">
                <a:latin typeface="Lucida Console" panose="020B0609040504020204" pitchFamily="49" charset="0"/>
              </a:rPr>
              <a:t>    </a:t>
            </a:r>
            <a:r>
              <a:rPr lang="en-US" sz="600" dirty="0" err="1">
                <a:latin typeface="Lucida Console" panose="020B0609040504020204" pitchFamily="49" charset="0"/>
              </a:rPr>
              <a:t>rexml</a:t>
            </a:r>
            <a:r>
              <a:rPr lang="en-US" sz="600" dirty="0">
                <a:latin typeface="Lucida Console" panose="020B0609040504020204" pitchFamily="49" charset="0"/>
              </a:rPr>
              <a:t> (3.2.5)</a:t>
            </a:r>
          </a:p>
          <a:p>
            <a:r>
              <a:rPr lang="en-US" sz="600" dirty="0">
                <a:latin typeface="Lucida Console" panose="020B0609040504020204" pitchFamily="49" charset="0"/>
              </a:rPr>
              <a:t>    rouge (3.26.0)</a:t>
            </a:r>
          </a:p>
          <a:p>
            <a:r>
              <a:rPr lang="en-US" sz="600" dirty="0">
                <a:latin typeface="Lucida Console" panose="020B0609040504020204" pitchFamily="49" charset="0"/>
              </a:rPr>
              <a:t>    ruby2_keywords (0.0.5)</a:t>
            </a:r>
          </a:p>
          <a:p>
            <a:r>
              <a:rPr lang="en-US" sz="600" dirty="0">
                <a:latin typeface="Lucida Console" panose="020B0609040504020204" pitchFamily="49" charset="0"/>
              </a:rPr>
              <a:t>    </a:t>
            </a:r>
            <a:r>
              <a:rPr lang="en-US" sz="600" dirty="0" err="1">
                <a:latin typeface="Lucida Console" panose="020B0609040504020204" pitchFamily="49" charset="0"/>
              </a:rPr>
              <a:t>rubyzip</a:t>
            </a:r>
            <a:r>
              <a:rPr lang="en-US" sz="600" dirty="0">
                <a:latin typeface="Lucida Console" panose="020B0609040504020204" pitchFamily="49" charset="0"/>
              </a:rPr>
              <a:t> (2.3.2)</a:t>
            </a:r>
          </a:p>
          <a:p>
            <a:r>
              <a:rPr lang="en-US" sz="600" dirty="0">
                <a:latin typeface="Lucida Console" panose="020B0609040504020204" pitchFamily="49" charset="0"/>
              </a:rPr>
              <a:t>    </a:t>
            </a:r>
            <a:r>
              <a:rPr lang="en-US" sz="600" dirty="0" err="1">
                <a:latin typeface="Lucida Console" panose="020B0609040504020204" pitchFamily="49" charset="0"/>
              </a:rPr>
              <a:t>safe_yaml</a:t>
            </a:r>
            <a:r>
              <a:rPr lang="en-US" sz="600" dirty="0">
                <a:latin typeface="Lucida Console" panose="020B0609040504020204" pitchFamily="49" charset="0"/>
              </a:rPr>
              <a:t> (1.0.5)</a:t>
            </a:r>
          </a:p>
          <a:p>
            <a:r>
              <a:rPr lang="en-US" sz="600" dirty="0">
                <a:latin typeface="Lucida Console" panose="020B0609040504020204" pitchFamily="49" charset="0"/>
              </a:rPr>
              <a:t>    sass (3.7.4)</a:t>
            </a:r>
          </a:p>
          <a:p>
            <a:r>
              <a:rPr lang="en-US" sz="600" dirty="0">
                <a:latin typeface="Lucida Console" panose="020B0609040504020204" pitchFamily="49" charset="0"/>
              </a:rPr>
              <a:t>      sass-listen (~&gt; 4.0.0)</a:t>
            </a:r>
          </a:p>
          <a:p>
            <a:r>
              <a:rPr lang="en-US" sz="600" dirty="0">
                <a:latin typeface="Lucida Console" panose="020B0609040504020204" pitchFamily="49" charset="0"/>
              </a:rPr>
              <a:t>    sass-listen (4.0.0)</a:t>
            </a:r>
          </a:p>
          <a:p>
            <a:r>
              <a:rPr lang="en-US" sz="600" dirty="0">
                <a:latin typeface="Lucida Console" panose="020B0609040504020204" pitchFamily="49" charset="0"/>
              </a:rPr>
              <a:t>      </a:t>
            </a:r>
            <a:r>
              <a:rPr lang="en-US" sz="600" dirty="0" err="1">
                <a:latin typeface="Lucida Console" panose="020B0609040504020204" pitchFamily="49" charset="0"/>
              </a:rPr>
              <a:t>rb-fsevent</a:t>
            </a:r>
            <a:r>
              <a:rPr lang="en-US" sz="600" dirty="0">
                <a:latin typeface="Lucida Console" panose="020B0609040504020204" pitchFamily="49" charset="0"/>
              </a:rPr>
              <a:t> (~&gt; 0.9, &gt;= 0.9.4)</a:t>
            </a:r>
          </a:p>
          <a:p>
            <a:r>
              <a:rPr lang="en-US" sz="600" dirty="0">
                <a:latin typeface="Lucida Console" panose="020B0609040504020204" pitchFamily="49" charset="0"/>
              </a:rPr>
              <a:t>      </a:t>
            </a:r>
            <a:r>
              <a:rPr lang="en-US" sz="600" dirty="0" err="1">
                <a:latin typeface="Lucida Console" panose="020B0609040504020204" pitchFamily="49" charset="0"/>
              </a:rPr>
              <a:t>rb-inotify</a:t>
            </a:r>
            <a:r>
              <a:rPr lang="en-US" sz="600" dirty="0">
                <a:latin typeface="Lucida Console" panose="020B0609040504020204" pitchFamily="49" charset="0"/>
              </a:rPr>
              <a:t> (~&gt; 0.9, &gt;= 0.9.7)</a:t>
            </a:r>
          </a:p>
          <a:p>
            <a:r>
              <a:rPr lang="en-US" sz="600" dirty="0">
                <a:latin typeface="Lucida Console" panose="020B0609040504020204" pitchFamily="49" charset="0"/>
              </a:rPr>
              <a:t>    sawyer (0.9.2)</a:t>
            </a:r>
          </a:p>
          <a:p>
            <a:r>
              <a:rPr lang="en-US" sz="600" dirty="0">
                <a:latin typeface="Lucida Console" panose="020B0609040504020204" pitchFamily="49" charset="0"/>
              </a:rPr>
              <a:t>      addressable (&gt;= 2.3.5)</a:t>
            </a:r>
          </a:p>
          <a:p>
            <a:r>
              <a:rPr lang="en-US" sz="600" dirty="0">
                <a:latin typeface="Lucida Console" panose="020B0609040504020204" pitchFamily="49" charset="0"/>
              </a:rPr>
              <a:t>      faraday (&gt;= 0.17.3, &lt; 3)</a:t>
            </a:r>
          </a:p>
          <a:p>
            <a:r>
              <a:rPr lang="en-US" sz="600" dirty="0">
                <a:latin typeface="Lucida Console" panose="020B0609040504020204" pitchFamily="49" charset="0"/>
              </a:rPr>
              <a:t>    </a:t>
            </a:r>
            <a:r>
              <a:rPr lang="en-US" sz="600" dirty="0" err="1">
                <a:latin typeface="Lucida Console" panose="020B0609040504020204" pitchFamily="49" charset="0"/>
              </a:rPr>
              <a:t>simpleidn</a:t>
            </a:r>
            <a:r>
              <a:rPr lang="en-US" sz="600" dirty="0">
                <a:latin typeface="Lucida Console" panose="020B0609040504020204" pitchFamily="49" charset="0"/>
              </a:rPr>
              <a:t> (0.2.1)</a:t>
            </a:r>
          </a:p>
          <a:p>
            <a:r>
              <a:rPr lang="en-US" sz="600" dirty="0">
                <a:latin typeface="Lucida Console" panose="020B0609040504020204" pitchFamily="49" charset="0"/>
              </a:rPr>
              <a:t>      </a:t>
            </a:r>
            <a:r>
              <a:rPr lang="en-US" sz="600" dirty="0" err="1">
                <a:latin typeface="Lucida Console" panose="020B0609040504020204" pitchFamily="49" charset="0"/>
              </a:rPr>
              <a:t>unf</a:t>
            </a:r>
            <a:r>
              <a:rPr lang="en-US" sz="600" dirty="0">
                <a:latin typeface="Lucida Console" panose="020B0609040504020204" pitchFamily="49" charset="0"/>
              </a:rPr>
              <a:t> (~&gt; 0.1.4)</a:t>
            </a:r>
          </a:p>
          <a:p>
            <a:r>
              <a:rPr lang="en-US" sz="600" dirty="0">
                <a:latin typeface="Lucida Console" panose="020B0609040504020204" pitchFamily="49" charset="0"/>
              </a:rPr>
              <a:t>    terminal-table (1.8.0)</a:t>
            </a:r>
          </a:p>
          <a:p>
            <a:r>
              <a:rPr lang="en-US" sz="600" dirty="0">
                <a:latin typeface="Lucida Console" panose="020B0609040504020204" pitchFamily="49" charset="0"/>
              </a:rPr>
              <a:t>      </a:t>
            </a:r>
            <a:r>
              <a:rPr lang="en-US" sz="600" dirty="0" err="1">
                <a:latin typeface="Lucida Console" panose="020B0609040504020204" pitchFamily="49" charset="0"/>
              </a:rPr>
              <a:t>unicode-display_width</a:t>
            </a:r>
            <a:r>
              <a:rPr lang="en-US" sz="600" dirty="0">
                <a:latin typeface="Lucida Console" panose="020B0609040504020204" pitchFamily="49" charset="0"/>
              </a:rPr>
              <a:t> (~&gt; 1.1, &gt;= 1.1.1)</a:t>
            </a:r>
          </a:p>
          <a:p>
            <a:r>
              <a:rPr lang="en-US" sz="600" dirty="0">
                <a:latin typeface="Lucida Console" panose="020B0609040504020204" pitchFamily="49" charset="0"/>
              </a:rPr>
              <a:t>    </a:t>
            </a:r>
            <a:r>
              <a:rPr lang="en-US" sz="600" dirty="0" err="1">
                <a:latin typeface="Lucida Console" panose="020B0609040504020204" pitchFamily="49" charset="0"/>
              </a:rPr>
              <a:t>typhoeus</a:t>
            </a:r>
            <a:r>
              <a:rPr lang="en-US" sz="600" dirty="0">
                <a:latin typeface="Lucida Console" panose="020B0609040504020204" pitchFamily="49" charset="0"/>
              </a:rPr>
              <a:t> (1.4.0)</a:t>
            </a:r>
          </a:p>
          <a:p>
            <a:r>
              <a:rPr lang="en-US" sz="600" dirty="0">
                <a:latin typeface="Lucida Console" panose="020B0609040504020204" pitchFamily="49" charset="0"/>
              </a:rPr>
              <a:t>      </a:t>
            </a:r>
            <a:r>
              <a:rPr lang="en-US" sz="600" dirty="0" err="1">
                <a:latin typeface="Lucida Console" panose="020B0609040504020204" pitchFamily="49" charset="0"/>
              </a:rPr>
              <a:t>ethon</a:t>
            </a:r>
            <a:r>
              <a:rPr lang="en-US" sz="600" dirty="0">
                <a:latin typeface="Lucida Console" panose="020B0609040504020204" pitchFamily="49" charset="0"/>
              </a:rPr>
              <a:t> (&gt;= 0.9.0)</a:t>
            </a:r>
          </a:p>
          <a:p>
            <a:r>
              <a:rPr lang="en-US" sz="600" dirty="0">
                <a:latin typeface="Lucida Console" panose="020B0609040504020204" pitchFamily="49" charset="0"/>
              </a:rPr>
              <a:t>    </a:t>
            </a:r>
            <a:r>
              <a:rPr lang="en-US" sz="600" dirty="0" err="1">
                <a:latin typeface="Lucida Console" panose="020B0609040504020204" pitchFamily="49" charset="0"/>
              </a:rPr>
              <a:t>tzinfo</a:t>
            </a:r>
            <a:r>
              <a:rPr lang="en-US" sz="600" dirty="0">
                <a:latin typeface="Lucida Console" panose="020B0609040504020204" pitchFamily="49" charset="0"/>
              </a:rPr>
              <a:t> (2.0.6)</a:t>
            </a:r>
          </a:p>
          <a:p>
            <a:r>
              <a:rPr lang="en-US" sz="600" dirty="0">
                <a:latin typeface="Lucida Console" panose="020B0609040504020204" pitchFamily="49" charset="0"/>
              </a:rPr>
              <a:t>      concurrent-ruby (~&gt; 1.0)</a:t>
            </a:r>
          </a:p>
          <a:p>
            <a:r>
              <a:rPr lang="en-US" sz="600" dirty="0">
                <a:latin typeface="Lucida Console" panose="020B0609040504020204" pitchFamily="49" charset="0"/>
              </a:rPr>
              <a:t>    </a:t>
            </a:r>
            <a:r>
              <a:rPr lang="en-US" sz="600" dirty="0" err="1">
                <a:latin typeface="Lucida Console" panose="020B0609040504020204" pitchFamily="49" charset="0"/>
              </a:rPr>
              <a:t>unf</a:t>
            </a:r>
            <a:r>
              <a:rPr lang="en-US" sz="600" dirty="0">
                <a:latin typeface="Lucida Console" panose="020B0609040504020204" pitchFamily="49" charset="0"/>
              </a:rPr>
              <a:t> (0.1.4)</a:t>
            </a:r>
          </a:p>
          <a:p>
            <a:r>
              <a:rPr lang="en-US" sz="600" dirty="0">
                <a:latin typeface="Lucida Console" panose="020B0609040504020204" pitchFamily="49" charset="0"/>
              </a:rPr>
              <a:t>      </a:t>
            </a:r>
            <a:r>
              <a:rPr lang="en-US" sz="600" dirty="0" err="1">
                <a:latin typeface="Lucida Console" panose="020B0609040504020204" pitchFamily="49" charset="0"/>
              </a:rPr>
              <a:t>unf_ext</a:t>
            </a:r>
            <a:endParaRPr lang="en-US" sz="600" dirty="0">
              <a:latin typeface="Lucida Console" panose="020B0609040504020204" pitchFamily="49" charset="0"/>
            </a:endParaRPr>
          </a:p>
          <a:p>
            <a:r>
              <a:rPr lang="en-US" sz="600" dirty="0">
                <a:latin typeface="Lucida Console" panose="020B0609040504020204" pitchFamily="49" charset="0"/>
              </a:rPr>
              <a:t>    </a:t>
            </a:r>
            <a:r>
              <a:rPr lang="en-US" sz="600" dirty="0" err="1">
                <a:latin typeface="Lucida Console" panose="020B0609040504020204" pitchFamily="49" charset="0"/>
              </a:rPr>
              <a:t>unf_ext</a:t>
            </a:r>
            <a:r>
              <a:rPr lang="en-US" sz="600" dirty="0">
                <a:latin typeface="Lucida Console" panose="020B0609040504020204" pitchFamily="49" charset="0"/>
              </a:rPr>
              <a:t> (0.0.8.2)</a:t>
            </a:r>
          </a:p>
          <a:p>
            <a:r>
              <a:rPr lang="en-US" sz="600" dirty="0">
                <a:latin typeface="Lucida Console" panose="020B0609040504020204" pitchFamily="49" charset="0"/>
              </a:rPr>
              <a:t>    </a:t>
            </a:r>
            <a:r>
              <a:rPr lang="en-US" sz="600" dirty="0" err="1">
                <a:latin typeface="Lucida Console" panose="020B0609040504020204" pitchFamily="49" charset="0"/>
              </a:rPr>
              <a:t>unicode-display_width</a:t>
            </a:r>
            <a:r>
              <a:rPr lang="en-US" sz="600" dirty="0">
                <a:latin typeface="Lucida Console" panose="020B0609040504020204" pitchFamily="49" charset="0"/>
              </a:rPr>
              <a:t> (1.8.0)</a:t>
            </a:r>
          </a:p>
          <a:p>
            <a:endParaRPr lang="en-US" sz="600" dirty="0">
              <a:latin typeface="Lucida Console" panose="020B0609040504020204" pitchFamily="49" charset="0"/>
            </a:endParaRPr>
          </a:p>
          <a:p>
            <a:r>
              <a:rPr lang="en-US" sz="600" dirty="0">
                <a:latin typeface="Lucida Console" panose="020B0609040504020204" pitchFamily="49" charset="0"/>
              </a:rPr>
              <a:t>PLATFORMS</a:t>
            </a:r>
          </a:p>
          <a:p>
            <a:r>
              <a:rPr lang="en-US" sz="600" dirty="0">
                <a:latin typeface="Lucida Console" panose="020B0609040504020204" pitchFamily="49" charset="0"/>
              </a:rPr>
              <a:t>  arm64-darwin-21</a:t>
            </a:r>
          </a:p>
          <a:p>
            <a:r>
              <a:rPr lang="en-US" sz="600" dirty="0">
                <a:latin typeface="Lucida Console" panose="020B0609040504020204" pitchFamily="49" charset="0"/>
              </a:rPr>
              <a:t>  x86_64-linux</a:t>
            </a:r>
          </a:p>
          <a:p>
            <a:endParaRPr lang="en-US" sz="600" dirty="0">
              <a:latin typeface="Lucida Console" panose="020B0609040504020204" pitchFamily="49" charset="0"/>
            </a:endParaRPr>
          </a:p>
          <a:p>
            <a:r>
              <a:rPr lang="en-US" sz="600" dirty="0">
                <a:latin typeface="Lucida Console" panose="020B0609040504020204" pitchFamily="49" charset="0"/>
              </a:rPr>
              <a:t>DEPENDENCIES</a:t>
            </a:r>
          </a:p>
          <a:p>
            <a:r>
              <a:rPr lang="en-US" sz="600" dirty="0">
                <a:latin typeface="Lucida Console" panose="020B0609040504020204" pitchFamily="49" charset="0"/>
              </a:rPr>
              <a:t>  </a:t>
            </a:r>
            <a:r>
              <a:rPr lang="en-US" sz="600" dirty="0" err="1">
                <a:latin typeface="Lucida Console" panose="020B0609040504020204" pitchFamily="49" charset="0"/>
              </a:rPr>
              <a:t>github</a:t>
            </a:r>
            <a:r>
              <a:rPr lang="en-US" sz="600" dirty="0">
                <a:latin typeface="Lucida Console" panose="020B0609040504020204" pitchFamily="49" charset="0"/>
              </a:rPr>
              <a:t>-pages</a:t>
            </a:r>
          </a:p>
          <a:p>
            <a:r>
              <a:rPr lang="en-US" sz="600" dirty="0">
                <a:latin typeface="Lucida Console" panose="020B0609040504020204" pitchFamily="49" charset="0"/>
              </a:rPr>
              <a:t>  </a:t>
            </a:r>
            <a:r>
              <a:rPr lang="en-US" sz="600" dirty="0" err="1">
                <a:latin typeface="Lucida Console" panose="020B0609040504020204" pitchFamily="49" charset="0"/>
              </a:rPr>
              <a:t>http_parser.rb</a:t>
            </a:r>
            <a:r>
              <a:rPr lang="en-US" sz="600" dirty="0">
                <a:latin typeface="Lucida Console" panose="020B0609040504020204" pitchFamily="49" charset="0"/>
              </a:rPr>
              <a:t> (~&gt; 0.6.0)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-feed (~&gt; 0.12)</a:t>
            </a:r>
          </a:p>
          <a:p>
            <a:r>
              <a:rPr lang="en-US" sz="600" dirty="0">
                <a:latin typeface="Lucida Console" panose="020B0609040504020204" pitchFamily="49" charset="0"/>
              </a:rPr>
              <a:t>  </a:t>
            </a:r>
            <a:r>
              <a:rPr lang="en-US" sz="600" dirty="0" err="1">
                <a:latin typeface="Lucida Console" panose="020B0609040504020204" pitchFamily="49" charset="0"/>
              </a:rPr>
              <a:t>tzinfo</a:t>
            </a:r>
            <a:r>
              <a:rPr lang="en-US" sz="600" dirty="0">
                <a:latin typeface="Lucida Console" panose="020B0609040504020204" pitchFamily="49" charset="0"/>
              </a:rPr>
              <a:t> (&gt;= 1, &lt; 3)</a:t>
            </a:r>
          </a:p>
          <a:p>
            <a:r>
              <a:rPr lang="en-US" sz="600" dirty="0">
                <a:latin typeface="Lucida Console" panose="020B0609040504020204" pitchFamily="49" charset="0"/>
              </a:rPr>
              <a:t>  </a:t>
            </a:r>
            <a:r>
              <a:rPr lang="en-US" sz="600" dirty="0" err="1">
                <a:latin typeface="Lucida Console" panose="020B0609040504020204" pitchFamily="49" charset="0"/>
              </a:rPr>
              <a:t>tzinfo</a:t>
            </a:r>
            <a:r>
              <a:rPr lang="en-US" sz="600" dirty="0">
                <a:latin typeface="Lucida Console" panose="020B0609040504020204" pitchFamily="49" charset="0"/>
              </a:rPr>
              <a:t>-data</a:t>
            </a:r>
          </a:p>
          <a:p>
            <a:r>
              <a:rPr lang="en-US" sz="600" dirty="0">
                <a:latin typeface="Lucida Console" panose="020B0609040504020204" pitchFamily="49" charset="0"/>
              </a:rPr>
              <a:t>  </a:t>
            </a:r>
            <a:r>
              <a:rPr lang="en-US" sz="600" dirty="0" err="1">
                <a:latin typeface="Lucida Console" panose="020B0609040504020204" pitchFamily="49" charset="0"/>
              </a:rPr>
              <a:t>wdm</a:t>
            </a:r>
            <a:r>
              <a:rPr lang="en-US" sz="600" dirty="0">
                <a:latin typeface="Lucida Console" panose="020B0609040504020204" pitchFamily="49" charset="0"/>
              </a:rPr>
              <a:t> (~&gt; 0.1.1)</a:t>
            </a:r>
          </a:p>
          <a:p>
            <a:endParaRPr lang="en-US" sz="600" dirty="0">
              <a:latin typeface="Lucida Console" panose="020B0609040504020204" pitchFamily="49" charset="0"/>
            </a:endParaRPr>
          </a:p>
          <a:p>
            <a:r>
              <a:rPr lang="en-US" sz="600" dirty="0">
                <a:latin typeface="Lucida Console" panose="020B0609040504020204" pitchFamily="49" charset="0"/>
              </a:rPr>
              <a:t>BUNDLED WITH</a:t>
            </a:r>
          </a:p>
          <a:p>
            <a:r>
              <a:rPr lang="en-US" sz="600" dirty="0">
                <a:latin typeface="Lucida Console" panose="020B0609040504020204" pitchFamily="49" charset="0"/>
              </a:rPr>
              <a:t>   2.3.16</a:t>
            </a:r>
          </a:p>
          <a:p>
            <a:endParaRPr lang="en-US" sz="600" dirty="0">
              <a:latin typeface="Lucida Console" panose="020B0609040504020204" pitchFamily="49" charset="0"/>
            </a:endParaRPr>
          </a:p>
          <a:p>
            <a:r>
              <a:rPr lang="en-US" sz="600" dirty="0">
                <a:latin typeface="Lucida Console" panose="020B0609040504020204" pitchFamily="49" charset="0"/>
              </a:rPr>
              <a:t>0.2.1)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3.7,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-mentions (1.6.0)</a:t>
            </a:r>
          </a:p>
          <a:p>
            <a:r>
              <a:rPr lang="en-US" sz="600" dirty="0">
                <a:latin typeface="Lucida Console" panose="020B0609040504020204" pitchFamily="49" charset="0"/>
              </a:rPr>
              <a:t>      html-pipeline (~&gt; 2.3)</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3.7,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-optional-front-matter (0.3.2)</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3.0,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-paginate (1.1.0)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-readme-index (0.3.0)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3.0,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-redirect-from (0.16.0)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3.3,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-relative-links (0.6.1)</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3.3,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-remote-theme (0.4.3)</a:t>
            </a:r>
          </a:p>
          <a:p>
            <a:r>
              <a:rPr lang="en-US" sz="600" dirty="0">
                <a:latin typeface="Lucida Console" panose="020B0609040504020204" pitchFamily="49" charset="0"/>
              </a:rPr>
              <a:t>      addressable (~&gt; 2.0)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 (&gt;= 3.5, &lt; 5.0)</a:t>
            </a:r>
          </a:p>
          <a:p>
            <a:r>
              <a:rPr lang="en-US" sz="600" dirty="0">
                <a:latin typeface="Lucida Console" panose="020B0609040504020204" pitchFamily="49" charset="0"/>
              </a:rPr>
              <a:t>      </a:t>
            </a:r>
            <a:r>
              <a:rPr lang="en-US" sz="600" dirty="0" err="1">
                <a:latin typeface="Lucida Console" panose="020B0609040504020204" pitchFamily="49" charset="0"/>
              </a:rPr>
              <a:t>jekyll</a:t>
            </a:r>
            <a:r>
              <a:rPr lang="en-US" sz="600" dirty="0">
                <a:latin typeface="Lucida Console" panose="020B0609040504020204" pitchFamily="49" charset="0"/>
              </a:rPr>
              <a:t>-sass-converter</a:t>
            </a:r>
            <a:endParaRPr lang="en-US" sz="600" dirty="0"/>
          </a:p>
        </p:txBody>
      </p:sp>
    </p:spTree>
    <p:extLst>
      <p:ext uri="{BB962C8B-B14F-4D97-AF65-F5344CB8AC3E}">
        <p14:creationId xmlns:p14="http://schemas.microsoft.com/office/powerpoint/2010/main" val="73328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A22490F-3336-927E-C533-5B6D28DAA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37" y="253307"/>
            <a:ext cx="6341476" cy="63513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88C46A9-78E5-B7A7-D644-472E75B12D0D}"/>
              </a:ext>
            </a:extLst>
          </p:cNvPr>
          <p:cNvSpPr txBox="1"/>
          <p:nvPr/>
        </p:nvSpPr>
        <p:spPr>
          <a:xfrm>
            <a:off x="8702315" y="1207555"/>
            <a:ext cx="2129109" cy="1323439"/>
          </a:xfrm>
          <a:prstGeom prst="rect">
            <a:avLst/>
          </a:prstGeom>
          <a:noFill/>
        </p:spPr>
        <p:txBody>
          <a:bodyPr wrap="none" rtlCol="0">
            <a:spAutoFit/>
          </a:bodyPr>
          <a:lstStyle/>
          <a:p>
            <a:pPr algn="ctr"/>
            <a:r>
              <a:rPr lang="en-US" sz="4000" dirty="0">
                <a:latin typeface="Oswald" panose="00000500000000000000" pitchFamily="2" charset="0"/>
              </a:rPr>
              <a:t>FAIR Data </a:t>
            </a:r>
          </a:p>
          <a:p>
            <a:pPr algn="ctr"/>
            <a:r>
              <a:rPr lang="en-US" sz="4000" dirty="0">
                <a:latin typeface="Oswald" panose="00000500000000000000" pitchFamily="2" charset="0"/>
              </a:rPr>
              <a:t>pipelines</a:t>
            </a:r>
          </a:p>
        </p:txBody>
      </p:sp>
      <p:sp>
        <p:nvSpPr>
          <p:cNvPr id="3" name="TextBox 2">
            <a:extLst>
              <a:ext uri="{FF2B5EF4-FFF2-40B4-BE49-F238E27FC236}">
                <a16:creationId xmlns:a16="http://schemas.microsoft.com/office/drawing/2014/main" id="{F228F598-0CBC-2A44-1082-CA5483757B40}"/>
              </a:ext>
            </a:extLst>
          </p:cNvPr>
          <p:cNvSpPr txBox="1"/>
          <p:nvPr/>
        </p:nvSpPr>
        <p:spPr>
          <a:xfrm>
            <a:off x="8140548" y="3541041"/>
            <a:ext cx="3252642" cy="1754326"/>
          </a:xfrm>
          <a:prstGeom prst="rect">
            <a:avLst/>
          </a:prstGeom>
          <a:noFill/>
        </p:spPr>
        <p:txBody>
          <a:bodyPr wrap="square" rtlCol="0">
            <a:spAutoFit/>
          </a:bodyPr>
          <a:lstStyle/>
          <a:p>
            <a:pPr algn="ctr"/>
            <a:r>
              <a:rPr lang="en-US" sz="3600" dirty="0">
                <a:latin typeface="Oswald" panose="00000500000000000000" pitchFamily="2" charset="0"/>
              </a:rPr>
              <a:t>manage </a:t>
            </a:r>
          </a:p>
          <a:p>
            <a:pPr algn="ctr"/>
            <a:r>
              <a:rPr lang="en-US" sz="3600" b="1" dirty="0">
                <a:latin typeface="Oswald" panose="00000500000000000000" pitchFamily="2" charset="0"/>
              </a:rPr>
              <a:t>data dependencies</a:t>
            </a:r>
          </a:p>
        </p:txBody>
      </p:sp>
    </p:spTree>
    <p:extLst>
      <p:ext uri="{BB962C8B-B14F-4D97-AF65-F5344CB8AC3E}">
        <p14:creationId xmlns:p14="http://schemas.microsoft.com/office/powerpoint/2010/main" val="79066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ntroduction to renv • renv">
            <a:extLst>
              <a:ext uri="{FF2B5EF4-FFF2-40B4-BE49-F238E27FC236}">
                <a16:creationId xmlns:a16="http://schemas.microsoft.com/office/drawing/2014/main" id="{35E4B1AD-3C06-F726-F70D-F89250486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817" y="2187480"/>
            <a:ext cx="5829300" cy="36766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CAE28A-4AA7-BF78-3933-CC6905BF29C9}"/>
              </a:ext>
            </a:extLst>
          </p:cNvPr>
          <p:cNvSpPr txBox="1"/>
          <p:nvPr/>
        </p:nvSpPr>
        <p:spPr>
          <a:xfrm>
            <a:off x="8222330" y="2924893"/>
            <a:ext cx="3252642" cy="1754326"/>
          </a:xfrm>
          <a:prstGeom prst="rect">
            <a:avLst/>
          </a:prstGeom>
          <a:noFill/>
        </p:spPr>
        <p:txBody>
          <a:bodyPr wrap="square" rtlCol="0">
            <a:spAutoFit/>
          </a:bodyPr>
          <a:lstStyle/>
          <a:p>
            <a:pPr algn="ctr"/>
            <a:r>
              <a:rPr lang="en-US" sz="3600" dirty="0">
                <a:latin typeface="Oswald" panose="00000500000000000000" pitchFamily="2" charset="0"/>
              </a:rPr>
              <a:t>manage </a:t>
            </a:r>
          </a:p>
          <a:p>
            <a:pPr algn="ctr"/>
            <a:r>
              <a:rPr lang="en-US" sz="3600" b="1" dirty="0">
                <a:latin typeface="Oswald" panose="00000500000000000000" pitchFamily="2" charset="0"/>
              </a:rPr>
              <a:t>package dependencies</a:t>
            </a:r>
          </a:p>
        </p:txBody>
      </p:sp>
      <p:sp>
        <p:nvSpPr>
          <p:cNvPr id="3" name="TextBox 2">
            <a:extLst>
              <a:ext uri="{FF2B5EF4-FFF2-40B4-BE49-F238E27FC236}">
                <a16:creationId xmlns:a16="http://schemas.microsoft.com/office/drawing/2014/main" id="{77E53A3B-E3D7-10B8-340E-F480FE106C5C}"/>
              </a:ext>
            </a:extLst>
          </p:cNvPr>
          <p:cNvSpPr txBox="1"/>
          <p:nvPr/>
        </p:nvSpPr>
        <p:spPr>
          <a:xfrm>
            <a:off x="8659135" y="923191"/>
            <a:ext cx="2561920" cy="1446550"/>
          </a:xfrm>
          <a:prstGeom prst="rect">
            <a:avLst/>
          </a:prstGeom>
          <a:noFill/>
        </p:spPr>
        <p:txBody>
          <a:bodyPr wrap="none" rtlCol="0">
            <a:spAutoFit/>
          </a:bodyPr>
          <a:lstStyle/>
          <a:p>
            <a:pPr algn="ctr"/>
            <a:r>
              <a:rPr lang="en-US" sz="4800" dirty="0" err="1">
                <a:latin typeface="Oswald" panose="00000500000000000000" pitchFamily="2" charset="0"/>
              </a:rPr>
              <a:t>renv</a:t>
            </a:r>
            <a:r>
              <a:rPr lang="en-US" sz="4000" dirty="0">
                <a:latin typeface="Oswald" panose="00000500000000000000" pitchFamily="2" charset="0"/>
              </a:rPr>
              <a:t> </a:t>
            </a:r>
          </a:p>
          <a:p>
            <a:pPr algn="ctr"/>
            <a:r>
              <a:rPr lang="en-US" sz="4000" dirty="0">
                <a:latin typeface="Oswald" panose="00000500000000000000" pitchFamily="2" charset="0"/>
              </a:rPr>
              <a:t>package in R</a:t>
            </a:r>
          </a:p>
        </p:txBody>
      </p:sp>
      <p:pic>
        <p:nvPicPr>
          <p:cNvPr id="3074" name="Picture 2" descr="Project Environments • renv">
            <a:extLst>
              <a:ext uri="{FF2B5EF4-FFF2-40B4-BE49-F238E27FC236}">
                <a16:creationId xmlns:a16="http://schemas.microsoft.com/office/drawing/2014/main" id="{BFE58FFD-9006-3FA0-A6B1-FD26B72CFD08}"/>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03745" y="4435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1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A24BCA-8C2B-8B1B-8B68-70775E9C98C9}"/>
              </a:ext>
            </a:extLst>
          </p:cNvPr>
          <p:cNvPicPr>
            <a:picLocks noChangeAspect="1"/>
          </p:cNvPicPr>
          <p:nvPr/>
        </p:nvPicPr>
        <p:blipFill>
          <a:blip r:embed="rId2"/>
          <a:stretch>
            <a:fillRect/>
          </a:stretch>
        </p:blipFill>
        <p:spPr>
          <a:xfrm>
            <a:off x="389962" y="1448804"/>
            <a:ext cx="6914235" cy="4972839"/>
          </a:xfrm>
          <a:prstGeom prst="rect">
            <a:avLst/>
          </a:prstGeom>
        </p:spPr>
      </p:pic>
      <p:sp>
        <p:nvSpPr>
          <p:cNvPr id="4" name="TextBox 3">
            <a:extLst>
              <a:ext uri="{FF2B5EF4-FFF2-40B4-BE49-F238E27FC236}">
                <a16:creationId xmlns:a16="http://schemas.microsoft.com/office/drawing/2014/main" id="{43B2F3E9-A701-9983-9901-988EC321B588}"/>
              </a:ext>
            </a:extLst>
          </p:cNvPr>
          <p:cNvSpPr txBox="1"/>
          <p:nvPr/>
        </p:nvSpPr>
        <p:spPr>
          <a:xfrm>
            <a:off x="8412686" y="787084"/>
            <a:ext cx="2561919" cy="1446550"/>
          </a:xfrm>
          <a:prstGeom prst="rect">
            <a:avLst/>
          </a:prstGeom>
          <a:noFill/>
        </p:spPr>
        <p:txBody>
          <a:bodyPr wrap="none" rtlCol="0">
            <a:spAutoFit/>
          </a:bodyPr>
          <a:lstStyle/>
          <a:p>
            <a:pPr algn="ctr"/>
            <a:r>
              <a:rPr lang="en-US" sz="4800" dirty="0">
                <a:latin typeface="Oswald" panose="00000500000000000000" pitchFamily="2" charset="0"/>
              </a:rPr>
              <a:t>targets</a:t>
            </a:r>
            <a:r>
              <a:rPr lang="en-US" sz="4000" dirty="0">
                <a:latin typeface="Oswald" panose="00000500000000000000" pitchFamily="2" charset="0"/>
              </a:rPr>
              <a:t> </a:t>
            </a:r>
          </a:p>
          <a:p>
            <a:pPr algn="ctr"/>
            <a:r>
              <a:rPr lang="en-US" sz="4000" dirty="0">
                <a:latin typeface="Oswald" panose="00000500000000000000" pitchFamily="2" charset="0"/>
              </a:rPr>
              <a:t>package in R</a:t>
            </a:r>
          </a:p>
        </p:txBody>
      </p:sp>
      <p:sp>
        <p:nvSpPr>
          <p:cNvPr id="5" name="TextBox 4">
            <a:extLst>
              <a:ext uri="{FF2B5EF4-FFF2-40B4-BE49-F238E27FC236}">
                <a16:creationId xmlns:a16="http://schemas.microsoft.com/office/drawing/2014/main" id="{B75BF679-51C7-1E55-DE02-6EB23C9D1251}"/>
              </a:ext>
            </a:extLst>
          </p:cNvPr>
          <p:cNvSpPr txBox="1"/>
          <p:nvPr/>
        </p:nvSpPr>
        <p:spPr>
          <a:xfrm>
            <a:off x="8067325" y="3058060"/>
            <a:ext cx="3252642" cy="1754326"/>
          </a:xfrm>
          <a:prstGeom prst="rect">
            <a:avLst/>
          </a:prstGeom>
          <a:noFill/>
        </p:spPr>
        <p:txBody>
          <a:bodyPr wrap="square" rtlCol="0">
            <a:spAutoFit/>
          </a:bodyPr>
          <a:lstStyle/>
          <a:p>
            <a:pPr algn="ctr"/>
            <a:r>
              <a:rPr lang="en-US" sz="3600" dirty="0">
                <a:latin typeface="Oswald" panose="00000500000000000000" pitchFamily="2" charset="0"/>
              </a:rPr>
              <a:t>manage </a:t>
            </a:r>
          </a:p>
          <a:p>
            <a:pPr algn="ctr"/>
            <a:r>
              <a:rPr lang="en-US" sz="3600" b="1" dirty="0">
                <a:latin typeface="Oswald" panose="00000500000000000000" pitchFamily="2" charset="0"/>
              </a:rPr>
              <a:t>model dependencies</a:t>
            </a:r>
          </a:p>
        </p:txBody>
      </p:sp>
    </p:spTree>
    <p:extLst>
      <p:ext uri="{BB962C8B-B14F-4D97-AF65-F5344CB8AC3E}">
        <p14:creationId xmlns:p14="http://schemas.microsoft.com/office/powerpoint/2010/main" val="62733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958DF6-38ED-65B8-BA73-CF24D998B581}"/>
              </a:ext>
            </a:extLst>
          </p:cNvPr>
          <p:cNvSpPr txBox="1"/>
          <p:nvPr/>
        </p:nvSpPr>
        <p:spPr>
          <a:xfrm>
            <a:off x="8167153" y="2078754"/>
            <a:ext cx="3252642" cy="3600986"/>
          </a:xfrm>
          <a:prstGeom prst="rect">
            <a:avLst/>
          </a:prstGeom>
          <a:noFill/>
        </p:spPr>
        <p:txBody>
          <a:bodyPr wrap="square" rtlCol="0">
            <a:spAutoFit/>
          </a:bodyPr>
          <a:lstStyle/>
          <a:p>
            <a:pPr algn="ctr"/>
            <a:r>
              <a:rPr lang="en-US" sz="3200" dirty="0">
                <a:latin typeface="Oswald" panose="00000500000000000000" pitchFamily="2" charset="0"/>
              </a:rPr>
              <a:t>managing</a:t>
            </a:r>
          </a:p>
          <a:p>
            <a:pPr algn="ctr"/>
            <a:r>
              <a:rPr lang="en-US" sz="3600" b="1" dirty="0">
                <a:latin typeface="Oswald" panose="00000500000000000000" pitchFamily="2" charset="0"/>
              </a:rPr>
              <a:t>environment dependencies</a:t>
            </a:r>
          </a:p>
          <a:p>
            <a:pPr algn="ctr"/>
            <a:endParaRPr lang="en-US" sz="3600" b="1" dirty="0">
              <a:latin typeface="Oswald" panose="00000500000000000000" pitchFamily="2" charset="0"/>
            </a:endParaRPr>
          </a:p>
          <a:p>
            <a:pPr algn="ctr"/>
            <a:r>
              <a:rPr lang="en-US" sz="2800" dirty="0">
                <a:latin typeface="Oswald" panose="00000500000000000000" pitchFamily="2" charset="0"/>
              </a:rPr>
              <a:t>myriad language </a:t>
            </a:r>
            <a:br>
              <a:rPr lang="en-US" sz="2800" dirty="0">
                <a:latin typeface="Oswald" panose="00000500000000000000" pitchFamily="2" charset="0"/>
              </a:rPr>
            </a:br>
            <a:r>
              <a:rPr lang="en-US" sz="2800" dirty="0">
                <a:latin typeface="Oswald" panose="00000500000000000000" pitchFamily="2" charset="0"/>
              </a:rPr>
              <a:t>&amp; platform </a:t>
            </a:r>
            <a:br>
              <a:rPr lang="en-US" sz="2800" dirty="0">
                <a:latin typeface="Oswald" panose="00000500000000000000" pitchFamily="2" charset="0"/>
              </a:rPr>
            </a:br>
            <a:r>
              <a:rPr lang="en-US" sz="2800" dirty="0">
                <a:latin typeface="Oswald" panose="00000500000000000000" pitchFamily="2" charset="0"/>
              </a:rPr>
              <a:t>requirements</a:t>
            </a:r>
          </a:p>
        </p:txBody>
      </p:sp>
      <p:pic>
        <p:nvPicPr>
          <p:cNvPr id="3" name="Picture 4" descr="The Baseline Data Stack — The Different Types Of Data Stacks — Part 2 | by  Ben Rogojan | SeattleDataGuy By SeattleDataGuy | Medium">
            <a:extLst>
              <a:ext uri="{FF2B5EF4-FFF2-40B4-BE49-F238E27FC236}">
                <a16:creationId xmlns:a16="http://schemas.microsoft.com/office/drawing/2014/main" id="{654EB150-D948-04EC-65EF-FAB42FA440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557"/>
          <a:stretch/>
        </p:blipFill>
        <p:spPr bwMode="auto">
          <a:xfrm>
            <a:off x="165914" y="1642025"/>
            <a:ext cx="6455391" cy="5016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9AE1D-9B11-4A45-65C5-22113E8A83FE}"/>
              </a:ext>
            </a:extLst>
          </p:cNvPr>
          <p:cNvSpPr txBox="1"/>
          <p:nvPr/>
        </p:nvSpPr>
        <p:spPr>
          <a:xfrm>
            <a:off x="952227" y="199609"/>
            <a:ext cx="5735957" cy="1446550"/>
          </a:xfrm>
          <a:prstGeom prst="rect">
            <a:avLst/>
          </a:prstGeom>
          <a:noFill/>
        </p:spPr>
        <p:txBody>
          <a:bodyPr wrap="square" rtlCol="0">
            <a:spAutoFit/>
          </a:bodyPr>
          <a:lstStyle/>
          <a:p>
            <a:pPr algn="ctr"/>
            <a:r>
              <a:rPr lang="en-US" sz="4400" dirty="0">
                <a:latin typeface="Oswald" panose="00000500000000000000" pitchFamily="2" charset="0"/>
              </a:rPr>
              <a:t>Example Modern </a:t>
            </a:r>
            <a:br>
              <a:rPr lang="en-US" sz="4400" dirty="0">
                <a:latin typeface="Oswald" panose="00000500000000000000" pitchFamily="2" charset="0"/>
              </a:rPr>
            </a:br>
            <a:r>
              <a:rPr lang="en-US" sz="4400" dirty="0">
                <a:latin typeface="Oswald" panose="00000500000000000000" pitchFamily="2" charset="0"/>
              </a:rPr>
              <a:t>Data Engineering Stack</a:t>
            </a:r>
          </a:p>
        </p:txBody>
      </p:sp>
    </p:spTree>
    <p:extLst>
      <p:ext uri="{BB962C8B-B14F-4D97-AF65-F5344CB8AC3E}">
        <p14:creationId xmlns:p14="http://schemas.microsoft.com/office/powerpoint/2010/main" val="35584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9" name="Rectangle 516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185CDF-5FE7-2CC5-519B-554746AF7FD7}"/>
              </a:ext>
            </a:extLst>
          </p:cNvPr>
          <p:cNvSpPr>
            <a:spLocks noGrp="1"/>
          </p:cNvSpPr>
          <p:nvPr>
            <p:ph type="title"/>
          </p:nvPr>
        </p:nvSpPr>
        <p:spPr>
          <a:xfrm>
            <a:off x="518417" y="2373639"/>
            <a:ext cx="4477609" cy="3349949"/>
          </a:xfrm>
        </p:spPr>
        <p:txBody>
          <a:bodyPr vert="horz" lIns="91440" tIns="45720" rIns="91440" bIns="45720" rtlCol="0" anchor="b">
            <a:normAutofit/>
          </a:bodyPr>
          <a:lstStyle/>
          <a:p>
            <a:pPr algn="ctr"/>
            <a:r>
              <a:rPr lang="en-US" sz="4800" b="1" dirty="0">
                <a:solidFill>
                  <a:schemeClr val="bg1"/>
                </a:solidFill>
                <a:latin typeface="Oswald" panose="00000500000000000000" pitchFamily="2" charset="0"/>
              </a:rPr>
              <a:t>The </a:t>
            </a:r>
            <a:br>
              <a:rPr lang="en-US" sz="4800" b="1" dirty="0">
                <a:solidFill>
                  <a:schemeClr val="bg1"/>
                </a:solidFill>
                <a:latin typeface="Oswald" panose="00000500000000000000" pitchFamily="2" charset="0"/>
              </a:rPr>
            </a:br>
            <a:r>
              <a:rPr lang="en-US" sz="4800" b="1" dirty="0">
                <a:solidFill>
                  <a:schemeClr val="bg1"/>
                </a:solidFill>
                <a:latin typeface="Oswald" panose="00000500000000000000" pitchFamily="2" charset="0"/>
              </a:rPr>
              <a:t>Reproducibility Crisis in </a:t>
            </a:r>
            <a:br>
              <a:rPr lang="en-US" sz="4800" b="1" dirty="0">
                <a:solidFill>
                  <a:schemeClr val="bg1"/>
                </a:solidFill>
                <a:latin typeface="Oswald" panose="00000500000000000000" pitchFamily="2" charset="0"/>
              </a:rPr>
            </a:br>
            <a:r>
              <a:rPr lang="en-US" sz="4800" b="1" dirty="0">
                <a:solidFill>
                  <a:schemeClr val="bg1"/>
                </a:solidFill>
                <a:latin typeface="Oswald" panose="00000500000000000000" pitchFamily="2" charset="0"/>
              </a:rPr>
              <a:t>Science </a:t>
            </a:r>
          </a:p>
        </p:txBody>
      </p:sp>
      <p:grpSp>
        <p:nvGrpSpPr>
          <p:cNvPr id="5171" name="Group 5170">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5172" name="Freeform: Shape 5171">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173" name="Freeform: Shape 517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5175" name="Oval 5174">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7" name="Oval 5176">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9" name="Oval 5178">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1" name="Oval 5180">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3" name="Oval 5182">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5" name="Oval 5184">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7" name="Oval 5186">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9" name="Oval 5188">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1,500 scientists lift the lid on reproducibility | Nature">
            <a:extLst>
              <a:ext uri="{FF2B5EF4-FFF2-40B4-BE49-F238E27FC236}">
                <a16:creationId xmlns:a16="http://schemas.microsoft.com/office/drawing/2014/main" id="{9E7878B9-E675-7C20-8293-0C0C54138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15" r="-3" b="-3"/>
          <a:stretch/>
        </p:blipFill>
        <p:spPr bwMode="auto">
          <a:xfrm>
            <a:off x="5324097" y="813233"/>
            <a:ext cx="2104795" cy="1877601"/>
          </a:xfrm>
          <a:prstGeom prst="rect">
            <a:avLst/>
          </a:prstGeom>
          <a:noFill/>
          <a:extLst>
            <a:ext uri="{909E8E84-426E-40DD-AFC4-6F175D3DCCD1}">
              <a14:hiddenFill xmlns:a14="http://schemas.microsoft.com/office/drawing/2010/main">
                <a:solidFill>
                  <a:srgbClr val="FFFFFF"/>
                </a:solidFill>
              </a14:hiddenFill>
            </a:ext>
          </a:extLst>
        </p:spPr>
      </p:pic>
      <p:grpSp>
        <p:nvGrpSpPr>
          <p:cNvPr id="519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5192" name="Freeform: Shape 519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93" name="Freeform: Shape 519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94" name="Freeform: Shape 519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95" name="Freeform: Shape 519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96" name="Freeform: Shape 519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124" name="Picture 4" descr="No Evidence for a Replicability Crisis in Psychological Science">
            <a:extLst>
              <a:ext uri="{FF2B5EF4-FFF2-40B4-BE49-F238E27FC236}">
                <a16:creationId xmlns:a16="http://schemas.microsoft.com/office/drawing/2014/main" id="{7EB1BA30-3815-8E82-916E-AE43C4D413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498" b="-2"/>
          <a:stretch/>
        </p:blipFill>
        <p:spPr bwMode="auto">
          <a:xfrm>
            <a:off x="9690997" y="552960"/>
            <a:ext cx="1820681" cy="1820679"/>
          </a:xfrm>
          <a:prstGeom prst="rect">
            <a:avLst/>
          </a:prstGeom>
          <a:noFill/>
          <a:extLst>
            <a:ext uri="{909E8E84-426E-40DD-AFC4-6F175D3DCCD1}">
              <a14:hiddenFill xmlns:a14="http://schemas.microsoft.com/office/drawing/2010/main">
                <a:solidFill>
                  <a:srgbClr val="FFFFFF"/>
                </a:solidFill>
              </a14:hiddenFill>
            </a:ext>
          </a:extLst>
        </p:spPr>
      </p:pic>
      <p:sp>
        <p:nvSpPr>
          <p:cNvPr id="5198" name="Oval 5197">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ow to Overcome the Science Reproducibility Crisis | The Fourth Revolution  Blog">
            <a:extLst>
              <a:ext uri="{FF2B5EF4-FFF2-40B4-BE49-F238E27FC236}">
                <a16:creationId xmlns:a16="http://schemas.microsoft.com/office/drawing/2014/main" id="{77543FAC-4EDF-A875-DA3C-AF33DDA6DFD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 r="-1" b="-1"/>
          <a:stretch/>
        </p:blipFill>
        <p:spPr bwMode="auto">
          <a:xfrm>
            <a:off x="7678255" y="3599955"/>
            <a:ext cx="2560781" cy="199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48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828817" y="711230"/>
            <a:ext cx="5741765"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FFFFFF"/>
                </a:solidFill>
                <a:effectLst/>
                <a:uLnTx/>
                <a:uFillTx/>
                <a:latin typeface="Euphemia" panose="020B0503040102020104" pitchFamily="34" charset="0"/>
                <a:ea typeface="+mn-ea"/>
                <a:cs typeface="+mn-cs"/>
              </a:rPr>
              <a:t>d</a:t>
            </a:r>
            <a:r>
              <a:rPr kumimoji="0" lang="en-US" sz="8000" b="1" i="0" u="none" strike="noStrike" kern="1200" cap="none" spc="0" normalizeH="0" baseline="0" noProof="0" dirty="0" err="1">
                <a:ln>
                  <a:noFill/>
                </a:ln>
                <a:solidFill>
                  <a:srgbClr val="FFFFFF"/>
                </a:solidFill>
                <a:effectLst/>
                <a:uLnTx/>
                <a:uFillTx/>
                <a:latin typeface="Euphemia" panose="020B0503040102020104" pitchFamily="34" charset="0"/>
                <a:ea typeface="+mn-ea"/>
                <a:cs typeface="+mn-cs"/>
              </a:rPr>
              <a:t>atagood</a:t>
            </a:r>
            <a:r>
              <a:rPr kumimoji="0" lang="en-US" sz="8000" b="1" i="0" u="none" strike="noStrike" kern="1200" cap="none" spc="0" normalizeH="0" baseline="0" noProof="0" dirty="0">
                <a:ln>
                  <a:noFill/>
                </a:ln>
                <a:solidFill>
                  <a:srgbClr val="FFFFFF"/>
                </a:solidFill>
                <a:effectLst/>
                <a:uLnTx/>
                <a:uFillTx/>
                <a:latin typeface="Euphemia" panose="020B0503040102020104" pitchFamily="34" charset="0"/>
                <a:ea typeface="+mn-ea"/>
                <a:cs typeface="+mn-cs"/>
              </a:rPr>
              <a:t>(r)</a:t>
            </a:r>
          </a:p>
        </p:txBody>
      </p:sp>
      <p:sp>
        <p:nvSpPr>
          <p:cNvPr id="2" name="TextBox 1">
            <a:extLst>
              <a:ext uri="{FF2B5EF4-FFF2-40B4-BE49-F238E27FC236}">
                <a16:creationId xmlns:a16="http://schemas.microsoft.com/office/drawing/2014/main" id="{2946626A-1950-E8C6-E6B3-FA24FA0C5696}"/>
              </a:ext>
            </a:extLst>
          </p:cNvPr>
          <p:cNvSpPr txBox="1"/>
          <p:nvPr/>
        </p:nvSpPr>
        <p:spPr>
          <a:xfrm>
            <a:off x="1814606" y="2950983"/>
            <a:ext cx="8307238" cy="280076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2CC"/>
                </a:solidFill>
                <a:effectLst/>
                <a:uLnTx/>
                <a:uFillTx/>
                <a:latin typeface="Euphemia" panose="020B0503040102020104" pitchFamily="34" charset="0"/>
                <a:ea typeface="+mn-ea"/>
                <a:cs typeface="+mn-cs"/>
              </a:rPr>
              <a:t>R package to</a:t>
            </a:r>
            <a:br>
              <a:rPr lang="en-US" sz="4400" b="1" dirty="0">
                <a:solidFill>
                  <a:srgbClr val="FFF2CC"/>
                </a:solidFill>
                <a:latin typeface="Euphemia" panose="020B0503040102020104" pitchFamily="34" charset="0"/>
              </a:rPr>
            </a:br>
            <a:r>
              <a:rPr lang="en-US" sz="4400" b="1" dirty="0">
                <a:solidFill>
                  <a:srgbClr val="FFFFFF"/>
                </a:solidFill>
                <a:latin typeface="Euphemia" panose="020B0503040102020104" pitchFamily="34" charset="0"/>
              </a:rPr>
              <a:t>simplify </a:t>
            </a:r>
            <a:r>
              <a:rPr kumimoji="0" lang="en-US" sz="4400" b="1" i="0" u="none" strike="noStrike" kern="1200" cap="none" spc="0" normalizeH="0" baseline="0" noProof="0" dirty="0">
                <a:ln>
                  <a:noFill/>
                </a:ln>
                <a:solidFill>
                  <a:srgbClr val="FFFFFF"/>
                </a:solidFill>
                <a:effectLst/>
                <a:uLnTx/>
                <a:uFillTx/>
                <a:latin typeface="Euphemia" panose="020B0503040102020104" pitchFamily="34" charset="0"/>
                <a:ea typeface="+mn-ea"/>
                <a:cs typeface="+mn-cs"/>
              </a:rPr>
              <a:t>quality assurance </a:t>
            </a:r>
            <a:r>
              <a:rPr kumimoji="0" lang="en-US" sz="4400" b="1" i="0" u="none" strike="noStrike" kern="1200" cap="none" spc="0" normalizeH="0" baseline="0" noProof="0" dirty="0">
                <a:ln>
                  <a:noFill/>
                </a:ln>
                <a:solidFill>
                  <a:srgbClr val="FFF2CC"/>
                </a:solidFill>
                <a:effectLst/>
                <a:uLnTx/>
                <a:uFillTx/>
                <a:latin typeface="Euphemia" panose="020B05030401020201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Euphemia" panose="020B0503040102020104" pitchFamily="34" charset="0"/>
                <a:ea typeface="+mn-ea"/>
                <a:cs typeface="+mn-cs"/>
              </a:rPr>
              <a:t>&amp; automate documentation</a:t>
            </a:r>
            <a:br>
              <a:rPr kumimoji="0" lang="en-US" sz="4400" b="1" i="0" u="none" strike="noStrike" kern="1200" cap="none" spc="0" normalizeH="0" baseline="0" noProof="0" dirty="0">
                <a:ln>
                  <a:noFill/>
                </a:ln>
                <a:solidFill>
                  <a:srgbClr val="FFF2CC"/>
                </a:solidFill>
                <a:effectLst/>
                <a:uLnTx/>
                <a:uFillTx/>
                <a:latin typeface="Euphemia" panose="020B0503040102020104" pitchFamily="34" charset="0"/>
                <a:ea typeface="+mn-ea"/>
                <a:cs typeface="+mn-cs"/>
              </a:rPr>
            </a:br>
            <a:r>
              <a:rPr kumimoji="0" lang="en-US" sz="4400" b="1" i="0" u="none" strike="noStrike" kern="1200" cap="none" spc="0" normalizeH="0" baseline="0" noProof="0" dirty="0">
                <a:ln>
                  <a:noFill/>
                </a:ln>
                <a:solidFill>
                  <a:srgbClr val="FFF2CC"/>
                </a:solidFill>
                <a:effectLst/>
                <a:uLnTx/>
                <a:uFillTx/>
                <a:latin typeface="Euphemia" panose="020B0503040102020104" pitchFamily="34" charset="0"/>
                <a:ea typeface="+mn-ea"/>
                <a:cs typeface="+mn-cs"/>
              </a:rPr>
              <a:t>in </a:t>
            </a:r>
            <a:r>
              <a:rPr lang="en-US" sz="4400" b="1" dirty="0">
                <a:solidFill>
                  <a:srgbClr val="FFF2CC"/>
                </a:solidFill>
                <a:latin typeface="Euphemia" panose="020B0503040102020104" pitchFamily="34" charset="0"/>
              </a:rPr>
              <a:t>the</a:t>
            </a:r>
            <a:r>
              <a:rPr kumimoji="0" lang="en-US" sz="4400" b="1" i="0" u="none" strike="noStrike" kern="1200" cap="none" spc="0" normalizeH="0" baseline="0" noProof="0" dirty="0">
                <a:ln>
                  <a:noFill/>
                </a:ln>
                <a:solidFill>
                  <a:srgbClr val="FFF2CC"/>
                </a:solidFill>
                <a:effectLst/>
                <a:uLnTx/>
                <a:uFillTx/>
                <a:latin typeface="Euphemia" panose="020B0503040102020104" pitchFamily="34" charset="0"/>
                <a:ea typeface="+mn-ea"/>
                <a:cs typeface="+mn-cs"/>
              </a:rPr>
              <a:t> data pipeline</a:t>
            </a:r>
          </a:p>
        </p:txBody>
      </p:sp>
    </p:spTree>
    <p:extLst>
      <p:ext uri="{BB962C8B-B14F-4D97-AF65-F5344CB8AC3E}">
        <p14:creationId xmlns:p14="http://schemas.microsoft.com/office/powerpoint/2010/main" val="206817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323544" y="825768"/>
            <a:ext cx="6949338" cy="505587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dirty="0" err="1">
                <a:ln>
                  <a:noFill/>
                </a:ln>
                <a:solidFill>
                  <a:schemeClr val="bg1"/>
                </a:solidFill>
                <a:effectLst/>
                <a:uLnTx/>
                <a:uFillTx/>
                <a:latin typeface="Euphemia" panose="020B0503040102020104" pitchFamily="34" charset="0"/>
                <a:ea typeface="+mn-ea"/>
                <a:cs typeface="+mn-cs"/>
              </a:rPr>
              <a:t>data</a:t>
            </a:r>
            <a:r>
              <a:rPr kumimoji="0" lang="en-US" sz="6600" b="1" i="0" u="none" strike="noStrike" kern="1200" cap="none" spc="0" normalizeH="0" baseline="0" noProof="0" dirty="0" err="1">
                <a:ln>
                  <a:noFill/>
                </a:ln>
                <a:solidFill>
                  <a:prstClr val="white"/>
                </a:solidFill>
                <a:effectLst/>
                <a:uLnTx/>
                <a:uFillTx/>
                <a:latin typeface="Euphemia" panose="020B0503040102020104" pitchFamily="34" charset="0"/>
                <a:ea typeface="+mn-ea"/>
                <a:cs typeface="+mn-cs"/>
              </a:rPr>
              <a:t>good</a:t>
            </a:r>
            <a:r>
              <a:rPr kumimoji="0" lang="en-US" sz="66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6600" b="1" dirty="0">
              <a:solidFill>
                <a:prstClr val="white"/>
              </a:solidFill>
              <a:latin typeface="Euphemia" panose="020B0503040102020104" pitchFamily="34"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400" i="0" u="none" strike="noStrike" kern="1200" cap="none" spc="0" normalizeH="0" baseline="0" noProof="0" dirty="0" err="1">
                <a:ln>
                  <a:noFill/>
                </a:ln>
                <a:solidFill>
                  <a:schemeClr val="bg1"/>
                </a:solidFill>
                <a:effectLst/>
                <a:uLnTx/>
                <a:uFillTx/>
                <a:latin typeface="Roboto Mono" panose="00000009000000000000" pitchFamily="49" charset="0"/>
                <a:ea typeface="Roboto Mono" panose="00000009000000000000" pitchFamily="49" charset="0"/>
              </a:rPr>
              <a:t>gooder</a:t>
            </a:r>
            <a:r>
              <a:rPr kumimoji="0" lang="en-US" sz="4400" i="0" u="none" strike="noStrike" kern="1200" cap="none" spc="0" normalizeH="0" baseline="0" noProof="0" dirty="0">
                <a:ln>
                  <a:noFill/>
                </a:ln>
                <a:solidFill>
                  <a:schemeClr val="bg1"/>
                </a:solidFill>
                <a:effectLst/>
                <a:uLnTx/>
                <a:uFillTx/>
                <a:latin typeface="Roboto Mono" panose="00000009000000000000" pitchFamily="49" charset="0"/>
                <a:ea typeface="Roboto Mono" panose="00000009000000000000" pitchFamily="49" charset="0"/>
              </a:rPr>
              <a:t> documentation</a:t>
            </a:r>
            <a:endParaRPr lang="en-US" sz="4400" dirty="0">
              <a:solidFill>
                <a:schemeClr val="bg1"/>
              </a:solidFill>
              <a:latin typeface="Roboto Mono" panose="00000009000000000000" pitchFamily="49" charset="0"/>
              <a:ea typeface="Roboto Mono" panose="00000009000000000000" pitchFamily="49"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sz="4400" dirty="0">
                <a:solidFill>
                  <a:schemeClr val="bg1"/>
                </a:solidFill>
                <a:latin typeface="Roboto Mono" panose="00000009000000000000" pitchFamily="49" charset="0"/>
                <a:ea typeface="Roboto Mono" panose="00000009000000000000" pitchFamily="49" charset="0"/>
              </a:rPr>
              <a:t>+ </a:t>
            </a:r>
            <a:r>
              <a:rPr lang="en-US" sz="4400" dirty="0" err="1">
                <a:solidFill>
                  <a:schemeClr val="bg1"/>
                </a:solidFill>
                <a:latin typeface="Roboto Mono" panose="00000009000000000000" pitchFamily="49" charset="0"/>
                <a:ea typeface="Roboto Mono" panose="00000009000000000000" pitchFamily="49" charset="0"/>
              </a:rPr>
              <a:t>gooder</a:t>
            </a:r>
            <a:r>
              <a:rPr lang="en-US" sz="4400" dirty="0">
                <a:solidFill>
                  <a:schemeClr val="bg1"/>
                </a:solidFill>
                <a:latin typeface="Roboto Mono" panose="00000009000000000000" pitchFamily="49" charset="0"/>
                <a:ea typeface="Roboto Mono" panose="00000009000000000000" pitchFamily="49" charset="0"/>
              </a:rPr>
              <a:t> validation</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4400" dirty="0">
                <a:solidFill>
                  <a:schemeClr val="bg1"/>
                </a:solidFill>
                <a:latin typeface="Roboto Mono" panose="00000009000000000000" pitchFamily="49" charset="0"/>
                <a:ea typeface="Roboto Mono" panose="00000009000000000000" pitchFamily="49" charset="0"/>
              </a:rPr>
              <a:t> = </a:t>
            </a:r>
            <a:r>
              <a:rPr lang="en-US" sz="4400" dirty="0" err="1">
                <a:solidFill>
                  <a:schemeClr val="bg1"/>
                </a:solidFill>
                <a:latin typeface="Roboto Mono" panose="00000009000000000000" pitchFamily="49" charset="0"/>
                <a:ea typeface="Roboto Mono" panose="00000009000000000000" pitchFamily="49" charset="0"/>
              </a:rPr>
              <a:t>gooder</a:t>
            </a:r>
            <a:r>
              <a:rPr lang="en-US" sz="4400" dirty="0">
                <a:solidFill>
                  <a:schemeClr val="bg1"/>
                </a:solidFill>
                <a:latin typeface="Roboto Mono" panose="00000009000000000000" pitchFamily="49" charset="0"/>
                <a:ea typeface="Roboto Mono" panose="00000009000000000000" pitchFamily="49" charset="0"/>
              </a:rPr>
              <a:t> data</a:t>
            </a:r>
            <a:endParaRPr kumimoji="0" lang="en-US" sz="4400" i="0" u="none" strike="noStrike" kern="1200" cap="none" spc="0" normalizeH="0" baseline="0" noProof="0" dirty="0">
              <a:ln>
                <a:noFill/>
              </a:ln>
              <a:solidFill>
                <a:schemeClr val="bg1"/>
              </a:solidFill>
              <a:effectLst/>
              <a:uLnTx/>
              <a:uFillTx/>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1947333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C60BFA-8F33-DE39-497D-10D3873BFDBE}"/>
              </a:ext>
            </a:extLst>
          </p:cNvPr>
          <p:cNvSpPr/>
          <p:nvPr/>
        </p:nvSpPr>
        <p:spPr>
          <a:xfrm>
            <a:off x="7563394" y="0"/>
            <a:ext cx="4628606" cy="685800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4C9E073-3E7F-F17B-CFA2-B7BA6173BE67}"/>
              </a:ext>
            </a:extLst>
          </p:cNvPr>
          <p:cNvSpPr txBox="1"/>
          <p:nvPr/>
        </p:nvSpPr>
        <p:spPr>
          <a:xfrm>
            <a:off x="952227" y="199609"/>
            <a:ext cx="5735957" cy="1446550"/>
          </a:xfrm>
          <a:prstGeom prst="rect">
            <a:avLst/>
          </a:prstGeom>
          <a:noFill/>
        </p:spPr>
        <p:txBody>
          <a:bodyPr wrap="square" rtlCol="0">
            <a:spAutoFit/>
          </a:bodyPr>
          <a:lstStyle/>
          <a:p>
            <a:pPr algn="ctr"/>
            <a:r>
              <a:rPr lang="en-US" sz="4400" dirty="0">
                <a:latin typeface="Oswald" panose="00000500000000000000" pitchFamily="2" charset="0"/>
              </a:rPr>
              <a:t>Example Modern </a:t>
            </a:r>
            <a:br>
              <a:rPr lang="en-US" sz="4400" dirty="0">
                <a:latin typeface="Oswald" panose="00000500000000000000" pitchFamily="2" charset="0"/>
              </a:rPr>
            </a:br>
            <a:r>
              <a:rPr lang="en-US" sz="4400" dirty="0">
                <a:latin typeface="Oswald" panose="00000500000000000000" pitchFamily="2" charset="0"/>
              </a:rPr>
              <a:t>Data Engineering Stack</a:t>
            </a:r>
          </a:p>
        </p:txBody>
      </p:sp>
      <p:pic>
        <p:nvPicPr>
          <p:cNvPr id="10244" name="Picture 4" descr="The Baseline Data Stack — The Different Types Of Data Stacks — Part 2 | by  Ben Rogojan | SeattleDataGuy By SeattleDataGuy | Medium">
            <a:extLst>
              <a:ext uri="{FF2B5EF4-FFF2-40B4-BE49-F238E27FC236}">
                <a16:creationId xmlns:a16="http://schemas.microsoft.com/office/drawing/2014/main" id="{60B3781F-15E4-7E35-27C2-9AA9D1D451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557"/>
          <a:stretch/>
        </p:blipFill>
        <p:spPr bwMode="auto">
          <a:xfrm>
            <a:off x="165914" y="1642025"/>
            <a:ext cx="6455391" cy="5016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CDA471-23C7-B698-70CA-246C0A9DF2E2}"/>
              </a:ext>
            </a:extLst>
          </p:cNvPr>
          <p:cNvSpPr txBox="1"/>
          <p:nvPr/>
        </p:nvSpPr>
        <p:spPr>
          <a:xfrm>
            <a:off x="8611640" y="683602"/>
            <a:ext cx="2687732" cy="14465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i="0" u="none" strike="noStrike" kern="1200" cap="none" spc="0" normalizeH="0" baseline="0" noProof="0" dirty="0" err="1">
                <a:ln>
                  <a:noFill/>
                </a:ln>
                <a:solidFill>
                  <a:srgbClr val="FFFFFF"/>
                </a:solidFill>
                <a:effectLst/>
                <a:uLnTx/>
                <a:uFillTx/>
                <a:latin typeface="Oswald" panose="00000500000000000000" pitchFamily="2" charset="0"/>
              </a:rPr>
              <a:t>datagood</a:t>
            </a:r>
            <a:r>
              <a:rPr kumimoji="0" lang="en-US" sz="4400" i="0" u="none" strike="noStrike" kern="1200" cap="none" spc="0" normalizeH="0" baseline="0" noProof="0" dirty="0">
                <a:ln>
                  <a:noFill/>
                </a:ln>
                <a:solidFill>
                  <a:srgbClr val="FFFFFF"/>
                </a:solidFill>
                <a:effectLst/>
                <a:uLnTx/>
                <a:uFillTx/>
                <a:latin typeface="Oswald" panose="00000500000000000000" pitchFamily="2" charset="0"/>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srgbClr val="FFFFFF"/>
                </a:solidFill>
                <a:latin typeface="Oswald" panose="00000500000000000000" pitchFamily="2" charset="0"/>
              </a:rPr>
              <a:t>stack</a:t>
            </a:r>
            <a:endParaRPr kumimoji="0" lang="en-US" sz="4400" i="0" u="none" strike="noStrike" kern="1200" cap="none" spc="0" normalizeH="0" baseline="0" noProof="0" dirty="0">
              <a:ln>
                <a:noFill/>
              </a:ln>
              <a:solidFill>
                <a:srgbClr val="FFFFFF"/>
              </a:solidFill>
              <a:effectLst/>
              <a:uLnTx/>
              <a:uFillTx/>
              <a:latin typeface="Oswald" panose="00000500000000000000" pitchFamily="2" charset="0"/>
            </a:endParaRPr>
          </a:p>
        </p:txBody>
      </p:sp>
      <p:sp>
        <p:nvSpPr>
          <p:cNvPr id="5" name="TextBox 4">
            <a:extLst>
              <a:ext uri="{FF2B5EF4-FFF2-40B4-BE49-F238E27FC236}">
                <a16:creationId xmlns:a16="http://schemas.microsoft.com/office/drawing/2014/main" id="{8BD008DC-E3D7-78EB-3019-1E9D34B71C6D}"/>
              </a:ext>
            </a:extLst>
          </p:cNvPr>
          <p:cNvSpPr txBox="1"/>
          <p:nvPr/>
        </p:nvSpPr>
        <p:spPr>
          <a:xfrm>
            <a:off x="8752293" y="2821578"/>
            <a:ext cx="2406428" cy="1815753"/>
          </a:xfrm>
          <a:prstGeom prst="rect">
            <a:avLst/>
          </a:prstGeom>
          <a:noFill/>
        </p:spPr>
        <p:txBody>
          <a:bodyPr wrap="none" rtlCol="0">
            <a:spAutoFit/>
          </a:bodyPr>
          <a:lstStyle/>
          <a:p>
            <a:pPr algn="ctr">
              <a:lnSpc>
                <a:spcPts val="4600"/>
              </a:lnSpc>
            </a:pPr>
            <a:r>
              <a:rPr lang="en-US" sz="3200" dirty="0">
                <a:solidFill>
                  <a:srgbClr val="FFFFFF"/>
                </a:solidFill>
                <a:latin typeface="Roboto Mono" panose="00000009000000000000" pitchFamily="49" charset="0"/>
                <a:ea typeface="Roboto Mono" panose="00000009000000000000" pitchFamily="49" charset="0"/>
              </a:rPr>
              <a:t>CSV</a:t>
            </a:r>
          </a:p>
          <a:p>
            <a:pPr algn="ctr">
              <a:lnSpc>
                <a:spcPts val="4600"/>
              </a:lnSpc>
            </a:pPr>
            <a:r>
              <a:rPr lang="en-US" sz="3200" dirty="0">
                <a:solidFill>
                  <a:srgbClr val="FFFFFF"/>
                </a:solidFill>
                <a:latin typeface="Roboto Mono" panose="00000009000000000000" pitchFamily="49" charset="0"/>
                <a:ea typeface="Roboto Mono" panose="00000009000000000000" pitchFamily="49" charset="0"/>
              </a:rPr>
              <a:t>R</a:t>
            </a:r>
          </a:p>
          <a:p>
            <a:pPr algn="ctr">
              <a:lnSpc>
                <a:spcPts val="4600"/>
              </a:lnSpc>
            </a:pPr>
            <a:r>
              <a:rPr lang="en-US" sz="3200" dirty="0" err="1">
                <a:solidFill>
                  <a:srgbClr val="FFFFFF"/>
                </a:solidFill>
                <a:latin typeface="Roboto Mono" panose="00000009000000000000" pitchFamily="49" charset="0"/>
                <a:ea typeface="Roboto Mono" panose="00000009000000000000" pitchFamily="49" charset="0"/>
              </a:rPr>
              <a:t>RMarkdown</a:t>
            </a:r>
            <a:endParaRPr lang="en-US" sz="3200" dirty="0">
              <a:solidFill>
                <a:srgbClr val="FFFFFF"/>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7864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3CA5-2E0C-B9E1-D1EE-9B689E76A31B}"/>
              </a:ext>
            </a:extLst>
          </p:cNvPr>
          <p:cNvSpPr>
            <a:spLocks noGrp="1"/>
          </p:cNvSpPr>
          <p:nvPr>
            <p:ph type="title"/>
          </p:nvPr>
        </p:nvSpPr>
        <p:spPr/>
        <p:txBody>
          <a:bodyPr/>
          <a:lstStyle/>
          <a:p>
            <a:r>
              <a:rPr lang="en-US" dirty="0"/>
              <a:t>TYPICAL DATA WORKFLOW</a:t>
            </a:r>
          </a:p>
        </p:txBody>
      </p:sp>
      <p:sp>
        <p:nvSpPr>
          <p:cNvPr id="3" name="Text Placeholder 2">
            <a:extLst>
              <a:ext uri="{FF2B5EF4-FFF2-40B4-BE49-F238E27FC236}">
                <a16:creationId xmlns:a16="http://schemas.microsoft.com/office/drawing/2014/main" id="{55051D31-B311-314B-46CA-E6F2754323F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63427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ED3A3-4BC8-04DA-BFB2-D1494459021C}"/>
              </a:ext>
            </a:extLst>
          </p:cNvPr>
          <p:cNvSpPr txBox="1"/>
          <p:nvPr/>
        </p:nvSpPr>
        <p:spPr>
          <a:xfrm>
            <a:off x="194590" y="3361955"/>
            <a:ext cx="79701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t>raw</a:t>
            </a:r>
            <a:b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br>
            <a: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t>data</a:t>
            </a:r>
          </a:p>
        </p:txBody>
      </p:sp>
      <p:sp>
        <p:nvSpPr>
          <p:cNvPr id="3" name="TextBox 2">
            <a:extLst>
              <a:ext uri="{FF2B5EF4-FFF2-40B4-BE49-F238E27FC236}">
                <a16:creationId xmlns:a16="http://schemas.microsoft.com/office/drawing/2014/main" id="{F2766072-0886-C617-6E53-5E2469FE1315}"/>
              </a:ext>
            </a:extLst>
          </p:cNvPr>
          <p:cNvSpPr txBox="1"/>
          <p:nvPr/>
        </p:nvSpPr>
        <p:spPr>
          <a:xfrm>
            <a:off x="1301955" y="2005877"/>
            <a:ext cx="13003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ingestion</a:t>
            </a:r>
          </a:p>
        </p:txBody>
      </p:sp>
      <p:cxnSp>
        <p:nvCxnSpPr>
          <p:cNvPr id="4" name="Straight Connector 3">
            <a:extLst>
              <a:ext uri="{FF2B5EF4-FFF2-40B4-BE49-F238E27FC236}">
                <a16:creationId xmlns:a16="http://schemas.microsoft.com/office/drawing/2014/main" id="{72ACE7FD-C880-6A75-8BC2-F781CD4BAFBC}"/>
              </a:ext>
            </a:extLst>
          </p:cNvPr>
          <p:cNvCxnSpPr>
            <a:cxnSpLocks/>
          </p:cNvCxnSpPr>
          <p:nvPr/>
        </p:nvCxnSpPr>
        <p:spPr>
          <a:xfrm flipV="1">
            <a:off x="1132549" y="3695357"/>
            <a:ext cx="10644497" cy="20541"/>
          </a:xfrm>
          <a:prstGeom prst="line">
            <a:avLst/>
          </a:prstGeom>
          <a:ln w="158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7794986-206E-1852-61BD-56EFF83E8913}"/>
              </a:ext>
            </a:extLst>
          </p:cNvPr>
          <p:cNvSpPr/>
          <p:nvPr/>
        </p:nvSpPr>
        <p:spPr>
          <a:xfrm>
            <a:off x="1872274" y="3625322"/>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B0618AF1-62B0-D460-DE71-2E86F4681AD4}"/>
              </a:ext>
            </a:extLst>
          </p:cNvPr>
          <p:cNvCxnSpPr>
            <a:cxnSpLocks/>
            <a:stCxn id="3" idx="2"/>
          </p:cNvCxnSpPr>
          <p:nvPr/>
        </p:nvCxnSpPr>
        <p:spPr>
          <a:xfrm>
            <a:off x="1952133" y="2405987"/>
            <a:ext cx="6453" cy="1138167"/>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14C4FF8-CD95-C397-792D-F62C7150D362}"/>
              </a:ext>
            </a:extLst>
          </p:cNvPr>
          <p:cNvSpPr/>
          <p:nvPr/>
        </p:nvSpPr>
        <p:spPr>
          <a:xfrm>
            <a:off x="2741759" y="3622544"/>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541AFBD6-5344-8612-09F4-F55BD041D5AC}"/>
              </a:ext>
            </a:extLst>
          </p:cNvPr>
          <p:cNvCxnSpPr>
            <a:cxnSpLocks/>
          </p:cNvCxnSpPr>
          <p:nvPr/>
        </p:nvCxnSpPr>
        <p:spPr>
          <a:xfrm flipV="1">
            <a:off x="2825254" y="3868271"/>
            <a:ext cx="0" cy="1151631"/>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B0C0981-222C-924C-F418-B62A682878AD}"/>
              </a:ext>
            </a:extLst>
          </p:cNvPr>
          <p:cNvSpPr txBox="1"/>
          <p:nvPr/>
        </p:nvSpPr>
        <p:spPr>
          <a:xfrm>
            <a:off x="2183021" y="4973624"/>
            <a:ext cx="14109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wrangling</a:t>
            </a:r>
          </a:p>
        </p:txBody>
      </p:sp>
      <p:sp>
        <p:nvSpPr>
          <p:cNvPr id="32" name="TextBox 31">
            <a:extLst>
              <a:ext uri="{FF2B5EF4-FFF2-40B4-BE49-F238E27FC236}">
                <a16:creationId xmlns:a16="http://schemas.microsoft.com/office/drawing/2014/main" id="{A473AE67-A654-0BDB-9546-6798378450CC}"/>
              </a:ext>
            </a:extLst>
          </p:cNvPr>
          <p:cNvSpPr txBox="1"/>
          <p:nvPr/>
        </p:nvSpPr>
        <p:spPr>
          <a:xfrm>
            <a:off x="2843872" y="2000800"/>
            <a:ext cx="209384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standardization</a:t>
            </a:r>
          </a:p>
        </p:txBody>
      </p:sp>
      <p:sp>
        <p:nvSpPr>
          <p:cNvPr id="33" name="Oval 32">
            <a:extLst>
              <a:ext uri="{FF2B5EF4-FFF2-40B4-BE49-F238E27FC236}">
                <a16:creationId xmlns:a16="http://schemas.microsoft.com/office/drawing/2014/main" id="{156B90C8-0193-E1A6-1E45-935FDFF0F63B}"/>
              </a:ext>
            </a:extLst>
          </p:cNvPr>
          <p:cNvSpPr/>
          <p:nvPr/>
        </p:nvSpPr>
        <p:spPr>
          <a:xfrm>
            <a:off x="3698911" y="3613154"/>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34" name="Straight Arrow Connector 33">
            <a:extLst>
              <a:ext uri="{FF2B5EF4-FFF2-40B4-BE49-F238E27FC236}">
                <a16:creationId xmlns:a16="http://schemas.microsoft.com/office/drawing/2014/main" id="{F5C56E81-5555-C751-944C-692EBE957C1D}"/>
              </a:ext>
            </a:extLst>
          </p:cNvPr>
          <p:cNvCxnSpPr>
            <a:cxnSpLocks/>
          </p:cNvCxnSpPr>
          <p:nvPr/>
        </p:nvCxnSpPr>
        <p:spPr>
          <a:xfrm>
            <a:off x="3810134" y="2451283"/>
            <a:ext cx="0" cy="107679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C939EC81-0390-2DCD-19D6-E0357DACDA67}"/>
              </a:ext>
            </a:extLst>
          </p:cNvPr>
          <p:cNvSpPr/>
          <p:nvPr/>
        </p:nvSpPr>
        <p:spPr>
          <a:xfrm>
            <a:off x="4754835" y="3618102"/>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36" name="Straight Arrow Connector 35">
            <a:extLst>
              <a:ext uri="{FF2B5EF4-FFF2-40B4-BE49-F238E27FC236}">
                <a16:creationId xmlns:a16="http://schemas.microsoft.com/office/drawing/2014/main" id="{2FEA856F-F9AA-56DE-BE70-2B1DBE93A4F3}"/>
              </a:ext>
            </a:extLst>
          </p:cNvPr>
          <p:cNvCxnSpPr>
            <a:cxnSpLocks/>
          </p:cNvCxnSpPr>
          <p:nvPr/>
        </p:nvCxnSpPr>
        <p:spPr>
          <a:xfrm flipV="1">
            <a:off x="4838330" y="3863829"/>
            <a:ext cx="0" cy="1151631"/>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16F9CA8-0212-E531-481F-042A172B783C}"/>
              </a:ext>
            </a:extLst>
          </p:cNvPr>
          <p:cNvSpPr txBox="1"/>
          <p:nvPr/>
        </p:nvSpPr>
        <p:spPr>
          <a:xfrm>
            <a:off x="4205715" y="4996162"/>
            <a:ext cx="128112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cleaning</a:t>
            </a:r>
          </a:p>
        </p:txBody>
      </p:sp>
      <p:sp>
        <p:nvSpPr>
          <p:cNvPr id="39" name="TextBox 38">
            <a:extLst>
              <a:ext uri="{FF2B5EF4-FFF2-40B4-BE49-F238E27FC236}">
                <a16:creationId xmlns:a16="http://schemas.microsoft.com/office/drawing/2014/main" id="{A7524A48-D6FA-0C53-47FB-D0276D249633}"/>
              </a:ext>
            </a:extLst>
          </p:cNvPr>
          <p:cNvSpPr txBox="1"/>
          <p:nvPr/>
        </p:nvSpPr>
        <p:spPr>
          <a:xfrm>
            <a:off x="5220993" y="2025876"/>
            <a:ext cx="159691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enrichment</a:t>
            </a:r>
          </a:p>
        </p:txBody>
      </p:sp>
      <p:sp>
        <p:nvSpPr>
          <p:cNvPr id="40" name="Oval 39">
            <a:extLst>
              <a:ext uri="{FF2B5EF4-FFF2-40B4-BE49-F238E27FC236}">
                <a16:creationId xmlns:a16="http://schemas.microsoft.com/office/drawing/2014/main" id="{68188B06-B5B7-D849-C6D4-81876A6DA670}"/>
              </a:ext>
            </a:extLst>
          </p:cNvPr>
          <p:cNvSpPr/>
          <p:nvPr/>
        </p:nvSpPr>
        <p:spPr>
          <a:xfrm>
            <a:off x="6008106" y="3625322"/>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41" name="Straight Arrow Connector 40">
            <a:extLst>
              <a:ext uri="{FF2B5EF4-FFF2-40B4-BE49-F238E27FC236}">
                <a16:creationId xmlns:a16="http://schemas.microsoft.com/office/drawing/2014/main" id="{BDAC7C09-161E-AB9D-E72F-EDD30FF9643B}"/>
              </a:ext>
            </a:extLst>
          </p:cNvPr>
          <p:cNvCxnSpPr>
            <a:cxnSpLocks/>
          </p:cNvCxnSpPr>
          <p:nvPr/>
        </p:nvCxnSpPr>
        <p:spPr>
          <a:xfrm>
            <a:off x="6094418" y="2467362"/>
            <a:ext cx="0" cy="107679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DEA597-0953-5575-1D2C-07BB374B227F}"/>
              </a:ext>
            </a:extLst>
          </p:cNvPr>
          <p:cNvCxnSpPr>
            <a:cxnSpLocks/>
          </p:cNvCxnSpPr>
          <p:nvPr/>
        </p:nvCxnSpPr>
        <p:spPr>
          <a:xfrm flipV="1">
            <a:off x="8332502" y="2467362"/>
            <a:ext cx="0" cy="1060713"/>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74D33D-2A02-6940-5C3F-99D0E7E70FFB}"/>
              </a:ext>
            </a:extLst>
          </p:cNvPr>
          <p:cNvSpPr txBox="1"/>
          <p:nvPr/>
        </p:nvSpPr>
        <p:spPr>
          <a:xfrm>
            <a:off x="7642944" y="1693729"/>
            <a:ext cx="143500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dictionary</a:t>
            </a:r>
          </a:p>
        </p:txBody>
      </p:sp>
      <p:sp>
        <p:nvSpPr>
          <p:cNvPr id="10" name="Oval 9">
            <a:extLst>
              <a:ext uri="{FF2B5EF4-FFF2-40B4-BE49-F238E27FC236}">
                <a16:creationId xmlns:a16="http://schemas.microsoft.com/office/drawing/2014/main" id="{18DEEB83-D22F-D60A-025A-357ADA3BF7F5}"/>
              </a:ext>
            </a:extLst>
          </p:cNvPr>
          <p:cNvSpPr/>
          <p:nvPr/>
        </p:nvSpPr>
        <p:spPr>
          <a:xfrm>
            <a:off x="7216024" y="3620191"/>
            <a:ext cx="182880" cy="18115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11" name="Straight Arrow Connector 10">
            <a:extLst>
              <a:ext uri="{FF2B5EF4-FFF2-40B4-BE49-F238E27FC236}">
                <a16:creationId xmlns:a16="http://schemas.microsoft.com/office/drawing/2014/main" id="{365E46A0-0135-1A85-0BF2-CFA9BC0304CC}"/>
              </a:ext>
            </a:extLst>
          </p:cNvPr>
          <p:cNvCxnSpPr>
            <a:cxnSpLocks/>
          </p:cNvCxnSpPr>
          <p:nvPr/>
        </p:nvCxnSpPr>
        <p:spPr>
          <a:xfrm flipV="1">
            <a:off x="7299519" y="3865918"/>
            <a:ext cx="0" cy="1151631"/>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63126B-E429-5EE9-2DC3-CAD73F5277C1}"/>
              </a:ext>
            </a:extLst>
          </p:cNvPr>
          <p:cNvSpPr txBox="1"/>
          <p:nvPr/>
        </p:nvSpPr>
        <p:spPr>
          <a:xfrm>
            <a:off x="6190986" y="5012682"/>
            <a:ext cx="209544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documentation</a:t>
            </a:r>
          </a:p>
        </p:txBody>
      </p:sp>
      <p:cxnSp>
        <p:nvCxnSpPr>
          <p:cNvPr id="15" name="Straight Arrow Connector 14">
            <a:extLst>
              <a:ext uri="{FF2B5EF4-FFF2-40B4-BE49-F238E27FC236}">
                <a16:creationId xmlns:a16="http://schemas.microsoft.com/office/drawing/2014/main" id="{DA2840C6-9B81-C923-2A72-E0C14C9DBD26}"/>
              </a:ext>
            </a:extLst>
          </p:cNvPr>
          <p:cNvCxnSpPr>
            <a:cxnSpLocks/>
          </p:cNvCxnSpPr>
          <p:nvPr/>
        </p:nvCxnSpPr>
        <p:spPr>
          <a:xfrm>
            <a:off x="9290385" y="3863829"/>
            <a:ext cx="0" cy="1509905"/>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222BEE-C308-77F2-2534-F9685420B919}"/>
              </a:ext>
            </a:extLst>
          </p:cNvPr>
          <p:cNvSpPr txBox="1"/>
          <p:nvPr/>
        </p:nvSpPr>
        <p:spPr>
          <a:xfrm>
            <a:off x="8651250" y="5514658"/>
            <a:ext cx="127470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research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guide</a:t>
            </a:r>
          </a:p>
        </p:txBody>
      </p:sp>
      <p:sp>
        <p:nvSpPr>
          <p:cNvPr id="21" name="Oval 20">
            <a:extLst>
              <a:ext uri="{FF2B5EF4-FFF2-40B4-BE49-F238E27FC236}">
                <a16:creationId xmlns:a16="http://schemas.microsoft.com/office/drawing/2014/main" id="{D9524BA8-2A01-B2F9-133A-C84516AC857F}"/>
              </a:ext>
            </a:extLst>
          </p:cNvPr>
          <p:cNvSpPr/>
          <p:nvPr/>
        </p:nvSpPr>
        <p:spPr>
          <a:xfrm>
            <a:off x="8241062" y="3613153"/>
            <a:ext cx="182880" cy="18115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40ADD20D-1134-F2F3-1D25-9DF3B390D4E1}"/>
              </a:ext>
            </a:extLst>
          </p:cNvPr>
          <p:cNvSpPr txBox="1"/>
          <p:nvPr/>
        </p:nvSpPr>
        <p:spPr>
          <a:xfrm>
            <a:off x="9523134" y="1960403"/>
            <a:ext cx="14157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validation</a:t>
            </a:r>
          </a:p>
        </p:txBody>
      </p:sp>
      <p:sp>
        <p:nvSpPr>
          <p:cNvPr id="28" name="Oval 27">
            <a:extLst>
              <a:ext uri="{FF2B5EF4-FFF2-40B4-BE49-F238E27FC236}">
                <a16:creationId xmlns:a16="http://schemas.microsoft.com/office/drawing/2014/main" id="{115CEDA1-3494-0DA4-7862-B68409312646}"/>
              </a:ext>
            </a:extLst>
          </p:cNvPr>
          <p:cNvSpPr/>
          <p:nvPr/>
        </p:nvSpPr>
        <p:spPr>
          <a:xfrm>
            <a:off x="10192649" y="3583216"/>
            <a:ext cx="182880" cy="18115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29" name="Straight Arrow Connector 28">
            <a:extLst>
              <a:ext uri="{FF2B5EF4-FFF2-40B4-BE49-F238E27FC236}">
                <a16:creationId xmlns:a16="http://schemas.microsoft.com/office/drawing/2014/main" id="{E59A4F53-902E-8779-C75C-81BC1678EA7F}"/>
              </a:ext>
            </a:extLst>
          </p:cNvPr>
          <p:cNvCxnSpPr>
            <a:cxnSpLocks/>
          </p:cNvCxnSpPr>
          <p:nvPr/>
        </p:nvCxnSpPr>
        <p:spPr>
          <a:xfrm>
            <a:off x="10313353" y="2401615"/>
            <a:ext cx="0" cy="1076792"/>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8837EFC-DC42-3FC6-F492-2F1575556095}"/>
              </a:ext>
            </a:extLst>
          </p:cNvPr>
          <p:cNvCxnSpPr>
            <a:cxnSpLocks/>
          </p:cNvCxnSpPr>
          <p:nvPr/>
        </p:nvCxnSpPr>
        <p:spPr>
          <a:xfrm>
            <a:off x="11148625" y="3843513"/>
            <a:ext cx="0" cy="1530221"/>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ADC40D2-9CD0-D1AF-FF09-8990B124D411}"/>
              </a:ext>
            </a:extLst>
          </p:cNvPr>
          <p:cNvSpPr txBox="1"/>
          <p:nvPr/>
        </p:nvSpPr>
        <p:spPr>
          <a:xfrm>
            <a:off x="10440739" y="5498403"/>
            <a:ext cx="141577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validation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report</a:t>
            </a:r>
          </a:p>
        </p:txBody>
      </p:sp>
      <p:sp>
        <p:nvSpPr>
          <p:cNvPr id="6" name="Oval 5">
            <a:extLst>
              <a:ext uri="{FF2B5EF4-FFF2-40B4-BE49-F238E27FC236}">
                <a16:creationId xmlns:a16="http://schemas.microsoft.com/office/drawing/2014/main" id="{29C49D4B-B69D-CF64-F312-DD51107F81AA}"/>
              </a:ext>
            </a:extLst>
          </p:cNvPr>
          <p:cNvSpPr/>
          <p:nvPr/>
        </p:nvSpPr>
        <p:spPr>
          <a:xfrm>
            <a:off x="9197164" y="3604781"/>
            <a:ext cx="182880" cy="18115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70FAF8B5-DE6E-C7B5-1ED2-7913DA83CCA8}"/>
              </a:ext>
            </a:extLst>
          </p:cNvPr>
          <p:cNvSpPr/>
          <p:nvPr/>
        </p:nvSpPr>
        <p:spPr>
          <a:xfrm>
            <a:off x="11039809" y="3620154"/>
            <a:ext cx="182880" cy="18115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175F7AE3-CB66-6D71-D48A-FA85487F578C}"/>
              </a:ext>
            </a:extLst>
          </p:cNvPr>
          <p:cNvSpPr txBox="1"/>
          <p:nvPr/>
        </p:nvSpPr>
        <p:spPr>
          <a:xfrm>
            <a:off x="6928616" y="236052"/>
            <a:ext cx="4927895"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at the end: </a:t>
            </a:r>
            <a:b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b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validate &amp; document</a:t>
            </a:r>
          </a:p>
        </p:txBody>
      </p:sp>
      <p:sp>
        <p:nvSpPr>
          <p:cNvPr id="17" name="TextBox 16">
            <a:extLst>
              <a:ext uri="{FF2B5EF4-FFF2-40B4-BE49-F238E27FC236}">
                <a16:creationId xmlns:a16="http://schemas.microsoft.com/office/drawing/2014/main" id="{F30364F1-F790-AB4F-AEEE-D069D73B0701}"/>
              </a:ext>
            </a:extLst>
          </p:cNvPr>
          <p:cNvSpPr txBox="1"/>
          <p:nvPr/>
        </p:nvSpPr>
        <p:spPr>
          <a:xfrm>
            <a:off x="2230860" y="701830"/>
            <a:ext cx="386355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chemeClr val="accent4">
                    <a:lumMod val="75000"/>
                  </a:schemeClr>
                </a:solidFill>
                <a:effectLst/>
                <a:uLnTx/>
                <a:uFillTx/>
                <a:latin typeface="Aharoni" panose="02010803020104030203" pitchFamily="2" charset="-79"/>
                <a:ea typeface="+mn-ea"/>
                <a:cs typeface="Aharoni" panose="02010803020104030203" pitchFamily="2" charset="-79"/>
              </a:rPr>
              <a:t>build the dataset</a:t>
            </a:r>
          </a:p>
        </p:txBody>
      </p:sp>
    </p:spTree>
    <p:extLst>
      <p:ext uri="{BB962C8B-B14F-4D97-AF65-F5344CB8AC3E}">
        <p14:creationId xmlns:p14="http://schemas.microsoft.com/office/powerpoint/2010/main" val="183322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ED3A3-4BC8-04DA-BFB2-D1494459021C}"/>
              </a:ext>
            </a:extLst>
          </p:cNvPr>
          <p:cNvSpPr txBox="1"/>
          <p:nvPr/>
        </p:nvSpPr>
        <p:spPr>
          <a:xfrm>
            <a:off x="194590" y="3413947"/>
            <a:ext cx="79701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t>raw</a:t>
            </a:r>
            <a:b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br>
            <a:r>
              <a:rPr kumimoji="0" lang="en-US" sz="2000" b="1" i="0" u="none" strike="noStrike" kern="1200" cap="none" spc="0" normalizeH="0" baseline="0" noProof="0" dirty="0">
                <a:ln>
                  <a:noFill/>
                </a:ln>
                <a:solidFill>
                  <a:schemeClr val="accent4">
                    <a:lumMod val="50000"/>
                  </a:schemeClr>
                </a:solidFill>
                <a:effectLst/>
                <a:uLnTx/>
                <a:uFillTx/>
                <a:latin typeface="Century Gothic" panose="020B0502020202020204" pitchFamily="34" charset="0"/>
                <a:ea typeface="+mn-ea"/>
                <a:cs typeface="+mn-cs"/>
              </a:rPr>
              <a:t>data</a:t>
            </a:r>
          </a:p>
        </p:txBody>
      </p:sp>
      <p:sp>
        <p:nvSpPr>
          <p:cNvPr id="3" name="TextBox 2">
            <a:extLst>
              <a:ext uri="{FF2B5EF4-FFF2-40B4-BE49-F238E27FC236}">
                <a16:creationId xmlns:a16="http://schemas.microsoft.com/office/drawing/2014/main" id="{F2766072-0886-C617-6E53-5E2469FE1315}"/>
              </a:ext>
            </a:extLst>
          </p:cNvPr>
          <p:cNvSpPr txBox="1"/>
          <p:nvPr/>
        </p:nvSpPr>
        <p:spPr>
          <a:xfrm>
            <a:off x="882665" y="2056040"/>
            <a:ext cx="13003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ingestion</a:t>
            </a:r>
          </a:p>
        </p:txBody>
      </p:sp>
      <p:cxnSp>
        <p:nvCxnSpPr>
          <p:cNvPr id="4" name="Straight Connector 3">
            <a:extLst>
              <a:ext uri="{FF2B5EF4-FFF2-40B4-BE49-F238E27FC236}">
                <a16:creationId xmlns:a16="http://schemas.microsoft.com/office/drawing/2014/main" id="{72ACE7FD-C880-6A75-8BC2-F781CD4BAFBC}"/>
              </a:ext>
            </a:extLst>
          </p:cNvPr>
          <p:cNvCxnSpPr>
            <a:cxnSpLocks/>
          </p:cNvCxnSpPr>
          <p:nvPr/>
        </p:nvCxnSpPr>
        <p:spPr>
          <a:xfrm>
            <a:off x="1132549" y="3767890"/>
            <a:ext cx="7502493" cy="0"/>
          </a:xfrm>
          <a:prstGeom prst="line">
            <a:avLst/>
          </a:prstGeom>
          <a:ln w="15875">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7794986-206E-1852-61BD-56EFF83E8913}"/>
              </a:ext>
            </a:extLst>
          </p:cNvPr>
          <p:cNvSpPr/>
          <p:nvPr/>
        </p:nvSpPr>
        <p:spPr>
          <a:xfrm>
            <a:off x="1397827" y="3677314"/>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B0618AF1-62B0-D460-DE71-2E86F4681AD4}"/>
              </a:ext>
            </a:extLst>
          </p:cNvPr>
          <p:cNvCxnSpPr>
            <a:cxnSpLocks/>
          </p:cNvCxnSpPr>
          <p:nvPr/>
        </p:nvCxnSpPr>
        <p:spPr>
          <a:xfrm>
            <a:off x="1477686" y="2457979"/>
            <a:ext cx="6453" cy="1138167"/>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14C4FF8-CD95-C397-792D-F62C7150D362}"/>
              </a:ext>
            </a:extLst>
          </p:cNvPr>
          <p:cNvSpPr/>
          <p:nvPr/>
        </p:nvSpPr>
        <p:spPr>
          <a:xfrm>
            <a:off x="1845272" y="3691186"/>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14" name="Straight Arrow Connector 13">
            <a:extLst>
              <a:ext uri="{FF2B5EF4-FFF2-40B4-BE49-F238E27FC236}">
                <a16:creationId xmlns:a16="http://schemas.microsoft.com/office/drawing/2014/main" id="{541AFBD6-5344-8612-09F4-F55BD041D5AC}"/>
              </a:ext>
            </a:extLst>
          </p:cNvPr>
          <p:cNvCxnSpPr>
            <a:cxnSpLocks/>
          </p:cNvCxnSpPr>
          <p:nvPr/>
        </p:nvCxnSpPr>
        <p:spPr>
          <a:xfrm flipV="1">
            <a:off x="1928767" y="3936913"/>
            <a:ext cx="0" cy="1151631"/>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B0C0981-222C-924C-F418-B62A682878AD}"/>
              </a:ext>
            </a:extLst>
          </p:cNvPr>
          <p:cNvSpPr txBox="1"/>
          <p:nvPr/>
        </p:nvSpPr>
        <p:spPr>
          <a:xfrm>
            <a:off x="1286534" y="5042266"/>
            <a:ext cx="14109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wrangling</a:t>
            </a:r>
          </a:p>
        </p:txBody>
      </p:sp>
      <p:sp>
        <p:nvSpPr>
          <p:cNvPr id="32" name="TextBox 31">
            <a:extLst>
              <a:ext uri="{FF2B5EF4-FFF2-40B4-BE49-F238E27FC236}">
                <a16:creationId xmlns:a16="http://schemas.microsoft.com/office/drawing/2014/main" id="{A473AE67-A654-0BDB-9546-6798378450CC}"/>
              </a:ext>
            </a:extLst>
          </p:cNvPr>
          <p:cNvSpPr txBox="1"/>
          <p:nvPr/>
        </p:nvSpPr>
        <p:spPr>
          <a:xfrm>
            <a:off x="4631958" y="2043032"/>
            <a:ext cx="209384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standardization</a:t>
            </a:r>
          </a:p>
        </p:txBody>
      </p:sp>
      <p:cxnSp>
        <p:nvCxnSpPr>
          <p:cNvPr id="34" name="Straight Arrow Connector 33">
            <a:extLst>
              <a:ext uri="{FF2B5EF4-FFF2-40B4-BE49-F238E27FC236}">
                <a16:creationId xmlns:a16="http://schemas.microsoft.com/office/drawing/2014/main" id="{F5C56E81-5555-C751-944C-692EBE957C1D}"/>
              </a:ext>
            </a:extLst>
          </p:cNvPr>
          <p:cNvCxnSpPr>
            <a:cxnSpLocks/>
          </p:cNvCxnSpPr>
          <p:nvPr/>
        </p:nvCxnSpPr>
        <p:spPr>
          <a:xfrm>
            <a:off x="5598220" y="2493515"/>
            <a:ext cx="0" cy="107679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FEA856F-F9AA-56DE-BE70-2B1DBE93A4F3}"/>
              </a:ext>
            </a:extLst>
          </p:cNvPr>
          <p:cNvCxnSpPr>
            <a:cxnSpLocks/>
          </p:cNvCxnSpPr>
          <p:nvPr/>
        </p:nvCxnSpPr>
        <p:spPr>
          <a:xfrm flipV="1">
            <a:off x="4400045" y="3937208"/>
            <a:ext cx="0" cy="1151631"/>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16F9CA8-0212-E531-481F-042A172B783C}"/>
              </a:ext>
            </a:extLst>
          </p:cNvPr>
          <p:cNvSpPr txBox="1"/>
          <p:nvPr/>
        </p:nvSpPr>
        <p:spPr>
          <a:xfrm>
            <a:off x="3767430" y="5069541"/>
            <a:ext cx="128112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cleaning</a:t>
            </a:r>
          </a:p>
        </p:txBody>
      </p:sp>
      <p:sp>
        <p:nvSpPr>
          <p:cNvPr id="39" name="TextBox 38">
            <a:extLst>
              <a:ext uri="{FF2B5EF4-FFF2-40B4-BE49-F238E27FC236}">
                <a16:creationId xmlns:a16="http://schemas.microsoft.com/office/drawing/2014/main" id="{A7524A48-D6FA-0C53-47FB-D0276D249633}"/>
              </a:ext>
            </a:extLst>
          </p:cNvPr>
          <p:cNvSpPr txBox="1"/>
          <p:nvPr/>
        </p:nvSpPr>
        <p:spPr>
          <a:xfrm>
            <a:off x="7203669" y="1989883"/>
            <a:ext cx="14157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validation</a:t>
            </a:r>
          </a:p>
        </p:txBody>
      </p:sp>
      <p:cxnSp>
        <p:nvCxnSpPr>
          <p:cNvPr id="41" name="Straight Arrow Connector 40">
            <a:extLst>
              <a:ext uri="{FF2B5EF4-FFF2-40B4-BE49-F238E27FC236}">
                <a16:creationId xmlns:a16="http://schemas.microsoft.com/office/drawing/2014/main" id="{BDAC7C09-161E-AB9D-E72F-EDD30FF9643B}"/>
              </a:ext>
            </a:extLst>
          </p:cNvPr>
          <p:cNvCxnSpPr>
            <a:cxnSpLocks/>
          </p:cNvCxnSpPr>
          <p:nvPr/>
        </p:nvCxnSpPr>
        <p:spPr>
          <a:xfrm>
            <a:off x="7911555" y="2441365"/>
            <a:ext cx="0" cy="1076792"/>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ADEA597-0953-5575-1D2C-07BB374B227F}"/>
              </a:ext>
            </a:extLst>
          </p:cNvPr>
          <p:cNvCxnSpPr>
            <a:cxnSpLocks/>
          </p:cNvCxnSpPr>
          <p:nvPr/>
        </p:nvCxnSpPr>
        <p:spPr>
          <a:xfrm>
            <a:off x="8076820" y="3762758"/>
            <a:ext cx="688086" cy="0"/>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74D33D-2A02-6940-5C3F-99D0E7E70FFB}"/>
              </a:ext>
            </a:extLst>
          </p:cNvPr>
          <p:cNvSpPr txBox="1"/>
          <p:nvPr/>
        </p:nvSpPr>
        <p:spPr>
          <a:xfrm>
            <a:off x="9070726" y="3451417"/>
            <a:ext cx="209384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uLnTx/>
                <a:uFillTx/>
                <a:latin typeface="Century Gothic" panose="020B0502020202020204" pitchFamily="34" charset="0"/>
                <a:ea typeface="+mn-ea"/>
                <a:cs typeface="+mn-cs"/>
              </a:rPr>
              <a:t>data dictionary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uLnTx/>
                <a:uFillTx/>
                <a:latin typeface="Century Gothic" panose="020B0502020202020204" pitchFamily="34" charset="0"/>
                <a:ea typeface="+mn-ea"/>
                <a:cs typeface="+mn-cs"/>
              </a:rPr>
              <a:t>research guide</a:t>
            </a:r>
          </a:p>
        </p:txBody>
      </p:sp>
      <p:cxnSp>
        <p:nvCxnSpPr>
          <p:cNvPr id="11" name="Straight Arrow Connector 10">
            <a:extLst>
              <a:ext uri="{FF2B5EF4-FFF2-40B4-BE49-F238E27FC236}">
                <a16:creationId xmlns:a16="http://schemas.microsoft.com/office/drawing/2014/main" id="{365E46A0-0135-1A85-0BF2-CFA9BC0304CC}"/>
              </a:ext>
            </a:extLst>
          </p:cNvPr>
          <p:cNvCxnSpPr>
            <a:cxnSpLocks/>
          </p:cNvCxnSpPr>
          <p:nvPr/>
        </p:nvCxnSpPr>
        <p:spPr>
          <a:xfrm flipV="1">
            <a:off x="6728188" y="3967176"/>
            <a:ext cx="0" cy="1151631"/>
          </a:xfrm>
          <a:prstGeom prst="straightConnector1">
            <a:avLst/>
          </a:prstGeom>
          <a:ln w="317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63126B-E429-5EE9-2DC3-CAD73F5277C1}"/>
              </a:ext>
            </a:extLst>
          </p:cNvPr>
          <p:cNvSpPr txBox="1"/>
          <p:nvPr/>
        </p:nvSpPr>
        <p:spPr>
          <a:xfrm>
            <a:off x="5929732" y="5100575"/>
            <a:ext cx="159691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lumMod val="75000"/>
                  </a:srgbClr>
                </a:solidFill>
                <a:effectLst/>
                <a:uLnTx/>
                <a:uFillTx/>
                <a:latin typeface="Century Gothic" panose="020B0502020202020204" pitchFamily="34" charset="0"/>
                <a:ea typeface="+mn-ea"/>
                <a:cs typeface="+mn-cs"/>
              </a:rPr>
              <a:t>enrichment</a:t>
            </a:r>
          </a:p>
        </p:txBody>
      </p:sp>
      <p:cxnSp>
        <p:nvCxnSpPr>
          <p:cNvPr id="15" name="Straight Arrow Connector 14">
            <a:extLst>
              <a:ext uri="{FF2B5EF4-FFF2-40B4-BE49-F238E27FC236}">
                <a16:creationId xmlns:a16="http://schemas.microsoft.com/office/drawing/2014/main" id="{DA2840C6-9B81-C923-2A72-E0C14C9DBD26}"/>
              </a:ext>
            </a:extLst>
          </p:cNvPr>
          <p:cNvCxnSpPr>
            <a:cxnSpLocks/>
          </p:cNvCxnSpPr>
          <p:nvPr/>
        </p:nvCxnSpPr>
        <p:spPr>
          <a:xfrm>
            <a:off x="8852675" y="2230990"/>
            <a:ext cx="688086" cy="0"/>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222BEE-C308-77F2-2534-F9685420B919}"/>
              </a:ext>
            </a:extLst>
          </p:cNvPr>
          <p:cNvSpPr txBox="1"/>
          <p:nvPr/>
        </p:nvSpPr>
        <p:spPr>
          <a:xfrm>
            <a:off x="9672770" y="2030935"/>
            <a:ext cx="2225289"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uLnTx/>
                <a:uFillTx/>
                <a:latin typeface="Century Gothic" panose="020B0502020202020204" pitchFamily="34" charset="0"/>
                <a:ea typeface="+mn-ea"/>
                <a:cs typeface="+mn-cs"/>
              </a:rPr>
              <a:t>validation report</a:t>
            </a:r>
          </a:p>
        </p:txBody>
      </p:sp>
      <p:sp>
        <p:nvSpPr>
          <p:cNvPr id="8" name="TextBox 7">
            <a:extLst>
              <a:ext uri="{FF2B5EF4-FFF2-40B4-BE49-F238E27FC236}">
                <a16:creationId xmlns:a16="http://schemas.microsoft.com/office/drawing/2014/main" id="{532B127D-76A6-4806-BF9A-CA3179389D81}"/>
              </a:ext>
            </a:extLst>
          </p:cNvPr>
          <p:cNvSpPr txBox="1"/>
          <p:nvPr/>
        </p:nvSpPr>
        <p:spPr>
          <a:xfrm>
            <a:off x="2295654" y="2041255"/>
            <a:ext cx="209544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6"/>
                </a:solidFill>
                <a:effectLst/>
                <a:uLnTx/>
                <a:uFillTx/>
                <a:latin typeface="Century Gothic" panose="020B0502020202020204" pitchFamily="34" charset="0"/>
                <a:ea typeface="+mn-ea"/>
                <a:cs typeface="+mn-cs"/>
              </a:rPr>
              <a:t>documentation</a:t>
            </a:r>
          </a:p>
        </p:txBody>
      </p:sp>
      <p:cxnSp>
        <p:nvCxnSpPr>
          <p:cNvPr id="13" name="Straight Arrow Connector 12">
            <a:extLst>
              <a:ext uri="{FF2B5EF4-FFF2-40B4-BE49-F238E27FC236}">
                <a16:creationId xmlns:a16="http://schemas.microsoft.com/office/drawing/2014/main" id="{64C49F4B-E2DB-8759-6654-F035AB22957F}"/>
              </a:ext>
            </a:extLst>
          </p:cNvPr>
          <p:cNvCxnSpPr>
            <a:cxnSpLocks/>
          </p:cNvCxnSpPr>
          <p:nvPr/>
        </p:nvCxnSpPr>
        <p:spPr>
          <a:xfrm>
            <a:off x="3309662" y="2493515"/>
            <a:ext cx="0" cy="1076792"/>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572367D-CB99-9E00-5B8B-82645409FF8E}"/>
              </a:ext>
            </a:extLst>
          </p:cNvPr>
          <p:cNvSpPr/>
          <p:nvPr/>
        </p:nvSpPr>
        <p:spPr>
          <a:xfrm>
            <a:off x="3226531" y="3670094"/>
            <a:ext cx="182880" cy="181151"/>
          </a:xfrm>
          <a:prstGeom prst="ellipse">
            <a:avLst/>
          </a:prstGeom>
          <a:solidFill>
            <a:schemeClr val="accent6"/>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FD9C165C-5A80-46F9-72C2-5CAE3C5AE38F}"/>
              </a:ext>
            </a:extLst>
          </p:cNvPr>
          <p:cNvCxnSpPr>
            <a:cxnSpLocks/>
          </p:cNvCxnSpPr>
          <p:nvPr/>
        </p:nvCxnSpPr>
        <p:spPr>
          <a:xfrm>
            <a:off x="3400175" y="3755194"/>
            <a:ext cx="5225631" cy="2330"/>
          </a:xfrm>
          <a:prstGeom prst="line">
            <a:avLst/>
          </a:prstGeom>
          <a:ln w="444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156B90C8-0193-E1A6-1E45-935FDFF0F63B}"/>
              </a:ext>
            </a:extLst>
          </p:cNvPr>
          <p:cNvSpPr/>
          <p:nvPr/>
        </p:nvSpPr>
        <p:spPr>
          <a:xfrm>
            <a:off x="4311384" y="3665146"/>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C939EC81-0390-2DCD-19D6-E0357DACDA67}"/>
              </a:ext>
            </a:extLst>
          </p:cNvPr>
          <p:cNvSpPr/>
          <p:nvPr/>
        </p:nvSpPr>
        <p:spPr>
          <a:xfrm>
            <a:off x="5515089" y="3670094"/>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68188B06-B5B7-D849-C6D4-81876A6DA670}"/>
              </a:ext>
            </a:extLst>
          </p:cNvPr>
          <p:cNvSpPr/>
          <p:nvPr/>
        </p:nvSpPr>
        <p:spPr>
          <a:xfrm>
            <a:off x="6620579" y="3677314"/>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18DEEB83-D22F-D60A-025A-357ADA3BF7F5}"/>
              </a:ext>
            </a:extLst>
          </p:cNvPr>
          <p:cNvSpPr/>
          <p:nvPr/>
        </p:nvSpPr>
        <p:spPr>
          <a:xfrm>
            <a:off x="7828497" y="3672183"/>
            <a:ext cx="182880" cy="181151"/>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7D31">
                  <a:lumMod val="50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5C942EAE-3725-FC4C-F7F5-4EC5887374B9}"/>
              </a:ext>
            </a:extLst>
          </p:cNvPr>
          <p:cNvSpPr txBox="1"/>
          <p:nvPr/>
        </p:nvSpPr>
        <p:spPr>
          <a:xfrm>
            <a:off x="1343209" y="275740"/>
            <a:ext cx="4586523"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err="1">
                <a:ln>
                  <a:noFill/>
                </a:ln>
                <a:solidFill>
                  <a:srgbClr val="70AD47"/>
                </a:solidFill>
                <a:effectLst/>
                <a:uLnTx/>
                <a:uFillTx/>
                <a:latin typeface="Euphemia" panose="020B0503040102020104" pitchFamily="34" charset="0"/>
                <a:ea typeface="+mn-ea"/>
                <a:cs typeface="+mn-cs"/>
              </a:rPr>
              <a:t>datagood</a:t>
            </a:r>
            <a:r>
              <a:rPr kumimoji="0" lang="en-US" sz="3600" b="1" i="0" u="none" strike="noStrike" kern="1200" cap="none" spc="0" normalizeH="0" baseline="0" noProof="0" dirty="0">
                <a:ln>
                  <a:noFill/>
                </a:ln>
                <a:solidFill>
                  <a:srgbClr val="70AD47"/>
                </a:solidFill>
                <a:effectLst/>
                <a:uLnTx/>
                <a:uFillTx/>
                <a:latin typeface="Euphemia" panose="020B0503040102020104" pitchFamily="34" charset="0"/>
                <a:ea typeface="+mn-ea"/>
                <a:cs typeface="+mn-cs"/>
              </a:rPr>
              <a:t> pipeline</a:t>
            </a:r>
            <a:br>
              <a:rPr kumimoji="0" lang="en-US" sz="3600" b="1" i="0" u="none" strike="noStrike" kern="1200" cap="none" spc="0" normalizeH="0" baseline="0" noProof="0" dirty="0">
                <a:ln>
                  <a:noFill/>
                </a:ln>
                <a:solidFill>
                  <a:srgbClr val="70AD47"/>
                </a:solidFill>
                <a:effectLst/>
                <a:uLnTx/>
                <a:uFillTx/>
                <a:latin typeface="Euphemia" panose="020B0503040102020104" pitchFamily="34" charset="0"/>
                <a:ea typeface="+mn-ea"/>
                <a:cs typeface="+mn-cs"/>
              </a:rPr>
            </a:br>
            <a:r>
              <a:rPr kumimoji="0" lang="en-US" sz="2000" b="1" i="0" u="none" strike="noStrike" kern="1200" cap="none" spc="0" normalizeH="0" baseline="0" noProof="0" dirty="0">
                <a:ln>
                  <a:noFill/>
                </a:ln>
                <a:solidFill>
                  <a:schemeClr val="accent4">
                    <a:lumMod val="75000"/>
                  </a:schemeClr>
                </a:solidFill>
                <a:effectLst/>
                <a:uLnTx/>
                <a:uFillTx/>
                <a:latin typeface="Euphemia" panose="020B0503040102020104" pitchFamily="34" charset="0"/>
                <a:ea typeface="+mn-ea"/>
                <a:cs typeface="+mn-cs"/>
              </a:rPr>
              <a:t>( integrated documentation </a:t>
            </a:r>
            <a:br>
              <a:rPr kumimoji="0" lang="en-US" sz="2000" b="1" i="0" u="none" strike="noStrike" kern="1200" cap="none" spc="0" normalizeH="0" baseline="0" noProof="0" dirty="0">
                <a:ln>
                  <a:noFill/>
                </a:ln>
                <a:solidFill>
                  <a:schemeClr val="accent4">
                    <a:lumMod val="75000"/>
                  </a:schemeClr>
                </a:solidFill>
                <a:effectLst/>
                <a:uLnTx/>
                <a:uFillTx/>
                <a:latin typeface="Euphemia" panose="020B0503040102020104" pitchFamily="34" charset="0"/>
                <a:ea typeface="+mn-ea"/>
                <a:cs typeface="+mn-cs"/>
              </a:rPr>
            </a:br>
            <a:r>
              <a:rPr kumimoji="0" lang="en-US" sz="2000" b="1" i="0" u="none" strike="noStrike" kern="1200" cap="none" spc="0" normalizeH="0" baseline="0" noProof="0" dirty="0">
                <a:ln>
                  <a:noFill/>
                </a:ln>
                <a:solidFill>
                  <a:schemeClr val="accent4">
                    <a:lumMod val="75000"/>
                  </a:schemeClr>
                </a:solidFill>
                <a:effectLst/>
                <a:uLnTx/>
                <a:uFillTx/>
                <a:latin typeface="Euphemia" panose="020B0503040102020104" pitchFamily="34" charset="0"/>
                <a:ea typeface="+mn-ea"/>
                <a:cs typeface="+mn-cs"/>
              </a:rPr>
              <a:t>and validation )</a:t>
            </a:r>
            <a:endParaRPr kumimoji="0" lang="en-US" sz="3600" b="1" i="0" u="none" strike="noStrike" kern="1200" cap="none" spc="0" normalizeH="0" baseline="0" noProof="0" dirty="0">
              <a:ln>
                <a:noFill/>
              </a:ln>
              <a:solidFill>
                <a:schemeClr val="accent4">
                  <a:lumMod val="75000"/>
                </a:schemeClr>
              </a:solidFill>
              <a:effectLst/>
              <a:uLnTx/>
              <a:uFillTx/>
              <a:latin typeface="Euphemia" panose="020B0503040102020104" pitchFamily="34" charset="0"/>
              <a:ea typeface="+mn-ea"/>
              <a:cs typeface="+mn-cs"/>
            </a:endParaRPr>
          </a:p>
        </p:txBody>
      </p:sp>
      <p:sp>
        <p:nvSpPr>
          <p:cNvPr id="22" name="TextBox 21">
            <a:extLst>
              <a:ext uri="{FF2B5EF4-FFF2-40B4-BE49-F238E27FC236}">
                <a16:creationId xmlns:a16="http://schemas.microsoft.com/office/drawing/2014/main" id="{2410FB49-922B-9E4A-F09B-0B5BBD07D142}"/>
              </a:ext>
            </a:extLst>
          </p:cNvPr>
          <p:cNvSpPr txBox="1"/>
          <p:nvPr/>
        </p:nvSpPr>
        <p:spPr>
          <a:xfrm>
            <a:off x="8420863" y="5220727"/>
            <a:ext cx="344196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srgbClr val="70AD47"/>
                </a:solidFill>
                <a:effectLst/>
                <a:uLnTx/>
                <a:uFillTx/>
                <a:latin typeface="Aharoni" panose="02010803020104030203" pitchFamily="2" charset="-79"/>
                <a:ea typeface="+mn-ea"/>
                <a:cs typeface="Aharoni" panose="02010803020104030203" pitchFamily="2" charset="-79"/>
              </a:rPr>
              <a:t>gooder</a:t>
            </a:r>
            <a:b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b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documentation</a:t>
            </a:r>
          </a:p>
        </p:txBody>
      </p:sp>
      <p:cxnSp>
        <p:nvCxnSpPr>
          <p:cNvPr id="23" name="Straight Arrow Connector 22">
            <a:extLst>
              <a:ext uri="{FF2B5EF4-FFF2-40B4-BE49-F238E27FC236}">
                <a16:creationId xmlns:a16="http://schemas.microsoft.com/office/drawing/2014/main" id="{D7756CD9-4D56-6109-4654-AF6BEE2BAEBC}"/>
              </a:ext>
            </a:extLst>
          </p:cNvPr>
          <p:cNvCxnSpPr>
            <a:cxnSpLocks/>
            <a:stCxn id="50" idx="2"/>
          </p:cNvCxnSpPr>
          <p:nvPr/>
        </p:nvCxnSpPr>
        <p:spPr>
          <a:xfrm>
            <a:off x="10117648" y="4159303"/>
            <a:ext cx="0" cy="922935"/>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3148408-A9AF-5CD1-BB78-DBADA93CCE71}"/>
              </a:ext>
            </a:extLst>
          </p:cNvPr>
          <p:cNvCxnSpPr>
            <a:cxnSpLocks/>
          </p:cNvCxnSpPr>
          <p:nvPr/>
        </p:nvCxnSpPr>
        <p:spPr>
          <a:xfrm flipV="1">
            <a:off x="5309826" y="2456150"/>
            <a:ext cx="0" cy="111415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F8DFFF-EAED-20A3-AA90-E07884BC6FE7}"/>
              </a:ext>
            </a:extLst>
          </p:cNvPr>
          <p:cNvCxnSpPr>
            <a:cxnSpLocks/>
          </p:cNvCxnSpPr>
          <p:nvPr/>
        </p:nvCxnSpPr>
        <p:spPr>
          <a:xfrm>
            <a:off x="4114298" y="3965474"/>
            <a:ext cx="0" cy="1076792"/>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3B5AC3C-22B1-FB6E-FE98-4C9885199A8B}"/>
              </a:ext>
            </a:extLst>
          </p:cNvPr>
          <p:cNvCxnSpPr>
            <a:cxnSpLocks/>
          </p:cNvCxnSpPr>
          <p:nvPr/>
        </p:nvCxnSpPr>
        <p:spPr>
          <a:xfrm flipV="1">
            <a:off x="7669717" y="2422682"/>
            <a:ext cx="0" cy="111415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1D57E1F-7EA9-E5D3-652F-55048518E0EB}"/>
              </a:ext>
            </a:extLst>
          </p:cNvPr>
          <p:cNvCxnSpPr>
            <a:cxnSpLocks/>
          </p:cNvCxnSpPr>
          <p:nvPr/>
        </p:nvCxnSpPr>
        <p:spPr>
          <a:xfrm flipV="1">
            <a:off x="10667212" y="1487055"/>
            <a:ext cx="0" cy="568985"/>
          </a:xfrm>
          <a:prstGeom prst="straightConnector1">
            <a:avLst/>
          </a:prstGeom>
          <a:ln w="412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3C0C8FB-898E-1BFC-2533-B0CFD3FB5B14}"/>
              </a:ext>
            </a:extLst>
          </p:cNvPr>
          <p:cNvSpPr txBox="1"/>
          <p:nvPr/>
        </p:nvSpPr>
        <p:spPr>
          <a:xfrm>
            <a:off x="9776583" y="199153"/>
            <a:ext cx="1781257"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srgbClr val="70AD47"/>
                </a:solidFill>
                <a:effectLst/>
                <a:uLnTx/>
                <a:uFillTx/>
                <a:latin typeface="Aharoni" panose="02010803020104030203" pitchFamily="2" charset="-79"/>
                <a:ea typeface="+mn-ea"/>
                <a:cs typeface="Aharoni" panose="02010803020104030203" pitchFamily="2" charset="-79"/>
              </a:rPr>
              <a:t>gooder</a:t>
            </a:r>
            <a:b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b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data</a:t>
            </a:r>
          </a:p>
        </p:txBody>
      </p:sp>
      <p:sp>
        <p:nvSpPr>
          <p:cNvPr id="6" name="TextBox 5">
            <a:extLst>
              <a:ext uri="{FF2B5EF4-FFF2-40B4-BE49-F238E27FC236}">
                <a16:creationId xmlns:a16="http://schemas.microsoft.com/office/drawing/2014/main" id="{3C2D6B3A-000A-75E1-D036-59794CFFCF80}"/>
              </a:ext>
            </a:extLst>
          </p:cNvPr>
          <p:cNvSpPr txBox="1"/>
          <p:nvPr/>
        </p:nvSpPr>
        <p:spPr>
          <a:xfrm>
            <a:off x="2396432" y="2760868"/>
            <a:ext cx="84189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err="1">
                <a:ln>
                  <a:noFill/>
                </a:ln>
                <a:solidFill>
                  <a:schemeClr val="accent6"/>
                </a:solidFill>
                <a:effectLst/>
                <a:uLnTx/>
                <a:uFillTx/>
                <a:latin typeface="Century Gothic" panose="020B0502020202020204" pitchFamily="34" charset="0"/>
                <a:ea typeface="+mn-ea"/>
                <a:cs typeface="+mn-cs"/>
              </a:rPr>
              <a:t>dgf</a:t>
            </a:r>
            <a:endParaRPr kumimoji="0" lang="en-US" sz="3200" b="1" i="0" u="none" strike="noStrike" kern="1200" cap="none" spc="0" normalizeH="0" baseline="0" noProof="0" dirty="0">
              <a:ln>
                <a:noFill/>
              </a:ln>
              <a:solidFill>
                <a:schemeClr val="accent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726334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F89577-4ACE-F0BB-D23E-7778D8DC0FD1}"/>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Brace 6">
            <a:extLst>
              <a:ext uri="{FF2B5EF4-FFF2-40B4-BE49-F238E27FC236}">
                <a16:creationId xmlns:a16="http://schemas.microsoft.com/office/drawing/2014/main" id="{339A4387-AAC9-6C59-EE2B-A9AFED361DE8}"/>
              </a:ext>
            </a:extLst>
          </p:cNvPr>
          <p:cNvSpPr/>
          <p:nvPr/>
        </p:nvSpPr>
        <p:spPr>
          <a:xfrm>
            <a:off x="7486971" y="3611551"/>
            <a:ext cx="725251" cy="2845181"/>
          </a:xfrm>
          <a:prstGeom prst="rightBrace">
            <a:avLst>
              <a:gd name="adj1" fmla="val 8333"/>
              <a:gd name="adj2" fmla="val 47728"/>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93DC29-61E6-7BA5-BBA7-ADD9055DE25D}"/>
              </a:ext>
            </a:extLst>
          </p:cNvPr>
          <p:cNvSpPr txBox="1"/>
          <p:nvPr/>
        </p:nvSpPr>
        <p:spPr>
          <a:xfrm>
            <a:off x="8972601" y="4232854"/>
            <a:ext cx="158569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effectLst/>
                <a:uLnTx/>
                <a:uFillTx/>
                <a:latin typeface="Oswald" panose="00000500000000000000" pitchFamily="2" charset="0"/>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effectLst/>
                <a:uLnTx/>
                <a:uFillTx/>
                <a:latin typeface="Oswald" panose="00000500000000000000" pitchFamily="2" charset="0"/>
                <a:cs typeface="Aharoni" panose="02010803020104030203" pitchFamily="2" charset="-79"/>
              </a:rPr>
              <a:t>profiling</a:t>
            </a:r>
          </a:p>
        </p:txBody>
      </p:sp>
      <p:grpSp>
        <p:nvGrpSpPr>
          <p:cNvPr id="2" name="Group 1">
            <a:extLst>
              <a:ext uri="{FF2B5EF4-FFF2-40B4-BE49-F238E27FC236}">
                <a16:creationId xmlns:a16="http://schemas.microsoft.com/office/drawing/2014/main" id="{E34D0422-DA05-9C2F-A079-1B428946C482}"/>
              </a:ext>
            </a:extLst>
          </p:cNvPr>
          <p:cNvGrpSpPr/>
          <p:nvPr/>
        </p:nvGrpSpPr>
        <p:grpSpPr>
          <a:xfrm>
            <a:off x="511821" y="126908"/>
            <a:ext cx="5787380" cy="6466522"/>
            <a:chOff x="511821" y="126908"/>
            <a:chExt cx="5787380" cy="6466522"/>
          </a:xfrm>
        </p:grpSpPr>
        <p:pic>
          <p:nvPicPr>
            <p:cNvPr id="6" name="Picture 5">
              <a:extLst>
                <a:ext uri="{FF2B5EF4-FFF2-40B4-BE49-F238E27FC236}">
                  <a16:creationId xmlns:a16="http://schemas.microsoft.com/office/drawing/2014/main" id="{17612050-2E64-2DA6-F2D0-23D2CDB48F67}"/>
                </a:ext>
              </a:extLst>
            </p:cNvPr>
            <p:cNvPicPr>
              <a:picLocks noChangeAspect="1"/>
            </p:cNvPicPr>
            <p:nvPr/>
          </p:nvPicPr>
          <p:blipFill>
            <a:blip r:embed="rId2"/>
            <a:stretch>
              <a:fillRect/>
            </a:stretch>
          </p:blipFill>
          <p:spPr>
            <a:xfrm>
              <a:off x="879139" y="200536"/>
              <a:ext cx="5420062" cy="6392894"/>
            </a:xfrm>
            <a:prstGeom prst="rect">
              <a:avLst/>
            </a:prstGeom>
          </p:spPr>
        </p:pic>
        <p:pic>
          <p:nvPicPr>
            <p:cNvPr id="10" name="Picture 9">
              <a:extLst>
                <a:ext uri="{FF2B5EF4-FFF2-40B4-BE49-F238E27FC236}">
                  <a16:creationId xmlns:a16="http://schemas.microsoft.com/office/drawing/2014/main" id="{491FAC44-A862-2A9E-B277-02FE4AEDBA16}"/>
                </a:ext>
              </a:extLst>
            </p:cNvPr>
            <p:cNvPicPr>
              <a:picLocks noChangeAspect="1"/>
            </p:cNvPicPr>
            <p:nvPr/>
          </p:nvPicPr>
          <p:blipFill rotWithShape="1">
            <a:blip r:embed="rId3"/>
            <a:srcRect b="88122"/>
            <a:stretch/>
          </p:blipFill>
          <p:spPr>
            <a:xfrm>
              <a:off x="511821" y="126908"/>
              <a:ext cx="5420062" cy="504276"/>
            </a:xfrm>
            <a:prstGeom prst="rect">
              <a:avLst/>
            </a:prstGeom>
          </p:spPr>
        </p:pic>
      </p:grpSp>
      <p:sp>
        <p:nvSpPr>
          <p:cNvPr id="5" name="TextBox 4">
            <a:extLst>
              <a:ext uri="{FF2B5EF4-FFF2-40B4-BE49-F238E27FC236}">
                <a16:creationId xmlns:a16="http://schemas.microsoft.com/office/drawing/2014/main" id="{7694C596-8E5B-2059-4338-F72379F0286D}"/>
              </a:ext>
            </a:extLst>
          </p:cNvPr>
          <p:cNvSpPr txBox="1"/>
          <p:nvPr/>
        </p:nvSpPr>
        <p:spPr>
          <a:xfrm>
            <a:off x="8837949" y="1239985"/>
            <a:ext cx="1854995"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spc="0" normalizeH="0" noProof="0" dirty="0">
                <a:ln>
                  <a:noFill/>
                </a:ln>
                <a:effectLst/>
                <a:uLnTx/>
                <a:uFillTx/>
                <a:latin typeface="Oswald" panose="00000500000000000000" pitchFamily="2" charset="0"/>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spc="0" normalizeH="0" noProof="0" dirty="0">
                <a:ln>
                  <a:noFill/>
                </a:ln>
                <a:effectLst/>
                <a:uLnTx/>
                <a:uFillTx/>
                <a:latin typeface="Oswald" panose="00000500000000000000" pitchFamily="2" charset="0"/>
                <a:cs typeface="Aharoni" panose="02010803020104030203" pitchFamily="2" charset="-79"/>
              </a:rPr>
              <a:t>dictionary</a:t>
            </a:r>
          </a:p>
        </p:txBody>
      </p:sp>
      <p:sp>
        <p:nvSpPr>
          <p:cNvPr id="11" name="Right Brace 10">
            <a:extLst>
              <a:ext uri="{FF2B5EF4-FFF2-40B4-BE49-F238E27FC236}">
                <a16:creationId xmlns:a16="http://schemas.microsoft.com/office/drawing/2014/main" id="{DECA675C-161A-6397-5FA9-CE3CE99EA92E}"/>
              </a:ext>
            </a:extLst>
          </p:cNvPr>
          <p:cNvSpPr/>
          <p:nvPr/>
        </p:nvSpPr>
        <p:spPr>
          <a:xfrm>
            <a:off x="7486970" y="551802"/>
            <a:ext cx="725251" cy="2845181"/>
          </a:xfrm>
          <a:prstGeom prst="rightBrace">
            <a:avLst>
              <a:gd name="adj1" fmla="val 8333"/>
              <a:gd name="adj2" fmla="val 47728"/>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271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C7356-C107-1295-7F98-F156B719EB35}"/>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5600" b="1" cap="all">
                <a:solidFill>
                  <a:schemeClr val="bg1"/>
                </a:solidFill>
              </a:rPr>
              <a:t>The Data Governance File (DGF):</a:t>
            </a:r>
            <a:endParaRPr lang="en-US" sz="5600" cap="all">
              <a:solidFill>
                <a:schemeClr val="bg1"/>
              </a:solidFill>
            </a:endParaRPr>
          </a:p>
        </p:txBody>
      </p:sp>
      <p:sp>
        <p:nvSpPr>
          <p:cNvPr id="3" name="Text Placeholder 2">
            <a:extLst>
              <a:ext uri="{FF2B5EF4-FFF2-40B4-BE49-F238E27FC236}">
                <a16:creationId xmlns:a16="http://schemas.microsoft.com/office/drawing/2014/main" id="{E7A37841-9C01-D090-709E-EA44F2C32E6C}"/>
              </a:ext>
            </a:extLst>
          </p:cNvPr>
          <p:cNvSpPr>
            <a:spLocks noGrp="1"/>
          </p:cNvSpPr>
          <p:nvPr>
            <p:ph type="body" idx="1"/>
          </p:nvPr>
        </p:nvSpPr>
        <p:spPr>
          <a:xfrm>
            <a:off x="827088" y="5551200"/>
            <a:ext cx="8084899" cy="1075952"/>
          </a:xfrm>
        </p:spPr>
        <p:txBody>
          <a:bodyPr vert="horz" lIns="91440" tIns="45720" rIns="91440" bIns="45720" rtlCol="0" anchor="t">
            <a:normAutofit/>
          </a:bodyPr>
          <a:lstStyle/>
          <a:p>
            <a:r>
              <a:rPr lang="en-US" cap="all" dirty="0">
                <a:solidFill>
                  <a:schemeClr val="bg1"/>
                </a:solidFill>
              </a:rPr>
              <a:t>A Rule-Based Approach to Managing Data Complexity</a:t>
            </a:r>
            <a:endParaRPr lang="en-US" dirty="0">
              <a:solidFill>
                <a:schemeClr val="bg1"/>
              </a:solidFill>
            </a:endParaRPr>
          </a:p>
        </p:txBody>
      </p:sp>
      <p:pic>
        <p:nvPicPr>
          <p:cNvPr id="4" name="Picture 3">
            <a:extLst>
              <a:ext uri="{FF2B5EF4-FFF2-40B4-BE49-F238E27FC236}">
                <a16:creationId xmlns:a16="http://schemas.microsoft.com/office/drawing/2014/main" id="{ECED64D9-C952-CE84-B8D4-762694CFC1D7}"/>
              </a:ext>
            </a:extLst>
          </p:cNvPr>
          <p:cNvPicPr>
            <a:picLocks noChangeAspect="1"/>
          </p:cNvPicPr>
          <p:nvPr/>
        </p:nvPicPr>
        <p:blipFill rotWithShape="1">
          <a:blip r:embed="rId2"/>
          <a:srcRect b="827"/>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45421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164CE4-BF00-BB44-1B5C-1552916A7AB4}"/>
              </a:ext>
            </a:extLst>
          </p:cNvPr>
          <p:cNvGrpSpPr/>
          <p:nvPr/>
        </p:nvGrpSpPr>
        <p:grpSpPr>
          <a:xfrm>
            <a:off x="1066799" y="3427900"/>
            <a:ext cx="10058400" cy="1739560"/>
            <a:chOff x="1038010" y="4530611"/>
            <a:chExt cx="10058400" cy="1739560"/>
          </a:xfrm>
        </p:grpSpPr>
        <p:sp>
          <p:nvSpPr>
            <p:cNvPr id="4" name="Rectangle 3">
              <a:extLst>
                <a:ext uri="{FF2B5EF4-FFF2-40B4-BE49-F238E27FC236}">
                  <a16:creationId xmlns:a16="http://schemas.microsoft.com/office/drawing/2014/main" id="{860E265A-F5C4-5F3B-757F-A8BC5A80DEC5}"/>
                </a:ext>
              </a:extLst>
            </p:cNvPr>
            <p:cNvSpPr/>
            <p:nvPr/>
          </p:nvSpPr>
          <p:spPr>
            <a:xfrm>
              <a:off x="1038010" y="4532811"/>
              <a:ext cx="2011680" cy="1737360"/>
            </a:xfrm>
            <a:prstGeom prst="rect">
              <a:avLst/>
            </a:prstGeom>
            <a:solidFill>
              <a:srgbClr val="E3E7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swald" panose="00000500000000000000" pitchFamily="2" charset="0"/>
                </a:rPr>
                <a:t>Data </a:t>
              </a:r>
              <a:br>
                <a:rPr lang="en-US" sz="2400" dirty="0">
                  <a:solidFill>
                    <a:schemeClr val="tx1"/>
                  </a:solidFill>
                  <a:latin typeface="Oswald" panose="00000500000000000000" pitchFamily="2" charset="0"/>
                </a:rPr>
              </a:br>
              <a:r>
                <a:rPr lang="en-US" sz="2400" dirty="0">
                  <a:solidFill>
                    <a:schemeClr val="tx1"/>
                  </a:solidFill>
                  <a:latin typeface="Oswald" panose="00000500000000000000" pitchFamily="2" charset="0"/>
                </a:rPr>
                <a:t>Dictionary</a:t>
              </a:r>
            </a:p>
          </p:txBody>
        </p:sp>
        <p:sp>
          <p:nvSpPr>
            <p:cNvPr id="5" name="Rectangle 4">
              <a:extLst>
                <a:ext uri="{FF2B5EF4-FFF2-40B4-BE49-F238E27FC236}">
                  <a16:creationId xmlns:a16="http://schemas.microsoft.com/office/drawing/2014/main" id="{986A0EA3-7491-DC27-BFBD-DC8CA5163F68}"/>
                </a:ext>
              </a:extLst>
            </p:cNvPr>
            <p:cNvSpPr/>
            <p:nvPr/>
          </p:nvSpPr>
          <p:spPr>
            <a:xfrm>
              <a:off x="3049690" y="4532811"/>
              <a:ext cx="2011680" cy="1737360"/>
            </a:xfrm>
            <a:prstGeom prst="rect">
              <a:avLst/>
            </a:prstGeom>
            <a:solidFill>
              <a:srgbClr val="FEF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swald" panose="00000500000000000000" pitchFamily="2" charset="0"/>
                </a:rPr>
                <a:t>Ingestion</a:t>
              </a:r>
            </a:p>
            <a:p>
              <a:pPr algn="ctr"/>
              <a:r>
                <a:rPr lang="en-US" sz="2400" dirty="0">
                  <a:solidFill>
                    <a:schemeClr val="tx1"/>
                  </a:solidFill>
                  <a:latin typeface="Oswald" panose="00000500000000000000" pitchFamily="2" charset="0"/>
                </a:rPr>
                <a:t>Rules</a:t>
              </a:r>
            </a:p>
          </p:txBody>
        </p:sp>
        <p:sp>
          <p:nvSpPr>
            <p:cNvPr id="6" name="Rectangle 5">
              <a:extLst>
                <a:ext uri="{FF2B5EF4-FFF2-40B4-BE49-F238E27FC236}">
                  <a16:creationId xmlns:a16="http://schemas.microsoft.com/office/drawing/2014/main" id="{87BDFDB5-1461-EF2E-DBC4-0C2AC038563E}"/>
                </a:ext>
              </a:extLst>
            </p:cNvPr>
            <p:cNvSpPr/>
            <p:nvPr/>
          </p:nvSpPr>
          <p:spPr>
            <a:xfrm>
              <a:off x="9084730" y="4530611"/>
              <a:ext cx="2011680" cy="1737360"/>
            </a:xfrm>
            <a:prstGeom prst="rect">
              <a:avLst/>
            </a:prstGeom>
            <a:solidFill>
              <a:srgbClr val="FEF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swald" panose="00000500000000000000" pitchFamily="2" charset="0"/>
                </a:rPr>
                <a:t>Validation </a:t>
              </a:r>
              <a:br>
                <a:rPr lang="en-US" sz="2400" dirty="0">
                  <a:solidFill>
                    <a:schemeClr val="tx1"/>
                  </a:solidFill>
                  <a:latin typeface="Oswald" panose="00000500000000000000" pitchFamily="2" charset="0"/>
                </a:rPr>
              </a:br>
              <a:r>
                <a:rPr lang="en-US" sz="2400" dirty="0">
                  <a:solidFill>
                    <a:schemeClr val="tx1"/>
                  </a:solidFill>
                  <a:latin typeface="Oswald" panose="00000500000000000000" pitchFamily="2" charset="0"/>
                </a:rPr>
                <a:t>Rules</a:t>
              </a:r>
            </a:p>
          </p:txBody>
        </p:sp>
        <p:sp>
          <p:nvSpPr>
            <p:cNvPr id="7" name="Rectangle 6">
              <a:extLst>
                <a:ext uri="{FF2B5EF4-FFF2-40B4-BE49-F238E27FC236}">
                  <a16:creationId xmlns:a16="http://schemas.microsoft.com/office/drawing/2014/main" id="{13335159-6216-E85D-D21E-8817D02EBD4F}"/>
                </a:ext>
              </a:extLst>
            </p:cNvPr>
            <p:cNvSpPr/>
            <p:nvPr/>
          </p:nvSpPr>
          <p:spPr>
            <a:xfrm>
              <a:off x="7073050" y="4532811"/>
              <a:ext cx="2011680" cy="1737360"/>
            </a:xfrm>
            <a:prstGeom prst="rect">
              <a:avLst/>
            </a:prstGeom>
            <a:solidFill>
              <a:srgbClr val="FEF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swald" panose="00000500000000000000" pitchFamily="2" charset="0"/>
                </a:rPr>
                <a:t>Standardization</a:t>
              </a:r>
            </a:p>
            <a:p>
              <a:pPr algn="ctr"/>
              <a:r>
                <a:rPr lang="en-US" sz="2400" dirty="0">
                  <a:solidFill>
                    <a:schemeClr val="tx1"/>
                  </a:solidFill>
                  <a:latin typeface="Oswald" panose="00000500000000000000" pitchFamily="2" charset="0"/>
                </a:rPr>
                <a:t>Rules</a:t>
              </a:r>
            </a:p>
          </p:txBody>
        </p:sp>
        <p:sp>
          <p:nvSpPr>
            <p:cNvPr id="8" name="Rectangle 7">
              <a:extLst>
                <a:ext uri="{FF2B5EF4-FFF2-40B4-BE49-F238E27FC236}">
                  <a16:creationId xmlns:a16="http://schemas.microsoft.com/office/drawing/2014/main" id="{3E6A080C-2539-EB2D-0A12-5E0937E11EE1}"/>
                </a:ext>
              </a:extLst>
            </p:cNvPr>
            <p:cNvSpPr/>
            <p:nvPr/>
          </p:nvSpPr>
          <p:spPr>
            <a:xfrm>
              <a:off x="5061370" y="4532811"/>
              <a:ext cx="2011680" cy="1737360"/>
            </a:xfrm>
            <a:prstGeom prst="rect">
              <a:avLst/>
            </a:prstGeom>
            <a:solidFill>
              <a:srgbClr val="E3E7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swald" panose="00000500000000000000" pitchFamily="2" charset="0"/>
                </a:rPr>
                <a:t>Profiling</a:t>
              </a:r>
              <a:br>
                <a:rPr lang="en-US" sz="2400" dirty="0">
                  <a:solidFill>
                    <a:schemeClr val="tx1"/>
                  </a:solidFill>
                  <a:latin typeface="Oswald" panose="00000500000000000000" pitchFamily="2" charset="0"/>
                </a:rPr>
              </a:br>
              <a:r>
                <a:rPr lang="en-US" sz="2400" dirty="0">
                  <a:solidFill>
                    <a:schemeClr val="tx1"/>
                  </a:solidFill>
                  <a:latin typeface="Oswald" panose="00000500000000000000" pitchFamily="2" charset="0"/>
                </a:rPr>
                <a:t>Rules</a:t>
              </a:r>
            </a:p>
          </p:txBody>
        </p:sp>
      </p:grpSp>
      <p:sp>
        <p:nvSpPr>
          <p:cNvPr id="10" name="TextBox 9">
            <a:extLst>
              <a:ext uri="{FF2B5EF4-FFF2-40B4-BE49-F238E27FC236}">
                <a16:creationId xmlns:a16="http://schemas.microsoft.com/office/drawing/2014/main" id="{78A056ED-C322-C89E-54DA-89D87443465E}"/>
              </a:ext>
            </a:extLst>
          </p:cNvPr>
          <p:cNvSpPr txBox="1"/>
          <p:nvPr/>
        </p:nvSpPr>
        <p:spPr>
          <a:xfrm>
            <a:off x="3484547" y="1359992"/>
            <a:ext cx="5222905"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200" i="0" u="none" strike="noStrike" kern="1200" cap="none" spc="0" normalizeH="0" baseline="0" noProof="0" dirty="0">
                <a:ln>
                  <a:noFill/>
                </a:ln>
                <a:effectLst/>
                <a:uLnTx/>
                <a:uFillTx/>
                <a:latin typeface="Oswald" panose="00000500000000000000" pitchFamily="2" charset="0"/>
              </a:rPr>
              <a:t>the </a:t>
            </a:r>
            <a:r>
              <a:rPr kumimoji="0" lang="en-US" sz="7200" i="0" u="none" strike="noStrike" kern="1200" cap="none" spc="0" normalizeH="0" baseline="0" noProof="0" dirty="0" err="1">
                <a:ln>
                  <a:noFill/>
                </a:ln>
                <a:effectLst/>
                <a:uLnTx/>
                <a:uFillTx/>
                <a:latin typeface="Oswald" panose="00000500000000000000" pitchFamily="2" charset="0"/>
              </a:rPr>
              <a:t>dgf</a:t>
            </a:r>
            <a:r>
              <a:rPr kumimoji="0" lang="en-US" sz="7200" i="0" u="none" strike="noStrike" kern="1200" cap="none" spc="0" normalizeH="0" baseline="0" noProof="0" dirty="0">
                <a:ln>
                  <a:noFill/>
                </a:ln>
                <a:effectLst/>
                <a:uLnTx/>
                <a:uFillTx/>
                <a:latin typeface="Oswald" panose="00000500000000000000" pitchFamily="2" charset="0"/>
              </a:rPr>
              <a:t> is a bfd</a:t>
            </a:r>
          </a:p>
        </p:txBody>
      </p:sp>
    </p:spTree>
    <p:extLst>
      <p:ext uri="{BB962C8B-B14F-4D97-AF65-F5344CB8AC3E}">
        <p14:creationId xmlns:p14="http://schemas.microsoft.com/office/powerpoint/2010/main" val="2195489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10CB65-4443-0EB0-CBB2-7ECE36B5143B}"/>
              </a:ext>
            </a:extLst>
          </p:cNvPr>
          <p:cNvSpPr txBox="1"/>
          <p:nvPr/>
        </p:nvSpPr>
        <p:spPr>
          <a:xfrm>
            <a:off x="640354" y="695435"/>
            <a:ext cx="5811206" cy="389959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create_dgf</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a:t>
            </a:r>
            <a:r>
              <a:rPr kumimoji="0" lang="en-US" sz="2800" b="0"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dd</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endParaRPr kumimoji="0" lang="en-US" sz="28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standardize( </a:t>
            </a:r>
            <a:r>
              <a:rPr kumimoji="0" lang="en-US" sz="28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%&gt;%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format( </a:t>
            </a:r>
            <a:r>
              <a:rPr kumimoji="0" lang="en-US" sz="28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8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%&gt;%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document( </a:t>
            </a:r>
            <a:r>
              <a:rPr kumimoji="0" lang="en-US" sz="28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8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p:txBody>
      </p:sp>
      <p:cxnSp>
        <p:nvCxnSpPr>
          <p:cNvPr id="47" name="Straight Arrow Connector 46">
            <a:extLst>
              <a:ext uri="{FF2B5EF4-FFF2-40B4-BE49-F238E27FC236}">
                <a16:creationId xmlns:a16="http://schemas.microsoft.com/office/drawing/2014/main" id="{360D62D7-42B4-6EB0-F510-1D4DEFD9A818}"/>
              </a:ext>
            </a:extLst>
          </p:cNvPr>
          <p:cNvCxnSpPr>
            <a:cxnSpLocks/>
            <a:stCxn id="5" idx="2"/>
            <a:endCxn id="52" idx="0"/>
          </p:cNvCxnSpPr>
          <p:nvPr/>
        </p:nvCxnSpPr>
        <p:spPr>
          <a:xfrm flipH="1">
            <a:off x="3545955" y="4595029"/>
            <a:ext cx="2" cy="759311"/>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42670E9-74BF-0BB8-023D-517B0DE517D2}"/>
              </a:ext>
            </a:extLst>
          </p:cNvPr>
          <p:cNvSpPr txBox="1"/>
          <p:nvPr/>
        </p:nvSpPr>
        <p:spPr>
          <a:xfrm>
            <a:off x="1829780" y="5354340"/>
            <a:ext cx="343235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data-</a:t>
            </a:r>
            <a:r>
              <a:rPr kumimoji="0" lang="en-US" sz="2000" b="1" i="0" u="none" strike="noStrike" kern="1200" cap="none" spc="0" normalizeH="0" baseline="0" noProof="0" dirty="0" err="1">
                <a:ln>
                  <a:noFill/>
                </a:ln>
                <a:solidFill>
                  <a:prstClr val="black">
                    <a:lumMod val="50000"/>
                    <a:lumOff val="50000"/>
                  </a:prstClr>
                </a:solidFill>
                <a:effectLst/>
                <a:uLnTx/>
                <a:uFillTx/>
                <a:latin typeface="Century Gothic" panose="020B0502020202020204" pitchFamily="34" charset="0"/>
                <a:ea typeface="+mn-ea"/>
                <a:cs typeface="+mn-cs"/>
              </a:rPr>
              <a:t>dictionary.qmd</a:t>
            </a: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/html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research-</a:t>
            </a:r>
            <a:r>
              <a:rPr kumimoji="0" lang="en-US" sz="2000" b="1" i="0" u="none" strike="noStrike" kern="1200" cap="none" spc="0" normalizeH="0" baseline="0" noProof="0" dirty="0" err="1">
                <a:ln>
                  <a:noFill/>
                </a:ln>
                <a:solidFill>
                  <a:prstClr val="black">
                    <a:lumMod val="50000"/>
                    <a:lumOff val="50000"/>
                  </a:prstClr>
                </a:solidFill>
                <a:effectLst/>
                <a:uLnTx/>
                <a:uFillTx/>
                <a:latin typeface="Century Gothic" panose="020B0502020202020204" pitchFamily="34" charset="0"/>
                <a:ea typeface="+mn-ea"/>
                <a:cs typeface="+mn-cs"/>
              </a:rPr>
              <a:t>guide.qmd</a:t>
            </a: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/html</a:t>
            </a:r>
          </a:p>
        </p:txBody>
      </p:sp>
      <p:sp>
        <p:nvSpPr>
          <p:cNvPr id="22" name="TextBox 21">
            <a:extLst>
              <a:ext uri="{FF2B5EF4-FFF2-40B4-BE49-F238E27FC236}">
                <a16:creationId xmlns:a16="http://schemas.microsoft.com/office/drawing/2014/main" id="{CF48B2DC-7C2D-2959-8AEF-CA9FAB323C93}"/>
              </a:ext>
            </a:extLst>
          </p:cNvPr>
          <p:cNvSpPr txBox="1"/>
          <p:nvPr/>
        </p:nvSpPr>
        <p:spPr>
          <a:xfrm>
            <a:off x="7375868" y="624763"/>
            <a:ext cx="2997937" cy="1960601"/>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--&gt;</a:t>
            </a:r>
            <a:r>
              <a:rPr kumimoji="0" lang="en-US" sz="28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8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rPr>
              <a:t>dgf.csv </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p:txBody>
      </p:sp>
      <p:cxnSp>
        <p:nvCxnSpPr>
          <p:cNvPr id="2" name="Straight Arrow Connector 1">
            <a:extLst>
              <a:ext uri="{FF2B5EF4-FFF2-40B4-BE49-F238E27FC236}">
                <a16:creationId xmlns:a16="http://schemas.microsoft.com/office/drawing/2014/main" id="{C0DFF86F-92D9-FCEC-3D9F-67BA0EAF35FE}"/>
              </a:ext>
            </a:extLst>
          </p:cNvPr>
          <p:cNvCxnSpPr>
            <a:cxnSpLocks/>
          </p:cNvCxnSpPr>
          <p:nvPr/>
        </p:nvCxnSpPr>
        <p:spPr>
          <a:xfrm>
            <a:off x="9835471" y="1512700"/>
            <a:ext cx="0" cy="60960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7B6B743-B365-1C53-DDCE-69F72ED3B595}"/>
              </a:ext>
            </a:extLst>
          </p:cNvPr>
          <p:cNvSpPr txBox="1"/>
          <p:nvPr/>
        </p:nvSpPr>
        <p:spPr>
          <a:xfrm>
            <a:off x="8119296" y="2291289"/>
            <a:ext cx="343235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data-</a:t>
            </a:r>
            <a:r>
              <a:rPr kumimoji="0" lang="en-US" sz="2000" b="1" i="0" u="none" strike="noStrike" kern="1200" cap="none" spc="0" normalizeH="0" baseline="0" noProof="0" dirty="0" err="1">
                <a:ln>
                  <a:noFill/>
                </a:ln>
                <a:solidFill>
                  <a:prstClr val="black">
                    <a:lumMod val="50000"/>
                    <a:lumOff val="50000"/>
                  </a:prstClr>
                </a:solidFill>
                <a:effectLst/>
                <a:uLnTx/>
                <a:uFillTx/>
                <a:latin typeface="Century Gothic" panose="020B0502020202020204" pitchFamily="34" charset="0"/>
                <a:ea typeface="+mn-ea"/>
                <a:cs typeface="+mn-cs"/>
              </a:rPr>
              <a:t>dictionary.qmd</a:t>
            </a: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/html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research-</a:t>
            </a:r>
            <a:r>
              <a:rPr kumimoji="0" lang="en-US" sz="2000" b="1" i="0" u="none" strike="noStrike" kern="1200" cap="none" spc="0" normalizeH="0" baseline="0" noProof="0" dirty="0" err="1">
                <a:ln>
                  <a:noFill/>
                </a:ln>
                <a:solidFill>
                  <a:prstClr val="black">
                    <a:lumMod val="50000"/>
                    <a:lumOff val="50000"/>
                  </a:prstClr>
                </a:solidFill>
                <a:effectLst/>
                <a:uLnTx/>
                <a:uFillTx/>
                <a:latin typeface="Century Gothic" panose="020B0502020202020204" pitchFamily="34" charset="0"/>
                <a:ea typeface="+mn-ea"/>
                <a:cs typeface="+mn-cs"/>
              </a:rPr>
              <a:t>guide.qmd</a:t>
            </a:r>
            <a:r>
              <a:rPr kumimoji="0" lang="en-US" sz="2000" b="1"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/html</a:t>
            </a:r>
          </a:p>
        </p:txBody>
      </p:sp>
    </p:spTree>
    <p:extLst>
      <p:ext uri="{BB962C8B-B14F-4D97-AF65-F5344CB8AC3E}">
        <p14:creationId xmlns:p14="http://schemas.microsoft.com/office/powerpoint/2010/main" val="334663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5CDF-5FE7-2CC5-519B-554746AF7FD7}"/>
              </a:ext>
            </a:extLst>
          </p:cNvPr>
          <p:cNvSpPr>
            <a:spLocks noGrp="1"/>
          </p:cNvSpPr>
          <p:nvPr>
            <p:ph type="title"/>
          </p:nvPr>
        </p:nvSpPr>
        <p:spPr/>
        <p:txBody>
          <a:bodyPr>
            <a:normAutofit/>
          </a:bodyPr>
          <a:lstStyle/>
          <a:p>
            <a:r>
              <a:rPr lang="en-US" sz="4800" dirty="0">
                <a:latin typeface="Oswald" panose="00000500000000000000" pitchFamily="2" charset="0"/>
              </a:rPr>
              <a:t>Sources of Replication Failure</a:t>
            </a:r>
          </a:p>
        </p:txBody>
      </p:sp>
      <p:sp>
        <p:nvSpPr>
          <p:cNvPr id="3" name="Content Placeholder 2">
            <a:extLst>
              <a:ext uri="{FF2B5EF4-FFF2-40B4-BE49-F238E27FC236}">
                <a16:creationId xmlns:a16="http://schemas.microsoft.com/office/drawing/2014/main" id="{7240D8C3-6BD3-CF21-9FB4-EB326FB70B4C}"/>
              </a:ext>
            </a:extLst>
          </p:cNvPr>
          <p:cNvSpPr>
            <a:spLocks noGrp="1"/>
          </p:cNvSpPr>
          <p:nvPr>
            <p:ph idx="1"/>
          </p:nvPr>
        </p:nvSpPr>
        <p:spPr>
          <a:xfrm>
            <a:off x="898321" y="1991770"/>
            <a:ext cx="10515600" cy="4351338"/>
          </a:xfrm>
        </p:spPr>
        <p:txBody>
          <a:bodyPr>
            <a:normAutofit/>
          </a:bodyPr>
          <a:lstStyle/>
          <a:p>
            <a:pPr>
              <a:lnSpc>
                <a:spcPct val="150000"/>
              </a:lnSpc>
            </a:pPr>
            <a:r>
              <a:rPr lang="en-US" sz="2400" dirty="0">
                <a:solidFill>
                  <a:schemeClr val="accent6">
                    <a:lumMod val="75000"/>
                  </a:schemeClr>
                </a:solidFill>
                <a:latin typeface="Roboto Mono" panose="00000009000000000000" pitchFamily="49" charset="0"/>
                <a:ea typeface="Roboto Mono" panose="00000009000000000000" pitchFamily="49" charset="0"/>
              </a:rPr>
              <a:t>Fraud</a:t>
            </a:r>
          </a:p>
          <a:p>
            <a:pPr>
              <a:lnSpc>
                <a:spcPct val="150000"/>
              </a:lnSpc>
            </a:pPr>
            <a:r>
              <a:rPr lang="en-US" sz="2400" dirty="0">
                <a:solidFill>
                  <a:schemeClr val="accent6">
                    <a:lumMod val="75000"/>
                  </a:schemeClr>
                </a:solidFill>
                <a:latin typeface="Roboto Mono" panose="00000009000000000000" pitchFamily="49" charset="0"/>
                <a:ea typeface="Roboto Mono" panose="00000009000000000000" pitchFamily="49" charset="0"/>
              </a:rPr>
              <a:t>Editorial / Reviewer Discretion</a:t>
            </a:r>
          </a:p>
          <a:p>
            <a:pPr>
              <a:lnSpc>
                <a:spcPct val="150000"/>
              </a:lnSpc>
            </a:pPr>
            <a:r>
              <a:rPr lang="en-US" sz="2400" dirty="0">
                <a:solidFill>
                  <a:schemeClr val="accent6">
                    <a:lumMod val="75000"/>
                  </a:schemeClr>
                </a:solidFill>
                <a:latin typeface="Roboto Mono" panose="00000009000000000000" pitchFamily="49" charset="0"/>
                <a:ea typeface="Roboto Mono" panose="00000009000000000000" pitchFamily="49" charset="0"/>
              </a:rPr>
              <a:t>P-value Hacking</a:t>
            </a:r>
          </a:p>
          <a:p>
            <a:pPr>
              <a:lnSpc>
                <a:spcPct val="150000"/>
              </a:lnSpc>
            </a:pPr>
            <a:r>
              <a:rPr lang="en-US" sz="2400" dirty="0">
                <a:solidFill>
                  <a:schemeClr val="accent1"/>
                </a:solidFill>
                <a:latin typeface="Roboto Mono" panose="00000009000000000000" pitchFamily="49" charset="0"/>
                <a:ea typeface="Roboto Mono" panose="00000009000000000000" pitchFamily="49" charset="0"/>
              </a:rPr>
              <a:t>Study Sample Outside of CI </a:t>
            </a:r>
          </a:p>
          <a:p>
            <a:pPr>
              <a:lnSpc>
                <a:spcPct val="150000"/>
              </a:lnSpc>
            </a:pPr>
            <a:r>
              <a:rPr lang="en-US" sz="2400" dirty="0">
                <a:solidFill>
                  <a:schemeClr val="accent1"/>
                </a:solidFill>
                <a:latin typeface="Roboto Mono" panose="00000009000000000000" pitchFamily="49" charset="0"/>
                <a:ea typeface="Roboto Mono" panose="00000009000000000000" pitchFamily="49" charset="0"/>
              </a:rPr>
              <a:t>Errors in Statistical Methodology </a:t>
            </a:r>
          </a:p>
          <a:p>
            <a:pPr>
              <a:lnSpc>
                <a:spcPct val="150000"/>
              </a:lnSpc>
            </a:pPr>
            <a:r>
              <a:rPr lang="en-US" sz="2400" dirty="0">
                <a:solidFill>
                  <a:schemeClr val="accent1"/>
                </a:solidFill>
                <a:latin typeface="Roboto Mono" panose="00000009000000000000" pitchFamily="49" charset="0"/>
                <a:ea typeface="Roboto Mono" panose="00000009000000000000" pitchFamily="49" charset="0"/>
              </a:rPr>
              <a:t>Errors in Computing</a:t>
            </a:r>
          </a:p>
        </p:txBody>
      </p:sp>
      <p:sp>
        <p:nvSpPr>
          <p:cNvPr id="4" name="Right Brace 3">
            <a:extLst>
              <a:ext uri="{FF2B5EF4-FFF2-40B4-BE49-F238E27FC236}">
                <a16:creationId xmlns:a16="http://schemas.microsoft.com/office/drawing/2014/main" id="{7EEB3220-B066-C10D-EE8A-DD8BBD4E986C}"/>
              </a:ext>
            </a:extLst>
          </p:cNvPr>
          <p:cNvSpPr/>
          <p:nvPr/>
        </p:nvSpPr>
        <p:spPr>
          <a:xfrm>
            <a:off x="8480221" y="2154716"/>
            <a:ext cx="520700" cy="1727200"/>
          </a:xfrm>
          <a:prstGeom prst="rightBrace">
            <a:avLst>
              <a:gd name="adj1" fmla="val 8333"/>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56727061-E3B6-5589-AF71-AC79419B841A}"/>
              </a:ext>
            </a:extLst>
          </p:cNvPr>
          <p:cNvSpPr/>
          <p:nvPr/>
        </p:nvSpPr>
        <p:spPr>
          <a:xfrm>
            <a:off x="8480221" y="4243319"/>
            <a:ext cx="520700" cy="1727200"/>
          </a:xfrm>
          <a:prstGeom prst="rightBrace">
            <a:avLst>
              <a:gd name="adj1" fmla="val 8333"/>
              <a:gd name="adj2" fmla="val 5073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FF8462B2-0236-5ED1-A9AC-731D9FCA1CDE}"/>
              </a:ext>
            </a:extLst>
          </p:cNvPr>
          <p:cNvSpPr txBox="1"/>
          <p:nvPr/>
        </p:nvSpPr>
        <p:spPr>
          <a:xfrm>
            <a:off x="9347338" y="2342577"/>
            <a:ext cx="1901483" cy="1323439"/>
          </a:xfrm>
          <a:prstGeom prst="rect">
            <a:avLst/>
          </a:prstGeom>
          <a:noFill/>
        </p:spPr>
        <p:txBody>
          <a:bodyPr wrap="none" rtlCol="0">
            <a:spAutoFit/>
          </a:bodyPr>
          <a:lstStyle/>
          <a:p>
            <a:pPr algn="ctr"/>
            <a:r>
              <a:rPr lang="en-US" sz="4000" dirty="0">
                <a:solidFill>
                  <a:schemeClr val="accent6"/>
                </a:solidFill>
                <a:latin typeface="Oswald" panose="00000500000000000000" pitchFamily="2" charset="0"/>
              </a:rPr>
              <a:t>incentive</a:t>
            </a:r>
          </a:p>
          <a:p>
            <a:pPr algn="ctr"/>
            <a:r>
              <a:rPr lang="en-US" sz="4000" dirty="0">
                <a:solidFill>
                  <a:schemeClr val="accent6"/>
                </a:solidFill>
                <a:latin typeface="Oswald" panose="00000500000000000000" pitchFamily="2" charset="0"/>
              </a:rPr>
              <a:t>problems</a:t>
            </a:r>
          </a:p>
        </p:txBody>
      </p:sp>
      <p:sp>
        <p:nvSpPr>
          <p:cNvPr id="7" name="TextBox 6">
            <a:extLst>
              <a:ext uri="{FF2B5EF4-FFF2-40B4-BE49-F238E27FC236}">
                <a16:creationId xmlns:a16="http://schemas.microsoft.com/office/drawing/2014/main" id="{34004ADC-0EED-585D-56CA-98B8DE8217B3}"/>
              </a:ext>
            </a:extLst>
          </p:cNvPr>
          <p:cNvSpPr txBox="1"/>
          <p:nvPr/>
        </p:nvSpPr>
        <p:spPr>
          <a:xfrm>
            <a:off x="9122116" y="4445199"/>
            <a:ext cx="2351926" cy="1323439"/>
          </a:xfrm>
          <a:prstGeom prst="rect">
            <a:avLst/>
          </a:prstGeom>
          <a:noFill/>
        </p:spPr>
        <p:txBody>
          <a:bodyPr wrap="none" rtlCol="0">
            <a:spAutoFit/>
          </a:bodyPr>
          <a:lstStyle/>
          <a:p>
            <a:pPr algn="ctr"/>
            <a:r>
              <a:rPr lang="en-US" sz="4000" dirty="0">
                <a:solidFill>
                  <a:schemeClr val="accent1"/>
                </a:solidFill>
                <a:latin typeface="Oswald" panose="00000500000000000000" pitchFamily="2" charset="0"/>
              </a:rPr>
              <a:t>engineering</a:t>
            </a:r>
          </a:p>
          <a:p>
            <a:pPr algn="ctr"/>
            <a:r>
              <a:rPr lang="en-US" sz="4000" dirty="0">
                <a:solidFill>
                  <a:schemeClr val="accent1"/>
                </a:solidFill>
                <a:latin typeface="Oswald" panose="00000500000000000000" pitchFamily="2" charset="0"/>
              </a:rPr>
              <a:t>problems</a:t>
            </a:r>
          </a:p>
        </p:txBody>
      </p:sp>
    </p:spTree>
    <p:extLst>
      <p:ext uri="{BB962C8B-B14F-4D97-AF65-F5344CB8AC3E}">
        <p14:creationId xmlns:p14="http://schemas.microsoft.com/office/powerpoint/2010/main" val="1050544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0CCA43-5144-DD98-A2C0-831DBCB42BD0}"/>
              </a:ext>
            </a:extLst>
          </p:cNvPr>
          <p:cNvPicPr>
            <a:picLocks noChangeAspect="1"/>
          </p:cNvPicPr>
          <p:nvPr/>
        </p:nvPicPr>
        <p:blipFill>
          <a:blip r:embed="rId2"/>
          <a:stretch>
            <a:fillRect/>
          </a:stretch>
        </p:blipFill>
        <p:spPr>
          <a:xfrm>
            <a:off x="770808" y="3627782"/>
            <a:ext cx="10269383" cy="2867425"/>
          </a:xfrm>
          <a:prstGeom prst="rect">
            <a:avLst/>
          </a:prstGeom>
        </p:spPr>
      </p:pic>
      <p:sp>
        <p:nvSpPr>
          <p:cNvPr id="6" name="Rectangle 5">
            <a:extLst>
              <a:ext uri="{FF2B5EF4-FFF2-40B4-BE49-F238E27FC236}">
                <a16:creationId xmlns:a16="http://schemas.microsoft.com/office/drawing/2014/main" id="{05331B77-40FE-8BBE-5C26-55B00584FD5C}"/>
              </a:ext>
            </a:extLst>
          </p:cNvPr>
          <p:cNvSpPr/>
          <p:nvPr/>
        </p:nvSpPr>
        <p:spPr>
          <a:xfrm>
            <a:off x="1083391" y="1308440"/>
            <a:ext cx="2011680" cy="1737360"/>
          </a:xfrm>
          <a:prstGeom prst="rect">
            <a:avLst/>
          </a:prstGeom>
          <a:solidFill>
            <a:srgbClr val="E3E7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Oswald" panose="00000500000000000000" pitchFamily="2" charset="0"/>
              </a:rPr>
              <a:t>Data Dictionary</a:t>
            </a:r>
          </a:p>
        </p:txBody>
      </p:sp>
      <p:sp>
        <p:nvSpPr>
          <p:cNvPr id="7" name="Rectangle 6">
            <a:extLst>
              <a:ext uri="{FF2B5EF4-FFF2-40B4-BE49-F238E27FC236}">
                <a16:creationId xmlns:a16="http://schemas.microsoft.com/office/drawing/2014/main" id="{037F618A-662B-BF25-117C-03C73AA3CB2A}"/>
              </a:ext>
            </a:extLst>
          </p:cNvPr>
          <p:cNvSpPr/>
          <p:nvPr/>
        </p:nvSpPr>
        <p:spPr>
          <a:xfrm>
            <a:off x="309507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Lucida Console" panose="020B0609040504020204" pitchFamily="49" charset="0"/>
              </a:rPr>
              <a:t>Ingestion</a:t>
            </a:r>
          </a:p>
          <a:p>
            <a:pPr algn="ctr"/>
            <a:r>
              <a:rPr lang="en-US" sz="1600" dirty="0">
                <a:solidFill>
                  <a:schemeClr val="tx1"/>
                </a:solidFill>
                <a:latin typeface="Lucida Console" panose="020B0609040504020204" pitchFamily="49" charset="0"/>
              </a:rPr>
              <a:t>Rules</a:t>
            </a:r>
          </a:p>
        </p:txBody>
      </p:sp>
      <p:sp>
        <p:nvSpPr>
          <p:cNvPr id="8" name="Rectangle 7">
            <a:extLst>
              <a:ext uri="{FF2B5EF4-FFF2-40B4-BE49-F238E27FC236}">
                <a16:creationId xmlns:a16="http://schemas.microsoft.com/office/drawing/2014/main" id="{363C4090-12FD-7EFE-B6B4-330BF997D7C2}"/>
              </a:ext>
            </a:extLst>
          </p:cNvPr>
          <p:cNvSpPr/>
          <p:nvPr/>
        </p:nvSpPr>
        <p:spPr>
          <a:xfrm>
            <a:off x="9130111" y="13062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Lucida Console" panose="020B0609040504020204" pitchFamily="49" charset="0"/>
              </a:rPr>
              <a:t>Validation Rules</a:t>
            </a:r>
          </a:p>
        </p:txBody>
      </p:sp>
      <p:sp>
        <p:nvSpPr>
          <p:cNvPr id="9" name="Rectangle 8">
            <a:extLst>
              <a:ext uri="{FF2B5EF4-FFF2-40B4-BE49-F238E27FC236}">
                <a16:creationId xmlns:a16="http://schemas.microsoft.com/office/drawing/2014/main" id="{7FD0C2BB-D37C-43A8-9F06-CE34507123C0}"/>
              </a:ext>
            </a:extLst>
          </p:cNvPr>
          <p:cNvSpPr/>
          <p:nvPr/>
        </p:nvSpPr>
        <p:spPr>
          <a:xfrm>
            <a:off x="711843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latin typeface="Lucida Console" panose="020B0609040504020204" pitchFamily="49" charset="0"/>
              </a:rPr>
              <a:t>Standardization</a:t>
            </a:r>
          </a:p>
          <a:p>
            <a:pPr algn="ctr"/>
            <a:r>
              <a:rPr lang="en-US" sz="1600" dirty="0">
                <a:solidFill>
                  <a:schemeClr val="tx1"/>
                </a:solidFill>
                <a:latin typeface="Lucida Console" panose="020B0609040504020204" pitchFamily="49" charset="0"/>
              </a:rPr>
              <a:t>Rules</a:t>
            </a:r>
          </a:p>
        </p:txBody>
      </p:sp>
      <p:sp>
        <p:nvSpPr>
          <p:cNvPr id="10" name="Rectangle 9">
            <a:extLst>
              <a:ext uri="{FF2B5EF4-FFF2-40B4-BE49-F238E27FC236}">
                <a16:creationId xmlns:a16="http://schemas.microsoft.com/office/drawing/2014/main" id="{B0D5D2B9-361D-58E3-1531-AC5F330DF942}"/>
              </a:ext>
            </a:extLst>
          </p:cNvPr>
          <p:cNvSpPr/>
          <p:nvPr/>
        </p:nvSpPr>
        <p:spPr>
          <a:xfrm>
            <a:off x="510675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Lucida Console" panose="020B0609040504020204" pitchFamily="49" charset="0"/>
              </a:rPr>
              <a:t>Documentation</a:t>
            </a:r>
          </a:p>
        </p:txBody>
      </p:sp>
      <p:sp>
        <p:nvSpPr>
          <p:cNvPr id="11" name="TextBox 10">
            <a:extLst>
              <a:ext uri="{FF2B5EF4-FFF2-40B4-BE49-F238E27FC236}">
                <a16:creationId xmlns:a16="http://schemas.microsoft.com/office/drawing/2014/main" id="{886FDCD5-157A-154B-12C4-760BD4A11B8F}"/>
              </a:ext>
            </a:extLst>
          </p:cNvPr>
          <p:cNvSpPr txBox="1"/>
          <p:nvPr/>
        </p:nvSpPr>
        <p:spPr>
          <a:xfrm>
            <a:off x="3532894" y="362793"/>
            <a:ext cx="4745210" cy="646331"/>
          </a:xfrm>
          <a:prstGeom prst="rect">
            <a:avLst/>
          </a:prstGeom>
          <a:noFill/>
        </p:spPr>
        <p:txBody>
          <a:bodyPr wrap="none" rtlCol="0">
            <a:spAutoFit/>
          </a:bodyPr>
          <a:lstStyle/>
          <a:p>
            <a:r>
              <a:rPr lang="en-US" sz="3600" dirty="0">
                <a:latin typeface="Oswald" panose="00000500000000000000" pitchFamily="2" charset="0"/>
              </a:rPr>
              <a:t>Data Governance File (DGF)</a:t>
            </a:r>
          </a:p>
        </p:txBody>
      </p:sp>
    </p:spTree>
    <p:extLst>
      <p:ext uri="{BB962C8B-B14F-4D97-AF65-F5344CB8AC3E}">
        <p14:creationId xmlns:p14="http://schemas.microsoft.com/office/powerpoint/2010/main" val="3927434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331B77-40FE-8BBE-5C26-55B00584FD5C}"/>
              </a:ext>
            </a:extLst>
          </p:cNvPr>
          <p:cNvSpPr/>
          <p:nvPr/>
        </p:nvSpPr>
        <p:spPr>
          <a:xfrm>
            <a:off x="108339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Data Dictionary</a:t>
            </a:r>
          </a:p>
        </p:txBody>
      </p:sp>
      <p:sp>
        <p:nvSpPr>
          <p:cNvPr id="7" name="Rectangle 6">
            <a:extLst>
              <a:ext uri="{FF2B5EF4-FFF2-40B4-BE49-F238E27FC236}">
                <a16:creationId xmlns:a16="http://schemas.microsoft.com/office/drawing/2014/main" id="{037F618A-662B-BF25-117C-03C73AA3CB2A}"/>
              </a:ext>
            </a:extLst>
          </p:cNvPr>
          <p:cNvSpPr/>
          <p:nvPr/>
        </p:nvSpPr>
        <p:spPr>
          <a:xfrm>
            <a:off x="3095071" y="1308440"/>
            <a:ext cx="2011680" cy="1737360"/>
          </a:xfrm>
          <a:prstGeom prst="rect">
            <a:avLst/>
          </a:prstGeom>
          <a:solidFill>
            <a:srgbClr val="FEF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Oswald" panose="00000500000000000000" pitchFamily="2" charset="0"/>
              </a:rPr>
              <a:t>Ingestion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Oswald" panose="00000500000000000000" pitchFamily="2" charset="0"/>
              </a:rPr>
              <a:t>Rules</a:t>
            </a:r>
          </a:p>
        </p:txBody>
      </p:sp>
      <p:sp>
        <p:nvSpPr>
          <p:cNvPr id="8" name="Rectangle 7">
            <a:extLst>
              <a:ext uri="{FF2B5EF4-FFF2-40B4-BE49-F238E27FC236}">
                <a16:creationId xmlns:a16="http://schemas.microsoft.com/office/drawing/2014/main" id="{363C4090-12FD-7EFE-B6B4-330BF997D7C2}"/>
              </a:ext>
            </a:extLst>
          </p:cNvPr>
          <p:cNvSpPr/>
          <p:nvPr/>
        </p:nvSpPr>
        <p:spPr>
          <a:xfrm>
            <a:off x="9130111" y="13062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Validation Rules</a:t>
            </a:r>
          </a:p>
        </p:txBody>
      </p:sp>
      <p:sp>
        <p:nvSpPr>
          <p:cNvPr id="9" name="Rectangle 8">
            <a:extLst>
              <a:ext uri="{FF2B5EF4-FFF2-40B4-BE49-F238E27FC236}">
                <a16:creationId xmlns:a16="http://schemas.microsoft.com/office/drawing/2014/main" id="{7FD0C2BB-D37C-43A8-9F06-CE34507123C0}"/>
              </a:ext>
            </a:extLst>
          </p:cNvPr>
          <p:cNvSpPr/>
          <p:nvPr/>
        </p:nvSpPr>
        <p:spPr>
          <a:xfrm>
            <a:off x="711843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Standardization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10" name="Rectangle 9">
            <a:extLst>
              <a:ext uri="{FF2B5EF4-FFF2-40B4-BE49-F238E27FC236}">
                <a16:creationId xmlns:a16="http://schemas.microsoft.com/office/drawing/2014/main" id="{B0D5D2B9-361D-58E3-1531-AC5F330DF942}"/>
              </a:ext>
            </a:extLst>
          </p:cNvPr>
          <p:cNvSpPr/>
          <p:nvPr/>
        </p:nvSpPr>
        <p:spPr>
          <a:xfrm>
            <a:off x="510675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Documentation</a:t>
            </a:r>
          </a:p>
        </p:txBody>
      </p:sp>
      <p:sp>
        <p:nvSpPr>
          <p:cNvPr id="11" name="TextBox 10">
            <a:extLst>
              <a:ext uri="{FF2B5EF4-FFF2-40B4-BE49-F238E27FC236}">
                <a16:creationId xmlns:a16="http://schemas.microsoft.com/office/drawing/2014/main" id="{886FDCD5-157A-154B-12C4-760BD4A11B8F}"/>
              </a:ext>
            </a:extLst>
          </p:cNvPr>
          <p:cNvSpPr txBox="1"/>
          <p:nvPr/>
        </p:nvSpPr>
        <p:spPr>
          <a:xfrm>
            <a:off x="3532894" y="362793"/>
            <a:ext cx="47452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mn-cs"/>
              </a:rPr>
              <a:t>Data Governance File (DGF)</a:t>
            </a:r>
          </a:p>
        </p:txBody>
      </p:sp>
      <p:pic>
        <p:nvPicPr>
          <p:cNvPr id="3" name="Picture 2">
            <a:extLst>
              <a:ext uri="{FF2B5EF4-FFF2-40B4-BE49-F238E27FC236}">
                <a16:creationId xmlns:a16="http://schemas.microsoft.com/office/drawing/2014/main" id="{66D33FCE-C2F2-F21A-39DF-8FBD08C63366}"/>
              </a:ext>
            </a:extLst>
          </p:cNvPr>
          <p:cNvPicPr>
            <a:picLocks noChangeAspect="1"/>
          </p:cNvPicPr>
          <p:nvPr/>
        </p:nvPicPr>
        <p:blipFill>
          <a:blip r:embed="rId2"/>
          <a:stretch>
            <a:fillRect/>
          </a:stretch>
        </p:blipFill>
        <p:spPr>
          <a:xfrm>
            <a:off x="0" y="3542045"/>
            <a:ext cx="11879333" cy="2953162"/>
          </a:xfrm>
          <a:prstGeom prst="rect">
            <a:avLst/>
          </a:prstGeom>
        </p:spPr>
      </p:pic>
    </p:spTree>
    <p:extLst>
      <p:ext uri="{BB962C8B-B14F-4D97-AF65-F5344CB8AC3E}">
        <p14:creationId xmlns:p14="http://schemas.microsoft.com/office/powerpoint/2010/main" val="1861850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8E212-1CB7-CEEF-1F88-5CEC5CA77F3C}"/>
              </a:ext>
            </a:extLst>
          </p:cNvPr>
          <p:cNvSpPr txBox="1"/>
          <p:nvPr/>
        </p:nvSpPr>
        <p:spPr>
          <a:xfrm>
            <a:off x="261294" y="260797"/>
            <a:ext cx="11930706" cy="6400800"/>
          </a:xfrm>
          <a:prstGeom prst="rect">
            <a:avLst/>
          </a:prstGeom>
          <a:noFill/>
        </p:spPr>
        <p:txBody>
          <a:bodyPr wrap="square" numCol="2">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BooleanType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CheckboxType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[4]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[5]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StringType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[6]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BusinessNameControlType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[9]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CityType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[10]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InCareOfNameType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StreetAddressType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[12]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ZIPCodeType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[14]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EINType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[15] "BusinessNameLine1Type"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[16] "BusinessNameLine2Type"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PhoneNumberType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LineExplanationType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[19]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PersonNameType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[20]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TimestampType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[22]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DateType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YearType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[24]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ShortExplanationType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[25]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IntegerNNType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[26]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PTINType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[29]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PersonTitleType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[30]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ExplanationType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CheckboxType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BooleanType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[32]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[34]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xsd:decimal</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LargeRatioType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IntegerNNType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[35]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xsd:decimal</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[36]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CityType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StreetAddressType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[39]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ZIPCodeType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[40]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CountryType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BusinessNameLine2Type"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IntegerNNType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CountType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[42]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USAmountNNType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CityType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[44]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[45]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ZIPCodeType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[46]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LargeRatioType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CityType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StringType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ShortDescriptionType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[49]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RatioType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[50]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DecimalNNType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[51]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StateType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StringType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[52]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ZIPCodeType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[53]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AlphaNumericType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[54] "Count2Type"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[55]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ShortDescriptionType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[56]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CUSIPNumberType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[57]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IntegerNNType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LargeRatioType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[58]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TextType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StringType</a:t>
            </a:r>
            <a:r>
              <a:rPr kumimoji="0" lang="en-US" sz="14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p>
        </p:txBody>
      </p:sp>
      <p:sp>
        <p:nvSpPr>
          <p:cNvPr id="4" name="TextBox 3">
            <a:extLst>
              <a:ext uri="{FF2B5EF4-FFF2-40B4-BE49-F238E27FC236}">
                <a16:creationId xmlns:a16="http://schemas.microsoft.com/office/drawing/2014/main" id="{81D6B84E-6A7C-B65F-C8EF-210641ACE2E5}"/>
              </a:ext>
            </a:extLst>
          </p:cNvPr>
          <p:cNvSpPr txBox="1"/>
          <p:nvPr/>
        </p:nvSpPr>
        <p:spPr>
          <a:xfrm>
            <a:off x="3743331" y="260797"/>
            <a:ext cx="2263769"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data </a:t>
            </a:r>
            <a:r>
              <a:rPr lang="en-US" sz="3600" dirty="0">
                <a:solidFill>
                  <a:prstClr val="black"/>
                </a:solidFill>
                <a:latin typeface="Aharoni" panose="02010803020104030203" pitchFamily="2" charset="-79"/>
                <a:cs typeface="Aharoni" panose="02010803020104030203" pitchFamily="2" charset="-79"/>
              </a:rPr>
              <a:t>types + formats</a:t>
            </a:r>
            <a:endParaRPr kumimoji="0" lang="en-US" sz="36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1843781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6F93E50-5113-1897-0BA8-F48917E93098}"/>
              </a:ext>
            </a:extLst>
          </p:cNvPr>
          <p:cNvGrpSpPr/>
          <p:nvPr/>
        </p:nvGrpSpPr>
        <p:grpSpPr>
          <a:xfrm>
            <a:off x="892532" y="171490"/>
            <a:ext cx="10418002" cy="6444381"/>
            <a:chOff x="892532" y="171490"/>
            <a:chExt cx="10418002" cy="6444381"/>
          </a:xfrm>
        </p:grpSpPr>
        <p:sp>
          <p:nvSpPr>
            <p:cNvPr id="3" name="TextBox 2">
              <a:extLst>
                <a:ext uri="{FF2B5EF4-FFF2-40B4-BE49-F238E27FC236}">
                  <a16:creationId xmlns:a16="http://schemas.microsoft.com/office/drawing/2014/main" id="{121A780E-F197-B621-C3CB-F512CC3BD255}"/>
                </a:ext>
              </a:extLst>
            </p:cNvPr>
            <p:cNvSpPr txBox="1"/>
            <p:nvPr/>
          </p:nvSpPr>
          <p:spPr>
            <a:xfrm>
              <a:off x="1899967" y="1745782"/>
              <a:ext cx="940926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“12/27/81”		1981-12-27		 	“Dec 27, 1981”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“9/8/54”		1954-09-08		 	“Sep 08, 1954”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“8/17/72”		1972-08-17		 	“Aug 17, 1972”</a:t>
              </a:r>
            </a:p>
          </p:txBody>
        </p:sp>
        <p:sp>
          <p:nvSpPr>
            <p:cNvPr id="4" name="TextBox 3">
              <a:extLst>
                <a:ext uri="{FF2B5EF4-FFF2-40B4-BE49-F238E27FC236}">
                  <a16:creationId xmlns:a16="http://schemas.microsoft.com/office/drawing/2014/main" id="{FD917F76-1C68-E2BB-4A1B-57BE2D25369F}"/>
                </a:ext>
              </a:extLst>
            </p:cNvPr>
            <p:cNvSpPr txBox="1"/>
            <p:nvPr/>
          </p:nvSpPr>
          <p:spPr>
            <a:xfrm>
              <a:off x="1899968" y="3163753"/>
              <a:ext cx="169790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dgf_raw_type</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character</a:t>
              </a:r>
            </a:p>
          </p:txBody>
        </p:sp>
        <p:sp>
          <p:nvSpPr>
            <p:cNvPr id="5" name="TextBox 4">
              <a:extLst>
                <a:ext uri="{FF2B5EF4-FFF2-40B4-BE49-F238E27FC236}">
                  <a16:creationId xmlns:a16="http://schemas.microsoft.com/office/drawing/2014/main" id="{F2BC3B01-3238-D55A-504D-85186653F48F}"/>
                </a:ext>
              </a:extLst>
            </p:cNvPr>
            <p:cNvSpPr txBox="1"/>
            <p:nvPr/>
          </p:nvSpPr>
          <p:spPr>
            <a:xfrm>
              <a:off x="1604213" y="4074424"/>
              <a:ext cx="228940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dgf_raw_convert</a:t>
              </a:r>
              <a:endPar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as.date</a:t>
              </a:r>
              <a:r>
                <a:rPr kumimoji="0" lang="en-US" sz="16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 mm/dd/</a:t>
              </a:r>
              <a:r>
                <a:rPr kumimoji="0" lang="en-US" sz="16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yy</a:t>
              </a:r>
              <a:r>
                <a:rPr kumimoji="0" lang="en-US" sz="16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 )</a:t>
              </a:r>
            </a:p>
          </p:txBody>
        </p:sp>
        <p:sp>
          <p:nvSpPr>
            <p:cNvPr id="6" name="TextBox 5">
              <a:extLst>
                <a:ext uri="{FF2B5EF4-FFF2-40B4-BE49-F238E27FC236}">
                  <a16:creationId xmlns:a16="http://schemas.microsoft.com/office/drawing/2014/main" id="{38E06949-DAEB-E38A-FED1-215E36591BD1}"/>
                </a:ext>
              </a:extLst>
            </p:cNvPr>
            <p:cNvSpPr txBox="1"/>
            <p:nvPr/>
          </p:nvSpPr>
          <p:spPr>
            <a:xfrm>
              <a:off x="4825547" y="3163753"/>
              <a:ext cx="117211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date</a:t>
              </a:r>
            </a:p>
          </p:txBody>
        </p:sp>
        <p:sp>
          <p:nvSpPr>
            <p:cNvPr id="7" name="TextBox 6">
              <a:extLst>
                <a:ext uri="{FF2B5EF4-FFF2-40B4-BE49-F238E27FC236}">
                  <a16:creationId xmlns:a16="http://schemas.microsoft.com/office/drawing/2014/main" id="{E9AA7455-912B-6751-8FE4-FFCFB9E152D2}"/>
                </a:ext>
              </a:extLst>
            </p:cNvPr>
            <p:cNvSpPr txBox="1"/>
            <p:nvPr/>
          </p:nvSpPr>
          <p:spPr>
            <a:xfrm>
              <a:off x="8696605" y="3163753"/>
              <a:ext cx="18614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dgf_format_out</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mmm dd, </a:t>
              </a:r>
              <a:r>
                <a:rPr kumimoji="0" lang="en-US" sz="18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yyyy</a:t>
              </a:r>
              <a:endPar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endParaRPr>
            </a:p>
          </p:txBody>
        </p:sp>
        <p:sp>
          <p:nvSpPr>
            <p:cNvPr id="8" name="TextBox 7">
              <a:extLst>
                <a:ext uri="{FF2B5EF4-FFF2-40B4-BE49-F238E27FC236}">
                  <a16:creationId xmlns:a16="http://schemas.microsoft.com/office/drawing/2014/main" id="{1F01FECF-D7CF-867E-62C2-B24CD8AD4EED}"/>
                </a:ext>
              </a:extLst>
            </p:cNvPr>
            <p:cNvSpPr txBox="1"/>
            <p:nvPr/>
          </p:nvSpPr>
          <p:spPr>
            <a:xfrm>
              <a:off x="6506396" y="3163753"/>
              <a:ext cx="184537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dgf_type_class</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Century Gothic" panose="020B0502020202020204" pitchFamily="34" charset="0"/>
                  <a:ea typeface="+mn-ea"/>
                  <a:cs typeface="+mn-cs"/>
                </a:rPr>
                <a:t>(blank)</a:t>
              </a:r>
            </a:p>
          </p:txBody>
        </p:sp>
        <p:sp>
          <p:nvSpPr>
            <p:cNvPr id="9" name="TextBox 8">
              <a:extLst>
                <a:ext uri="{FF2B5EF4-FFF2-40B4-BE49-F238E27FC236}">
                  <a16:creationId xmlns:a16="http://schemas.microsoft.com/office/drawing/2014/main" id="{0C4C05DF-A573-EAA1-AF0A-BBCF09C03A48}"/>
                </a:ext>
              </a:extLst>
            </p:cNvPr>
            <p:cNvSpPr txBox="1"/>
            <p:nvPr/>
          </p:nvSpPr>
          <p:spPr>
            <a:xfrm>
              <a:off x="2256895" y="171490"/>
              <a:ext cx="7481535"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srgbClr val="FFC000">
                      <a:lumMod val="75000"/>
                    </a:srgbClr>
                  </a:solidFill>
                  <a:effectLst/>
                  <a:uLnTx/>
                  <a:uFillTx/>
                  <a:latin typeface="Aharoni" panose="02010803020104030203" pitchFamily="2" charset="-79"/>
                  <a:ea typeface="+mn-ea"/>
                  <a:cs typeface="Aharoni" panose="02010803020104030203" pitchFamily="2" charset="-79"/>
                </a:rPr>
                <a:t>dgf_raw</a:t>
              </a:r>
              <a:r>
                <a:rPr kumimoji="0" lang="en-US" sz="3600" b="0" i="0" u="none" strike="noStrike" kern="1200" cap="none" spc="0" normalizeH="0" baseline="0" noProof="0" dirty="0">
                  <a:ln>
                    <a:noFill/>
                  </a:ln>
                  <a:solidFill>
                    <a:srgbClr val="FFC000">
                      <a:lumMod val="75000"/>
                    </a:srgbClr>
                  </a:solidFill>
                  <a:effectLst/>
                  <a:uLnTx/>
                  <a:uFillTx/>
                  <a:latin typeface="Aharoni" panose="02010803020104030203" pitchFamily="2" charset="-79"/>
                  <a:ea typeface="+mn-ea"/>
                  <a:cs typeface="Aharoni" panose="02010803020104030203" pitchFamily="2" charset="-79"/>
                </a:rPr>
                <a:t> + ingest()</a:t>
              </a:r>
              <a:r>
                <a:rPr kumimoji="0" lang="en-US" sz="36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 date example</a:t>
              </a:r>
            </a:p>
          </p:txBody>
        </p:sp>
        <p:sp>
          <p:nvSpPr>
            <p:cNvPr id="10" name="TextBox 9">
              <a:extLst>
                <a:ext uri="{FF2B5EF4-FFF2-40B4-BE49-F238E27FC236}">
                  <a16:creationId xmlns:a16="http://schemas.microsoft.com/office/drawing/2014/main" id="{81A43AE4-A6E8-26E4-2933-CC02C58D96DD}"/>
                </a:ext>
              </a:extLst>
            </p:cNvPr>
            <p:cNvSpPr txBox="1"/>
            <p:nvPr/>
          </p:nvSpPr>
          <p:spPr>
            <a:xfrm>
              <a:off x="8201991" y="4512852"/>
              <a:ext cx="3108543" cy="965201"/>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format( </a:t>
              </a:r>
              <a:r>
                <a:rPr kumimoji="0" lang="en-US" sz="20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out=</a:t>
              </a:r>
              <a:r>
                <a:rPr kumimoji="0" lang="en-US" sz="2000" b="0"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“public.csv”</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sp>
          <p:nvSpPr>
            <p:cNvPr id="2" name="TextBox 1">
              <a:extLst>
                <a:ext uri="{FF2B5EF4-FFF2-40B4-BE49-F238E27FC236}">
                  <a16:creationId xmlns:a16="http://schemas.microsoft.com/office/drawing/2014/main" id="{3BC30D9D-4D02-4848-A06E-A1EA89F763D9}"/>
                </a:ext>
              </a:extLst>
            </p:cNvPr>
            <p:cNvSpPr txBox="1"/>
            <p:nvPr/>
          </p:nvSpPr>
          <p:spPr>
            <a:xfrm>
              <a:off x="892532" y="5692541"/>
              <a:ext cx="401614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600" b="1"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dgf_raw_type</a:t>
              </a:r>
              <a:r>
                <a:rPr kumimoji="0" lang="en-US" sz="1600" b="1"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and the conversion rule (</a:t>
              </a:r>
              <a:r>
                <a:rPr kumimoji="0" lang="en-US" sz="1600" b="1"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dgf_raw_convert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defines how to handle the raw version of the data. </a:t>
              </a:r>
            </a:p>
          </p:txBody>
        </p:sp>
        <p:cxnSp>
          <p:nvCxnSpPr>
            <p:cNvPr id="11" name="Straight Arrow Connector 10">
              <a:extLst>
                <a:ext uri="{FF2B5EF4-FFF2-40B4-BE49-F238E27FC236}">
                  <a16:creationId xmlns:a16="http://schemas.microsoft.com/office/drawing/2014/main" id="{A09E7C75-7F38-F2EE-8FE5-523D8953F2B3}"/>
                </a:ext>
              </a:extLst>
            </p:cNvPr>
            <p:cNvCxnSpPr>
              <a:cxnSpLocks/>
            </p:cNvCxnSpPr>
            <p:nvPr/>
          </p:nvCxnSpPr>
          <p:spPr>
            <a:xfrm flipV="1">
              <a:off x="9616359" y="3934691"/>
              <a:ext cx="0" cy="646200"/>
            </a:xfrm>
            <a:prstGeom prst="straightConnector1">
              <a:avLst/>
            </a:prstGeom>
            <a:ln w="15875">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CA7BAC-9AE7-565F-46CD-1D9CF3F4AF66}"/>
                </a:ext>
              </a:extLst>
            </p:cNvPr>
            <p:cNvCxnSpPr>
              <a:cxnSpLocks/>
            </p:cNvCxnSpPr>
            <p:nvPr/>
          </p:nvCxnSpPr>
          <p:spPr>
            <a:xfrm flipV="1">
              <a:off x="9585336" y="2761472"/>
              <a:ext cx="0" cy="447618"/>
            </a:xfrm>
            <a:prstGeom prst="straightConnector1">
              <a:avLst/>
            </a:prstGeom>
            <a:ln w="15875">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4807417-1098-0822-3660-C2B44D2133FE}"/>
                </a:ext>
              </a:extLst>
            </p:cNvPr>
            <p:cNvSpPr txBox="1"/>
            <p:nvPr/>
          </p:nvSpPr>
          <p:spPr>
            <a:xfrm>
              <a:off x="1142136" y="5308776"/>
              <a:ext cx="327044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ingest_raw</a:t>
              </a:r>
              <a:r>
                <a:rPr kumimoji="0" lang="en-US" sz="16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df.raw</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p:txBody>
        </p:sp>
        <p:cxnSp>
          <p:nvCxnSpPr>
            <p:cNvPr id="17" name="Straight Arrow Connector 16">
              <a:extLst>
                <a:ext uri="{FF2B5EF4-FFF2-40B4-BE49-F238E27FC236}">
                  <a16:creationId xmlns:a16="http://schemas.microsoft.com/office/drawing/2014/main" id="{62E82CBB-AFFA-8573-1220-57B174F10AB7}"/>
                </a:ext>
              </a:extLst>
            </p:cNvPr>
            <p:cNvCxnSpPr>
              <a:cxnSpLocks/>
            </p:cNvCxnSpPr>
            <p:nvPr/>
          </p:nvCxnSpPr>
          <p:spPr>
            <a:xfrm flipV="1">
              <a:off x="4265179" y="4839854"/>
              <a:ext cx="309910" cy="458466"/>
            </a:xfrm>
            <a:prstGeom prst="straightConnector1">
              <a:avLst/>
            </a:prstGeom>
            <a:ln w="158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0909C2B-EE66-FCD8-9D92-543C5B02DC34}"/>
                </a:ext>
              </a:extLst>
            </p:cNvPr>
            <p:cNvSpPr txBox="1"/>
            <p:nvPr/>
          </p:nvSpPr>
          <p:spPr>
            <a:xfrm>
              <a:off x="4334307" y="4445633"/>
              <a:ext cx="667170"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df.v2</a:t>
              </a:r>
            </a:p>
          </p:txBody>
        </p:sp>
        <p:cxnSp>
          <p:nvCxnSpPr>
            <p:cNvPr id="21" name="Straight Arrow Connector 20">
              <a:extLst>
                <a:ext uri="{FF2B5EF4-FFF2-40B4-BE49-F238E27FC236}">
                  <a16:creationId xmlns:a16="http://schemas.microsoft.com/office/drawing/2014/main" id="{F37680D8-F6B2-4291-4F73-7E49E8FD1E6D}"/>
                </a:ext>
              </a:extLst>
            </p:cNvPr>
            <p:cNvCxnSpPr>
              <a:cxnSpLocks/>
            </p:cNvCxnSpPr>
            <p:nvPr/>
          </p:nvCxnSpPr>
          <p:spPr>
            <a:xfrm flipV="1">
              <a:off x="4825547" y="3894379"/>
              <a:ext cx="349906" cy="523643"/>
            </a:xfrm>
            <a:prstGeom prst="straightConnector1">
              <a:avLst/>
            </a:prstGeom>
            <a:ln w="158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063C3F6-43C1-48A8-F226-70BA372AB643}"/>
                </a:ext>
              </a:extLst>
            </p:cNvPr>
            <p:cNvSpPr txBox="1"/>
            <p:nvPr/>
          </p:nvSpPr>
          <p:spPr>
            <a:xfrm>
              <a:off x="5242399" y="5069087"/>
              <a:ext cx="1811293"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70AD47"/>
                  </a:solidFill>
                  <a:effectLst/>
                  <a:uLnTx/>
                  <a:uFillTx/>
                  <a:latin typeface="Calibri" panose="020F0502020204030204"/>
                  <a:ea typeface="+mn-ea"/>
                  <a:cs typeface="+mn-cs"/>
                </a:rPr>
                <a:t>After ingest() the data is stored in the format that is easiest to use. </a:t>
              </a:r>
            </a:p>
          </p:txBody>
        </p:sp>
        <p:cxnSp>
          <p:nvCxnSpPr>
            <p:cNvPr id="26" name="Straight Arrow Connector 25">
              <a:extLst>
                <a:ext uri="{FF2B5EF4-FFF2-40B4-BE49-F238E27FC236}">
                  <a16:creationId xmlns:a16="http://schemas.microsoft.com/office/drawing/2014/main" id="{EF3C1C35-C66C-9B4B-F159-92903888A65D}"/>
                </a:ext>
              </a:extLst>
            </p:cNvPr>
            <p:cNvCxnSpPr>
              <a:cxnSpLocks/>
            </p:cNvCxnSpPr>
            <p:nvPr/>
          </p:nvCxnSpPr>
          <p:spPr>
            <a:xfrm>
              <a:off x="3226088" y="4798215"/>
              <a:ext cx="371781" cy="374149"/>
            </a:xfrm>
            <a:prstGeom prst="straightConnector1">
              <a:avLst/>
            </a:prstGeom>
            <a:ln w="158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A4D13D1-1EBD-DEEA-C5A2-B7081801CFDF}"/>
                </a:ext>
              </a:extLst>
            </p:cNvPr>
            <p:cNvSpPr txBox="1"/>
            <p:nvPr/>
          </p:nvSpPr>
          <p:spPr>
            <a:xfrm>
              <a:off x="5080185" y="4475049"/>
              <a:ext cx="222528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update_dgf</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df.v2 </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p:txBody>
        </p:sp>
        <p:sp>
          <p:nvSpPr>
            <p:cNvPr id="30" name="TextBox 29">
              <a:extLst>
                <a:ext uri="{FF2B5EF4-FFF2-40B4-BE49-F238E27FC236}">
                  <a16:creationId xmlns:a16="http://schemas.microsoft.com/office/drawing/2014/main" id="{6BE5AD0E-E40F-F417-034F-DE505108DAD8}"/>
                </a:ext>
              </a:extLst>
            </p:cNvPr>
            <p:cNvSpPr txBox="1"/>
            <p:nvPr/>
          </p:nvSpPr>
          <p:spPr>
            <a:xfrm>
              <a:off x="3989427" y="1123824"/>
              <a:ext cx="284435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Calibri" panose="020F0502020204030204"/>
                  <a:ea typeface="+mn-ea"/>
                  <a:cs typeface="+mn-cs"/>
                </a:rPr>
                <a:t>( R easily recognizes this format as a Date, not character, when loading a CSV )</a:t>
              </a:r>
            </a:p>
          </p:txBody>
        </p:sp>
        <p:sp>
          <p:nvSpPr>
            <p:cNvPr id="31" name="Rectangle 30">
              <a:extLst>
                <a:ext uri="{FF2B5EF4-FFF2-40B4-BE49-F238E27FC236}">
                  <a16:creationId xmlns:a16="http://schemas.microsoft.com/office/drawing/2014/main" id="{1DB6C4C9-CEB3-35B1-5826-CAF8BC98971F}"/>
                </a:ext>
              </a:extLst>
            </p:cNvPr>
            <p:cNvSpPr/>
            <p:nvPr/>
          </p:nvSpPr>
          <p:spPr>
            <a:xfrm>
              <a:off x="1440876" y="3038790"/>
              <a:ext cx="2494971" cy="1714214"/>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6126A8CC-59ED-D41A-155D-BCCA08FAB55B}"/>
                </a:ext>
              </a:extLst>
            </p:cNvPr>
            <p:cNvSpPr/>
            <p:nvPr/>
          </p:nvSpPr>
          <p:spPr>
            <a:xfrm>
              <a:off x="4571828" y="3146202"/>
              <a:ext cx="3933402" cy="691150"/>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DDE1F6C0-2F0D-B1E5-CD77-352E9A1BB6B5}"/>
                </a:ext>
              </a:extLst>
            </p:cNvPr>
            <p:cNvSpPr/>
            <p:nvPr/>
          </p:nvSpPr>
          <p:spPr>
            <a:xfrm>
              <a:off x="8659986" y="3132546"/>
              <a:ext cx="1934644" cy="691150"/>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78071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A780E-F197-B621-C3CB-F512CC3BD255}"/>
              </a:ext>
            </a:extLst>
          </p:cNvPr>
          <p:cNvSpPr txBox="1"/>
          <p:nvPr/>
        </p:nvSpPr>
        <p:spPr>
          <a:xfrm>
            <a:off x="1899967" y="1708833"/>
            <a:ext cx="940926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1234567890			123-456-7890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9087654321			908-765-4321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8002437866			800-243-7866 		    </a:t>
            </a:r>
          </a:p>
        </p:txBody>
      </p:sp>
      <p:sp>
        <p:nvSpPr>
          <p:cNvPr id="6" name="TextBox 5">
            <a:extLst>
              <a:ext uri="{FF2B5EF4-FFF2-40B4-BE49-F238E27FC236}">
                <a16:creationId xmlns:a16="http://schemas.microsoft.com/office/drawing/2014/main" id="{38E06949-DAEB-E38A-FED1-215E36591BD1}"/>
              </a:ext>
            </a:extLst>
          </p:cNvPr>
          <p:cNvSpPr txBox="1"/>
          <p:nvPr/>
        </p:nvSpPr>
        <p:spPr>
          <a:xfrm>
            <a:off x="2097294" y="2900177"/>
            <a:ext cx="117211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numeric</a:t>
            </a:r>
          </a:p>
        </p:txBody>
      </p:sp>
      <p:sp>
        <p:nvSpPr>
          <p:cNvPr id="7" name="TextBox 6">
            <a:extLst>
              <a:ext uri="{FF2B5EF4-FFF2-40B4-BE49-F238E27FC236}">
                <a16:creationId xmlns:a16="http://schemas.microsoft.com/office/drawing/2014/main" id="{E9AA7455-912B-6751-8FE4-FFCFB9E152D2}"/>
              </a:ext>
            </a:extLst>
          </p:cNvPr>
          <p:cNvSpPr txBox="1"/>
          <p:nvPr/>
        </p:nvSpPr>
        <p:spPr>
          <a:xfrm>
            <a:off x="5561951" y="2900177"/>
            <a:ext cx="18614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dgf_format_out</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phone</a:t>
            </a:r>
          </a:p>
        </p:txBody>
      </p:sp>
      <p:sp>
        <p:nvSpPr>
          <p:cNvPr id="8" name="TextBox 7">
            <a:extLst>
              <a:ext uri="{FF2B5EF4-FFF2-40B4-BE49-F238E27FC236}">
                <a16:creationId xmlns:a16="http://schemas.microsoft.com/office/drawing/2014/main" id="{1F01FECF-D7CF-867E-62C2-B24CD8AD4EED}"/>
              </a:ext>
            </a:extLst>
          </p:cNvPr>
          <p:cNvSpPr txBox="1"/>
          <p:nvPr/>
        </p:nvSpPr>
        <p:spPr>
          <a:xfrm>
            <a:off x="3581161" y="2900177"/>
            <a:ext cx="184537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dgf_type_class</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phone</a:t>
            </a:r>
          </a:p>
        </p:txBody>
      </p:sp>
      <p:sp>
        <p:nvSpPr>
          <p:cNvPr id="9" name="TextBox 8">
            <a:extLst>
              <a:ext uri="{FF2B5EF4-FFF2-40B4-BE49-F238E27FC236}">
                <a16:creationId xmlns:a16="http://schemas.microsoft.com/office/drawing/2014/main" id="{0C4C05DF-A573-EAA1-AF0A-BBCF09C03A48}"/>
              </a:ext>
            </a:extLst>
          </p:cNvPr>
          <p:cNvSpPr txBox="1"/>
          <p:nvPr/>
        </p:nvSpPr>
        <p:spPr>
          <a:xfrm>
            <a:off x="4406281" y="395881"/>
            <a:ext cx="337945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phone number</a:t>
            </a:r>
          </a:p>
        </p:txBody>
      </p:sp>
      <p:sp>
        <p:nvSpPr>
          <p:cNvPr id="10" name="TextBox 9">
            <a:extLst>
              <a:ext uri="{FF2B5EF4-FFF2-40B4-BE49-F238E27FC236}">
                <a16:creationId xmlns:a16="http://schemas.microsoft.com/office/drawing/2014/main" id="{81A43AE4-A6E8-26E4-2933-CC02C58D96DD}"/>
              </a:ext>
            </a:extLst>
          </p:cNvPr>
          <p:cNvSpPr txBox="1"/>
          <p:nvPr/>
        </p:nvSpPr>
        <p:spPr>
          <a:xfrm>
            <a:off x="2589377" y="4529382"/>
            <a:ext cx="3108543" cy="965201"/>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format( </a:t>
            </a: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df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out=“dataf.csv” )</a:t>
            </a:r>
          </a:p>
        </p:txBody>
      </p:sp>
      <p:sp>
        <p:nvSpPr>
          <p:cNvPr id="14" name="TextBox 13">
            <a:extLst>
              <a:ext uri="{FF2B5EF4-FFF2-40B4-BE49-F238E27FC236}">
                <a16:creationId xmlns:a16="http://schemas.microsoft.com/office/drawing/2014/main" id="{0A585B1A-0C93-C3DA-A461-54D120EB89B9}"/>
              </a:ext>
            </a:extLst>
          </p:cNvPr>
          <p:cNvSpPr txBox="1"/>
          <p:nvPr/>
        </p:nvSpPr>
        <p:spPr>
          <a:xfrm>
            <a:off x="6221669" y="4588672"/>
            <a:ext cx="423389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t>
            </a:r>
            <a:r>
              <a:rPr kumimoji="0" lang="en-US" sz="1600" b="1"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dgf_format_out</a:t>
            </a:r>
            <a:r>
              <a:rPr kumimoji="0" lang="en-US" sz="1600" b="1"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 allows you reformat data in a way that is better for public consumption but a pain for analysts. </a:t>
            </a:r>
          </a:p>
        </p:txBody>
      </p:sp>
      <p:cxnSp>
        <p:nvCxnSpPr>
          <p:cNvPr id="16" name="Straight Arrow Connector 15">
            <a:extLst>
              <a:ext uri="{FF2B5EF4-FFF2-40B4-BE49-F238E27FC236}">
                <a16:creationId xmlns:a16="http://schemas.microsoft.com/office/drawing/2014/main" id="{111D334B-6DD7-BBB8-6B3B-44970B735D94}"/>
              </a:ext>
            </a:extLst>
          </p:cNvPr>
          <p:cNvCxnSpPr>
            <a:cxnSpLocks/>
          </p:cNvCxnSpPr>
          <p:nvPr/>
        </p:nvCxnSpPr>
        <p:spPr>
          <a:xfrm>
            <a:off x="4206217" y="2188924"/>
            <a:ext cx="595267" cy="0"/>
          </a:xfrm>
          <a:prstGeom prst="straightConnector1">
            <a:avLst/>
          </a:prstGeom>
          <a:ln w="508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A9706E47-8E25-2EAD-1269-EEBAE754338A}"/>
              </a:ext>
            </a:extLst>
          </p:cNvPr>
          <p:cNvCxnSpPr>
            <a:cxnSpLocks/>
          </p:cNvCxnSpPr>
          <p:nvPr/>
        </p:nvCxnSpPr>
        <p:spPr>
          <a:xfrm flipV="1">
            <a:off x="5451115" y="3956201"/>
            <a:ext cx="498764" cy="539273"/>
          </a:xfrm>
          <a:prstGeom prst="straightConnector1">
            <a:avLst/>
          </a:prstGeom>
          <a:ln w="15875">
            <a:solidFill>
              <a:schemeClr val="accent4">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48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1A780E-F197-B621-C3CB-F512CC3BD255}"/>
              </a:ext>
            </a:extLst>
          </p:cNvPr>
          <p:cNvSpPr txBox="1"/>
          <p:nvPr/>
        </p:nvSpPr>
        <p:spPr>
          <a:xfrm>
            <a:off x="782622" y="2407930"/>
            <a:ext cx="10921303"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1,225.33				1225.326			 $1,225.33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$ 67,894.00				67894				$67,894.00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23.23 				23.234643			    $23.23</a:t>
            </a:r>
          </a:p>
        </p:txBody>
      </p:sp>
      <p:sp>
        <p:nvSpPr>
          <p:cNvPr id="6" name="TextBox 5">
            <a:extLst>
              <a:ext uri="{FF2B5EF4-FFF2-40B4-BE49-F238E27FC236}">
                <a16:creationId xmlns:a16="http://schemas.microsoft.com/office/drawing/2014/main" id="{38E06949-DAEB-E38A-FED1-215E36591BD1}"/>
              </a:ext>
            </a:extLst>
          </p:cNvPr>
          <p:cNvSpPr txBox="1"/>
          <p:nvPr/>
        </p:nvSpPr>
        <p:spPr>
          <a:xfrm>
            <a:off x="5320785" y="3529302"/>
            <a:ext cx="1172116"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numeric</a:t>
            </a:r>
          </a:p>
        </p:txBody>
      </p:sp>
      <p:sp>
        <p:nvSpPr>
          <p:cNvPr id="7" name="TextBox 6">
            <a:extLst>
              <a:ext uri="{FF2B5EF4-FFF2-40B4-BE49-F238E27FC236}">
                <a16:creationId xmlns:a16="http://schemas.microsoft.com/office/drawing/2014/main" id="{E9AA7455-912B-6751-8FE4-FFCFB9E152D2}"/>
              </a:ext>
            </a:extLst>
          </p:cNvPr>
          <p:cNvSpPr txBox="1"/>
          <p:nvPr/>
        </p:nvSpPr>
        <p:spPr>
          <a:xfrm>
            <a:off x="9191843" y="3529302"/>
            <a:ext cx="186140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dgf_format_out</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usd</a:t>
            </a:r>
            <a:endPar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endParaRPr>
          </a:p>
        </p:txBody>
      </p:sp>
      <p:sp>
        <p:nvSpPr>
          <p:cNvPr id="8" name="TextBox 7">
            <a:extLst>
              <a:ext uri="{FF2B5EF4-FFF2-40B4-BE49-F238E27FC236}">
                <a16:creationId xmlns:a16="http://schemas.microsoft.com/office/drawing/2014/main" id="{1F01FECF-D7CF-867E-62C2-B24CD8AD4EED}"/>
              </a:ext>
            </a:extLst>
          </p:cNvPr>
          <p:cNvSpPr txBox="1"/>
          <p:nvPr/>
        </p:nvSpPr>
        <p:spPr>
          <a:xfrm>
            <a:off x="7001634" y="3529302"/>
            <a:ext cx="184537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dgf_type_class</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currency</a:t>
            </a:r>
          </a:p>
        </p:txBody>
      </p:sp>
      <p:sp>
        <p:nvSpPr>
          <p:cNvPr id="9" name="TextBox 8">
            <a:extLst>
              <a:ext uri="{FF2B5EF4-FFF2-40B4-BE49-F238E27FC236}">
                <a16:creationId xmlns:a16="http://schemas.microsoft.com/office/drawing/2014/main" id="{0C4C05DF-A573-EAA1-AF0A-BBCF09C03A48}"/>
              </a:ext>
            </a:extLst>
          </p:cNvPr>
          <p:cNvSpPr txBox="1"/>
          <p:nvPr/>
        </p:nvSpPr>
        <p:spPr>
          <a:xfrm>
            <a:off x="4038385" y="287434"/>
            <a:ext cx="411522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haroni" panose="02010803020104030203" pitchFamily="2" charset="-79"/>
                <a:ea typeface="+mn-ea"/>
                <a:cs typeface="Aharoni" panose="02010803020104030203" pitchFamily="2" charset="-79"/>
              </a:rPr>
              <a:t>currency example</a:t>
            </a:r>
          </a:p>
        </p:txBody>
      </p:sp>
      <p:sp>
        <p:nvSpPr>
          <p:cNvPr id="14" name="TextBox 13">
            <a:extLst>
              <a:ext uri="{FF2B5EF4-FFF2-40B4-BE49-F238E27FC236}">
                <a16:creationId xmlns:a16="http://schemas.microsoft.com/office/drawing/2014/main" id="{0A585B1A-0C93-C3DA-A461-54D120EB89B9}"/>
              </a:ext>
            </a:extLst>
          </p:cNvPr>
          <p:cNvSpPr txBox="1"/>
          <p:nvPr/>
        </p:nvSpPr>
        <p:spPr>
          <a:xfrm>
            <a:off x="392658" y="4914412"/>
            <a:ext cx="401614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Can use existing R expressions or write your own. For example, </a:t>
            </a:r>
            <a:r>
              <a:rPr kumimoji="0" lang="en-US" sz="16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as.number</a:t>
            </a: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would regex all non-numeric values then use </a:t>
            </a:r>
            <a:r>
              <a:rPr kumimoji="0" lang="en-US" sz="16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as.numeric</a:t>
            </a: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thus removing the dollar sign and comma. </a:t>
            </a:r>
          </a:p>
        </p:txBody>
      </p:sp>
      <p:cxnSp>
        <p:nvCxnSpPr>
          <p:cNvPr id="16" name="Straight Arrow Connector 15">
            <a:extLst>
              <a:ext uri="{FF2B5EF4-FFF2-40B4-BE49-F238E27FC236}">
                <a16:creationId xmlns:a16="http://schemas.microsoft.com/office/drawing/2014/main" id="{111D334B-6DD7-BBB8-6B3B-44970B735D94}"/>
              </a:ext>
            </a:extLst>
          </p:cNvPr>
          <p:cNvCxnSpPr>
            <a:cxnSpLocks/>
          </p:cNvCxnSpPr>
          <p:nvPr/>
        </p:nvCxnSpPr>
        <p:spPr>
          <a:xfrm>
            <a:off x="3604160" y="2869595"/>
            <a:ext cx="595267" cy="0"/>
          </a:xfrm>
          <a:prstGeom prst="straightConnector1">
            <a:avLst/>
          </a:prstGeom>
          <a:ln w="508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6EAC95-6BA1-9E7A-7D7E-060FE92120B2}"/>
              </a:ext>
            </a:extLst>
          </p:cNvPr>
          <p:cNvSpPr txBox="1"/>
          <p:nvPr/>
        </p:nvSpPr>
        <p:spPr>
          <a:xfrm>
            <a:off x="714357" y="3529302"/>
            <a:ext cx="1697901"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dgf_raw_type</a:t>
            </a:r>
            <a:endParaRPr kumimoji="0" lang="en-US" sz="18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character</a:t>
            </a:r>
          </a:p>
        </p:txBody>
      </p:sp>
      <p:sp>
        <p:nvSpPr>
          <p:cNvPr id="20" name="TextBox 19">
            <a:extLst>
              <a:ext uri="{FF2B5EF4-FFF2-40B4-BE49-F238E27FC236}">
                <a16:creationId xmlns:a16="http://schemas.microsoft.com/office/drawing/2014/main" id="{ACE1EA27-D92E-10D3-5AF0-3A6A2006BEE2}"/>
              </a:ext>
            </a:extLst>
          </p:cNvPr>
          <p:cNvSpPr txBox="1"/>
          <p:nvPr/>
        </p:nvSpPr>
        <p:spPr>
          <a:xfrm>
            <a:off x="2979106" y="3560079"/>
            <a:ext cx="184537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dgf_raw_convert</a:t>
            </a:r>
            <a:endParaRPr kumimoji="0" lang="en-US" sz="16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as.number</a:t>
            </a:r>
            <a:endParaRPr kumimoji="0" lang="en-US" sz="16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endParaRPr>
          </a:p>
        </p:txBody>
      </p:sp>
      <p:cxnSp>
        <p:nvCxnSpPr>
          <p:cNvPr id="21" name="Straight Arrow Connector 20">
            <a:extLst>
              <a:ext uri="{FF2B5EF4-FFF2-40B4-BE49-F238E27FC236}">
                <a16:creationId xmlns:a16="http://schemas.microsoft.com/office/drawing/2014/main" id="{3B5CABC8-CA0B-EEA6-97AB-41B2BD758A2F}"/>
              </a:ext>
            </a:extLst>
          </p:cNvPr>
          <p:cNvCxnSpPr>
            <a:cxnSpLocks/>
          </p:cNvCxnSpPr>
          <p:nvPr/>
        </p:nvCxnSpPr>
        <p:spPr>
          <a:xfrm flipV="1">
            <a:off x="3820657" y="4344339"/>
            <a:ext cx="0" cy="523223"/>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E4FDB9D-337E-6BF0-52F5-F6497BEACEF8}"/>
              </a:ext>
            </a:extLst>
          </p:cNvPr>
          <p:cNvSpPr txBox="1"/>
          <p:nvPr/>
        </p:nvSpPr>
        <p:spPr>
          <a:xfrm>
            <a:off x="1327891" y="1471225"/>
            <a:ext cx="79701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raw</a:t>
            </a:r>
            <a:b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b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data</a:t>
            </a:r>
          </a:p>
        </p:txBody>
      </p:sp>
      <p:sp>
        <p:nvSpPr>
          <p:cNvPr id="25" name="TextBox 24">
            <a:extLst>
              <a:ext uri="{FF2B5EF4-FFF2-40B4-BE49-F238E27FC236}">
                <a16:creationId xmlns:a16="http://schemas.microsoft.com/office/drawing/2014/main" id="{058B7A4E-6869-ECD1-2CF4-034C15584458}"/>
              </a:ext>
            </a:extLst>
          </p:cNvPr>
          <p:cNvSpPr txBox="1"/>
          <p:nvPr/>
        </p:nvSpPr>
        <p:spPr>
          <a:xfrm>
            <a:off x="4996179" y="1608996"/>
            <a:ext cx="1821332"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df.v2 … </a:t>
            </a:r>
            <a:r>
              <a:rPr kumimoji="0" lang="en-US" sz="20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df.vX</a:t>
            </a:r>
            <a:endPar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endParaRPr>
          </a:p>
        </p:txBody>
      </p:sp>
      <p:cxnSp>
        <p:nvCxnSpPr>
          <p:cNvPr id="26" name="Straight Arrow Connector 25">
            <a:extLst>
              <a:ext uri="{FF2B5EF4-FFF2-40B4-BE49-F238E27FC236}">
                <a16:creationId xmlns:a16="http://schemas.microsoft.com/office/drawing/2014/main" id="{A4641193-3D1A-0D99-8FFF-64D61EC9DE53}"/>
              </a:ext>
            </a:extLst>
          </p:cNvPr>
          <p:cNvCxnSpPr>
            <a:cxnSpLocks/>
          </p:cNvCxnSpPr>
          <p:nvPr/>
        </p:nvCxnSpPr>
        <p:spPr>
          <a:xfrm>
            <a:off x="2841682" y="1825168"/>
            <a:ext cx="1786799"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91B02CD-BCA9-3D87-CB37-F82546D57ED0}"/>
              </a:ext>
            </a:extLst>
          </p:cNvPr>
          <p:cNvSpPr txBox="1"/>
          <p:nvPr/>
        </p:nvSpPr>
        <p:spPr>
          <a:xfrm>
            <a:off x="9281086" y="1608353"/>
            <a:ext cx="127791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df.public</a:t>
            </a:r>
            <a:endPar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endParaRPr>
          </a:p>
        </p:txBody>
      </p:sp>
      <p:cxnSp>
        <p:nvCxnSpPr>
          <p:cNvPr id="30" name="Straight Arrow Connector 29">
            <a:extLst>
              <a:ext uri="{FF2B5EF4-FFF2-40B4-BE49-F238E27FC236}">
                <a16:creationId xmlns:a16="http://schemas.microsoft.com/office/drawing/2014/main" id="{01BB816E-E447-7CA2-DE4F-F314540401B8}"/>
              </a:ext>
            </a:extLst>
          </p:cNvPr>
          <p:cNvCxnSpPr>
            <a:cxnSpLocks/>
          </p:cNvCxnSpPr>
          <p:nvPr/>
        </p:nvCxnSpPr>
        <p:spPr>
          <a:xfrm>
            <a:off x="7060212" y="1825168"/>
            <a:ext cx="1786799"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451FD43-B79D-2E38-B799-091726A20EE3}"/>
              </a:ext>
            </a:extLst>
          </p:cNvPr>
          <p:cNvSpPr txBox="1"/>
          <p:nvPr/>
        </p:nvSpPr>
        <p:spPr>
          <a:xfrm>
            <a:off x="5616403" y="4933061"/>
            <a:ext cx="494259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want to preserve </a:t>
            </a:r>
            <a:r>
              <a:rPr kumimoji="0" lang="en-US" sz="1600" b="0" i="0" u="none" strike="noStrike" kern="1200" cap="none" spc="0" normalizeH="0" baseline="0" noProof="0" dirty="0" err="1">
                <a:ln>
                  <a:noFill/>
                </a:ln>
                <a:solidFill>
                  <a:prstClr val="black"/>
                </a:solidFill>
                <a:effectLst/>
                <a:uLnTx/>
                <a:uFillTx/>
                <a:latin typeface="Lucida Console" panose="020B0609040504020204" pitchFamily="49" charset="0"/>
                <a:ea typeface="+mn-ea"/>
                <a:cs typeface="+mn-cs"/>
              </a:rPr>
              <a:t>raw_convert</a:t>
            </a: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rules because we will likely use data from the same source again or we might be cleaning a new wave of the same data. After ingestion, though, we store df.v2 and subsequent iterations as the desired data type. </a:t>
            </a:r>
          </a:p>
        </p:txBody>
      </p:sp>
      <p:sp>
        <p:nvSpPr>
          <p:cNvPr id="32" name="TextBox 31">
            <a:extLst>
              <a:ext uri="{FF2B5EF4-FFF2-40B4-BE49-F238E27FC236}">
                <a16:creationId xmlns:a16="http://schemas.microsoft.com/office/drawing/2014/main" id="{2757FCF8-EF76-DF70-1B25-824D77A552F9}"/>
              </a:ext>
            </a:extLst>
          </p:cNvPr>
          <p:cNvSpPr txBox="1"/>
          <p:nvPr/>
        </p:nvSpPr>
        <p:spPr>
          <a:xfrm>
            <a:off x="4735123" y="1226010"/>
            <a:ext cx="234343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Format preferred for analysis. </a:t>
            </a:r>
          </a:p>
        </p:txBody>
      </p:sp>
      <p:sp>
        <p:nvSpPr>
          <p:cNvPr id="34" name="Rectangle 33">
            <a:extLst>
              <a:ext uri="{FF2B5EF4-FFF2-40B4-BE49-F238E27FC236}">
                <a16:creationId xmlns:a16="http://schemas.microsoft.com/office/drawing/2014/main" id="{C55BA6E9-0050-9ED7-4127-9BA77A8C2DCF}"/>
              </a:ext>
            </a:extLst>
          </p:cNvPr>
          <p:cNvSpPr/>
          <p:nvPr/>
        </p:nvSpPr>
        <p:spPr>
          <a:xfrm>
            <a:off x="5099762" y="3514253"/>
            <a:ext cx="3933402" cy="691150"/>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6A48E425-B81B-90E0-13DA-706968963660}"/>
              </a:ext>
            </a:extLst>
          </p:cNvPr>
          <p:cNvSpPr/>
          <p:nvPr/>
        </p:nvSpPr>
        <p:spPr>
          <a:xfrm>
            <a:off x="503671" y="3508297"/>
            <a:ext cx="4437411" cy="691150"/>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6D12EA6-DFBB-D993-C22A-F8C0D8FABFFF}"/>
              </a:ext>
            </a:extLst>
          </p:cNvPr>
          <p:cNvSpPr/>
          <p:nvPr/>
        </p:nvSpPr>
        <p:spPr>
          <a:xfrm>
            <a:off x="9191843" y="3508297"/>
            <a:ext cx="1934644" cy="691150"/>
          </a:xfrm>
          <a:prstGeom prst="rect">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7" name="Straight Arrow Connector 36">
            <a:extLst>
              <a:ext uri="{FF2B5EF4-FFF2-40B4-BE49-F238E27FC236}">
                <a16:creationId xmlns:a16="http://schemas.microsoft.com/office/drawing/2014/main" id="{D61C619C-C51D-0FD1-A616-61EEAB5C45C6}"/>
              </a:ext>
            </a:extLst>
          </p:cNvPr>
          <p:cNvCxnSpPr>
            <a:cxnSpLocks/>
          </p:cNvCxnSpPr>
          <p:nvPr/>
        </p:nvCxnSpPr>
        <p:spPr>
          <a:xfrm flipH="1">
            <a:off x="4469359" y="5411139"/>
            <a:ext cx="851426" cy="0"/>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3433522-B3DF-4492-A2AA-E6244FE60213}"/>
              </a:ext>
            </a:extLst>
          </p:cNvPr>
          <p:cNvCxnSpPr>
            <a:cxnSpLocks/>
          </p:cNvCxnSpPr>
          <p:nvPr/>
        </p:nvCxnSpPr>
        <p:spPr>
          <a:xfrm>
            <a:off x="7558347" y="2869595"/>
            <a:ext cx="595267" cy="0"/>
          </a:xfrm>
          <a:prstGeom prst="straightConnector1">
            <a:avLst/>
          </a:prstGeom>
          <a:ln w="508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3E20368-D70E-BDD0-D03E-AFD3EA872AFB}"/>
              </a:ext>
            </a:extLst>
          </p:cNvPr>
          <p:cNvSpPr txBox="1"/>
          <p:nvPr/>
        </p:nvSpPr>
        <p:spPr>
          <a:xfrm>
            <a:off x="4309293" y="4393999"/>
            <a:ext cx="115448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from.usd</a:t>
            </a:r>
            <a:r>
              <a:rPr kumimoji="0" lang="en-US" sz="16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a:t>
            </a:r>
          </a:p>
        </p:txBody>
      </p:sp>
    </p:spTree>
    <p:extLst>
      <p:ext uri="{BB962C8B-B14F-4D97-AF65-F5344CB8AC3E}">
        <p14:creationId xmlns:p14="http://schemas.microsoft.com/office/powerpoint/2010/main" val="205254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DA337D-7FA1-DFE2-868F-47D372566C05}"/>
              </a:ext>
            </a:extLst>
          </p:cNvPr>
          <p:cNvSpPr txBox="1"/>
          <p:nvPr/>
        </p:nvSpPr>
        <p:spPr>
          <a:xfrm>
            <a:off x="4023296" y="439834"/>
            <a:ext cx="6952673"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We use </a:t>
            </a:r>
            <a:r>
              <a:rPr kumimoji="0" lang="en-US"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data type </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to describe the storage type in R (primitives). Database schemas have a broader view, which is called </a:t>
            </a:r>
            <a:r>
              <a:rPr kumimoji="0" lang="en-US" b="1"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dgf_type_class</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in the </a:t>
            </a:r>
            <a:r>
              <a:rPr kumimoji="0" lang="en-US"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datagood</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framework.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Examples of data ‘types’ used by IRS 990 </a:t>
            </a:r>
            <a:r>
              <a:rPr kumimoji="0" lang="en-US"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efiling</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database schemas. These can be assigned as class attributes in the DGF if they make the data easier to work with (enables future import functionality for building data dictionaries from schemas).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Ideally there would be a library of import and standardization functions available for different data types. For example, the r-</a:t>
            </a:r>
            <a:r>
              <a:rPr kumimoji="0" lang="en-US"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usps</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package can standardize addresses. A </a:t>
            </a:r>
            <a:r>
              <a:rPr kumimoji="0" lang="en-US"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zipcode</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function adds leading zeros back to ensure all are 5 digits. There is an http function that normalizes web addresses.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The </a:t>
            </a:r>
            <a:r>
              <a:rPr kumimoji="0" lang="en-US" b="0" i="0" u="none" strike="noStrike" kern="1200" cap="none" spc="0" normalizeH="0" baseline="0" noProof="0" dirty="0" err="1">
                <a:ln>
                  <a:noFill/>
                </a:ln>
                <a:solidFill>
                  <a:prstClr val="black"/>
                </a:solidFill>
                <a:effectLst/>
                <a:uLnTx/>
                <a:uFillTx/>
                <a:latin typeface="Century Gothic" panose="020B0502020202020204" pitchFamily="34" charset="0"/>
                <a:ea typeface="+mn-ea"/>
                <a:cs typeface="+mn-cs"/>
              </a:rPr>
              <a:t>type_class</a:t>
            </a:r>
            <a:r>
              <a:rPr kumimoji="0" lang="en-US"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 enables functionality, but not sure how useful it would be without a library of tools for different types – mostly it gives the user options if they have complex data that requires nuance. </a:t>
            </a:r>
          </a:p>
        </p:txBody>
      </p:sp>
      <p:sp>
        <p:nvSpPr>
          <p:cNvPr id="4" name="TextBox 3">
            <a:extLst>
              <a:ext uri="{FF2B5EF4-FFF2-40B4-BE49-F238E27FC236}">
                <a16:creationId xmlns:a16="http://schemas.microsoft.com/office/drawing/2014/main" id="{81D6B84E-6A7C-B65F-C8EF-210641ACE2E5}"/>
              </a:ext>
            </a:extLst>
          </p:cNvPr>
          <p:cNvSpPr txBox="1"/>
          <p:nvPr/>
        </p:nvSpPr>
        <p:spPr>
          <a:xfrm>
            <a:off x="984019" y="1003097"/>
            <a:ext cx="1850442" cy="43396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data</a:t>
            </a:r>
            <a:endParaRPr lang="en-US" sz="6000" dirty="0">
              <a:solidFill>
                <a:prstClr val="black"/>
              </a:solidFill>
              <a:latin typeface="Oswald" panose="00000500000000000000" pitchFamily="2"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type</a:t>
            </a:r>
            <a:r>
              <a:rPr kumimoji="0" lang="en-US" sz="54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 </a:t>
            </a:r>
            <a:br>
              <a:rPr kumimoji="0" lang="en-US" sz="54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br>
            <a:r>
              <a:rPr kumimoji="0" lang="en-US" sz="54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&amp; </a:t>
            </a:r>
            <a:br>
              <a:rPr kumimoji="0" lang="en-US" sz="54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br>
            <a:r>
              <a:rPr kumimoji="0" lang="en-US" sz="5400" b="0"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type </a:t>
            </a:r>
            <a:r>
              <a:rPr kumimoji="0" lang="en-US" sz="5400" b="1" i="0" u="none" strike="noStrike" kern="1200" cap="none" spc="0" normalizeH="0" baseline="0" noProof="0" dirty="0">
                <a:ln>
                  <a:noFill/>
                </a:ln>
                <a:solidFill>
                  <a:prstClr val="black"/>
                </a:solidFill>
                <a:effectLst/>
                <a:uLnTx/>
                <a:uFillTx/>
                <a:latin typeface="Oswald" panose="00000500000000000000" pitchFamily="2" charset="0"/>
                <a:cs typeface="Aharoni" panose="02010803020104030203" pitchFamily="2" charset="-79"/>
              </a:rPr>
              <a:t>class</a:t>
            </a:r>
          </a:p>
        </p:txBody>
      </p:sp>
    </p:spTree>
    <p:extLst>
      <p:ext uri="{BB962C8B-B14F-4D97-AF65-F5344CB8AC3E}">
        <p14:creationId xmlns:p14="http://schemas.microsoft.com/office/powerpoint/2010/main" val="6540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331B77-40FE-8BBE-5C26-55B00584FD5C}"/>
              </a:ext>
            </a:extLst>
          </p:cNvPr>
          <p:cNvSpPr/>
          <p:nvPr/>
        </p:nvSpPr>
        <p:spPr>
          <a:xfrm>
            <a:off x="108339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Data Dictionary</a:t>
            </a:r>
          </a:p>
        </p:txBody>
      </p:sp>
      <p:sp>
        <p:nvSpPr>
          <p:cNvPr id="7" name="Rectangle 6">
            <a:extLst>
              <a:ext uri="{FF2B5EF4-FFF2-40B4-BE49-F238E27FC236}">
                <a16:creationId xmlns:a16="http://schemas.microsoft.com/office/drawing/2014/main" id="{037F618A-662B-BF25-117C-03C73AA3CB2A}"/>
              </a:ext>
            </a:extLst>
          </p:cNvPr>
          <p:cNvSpPr/>
          <p:nvPr/>
        </p:nvSpPr>
        <p:spPr>
          <a:xfrm>
            <a:off x="309507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Ingestion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8" name="Rectangle 7">
            <a:extLst>
              <a:ext uri="{FF2B5EF4-FFF2-40B4-BE49-F238E27FC236}">
                <a16:creationId xmlns:a16="http://schemas.microsoft.com/office/drawing/2014/main" id="{363C4090-12FD-7EFE-B6B4-330BF997D7C2}"/>
              </a:ext>
            </a:extLst>
          </p:cNvPr>
          <p:cNvSpPr/>
          <p:nvPr/>
        </p:nvSpPr>
        <p:spPr>
          <a:xfrm>
            <a:off x="9130111" y="13062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Validation Rules</a:t>
            </a:r>
          </a:p>
        </p:txBody>
      </p:sp>
      <p:sp>
        <p:nvSpPr>
          <p:cNvPr id="9" name="Rectangle 8">
            <a:extLst>
              <a:ext uri="{FF2B5EF4-FFF2-40B4-BE49-F238E27FC236}">
                <a16:creationId xmlns:a16="http://schemas.microsoft.com/office/drawing/2014/main" id="{7FD0C2BB-D37C-43A8-9F06-CE34507123C0}"/>
              </a:ext>
            </a:extLst>
          </p:cNvPr>
          <p:cNvSpPr/>
          <p:nvPr/>
        </p:nvSpPr>
        <p:spPr>
          <a:xfrm>
            <a:off x="711843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Standardization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10" name="Rectangle 9">
            <a:extLst>
              <a:ext uri="{FF2B5EF4-FFF2-40B4-BE49-F238E27FC236}">
                <a16:creationId xmlns:a16="http://schemas.microsoft.com/office/drawing/2014/main" id="{B0D5D2B9-361D-58E3-1531-AC5F330DF942}"/>
              </a:ext>
            </a:extLst>
          </p:cNvPr>
          <p:cNvSpPr/>
          <p:nvPr/>
        </p:nvSpPr>
        <p:spPr>
          <a:xfrm>
            <a:off x="5106751" y="1308440"/>
            <a:ext cx="2011680" cy="1737360"/>
          </a:xfrm>
          <a:prstGeom prst="rect">
            <a:avLst/>
          </a:prstGeom>
          <a:solidFill>
            <a:srgbClr val="E3E7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Oswald" panose="00000500000000000000" pitchFamily="2" charset="0"/>
                <a:ea typeface="+mn-ea"/>
                <a:cs typeface="+mn-cs"/>
              </a:rPr>
              <a:t>Documentation</a:t>
            </a:r>
          </a:p>
        </p:txBody>
      </p:sp>
      <p:sp>
        <p:nvSpPr>
          <p:cNvPr id="11" name="TextBox 10">
            <a:extLst>
              <a:ext uri="{FF2B5EF4-FFF2-40B4-BE49-F238E27FC236}">
                <a16:creationId xmlns:a16="http://schemas.microsoft.com/office/drawing/2014/main" id="{886FDCD5-157A-154B-12C4-760BD4A11B8F}"/>
              </a:ext>
            </a:extLst>
          </p:cNvPr>
          <p:cNvSpPr txBox="1"/>
          <p:nvPr/>
        </p:nvSpPr>
        <p:spPr>
          <a:xfrm>
            <a:off x="3532894" y="362793"/>
            <a:ext cx="47452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mn-cs"/>
              </a:rPr>
              <a:t>Data Governance File (DGF)</a:t>
            </a:r>
          </a:p>
        </p:txBody>
      </p:sp>
      <p:pic>
        <p:nvPicPr>
          <p:cNvPr id="2" name="Picture 1">
            <a:extLst>
              <a:ext uri="{FF2B5EF4-FFF2-40B4-BE49-F238E27FC236}">
                <a16:creationId xmlns:a16="http://schemas.microsoft.com/office/drawing/2014/main" id="{321D0E38-71D6-6829-29B4-53FF23E7AB02}"/>
              </a:ext>
            </a:extLst>
          </p:cNvPr>
          <p:cNvPicPr>
            <a:picLocks noChangeAspect="1"/>
          </p:cNvPicPr>
          <p:nvPr/>
        </p:nvPicPr>
        <p:blipFill rotWithShape="1">
          <a:blip r:embed="rId2"/>
          <a:srcRect l="67292"/>
          <a:stretch/>
        </p:blipFill>
        <p:spPr>
          <a:xfrm>
            <a:off x="1083391" y="3429000"/>
            <a:ext cx="3723482" cy="2924583"/>
          </a:xfrm>
          <a:prstGeom prst="rect">
            <a:avLst/>
          </a:prstGeom>
        </p:spPr>
      </p:pic>
      <p:sp>
        <p:nvSpPr>
          <p:cNvPr id="3" name="TextBox 2">
            <a:extLst>
              <a:ext uri="{FF2B5EF4-FFF2-40B4-BE49-F238E27FC236}">
                <a16:creationId xmlns:a16="http://schemas.microsoft.com/office/drawing/2014/main" id="{B39D2BC5-E3DA-059A-B2AF-A3B7315A4316}"/>
              </a:ext>
            </a:extLst>
          </p:cNvPr>
          <p:cNvSpPr txBox="1"/>
          <p:nvPr/>
        </p:nvSpPr>
        <p:spPr>
          <a:xfrm>
            <a:off x="5357104" y="3429000"/>
            <a:ext cx="8102600" cy="3108543"/>
          </a:xfrm>
          <a:prstGeom prst="rect">
            <a:avLst/>
          </a:prstGeom>
          <a:noFill/>
        </p:spPr>
        <p:txBody>
          <a:bodyPr wrap="square">
            <a:spAutoFit/>
          </a:bodyPr>
          <a:lstStyle/>
          <a:p>
            <a:r>
              <a:rPr lang="en-US" sz="1400" dirty="0">
                <a:latin typeface="Lucida Console" panose="020B0609040504020204" pitchFamily="49" charset="0"/>
              </a:rPr>
              <a:t>[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"1"  ,   "label" :  "January"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"2"  ,   "label" :  "February"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"3"  ,   "label" :  "March"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"4"  ,   "label" :  "April"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"5"  ,   "label" :  "May"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"6"  ,   "label" :  "June"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"7"  ,   "label" :  "July"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"8"  ,   "label" :  "August"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"9"  ,   "label" :  "September"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"10"  ,  "label" :  "October"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"11"  ,  "label" :  "November"   }, </a:t>
            </a:r>
          </a:p>
          <a:p>
            <a:r>
              <a:rPr lang="en-US" sz="1400" dirty="0">
                <a:latin typeface="Lucida Console" panose="020B0609040504020204" pitchFamily="49" charset="0"/>
              </a:rPr>
              <a:t>  {  "</a:t>
            </a:r>
            <a:r>
              <a:rPr lang="en-US" sz="1400" dirty="0" err="1">
                <a:latin typeface="Lucida Console" panose="020B0609040504020204" pitchFamily="49" charset="0"/>
              </a:rPr>
              <a:t>f_level</a:t>
            </a:r>
            <a:r>
              <a:rPr lang="en-US" sz="1400" dirty="0">
                <a:latin typeface="Lucida Console" panose="020B0609040504020204" pitchFamily="49" charset="0"/>
              </a:rPr>
              <a:t>" :  "12"  ,  "label" :  "December"   }</a:t>
            </a:r>
          </a:p>
          <a:p>
            <a:r>
              <a:rPr lang="en-US" sz="1400" dirty="0">
                <a:latin typeface="Lucida Console" panose="020B0609040504020204" pitchFamily="49" charset="0"/>
              </a:rPr>
              <a:t>]</a:t>
            </a:r>
          </a:p>
        </p:txBody>
      </p:sp>
      <p:cxnSp>
        <p:nvCxnSpPr>
          <p:cNvPr id="5" name="Straight Arrow Connector 4">
            <a:extLst>
              <a:ext uri="{FF2B5EF4-FFF2-40B4-BE49-F238E27FC236}">
                <a16:creationId xmlns:a16="http://schemas.microsoft.com/office/drawing/2014/main" id="{C1A45440-99D5-D335-117F-933B27105CEA}"/>
              </a:ext>
            </a:extLst>
          </p:cNvPr>
          <p:cNvCxnSpPr>
            <a:cxnSpLocks/>
          </p:cNvCxnSpPr>
          <p:nvPr/>
        </p:nvCxnSpPr>
        <p:spPr>
          <a:xfrm>
            <a:off x="2134706" y="4983271"/>
            <a:ext cx="3097694" cy="0"/>
          </a:xfrm>
          <a:prstGeom prst="straightConnector1">
            <a:avLst/>
          </a:prstGeom>
          <a:ln w="19050">
            <a:solidFill>
              <a:srgbClr val="44546A"/>
            </a:solidFill>
            <a:headEnd type="ova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7EC371F-F783-56CA-B7D9-C5FF365C2991}"/>
              </a:ext>
            </a:extLst>
          </p:cNvPr>
          <p:cNvSpPr/>
          <p:nvPr/>
        </p:nvSpPr>
        <p:spPr>
          <a:xfrm>
            <a:off x="1816100" y="4438107"/>
            <a:ext cx="952500" cy="400128"/>
          </a:xfrm>
          <a:prstGeom prst="rect">
            <a:avLst/>
          </a:prstGeom>
          <a:noFill/>
          <a:ln w="25400">
            <a:solidFill>
              <a:srgbClr val="44546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43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3EA62-9FF8-3C2A-3584-CCF251E4AACB}"/>
              </a:ext>
            </a:extLst>
          </p:cNvPr>
          <p:cNvSpPr/>
          <p:nvPr/>
        </p:nvSpPr>
        <p:spPr>
          <a:xfrm>
            <a:off x="8724764" y="0"/>
            <a:ext cx="3467235"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05B5A64-4225-85A5-0CDE-B29EE90DC0C7}"/>
              </a:ext>
            </a:extLst>
          </p:cNvPr>
          <p:cNvPicPr>
            <a:picLocks noChangeAspect="1"/>
          </p:cNvPicPr>
          <p:nvPr/>
        </p:nvPicPr>
        <p:blipFill rotWithShape="1">
          <a:blip r:embed="rId2"/>
          <a:srcRect t="42440"/>
          <a:stretch/>
        </p:blipFill>
        <p:spPr>
          <a:xfrm>
            <a:off x="287281" y="266700"/>
            <a:ext cx="8297784" cy="3741263"/>
          </a:xfrm>
          <a:prstGeom prst="rect">
            <a:avLst/>
          </a:prstGeom>
        </p:spPr>
      </p:pic>
      <p:sp>
        <p:nvSpPr>
          <p:cNvPr id="4" name="TextBox 3">
            <a:extLst>
              <a:ext uri="{FF2B5EF4-FFF2-40B4-BE49-F238E27FC236}">
                <a16:creationId xmlns:a16="http://schemas.microsoft.com/office/drawing/2014/main" id="{073BF468-4872-4BC7-8E28-8B061C53C362}"/>
              </a:ext>
            </a:extLst>
          </p:cNvPr>
          <p:cNvSpPr txBox="1"/>
          <p:nvPr/>
        </p:nvSpPr>
        <p:spPr>
          <a:xfrm>
            <a:off x="9524277" y="586436"/>
            <a:ext cx="1854995"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dictionary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format</a:t>
            </a:r>
          </a:p>
        </p:txBody>
      </p:sp>
      <p:sp>
        <p:nvSpPr>
          <p:cNvPr id="5" name="Rectangle 4">
            <a:extLst>
              <a:ext uri="{FF2B5EF4-FFF2-40B4-BE49-F238E27FC236}">
                <a16:creationId xmlns:a16="http://schemas.microsoft.com/office/drawing/2014/main" id="{EB8DEA52-EC77-08A0-EF5C-B18FBC208C52}"/>
              </a:ext>
            </a:extLst>
          </p:cNvPr>
          <p:cNvSpPr/>
          <p:nvPr/>
        </p:nvSpPr>
        <p:spPr>
          <a:xfrm>
            <a:off x="3340100" y="2340763"/>
            <a:ext cx="2082800" cy="1667200"/>
          </a:xfrm>
          <a:prstGeom prst="rect">
            <a:avLst/>
          </a:prstGeom>
          <a:no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E7BF5BF-AE58-F535-B0B2-C878382248AA}"/>
              </a:ext>
            </a:extLst>
          </p:cNvPr>
          <p:cNvSpPr/>
          <p:nvPr/>
        </p:nvSpPr>
        <p:spPr>
          <a:xfrm>
            <a:off x="1244601" y="1498601"/>
            <a:ext cx="1841500" cy="330200"/>
          </a:xfrm>
          <a:prstGeom prst="rect">
            <a:avLst/>
          </a:prstGeom>
          <a:noFill/>
          <a:ln w="2540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14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331B77-40FE-8BBE-5C26-55B00584FD5C}"/>
              </a:ext>
            </a:extLst>
          </p:cNvPr>
          <p:cNvSpPr/>
          <p:nvPr/>
        </p:nvSpPr>
        <p:spPr>
          <a:xfrm>
            <a:off x="108339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Data Dictionary</a:t>
            </a:r>
          </a:p>
        </p:txBody>
      </p:sp>
      <p:sp>
        <p:nvSpPr>
          <p:cNvPr id="7" name="Rectangle 6">
            <a:extLst>
              <a:ext uri="{FF2B5EF4-FFF2-40B4-BE49-F238E27FC236}">
                <a16:creationId xmlns:a16="http://schemas.microsoft.com/office/drawing/2014/main" id="{037F618A-662B-BF25-117C-03C73AA3CB2A}"/>
              </a:ext>
            </a:extLst>
          </p:cNvPr>
          <p:cNvSpPr/>
          <p:nvPr/>
        </p:nvSpPr>
        <p:spPr>
          <a:xfrm>
            <a:off x="309507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Ingestion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8" name="Rectangle 7">
            <a:extLst>
              <a:ext uri="{FF2B5EF4-FFF2-40B4-BE49-F238E27FC236}">
                <a16:creationId xmlns:a16="http://schemas.microsoft.com/office/drawing/2014/main" id="{363C4090-12FD-7EFE-B6B4-330BF997D7C2}"/>
              </a:ext>
            </a:extLst>
          </p:cNvPr>
          <p:cNvSpPr/>
          <p:nvPr/>
        </p:nvSpPr>
        <p:spPr>
          <a:xfrm>
            <a:off x="9130111" y="13062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Validation Rules</a:t>
            </a:r>
          </a:p>
        </p:txBody>
      </p:sp>
      <p:sp>
        <p:nvSpPr>
          <p:cNvPr id="9" name="Rectangle 8">
            <a:extLst>
              <a:ext uri="{FF2B5EF4-FFF2-40B4-BE49-F238E27FC236}">
                <a16:creationId xmlns:a16="http://schemas.microsoft.com/office/drawing/2014/main" id="{7FD0C2BB-D37C-43A8-9F06-CE34507123C0}"/>
              </a:ext>
            </a:extLst>
          </p:cNvPr>
          <p:cNvSpPr/>
          <p:nvPr/>
        </p:nvSpPr>
        <p:spPr>
          <a:xfrm>
            <a:off x="711843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Standardization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10" name="Rectangle 9">
            <a:extLst>
              <a:ext uri="{FF2B5EF4-FFF2-40B4-BE49-F238E27FC236}">
                <a16:creationId xmlns:a16="http://schemas.microsoft.com/office/drawing/2014/main" id="{B0D5D2B9-361D-58E3-1531-AC5F330DF942}"/>
              </a:ext>
            </a:extLst>
          </p:cNvPr>
          <p:cNvSpPr/>
          <p:nvPr/>
        </p:nvSpPr>
        <p:spPr>
          <a:xfrm>
            <a:off x="5106751" y="1308440"/>
            <a:ext cx="2011680" cy="1737360"/>
          </a:xfrm>
          <a:prstGeom prst="rect">
            <a:avLst/>
          </a:prstGeom>
          <a:solidFill>
            <a:srgbClr val="E3E7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0" u="none" strike="noStrike" kern="1200" spc="0" normalizeH="0" noProof="0" dirty="0">
                <a:ln>
                  <a:noFill/>
                </a:ln>
                <a:solidFill>
                  <a:schemeClr val="tx1"/>
                </a:solidFill>
                <a:effectLst/>
                <a:uLnTx/>
                <a:uFillTx/>
                <a:latin typeface="Oswald" panose="00000500000000000000" pitchFamily="2" charset="0"/>
              </a:rPr>
              <a:t>Documentation</a:t>
            </a:r>
          </a:p>
        </p:txBody>
      </p:sp>
      <p:sp>
        <p:nvSpPr>
          <p:cNvPr id="11" name="TextBox 10">
            <a:extLst>
              <a:ext uri="{FF2B5EF4-FFF2-40B4-BE49-F238E27FC236}">
                <a16:creationId xmlns:a16="http://schemas.microsoft.com/office/drawing/2014/main" id="{886FDCD5-157A-154B-12C4-760BD4A11B8F}"/>
              </a:ext>
            </a:extLst>
          </p:cNvPr>
          <p:cNvSpPr txBox="1"/>
          <p:nvPr/>
        </p:nvSpPr>
        <p:spPr>
          <a:xfrm>
            <a:off x="3532894" y="362793"/>
            <a:ext cx="47452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mn-cs"/>
              </a:rPr>
              <a:t>Data Governance File (DGF)</a:t>
            </a:r>
          </a:p>
        </p:txBody>
      </p:sp>
      <p:pic>
        <p:nvPicPr>
          <p:cNvPr id="2" name="Picture 1">
            <a:extLst>
              <a:ext uri="{FF2B5EF4-FFF2-40B4-BE49-F238E27FC236}">
                <a16:creationId xmlns:a16="http://schemas.microsoft.com/office/drawing/2014/main" id="{321D0E38-71D6-6829-29B4-53FF23E7AB02}"/>
              </a:ext>
            </a:extLst>
          </p:cNvPr>
          <p:cNvPicPr>
            <a:picLocks noChangeAspect="1"/>
          </p:cNvPicPr>
          <p:nvPr/>
        </p:nvPicPr>
        <p:blipFill rotWithShape="1">
          <a:blip r:embed="rId2"/>
          <a:srcRect l="33839" r="31716"/>
          <a:stretch/>
        </p:blipFill>
        <p:spPr>
          <a:xfrm>
            <a:off x="1050208" y="3428998"/>
            <a:ext cx="3921175" cy="2924583"/>
          </a:xfrm>
          <a:prstGeom prst="rect">
            <a:avLst/>
          </a:prstGeom>
        </p:spPr>
      </p:pic>
      <p:pic>
        <p:nvPicPr>
          <p:cNvPr id="5" name="Picture 4" descr="Timeline&#10;&#10;Description automatically generated">
            <a:extLst>
              <a:ext uri="{FF2B5EF4-FFF2-40B4-BE49-F238E27FC236}">
                <a16:creationId xmlns:a16="http://schemas.microsoft.com/office/drawing/2014/main" id="{3730DA5E-7926-6B39-2347-8559B1919010}"/>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1012" t="12762" r="10121" b="59810"/>
          <a:stretch/>
        </p:blipFill>
        <p:spPr>
          <a:xfrm>
            <a:off x="6631165" y="4055807"/>
            <a:ext cx="4997892" cy="1881053"/>
          </a:xfrm>
          <a:prstGeom prst="rect">
            <a:avLst/>
          </a:prstGeom>
        </p:spPr>
      </p:pic>
      <p:cxnSp>
        <p:nvCxnSpPr>
          <p:cNvPr id="12" name="Straight Arrow Connector 11">
            <a:extLst>
              <a:ext uri="{FF2B5EF4-FFF2-40B4-BE49-F238E27FC236}">
                <a16:creationId xmlns:a16="http://schemas.microsoft.com/office/drawing/2014/main" id="{FA385E70-85B0-4A28-AF6D-EBD7F712B8D8}"/>
              </a:ext>
            </a:extLst>
          </p:cNvPr>
          <p:cNvCxnSpPr>
            <a:cxnSpLocks/>
          </p:cNvCxnSpPr>
          <p:nvPr/>
        </p:nvCxnSpPr>
        <p:spPr>
          <a:xfrm>
            <a:off x="4971383" y="4996334"/>
            <a:ext cx="1124617" cy="0"/>
          </a:xfrm>
          <a:prstGeom prst="straightConnector1">
            <a:avLst/>
          </a:prstGeom>
          <a:ln w="34925">
            <a:solidFill>
              <a:srgbClr val="44546A"/>
            </a:solidFill>
            <a:headEnd type="ova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35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80D97F-AF12-ABB6-D3E5-F256F26B1684}"/>
              </a:ext>
            </a:extLst>
          </p:cNvPr>
          <p:cNvSpPr txBox="1"/>
          <p:nvPr/>
        </p:nvSpPr>
        <p:spPr>
          <a:xfrm>
            <a:off x="247650" y="117693"/>
            <a:ext cx="11315700" cy="6740307"/>
          </a:xfrm>
          <a:prstGeom prst="rect">
            <a:avLst/>
          </a:prstGeom>
          <a:noFill/>
        </p:spPr>
        <p:txBody>
          <a:bodyPr wrap="square">
            <a:spAutoFit/>
          </a:bodyPr>
          <a:lstStyle/>
          <a:p>
            <a:pPr algn="l"/>
            <a:r>
              <a:rPr lang="en-US" b="1" dirty="0">
                <a:solidFill>
                  <a:srgbClr val="0F1214"/>
                </a:solidFill>
                <a:effectLst/>
                <a:latin typeface="system-ui"/>
              </a:rPr>
              <a:t>Brown, A. W., Kaiser, K. A., &amp; Allison, D. B. (2018). Issues with data and analyses: Errors, underlying themes, and potential solutions. Proceedings of the National Academy of Sciences, 115(11), 2563-2570.</a:t>
            </a:r>
          </a:p>
          <a:p>
            <a:pPr algn="l"/>
            <a:endParaRPr lang="en-US" b="0" dirty="0">
              <a:solidFill>
                <a:srgbClr val="0F1214"/>
              </a:solidFill>
              <a:effectLst/>
              <a:latin typeface="system-ui"/>
            </a:endParaRPr>
          </a:p>
          <a:p>
            <a:pPr algn="l"/>
            <a:r>
              <a:rPr lang="en-US" b="0" dirty="0">
                <a:solidFill>
                  <a:srgbClr val="000000"/>
                </a:solidFill>
                <a:effectLst/>
                <a:latin typeface="system-ui"/>
              </a:rPr>
              <a:t>Bad data represent one of the most egregious of themes of errors because there is typically no correct way to analyze bad data, and often no scientifically justifiable conclusions can be reached about the original questions of interest. It also can be one of the more difficult errors to classify, because it may depend on information like the context in which the data are being used and whether they are fit for a particular purpose.</a:t>
            </a:r>
          </a:p>
          <a:p>
            <a:pPr algn="l"/>
            <a:endParaRPr lang="en-US" b="0" dirty="0">
              <a:solidFill>
                <a:srgbClr val="0F1214"/>
              </a:solidFill>
              <a:effectLst/>
              <a:latin typeface="system-ui"/>
            </a:endParaRPr>
          </a:p>
          <a:p>
            <a:pPr algn="l"/>
            <a:r>
              <a:rPr lang="en-US" b="0" dirty="0">
                <a:solidFill>
                  <a:srgbClr val="000000"/>
                </a:solidFill>
                <a:effectLst/>
                <a:latin typeface="system-ui"/>
              </a:rPr>
              <a:t>Errors of data management tend to be more idiosyncratic than systematic. Errors we have seen (and sometimes made) are the result not of repeating others’ errors, but of constructing bespoke methods of handling, storing, or otherwise managing data. In one case, a group accidentally used reverse-coded variables, making their conclusions the opposite of what the data supported (23). In another case, authors received an incomplete dataset because entire categories of data were missed; when corrected, the qualitative conclusions did not change, but the quantitative conclusions changed by a factor of &gt;7 (24). Such idiosyncratic data management errors can occur in any project, and, like statistical analysis errors, might be corrected by reanalysis of the data. In some cases, idiosyncratic errors may be able to be prevented by adhering to checklists (as proposed in ref. 25).</a:t>
            </a:r>
          </a:p>
          <a:p>
            <a:pPr algn="l"/>
            <a:endParaRPr lang="en-US" b="0" dirty="0">
              <a:solidFill>
                <a:srgbClr val="0F1214"/>
              </a:solidFill>
              <a:effectLst/>
              <a:latin typeface="system-ui"/>
            </a:endParaRPr>
          </a:p>
          <a:p>
            <a:pPr algn="l"/>
            <a:r>
              <a:rPr lang="en-US" b="0" dirty="0">
                <a:solidFill>
                  <a:srgbClr val="000000"/>
                </a:solidFill>
                <a:effectLst/>
                <a:latin typeface="system-ui"/>
              </a:rPr>
              <a:t>Errors in long-term data storage and sharing can render findings non-confirmable because data are not available to be reanalyzed. Many meta-analysts, including us, have attempted to obtain additional information about a study, but have been unable to because the authors gave no response, could not find data, or were unsure how they calculated their original results. We asked authors once to share data from a publication with implausible baseline imbalances and other potential statistical anomalies; they were unable to produce the data, and the journal retracted the paper (26). We have struggled on occasion to find our own raw data from older studies and welcome advances in data management, data repositories, and data transparency.</a:t>
            </a:r>
            <a:endParaRPr lang="en-US" b="0" dirty="0">
              <a:solidFill>
                <a:srgbClr val="0F1214"/>
              </a:solidFill>
              <a:effectLst/>
              <a:latin typeface="system-ui"/>
            </a:endParaRPr>
          </a:p>
        </p:txBody>
      </p:sp>
    </p:spTree>
    <p:extLst>
      <p:ext uri="{BB962C8B-B14F-4D97-AF65-F5344CB8AC3E}">
        <p14:creationId xmlns:p14="http://schemas.microsoft.com/office/powerpoint/2010/main" val="1359062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331B77-40FE-8BBE-5C26-55B00584FD5C}"/>
              </a:ext>
            </a:extLst>
          </p:cNvPr>
          <p:cNvSpPr/>
          <p:nvPr/>
        </p:nvSpPr>
        <p:spPr>
          <a:xfrm>
            <a:off x="108339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Data Dictionary</a:t>
            </a:r>
          </a:p>
        </p:txBody>
      </p:sp>
      <p:sp>
        <p:nvSpPr>
          <p:cNvPr id="7" name="Rectangle 6">
            <a:extLst>
              <a:ext uri="{FF2B5EF4-FFF2-40B4-BE49-F238E27FC236}">
                <a16:creationId xmlns:a16="http://schemas.microsoft.com/office/drawing/2014/main" id="{037F618A-662B-BF25-117C-03C73AA3CB2A}"/>
              </a:ext>
            </a:extLst>
          </p:cNvPr>
          <p:cNvSpPr/>
          <p:nvPr/>
        </p:nvSpPr>
        <p:spPr>
          <a:xfrm>
            <a:off x="309507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Ingestion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Rules</a:t>
            </a:r>
          </a:p>
        </p:txBody>
      </p:sp>
      <p:sp>
        <p:nvSpPr>
          <p:cNvPr id="8" name="Rectangle 7">
            <a:extLst>
              <a:ext uri="{FF2B5EF4-FFF2-40B4-BE49-F238E27FC236}">
                <a16:creationId xmlns:a16="http://schemas.microsoft.com/office/drawing/2014/main" id="{363C4090-12FD-7EFE-B6B4-330BF997D7C2}"/>
              </a:ext>
            </a:extLst>
          </p:cNvPr>
          <p:cNvSpPr/>
          <p:nvPr/>
        </p:nvSpPr>
        <p:spPr>
          <a:xfrm>
            <a:off x="9130111" y="1306240"/>
            <a:ext cx="2011680" cy="1737360"/>
          </a:xfrm>
          <a:prstGeom prst="rect">
            <a:avLst/>
          </a:prstGeom>
          <a:solidFill>
            <a:srgbClr val="FEF2E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Oswald" panose="00000500000000000000" pitchFamily="2" charset="0"/>
              </a:rPr>
              <a:t>Validation </a:t>
            </a:r>
            <a:br>
              <a:rPr kumimoji="0" lang="en-US" sz="2400" b="0" i="0" u="none" strike="noStrike" kern="1200" cap="none" spc="0" normalizeH="0" baseline="0" noProof="0" dirty="0">
                <a:ln>
                  <a:noFill/>
                </a:ln>
                <a:solidFill>
                  <a:prstClr val="black"/>
                </a:solidFill>
                <a:effectLst/>
                <a:uLnTx/>
                <a:uFillTx/>
                <a:latin typeface="Oswald" panose="00000500000000000000" pitchFamily="2" charset="0"/>
              </a:rPr>
            </a:br>
            <a:r>
              <a:rPr kumimoji="0" lang="en-US" sz="2400" b="0" i="0" u="none" strike="noStrike" kern="1200" cap="none" spc="0" normalizeH="0" baseline="0" noProof="0" dirty="0">
                <a:ln>
                  <a:noFill/>
                </a:ln>
                <a:solidFill>
                  <a:prstClr val="black"/>
                </a:solidFill>
                <a:effectLst/>
                <a:uLnTx/>
                <a:uFillTx/>
                <a:latin typeface="Oswald" panose="00000500000000000000" pitchFamily="2" charset="0"/>
              </a:rPr>
              <a:t>Rules</a:t>
            </a:r>
          </a:p>
        </p:txBody>
      </p:sp>
      <p:sp>
        <p:nvSpPr>
          <p:cNvPr id="9" name="Rectangle 8">
            <a:extLst>
              <a:ext uri="{FF2B5EF4-FFF2-40B4-BE49-F238E27FC236}">
                <a16:creationId xmlns:a16="http://schemas.microsoft.com/office/drawing/2014/main" id="{7FD0C2BB-D37C-43A8-9F06-CE34507123C0}"/>
              </a:ext>
            </a:extLst>
          </p:cNvPr>
          <p:cNvSpPr/>
          <p:nvPr/>
        </p:nvSpPr>
        <p:spPr>
          <a:xfrm>
            <a:off x="7118431" y="1308440"/>
            <a:ext cx="2011680" cy="1737360"/>
          </a:xfrm>
          <a:prstGeom prst="rect">
            <a:avLst/>
          </a:prstGeom>
          <a:solidFill>
            <a:srgbClr val="FEF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Oswald" panose="00000500000000000000" pitchFamily="2" charset="0"/>
              </a:rPr>
              <a:t>Standardization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Oswald" panose="00000500000000000000" pitchFamily="2" charset="0"/>
              </a:rPr>
              <a:t>Rules</a:t>
            </a:r>
          </a:p>
        </p:txBody>
      </p:sp>
      <p:sp>
        <p:nvSpPr>
          <p:cNvPr id="10" name="Rectangle 9">
            <a:extLst>
              <a:ext uri="{FF2B5EF4-FFF2-40B4-BE49-F238E27FC236}">
                <a16:creationId xmlns:a16="http://schemas.microsoft.com/office/drawing/2014/main" id="{B0D5D2B9-361D-58E3-1531-AC5F330DF942}"/>
              </a:ext>
            </a:extLst>
          </p:cNvPr>
          <p:cNvSpPr/>
          <p:nvPr/>
        </p:nvSpPr>
        <p:spPr>
          <a:xfrm>
            <a:off x="5106751" y="1308440"/>
            <a:ext cx="2011680" cy="17373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Documentation</a:t>
            </a:r>
          </a:p>
        </p:txBody>
      </p:sp>
      <p:sp>
        <p:nvSpPr>
          <p:cNvPr id="11" name="TextBox 10">
            <a:extLst>
              <a:ext uri="{FF2B5EF4-FFF2-40B4-BE49-F238E27FC236}">
                <a16:creationId xmlns:a16="http://schemas.microsoft.com/office/drawing/2014/main" id="{886FDCD5-157A-154B-12C4-760BD4A11B8F}"/>
              </a:ext>
            </a:extLst>
          </p:cNvPr>
          <p:cNvSpPr txBox="1"/>
          <p:nvPr/>
        </p:nvSpPr>
        <p:spPr>
          <a:xfrm>
            <a:off x="3532894" y="362793"/>
            <a:ext cx="47452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mn-cs"/>
              </a:rPr>
              <a:t>Data Governance File (DGF)</a:t>
            </a:r>
          </a:p>
        </p:txBody>
      </p:sp>
      <p:pic>
        <p:nvPicPr>
          <p:cNvPr id="4" name="Picture 3">
            <a:extLst>
              <a:ext uri="{FF2B5EF4-FFF2-40B4-BE49-F238E27FC236}">
                <a16:creationId xmlns:a16="http://schemas.microsoft.com/office/drawing/2014/main" id="{8EECDFC4-B42A-C2E6-E5DE-0532699D5277}"/>
              </a:ext>
            </a:extLst>
          </p:cNvPr>
          <p:cNvPicPr>
            <a:picLocks noChangeAspect="1"/>
          </p:cNvPicPr>
          <p:nvPr/>
        </p:nvPicPr>
        <p:blipFill>
          <a:blip r:embed="rId2"/>
          <a:stretch>
            <a:fillRect/>
          </a:stretch>
        </p:blipFill>
        <p:spPr>
          <a:xfrm>
            <a:off x="135707" y="3342916"/>
            <a:ext cx="11717385" cy="3362794"/>
          </a:xfrm>
          <a:prstGeom prst="rect">
            <a:avLst/>
          </a:prstGeom>
        </p:spPr>
      </p:pic>
    </p:spTree>
    <p:extLst>
      <p:ext uri="{BB962C8B-B14F-4D97-AF65-F5344CB8AC3E}">
        <p14:creationId xmlns:p14="http://schemas.microsoft.com/office/powerpoint/2010/main" val="3445781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7FDD3-F14D-2982-10DE-BA01777DB75E}"/>
              </a:ext>
            </a:extLst>
          </p:cNvPr>
          <p:cNvSpPr txBox="1"/>
          <p:nvPr/>
        </p:nvSpPr>
        <p:spPr>
          <a:xfrm>
            <a:off x="228600" y="4770854"/>
            <a:ext cx="672860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https://rich-iannone.github.io/pointblank/reference/index.html</a:t>
            </a:r>
          </a:p>
        </p:txBody>
      </p:sp>
      <p:pic>
        <p:nvPicPr>
          <p:cNvPr id="7" name="Picture 6">
            <a:extLst>
              <a:ext uri="{FF2B5EF4-FFF2-40B4-BE49-F238E27FC236}">
                <a16:creationId xmlns:a16="http://schemas.microsoft.com/office/drawing/2014/main" id="{E43CC5F1-1F1E-B16A-AEAF-581F9DB461D7}"/>
              </a:ext>
            </a:extLst>
          </p:cNvPr>
          <p:cNvPicPr>
            <a:picLocks noChangeAspect="1"/>
          </p:cNvPicPr>
          <p:nvPr/>
        </p:nvPicPr>
        <p:blipFill rotWithShape="1">
          <a:blip r:embed="rId2"/>
          <a:srcRect r="37776"/>
          <a:stretch/>
        </p:blipFill>
        <p:spPr>
          <a:xfrm>
            <a:off x="4726708" y="601246"/>
            <a:ext cx="6970282" cy="5469353"/>
          </a:xfrm>
          <a:prstGeom prst="rect">
            <a:avLst/>
          </a:prstGeom>
        </p:spPr>
      </p:pic>
      <p:pic>
        <p:nvPicPr>
          <p:cNvPr id="9" name="Picture 8">
            <a:hlinkClick r:id="rId3"/>
            <a:extLst>
              <a:ext uri="{FF2B5EF4-FFF2-40B4-BE49-F238E27FC236}">
                <a16:creationId xmlns:a16="http://schemas.microsoft.com/office/drawing/2014/main" id="{EEA86C62-DB95-0988-A9ED-1D49E02165BA}"/>
              </a:ext>
            </a:extLst>
          </p:cNvPr>
          <p:cNvPicPr>
            <a:picLocks noChangeAspect="1"/>
          </p:cNvPicPr>
          <p:nvPr/>
        </p:nvPicPr>
        <p:blipFill>
          <a:blip r:embed="rId4"/>
          <a:stretch>
            <a:fillRect/>
          </a:stretch>
        </p:blipFill>
        <p:spPr>
          <a:xfrm>
            <a:off x="495010" y="436146"/>
            <a:ext cx="3631186" cy="4188691"/>
          </a:xfrm>
          <a:prstGeom prst="rect">
            <a:avLst/>
          </a:prstGeom>
        </p:spPr>
      </p:pic>
    </p:spTree>
    <p:extLst>
      <p:ext uri="{BB962C8B-B14F-4D97-AF65-F5344CB8AC3E}">
        <p14:creationId xmlns:p14="http://schemas.microsoft.com/office/powerpoint/2010/main" val="252065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277409-3369-DE28-B251-F05C1B2F7A6B}"/>
              </a:ext>
            </a:extLst>
          </p:cNvPr>
          <p:cNvPicPr>
            <a:picLocks noChangeAspect="1"/>
          </p:cNvPicPr>
          <p:nvPr/>
        </p:nvPicPr>
        <p:blipFill rotWithShape="1">
          <a:blip r:embed="rId2"/>
          <a:srcRect t="12719"/>
          <a:stretch/>
        </p:blipFill>
        <p:spPr>
          <a:xfrm>
            <a:off x="485087" y="1758218"/>
            <a:ext cx="10453508" cy="4607614"/>
          </a:xfrm>
          <a:prstGeom prst="rect">
            <a:avLst/>
          </a:prstGeom>
        </p:spPr>
      </p:pic>
      <p:pic>
        <p:nvPicPr>
          <p:cNvPr id="7" name="Picture 6">
            <a:extLst>
              <a:ext uri="{FF2B5EF4-FFF2-40B4-BE49-F238E27FC236}">
                <a16:creationId xmlns:a16="http://schemas.microsoft.com/office/drawing/2014/main" id="{8EE8B9EE-ED52-F2C0-9C3D-35BE62AD28DB}"/>
              </a:ext>
            </a:extLst>
          </p:cNvPr>
          <p:cNvPicPr>
            <a:picLocks noChangeAspect="1"/>
          </p:cNvPicPr>
          <p:nvPr/>
        </p:nvPicPr>
        <p:blipFill rotWithShape="1">
          <a:blip r:embed="rId3"/>
          <a:srcRect b="88122"/>
          <a:stretch/>
        </p:blipFill>
        <p:spPr>
          <a:xfrm>
            <a:off x="97042" y="713590"/>
            <a:ext cx="8297784" cy="772016"/>
          </a:xfrm>
          <a:prstGeom prst="rect">
            <a:avLst/>
          </a:prstGeom>
        </p:spPr>
      </p:pic>
      <p:sp>
        <p:nvSpPr>
          <p:cNvPr id="6" name="TextBox 5">
            <a:extLst>
              <a:ext uri="{FF2B5EF4-FFF2-40B4-BE49-F238E27FC236}">
                <a16:creationId xmlns:a16="http://schemas.microsoft.com/office/drawing/2014/main" id="{6AD47E97-B3AA-C500-21F1-69D329588B3B}"/>
              </a:ext>
            </a:extLst>
          </p:cNvPr>
          <p:cNvSpPr txBox="1"/>
          <p:nvPr/>
        </p:nvSpPr>
        <p:spPr>
          <a:xfrm>
            <a:off x="6096000" y="492168"/>
            <a:ext cx="5168900"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data validation report</a:t>
            </a:r>
          </a:p>
        </p:txBody>
      </p:sp>
    </p:spTree>
    <p:extLst>
      <p:ext uri="{BB962C8B-B14F-4D97-AF65-F5344CB8AC3E}">
        <p14:creationId xmlns:p14="http://schemas.microsoft.com/office/powerpoint/2010/main" val="2793130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892D-FE27-2784-4C2B-84C2B026CFEE}"/>
              </a:ext>
            </a:extLst>
          </p:cNvPr>
          <p:cNvSpPr>
            <a:spLocks noGrp="1"/>
          </p:cNvSpPr>
          <p:nvPr>
            <p:ph type="title"/>
          </p:nvPr>
        </p:nvSpPr>
        <p:spPr/>
        <p:txBody>
          <a:bodyPr/>
          <a:lstStyle/>
          <a:p>
            <a:r>
              <a:rPr lang="en-US" dirty="0"/>
              <a:t>CUSTOMIZING LAYOUTS</a:t>
            </a:r>
          </a:p>
        </p:txBody>
      </p:sp>
      <p:sp>
        <p:nvSpPr>
          <p:cNvPr id="3" name="Text Placeholder 2">
            <a:extLst>
              <a:ext uri="{FF2B5EF4-FFF2-40B4-BE49-F238E27FC236}">
                <a16:creationId xmlns:a16="http://schemas.microsoft.com/office/drawing/2014/main" id="{7A6F1637-9A41-66F9-C7D7-10507FAA4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2419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03CAEC-736C-2FBB-EC14-4685B93FE270}"/>
              </a:ext>
            </a:extLst>
          </p:cNvPr>
          <p:cNvSpPr/>
          <p:nvPr/>
        </p:nvSpPr>
        <p:spPr>
          <a:xfrm>
            <a:off x="8724764" y="0"/>
            <a:ext cx="3467235"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05B5A64-4225-85A5-0CDE-B29EE90DC0C7}"/>
              </a:ext>
            </a:extLst>
          </p:cNvPr>
          <p:cNvPicPr>
            <a:picLocks noChangeAspect="1"/>
          </p:cNvPicPr>
          <p:nvPr/>
        </p:nvPicPr>
        <p:blipFill>
          <a:blip r:embed="rId2"/>
          <a:stretch>
            <a:fillRect/>
          </a:stretch>
        </p:blipFill>
        <p:spPr>
          <a:xfrm>
            <a:off x="426981" y="327582"/>
            <a:ext cx="8297784" cy="6499781"/>
          </a:xfrm>
          <a:prstGeom prst="rect">
            <a:avLst/>
          </a:prstGeom>
        </p:spPr>
      </p:pic>
      <p:sp>
        <p:nvSpPr>
          <p:cNvPr id="2" name="TextBox 1">
            <a:extLst>
              <a:ext uri="{FF2B5EF4-FFF2-40B4-BE49-F238E27FC236}">
                <a16:creationId xmlns:a16="http://schemas.microsoft.com/office/drawing/2014/main" id="{952EF5FC-BCDF-E163-DD4A-EEA9A017B591}"/>
              </a:ext>
            </a:extLst>
          </p:cNvPr>
          <p:cNvSpPr txBox="1"/>
          <p:nvPr/>
        </p:nvSpPr>
        <p:spPr>
          <a:xfrm>
            <a:off x="9220762" y="3865418"/>
            <a:ext cx="2646878" cy="1888530"/>
          </a:xfrm>
          <a:prstGeom prst="rect">
            <a:avLst/>
          </a:prstGeom>
          <a:noFill/>
        </p:spPr>
        <p:txBody>
          <a:bodyPr wrap="non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create_dd</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7030A0"/>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layout</a:t>
            </a:r>
          </a:p>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p:txBody>
      </p:sp>
      <p:sp>
        <p:nvSpPr>
          <p:cNvPr id="5" name="Rectangle 4">
            <a:extLst>
              <a:ext uri="{FF2B5EF4-FFF2-40B4-BE49-F238E27FC236}">
                <a16:creationId xmlns:a16="http://schemas.microsoft.com/office/drawing/2014/main" id="{797AC247-A587-C457-2A67-988D50637277}"/>
              </a:ext>
            </a:extLst>
          </p:cNvPr>
          <p:cNvSpPr/>
          <p:nvPr/>
        </p:nvSpPr>
        <p:spPr>
          <a:xfrm>
            <a:off x="766618" y="3121891"/>
            <a:ext cx="7407564" cy="683492"/>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ED144A9B-2795-0C57-ECE9-42B49A3D3500}"/>
              </a:ext>
            </a:extLst>
          </p:cNvPr>
          <p:cNvSpPr/>
          <p:nvPr/>
        </p:nvSpPr>
        <p:spPr>
          <a:xfrm>
            <a:off x="766618" y="3865418"/>
            <a:ext cx="7407564" cy="337125"/>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517F2BB0-23A9-09A4-AB6F-D416EB50BC88}"/>
              </a:ext>
            </a:extLst>
          </p:cNvPr>
          <p:cNvSpPr/>
          <p:nvPr/>
        </p:nvSpPr>
        <p:spPr>
          <a:xfrm>
            <a:off x="785093" y="4336474"/>
            <a:ext cx="2687782" cy="2244745"/>
          </a:xfrm>
          <a:prstGeom prst="rect">
            <a:avLst/>
          </a:prstGeom>
          <a:noFill/>
          <a:ln w="254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7BA567BF-106E-D9F7-C733-C5A369A9B712}"/>
              </a:ext>
            </a:extLst>
          </p:cNvPr>
          <p:cNvSpPr/>
          <p:nvPr/>
        </p:nvSpPr>
        <p:spPr>
          <a:xfrm>
            <a:off x="3569856" y="4336473"/>
            <a:ext cx="4604326" cy="2244745"/>
          </a:xfrm>
          <a:prstGeom prst="rect">
            <a:avLst/>
          </a:prstGeom>
          <a:noFill/>
          <a:ln w="25400">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A41D595-4F71-A5CB-F309-44216D19F04F}"/>
              </a:ext>
            </a:extLst>
          </p:cNvPr>
          <p:cNvSpPr txBox="1"/>
          <p:nvPr/>
        </p:nvSpPr>
        <p:spPr>
          <a:xfrm>
            <a:off x="7277696" y="3265239"/>
            <a:ext cx="71045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0" name="TextBox 9">
            <a:extLst>
              <a:ext uri="{FF2B5EF4-FFF2-40B4-BE49-F238E27FC236}">
                <a16:creationId xmlns:a16="http://schemas.microsoft.com/office/drawing/2014/main" id="{3A2C73F7-47CD-B27D-4A69-FACE8B637488}"/>
              </a:ext>
            </a:extLst>
          </p:cNvPr>
          <p:cNvSpPr txBox="1"/>
          <p:nvPr/>
        </p:nvSpPr>
        <p:spPr>
          <a:xfrm>
            <a:off x="1005484" y="6150293"/>
            <a:ext cx="71045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11" name="TextBox 10">
            <a:extLst>
              <a:ext uri="{FF2B5EF4-FFF2-40B4-BE49-F238E27FC236}">
                <a16:creationId xmlns:a16="http://schemas.microsoft.com/office/drawing/2014/main" id="{A0CB470B-3917-F3C5-E7AC-50A81D4F44B4}"/>
              </a:ext>
            </a:extLst>
          </p:cNvPr>
          <p:cNvSpPr txBox="1"/>
          <p:nvPr/>
        </p:nvSpPr>
        <p:spPr>
          <a:xfrm>
            <a:off x="7277696" y="6150293"/>
            <a:ext cx="71045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2" name="TextBox 11">
            <a:extLst>
              <a:ext uri="{FF2B5EF4-FFF2-40B4-BE49-F238E27FC236}">
                <a16:creationId xmlns:a16="http://schemas.microsoft.com/office/drawing/2014/main" id="{6095D336-CAAC-EAEF-258B-33F08E8743C3}"/>
              </a:ext>
            </a:extLst>
          </p:cNvPr>
          <p:cNvSpPr txBox="1"/>
          <p:nvPr/>
        </p:nvSpPr>
        <p:spPr>
          <a:xfrm>
            <a:off x="785093" y="3833211"/>
            <a:ext cx="71045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6" name="TextBox 15">
            <a:extLst>
              <a:ext uri="{FF2B5EF4-FFF2-40B4-BE49-F238E27FC236}">
                <a16:creationId xmlns:a16="http://schemas.microsoft.com/office/drawing/2014/main" id="{35AA7D02-0484-D23D-80B6-99952E2E5C30}"/>
              </a:ext>
            </a:extLst>
          </p:cNvPr>
          <p:cNvSpPr txBox="1"/>
          <p:nvPr/>
        </p:nvSpPr>
        <p:spPr>
          <a:xfrm>
            <a:off x="9524277" y="586436"/>
            <a:ext cx="1854995"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dictionary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format</a:t>
            </a:r>
          </a:p>
        </p:txBody>
      </p:sp>
    </p:spTree>
    <p:extLst>
      <p:ext uri="{BB962C8B-B14F-4D97-AF65-F5344CB8AC3E}">
        <p14:creationId xmlns:p14="http://schemas.microsoft.com/office/powerpoint/2010/main" val="906133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34D0422-DA05-9C2F-A079-1B428946C482}"/>
              </a:ext>
            </a:extLst>
          </p:cNvPr>
          <p:cNvGrpSpPr/>
          <p:nvPr/>
        </p:nvGrpSpPr>
        <p:grpSpPr>
          <a:xfrm>
            <a:off x="511821" y="126908"/>
            <a:ext cx="5787380" cy="6466522"/>
            <a:chOff x="511821" y="126908"/>
            <a:chExt cx="5787380" cy="6466522"/>
          </a:xfrm>
        </p:grpSpPr>
        <p:pic>
          <p:nvPicPr>
            <p:cNvPr id="6" name="Picture 5">
              <a:extLst>
                <a:ext uri="{FF2B5EF4-FFF2-40B4-BE49-F238E27FC236}">
                  <a16:creationId xmlns:a16="http://schemas.microsoft.com/office/drawing/2014/main" id="{17612050-2E64-2DA6-F2D0-23D2CDB48F67}"/>
                </a:ext>
              </a:extLst>
            </p:cNvPr>
            <p:cNvPicPr>
              <a:picLocks noChangeAspect="1"/>
            </p:cNvPicPr>
            <p:nvPr/>
          </p:nvPicPr>
          <p:blipFill>
            <a:blip r:embed="rId2"/>
            <a:stretch>
              <a:fillRect/>
            </a:stretch>
          </p:blipFill>
          <p:spPr>
            <a:xfrm>
              <a:off x="879139" y="200536"/>
              <a:ext cx="5420062" cy="6392894"/>
            </a:xfrm>
            <a:prstGeom prst="rect">
              <a:avLst/>
            </a:prstGeom>
          </p:spPr>
        </p:pic>
        <p:pic>
          <p:nvPicPr>
            <p:cNvPr id="10" name="Picture 9">
              <a:extLst>
                <a:ext uri="{FF2B5EF4-FFF2-40B4-BE49-F238E27FC236}">
                  <a16:creationId xmlns:a16="http://schemas.microsoft.com/office/drawing/2014/main" id="{491FAC44-A862-2A9E-B277-02FE4AEDBA16}"/>
                </a:ext>
              </a:extLst>
            </p:cNvPr>
            <p:cNvPicPr>
              <a:picLocks noChangeAspect="1"/>
            </p:cNvPicPr>
            <p:nvPr/>
          </p:nvPicPr>
          <p:blipFill rotWithShape="1">
            <a:blip r:embed="rId3"/>
            <a:srcRect b="88122"/>
            <a:stretch/>
          </p:blipFill>
          <p:spPr>
            <a:xfrm>
              <a:off x="511821" y="126908"/>
              <a:ext cx="5420062" cy="504276"/>
            </a:xfrm>
            <a:prstGeom prst="rect">
              <a:avLst/>
            </a:prstGeom>
          </p:spPr>
        </p:pic>
      </p:grpSp>
      <p:sp>
        <p:nvSpPr>
          <p:cNvPr id="3" name="Rectangle 2">
            <a:extLst>
              <a:ext uri="{FF2B5EF4-FFF2-40B4-BE49-F238E27FC236}">
                <a16:creationId xmlns:a16="http://schemas.microsoft.com/office/drawing/2014/main" id="{BC0CBE7C-A708-BC55-FF9E-D5E6773973CE}"/>
              </a:ext>
            </a:extLst>
          </p:cNvPr>
          <p:cNvSpPr/>
          <p:nvPr/>
        </p:nvSpPr>
        <p:spPr>
          <a:xfrm>
            <a:off x="879139" y="17939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E6CDF7B-2DE9-74E8-B215-EA247F1BA481}"/>
              </a:ext>
            </a:extLst>
          </p:cNvPr>
          <p:cNvSpPr txBox="1"/>
          <p:nvPr/>
        </p:nvSpPr>
        <p:spPr>
          <a:xfrm>
            <a:off x="5751330" y="21521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1" name="Rectangle 10">
            <a:extLst>
              <a:ext uri="{FF2B5EF4-FFF2-40B4-BE49-F238E27FC236}">
                <a16:creationId xmlns:a16="http://schemas.microsoft.com/office/drawing/2014/main" id="{CCD204E2-9F76-7384-71C0-7DA8287AF336}"/>
              </a:ext>
            </a:extLst>
          </p:cNvPr>
          <p:cNvSpPr/>
          <p:nvPr/>
        </p:nvSpPr>
        <p:spPr>
          <a:xfrm>
            <a:off x="879139" y="60491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3593A55-6163-5D2D-0053-684208029102}"/>
              </a:ext>
            </a:extLst>
          </p:cNvPr>
          <p:cNvSpPr txBox="1"/>
          <p:nvPr/>
        </p:nvSpPr>
        <p:spPr>
          <a:xfrm>
            <a:off x="5751330" y="64073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3" name="Rectangle 12">
            <a:extLst>
              <a:ext uri="{FF2B5EF4-FFF2-40B4-BE49-F238E27FC236}">
                <a16:creationId xmlns:a16="http://schemas.microsoft.com/office/drawing/2014/main" id="{6C10629B-DDE0-F9C5-84CF-9D55D2C35147}"/>
              </a:ext>
            </a:extLst>
          </p:cNvPr>
          <p:cNvSpPr/>
          <p:nvPr/>
        </p:nvSpPr>
        <p:spPr>
          <a:xfrm>
            <a:off x="879139" y="1024584"/>
            <a:ext cx="1743291"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5D2806EC-7B51-8ED5-5A8E-304F6B4CA526}"/>
              </a:ext>
            </a:extLst>
          </p:cNvPr>
          <p:cNvSpPr txBox="1"/>
          <p:nvPr/>
        </p:nvSpPr>
        <p:spPr>
          <a:xfrm>
            <a:off x="5042076"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5" name="Rectangle 14">
            <a:extLst>
              <a:ext uri="{FF2B5EF4-FFF2-40B4-BE49-F238E27FC236}">
                <a16:creationId xmlns:a16="http://schemas.microsoft.com/office/drawing/2014/main" id="{AF2F88A4-13A7-CABC-2577-AE4C0F436577}"/>
              </a:ext>
            </a:extLst>
          </p:cNvPr>
          <p:cNvSpPr/>
          <p:nvPr/>
        </p:nvSpPr>
        <p:spPr>
          <a:xfrm>
            <a:off x="2628181" y="1024584"/>
            <a:ext cx="3906227"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D0A8E2BB-985C-5C00-1512-35AE75B20D63}"/>
              </a:ext>
            </a:extLst>
          </p:cNvPr>
          <p:cNvSpPr/>
          <p:nvPr/>
        </p:nvSpPr>
        <p:spPr>
          <a:xfrm>
            <a:off x="879139" y="3457512"/>
            <a:ext cx="17432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A93642-CD71-5B00-63CB-C327B4418834}"/>
              </a:ext>
            </a:extLst>
          </p:cNvPr>
          <p:cNvSpPr/>
          <p:nvPr/>
        </p:nvSpPr>
        <p:spPr>
          <a:xfrm>
            <a:off x="2622430" y="3457512"/>
            <a:ext cx="19236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6D2F273E-9B95-8321-B147-A0B801B7AC37}"/>
              </a:ext>
            </a:extLst>
          </p:cNvPr>
          <p:cNvSpPr/>
          <p:nvPr/>
        </p:nvSpPr>
        <p:spPr>
          <a:xfrm>
            <a:off x="4546121" y="3443517"/>
            <a:ext cx="1988287"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4CC453B-12C8-2197-8D47-49C2ED8D00D9}"/>
              </a:ext>
            </a:extLst>
          </p:cNvPr>
          <p:cNvSpPr/>
          <p:nvPr/>
        </p:nvSpPr>
        <p:spPr>
          <a:xfrm>
            <a:off x="879139" y="5000062"/>
            <a:ext cx="1743291" cy="1657401"/>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3130FB6-9DBE-4A44-7FEA-F0D64BF1E981}"/>
              </a:ext>
            </a:extLst>
          </p:cNvPr>
          <p:cNvSpPr/>
          <p:nvPr/>
        </p:nvSpPr>
        <p:spPr>
          <a:xfrm>
            <a:off x="2622430" y="5000062"/>
            <a:ext cx="3911978" cy="1678544"/>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2AB2F5F9-FAEA-E179-9FFC-BE13113BF911}"/>
              </a:ext>
            </a:extLst>
          </p:cNvPr>
          <p:cNvSpPr txBox="1"/>
          <p:nvPr/>
        </p:nvSpPr>
        <p:spPr>
          <a:xfrm>
            <a:off x="1351885"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22" name="TextBox 21">
            <a:extLst>
              <a:ext uri="{FF2B5EF4-FFF2-40B4-BE49-F238E27FC236}">
                <a16:creationId xmlns:a16="http://schemas.microsoft.com/office/drawing/2014/main" id="{6C12264B-7A77-8183-A30D-57989421D72C}"/>
              </a:ext>
            </a:extLst>
          </p:cNvPr>
          <p:cNvSpPr txBox="1"/>
          <p:nvPr/>
        </p:nvSpPr>
        <p:spPr>
          <a:xfrm>
            <a:off x="1763366" y="3798332"/>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div5</a:t>
            </a:r>
          </a:p>
        </p:txBody>
      </p:sp>
      <p:sp>
        <p:nvSpPr>
          <p:cNvPr id="23" name="TextBox 22">
            <a:extLst>
              <a:ext uri="{FF2B5EF4-FFF2-40B4-BE49-F238E27FC236}">
                <a16:creationId xmlns:a16="http://schemas.microsoft.com/office/drawing/2014/main" id="{26A4ABC9-F897-3460-3630-F51FEB5D9EAE}"/>
              </a:ext>
            </a:extLst>
          </p:cNvPr>
          <p:cNvSpPr txBox="1"/>
          <p:nvPr/>
        </p:nvSpPr>
        <p:spPr>
          <a:xfrm>
            <a:off x="3572225" y="3792431"/>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div6</a:t>
            </a:r>
          </a:p>
        </p:txBody>
      </p:sp>
      <p:sp>
        <p:nvSpPr>
          <p:cNvPr id="24" name="TextBox 23">
            <a:extLst>
              <a:ext uri="{FF2B5EF4-FFF2-40B4-BE49-F238E27FC236}">
                <a16:creationId xmlns:a16="http://schemas.microsoft.com/office/drawing/2014/main" id="{293156A1-7B5F-32E0-FD52-D4FCCDBA4574}"/>
              </a:ext>
            </a:extLst>
          </p:cNvPr>
          <p:cNvSpPr txBox="1"/>
          <p:nvPr/>
        </p:nvSpPr>
        <p:spPr>
          <a:xfrm>
            <a:off x="5418601" y="3792431"/>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div7</a:t>
            </a:r>
          </a:p>
        </p:txBody>
      </p:sp>
      <p:sp>
        <p:nvSpPr>
          <p:cNvPr id="25" name="TextBox 24">
            <a:extLst>
              <a:ext uri="{FF2B5EF4-FFF2-40B4-BE49-F238E27FC236}">
                <a16:creationId xmlns:a16="http://schemas.microsoft.com/office/drawing/2014/main" id="{143D6F10-714F-6369-9219-894E341B06BB}"/>
              </a:ext>
            </a:extLst>
          </p:cNvPr>
          <p:cNvSpPr txBox="1"/>
          <p:nvPr/>
        </p:nvSpPr>
        <p:spPr>
          <a:xfrm>
            <a:off x="1291466" y="5326888"/>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div8</a:t>
            </a:r>
          </a:p>
        </p:txBody>
      </p:sp>
      <p:sp>
        <p:nvSpPr>
          <p:cNvPr id="26" name="TextBox 25">
            <a:extLst>
              <a:ext uri="{FF2B5EF4-FFF2-40B4-BE49-F238E27FC236}">
                <a16:creationId xmlns:a16="http://schemas.microsoft.com/office/drawing/2014/main" id="{9A80A04C-8CD6-62F7-435D-CCFCC6E0E1A0}"/>
              </a:ext>
            </a:extLst>
          </p:cNvPr>
          <p:cNvSpPr txBox="1"/>
          <p:nvPr/>
        </p:nvSpPr>
        <p:spPr>
          <a:xfrm>
            <a:off x="5532048" y="5326888"/>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div9</a:t>
            </a:r>
          </a:p>
        </p:txBody>
      </p:sp>
      <p:sp>
        <p:nvSpPr>
          <p:cNvPr id="32" name="Rectangle 31">
            <a:extLst>
              <a:ext uri="{FF2B5EF4-FFF2-40B4-BE49-F238E27FC236}">
                <a16:creationId xmlns:a16="http://schemas.microsoft.com/office/drawing/2014/main" id="{F3F29A58-8727-EB9A-0C37-5679A35B9CD4}"/>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ABC19BE6-2951-C246-1523-54156D272C0D}"/>
              </a:ext>
            </a:extLst>
          </p:cNvPr>
          <p:cNvSpPr txBox="1"/>
          <p:nvPr/>
        </p:nvSpPr>
        <p:spPr>
          <a:xfrm>
            <a:off x="8535050" y="1004217"/>
            <a:ext cx="232788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research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guide</a:t>
            </a:r>
            <a:r>
              <a:rPr lang="en-US" sz="3600" dirty="0">
                <a:solidFill>
                  <a:prstClr val="black"/>
                </a:solidFill>
                <a:latin typeface="Oswald" panose="00000500000000000000" pitchFamily="2" charset="0"/>
                <a:cs typeface="Aharoni" panose="02010803020104030203" pitchFamily="2" charset="-79"/>
              </a:rPr>
              <a:t> format</a:t>
            </a:r>
            <a:endPar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endParaRPr>
          </a:p>
        </p:txBody>
      </p:sp>
      <p:sp>
        <p:nvSpPr>
          <p:cNvPr id="34" name="Right Brace 33">
            <a:extLst>
              <a:ext uri="{FF2B5EF4-FFF2-40B4-BE49-F238E27FC236}">
                <a16:creationId xmlns:a16="http://schemas.microsoft.com/office/drawing/2014/main" id="{A1C63DFA-9762-90F4-9013-9DB1D82BD1F4}"/>
              </a:ext>
            </a:extLst>
          </p:cNvPr>
          <p:cNvSpPr/>
          <p:nvPr/>
        </p:nvSpPr>
        <p:spPr>
          <a:xfrm>
            <a:off x="7486971" y="3611551"/>
            <a:ext cx="725251" cy="2845181"/>
          </a:xfrm>
          <a:prstGeom prst="rightBrace">
            <a:avLst>
              <a:gd name="adj1" fmla="val 8333"/>
              <a:gd name="adj2" fmla="val 47728"/>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4F577B89-3885-0679-C527-AB35CC603588}"/>
              </a:ext>
            </a:extLst>
          </p:cNvPr>
          <p:cNvSpPr txBox="1"/>
          <p:nvPr/>
        </p:nvSpPr>
        <p:spPr>
          <a:xfrm>
            <a:off x="8814705" y="4089162"/>
            <a:ext cx="158569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profiling</a:t>
            </a:r>
          </a:p>
        </p:txBody>
      </p:sp>
    </p:spTree>
    <p:extLst>
      <p:ext uri="{BB962C8B-B14F-4D97-AF65-F5344CB8AC3E}">
        <p14:creationId xmlns:p14="http://schemas.microsoft.com/office/powerpoint/2010/main" val="3504462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D01EC-2A91-4004-7899-36106AFB791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EAA2F34-B82A-1F3B-7BA4-62FF68AE9B20}"/>
              </a:ext>
            </a:extLst>
          </p:cNvPr>
          <p:cNvPicPr>
            <a:picLocks noChangeAspect="1"/>
          </p:cNvPicPr>
          <p:nvPr/>
        </p:nvPicPr>
        <p:blipFill rotWithShape="1">
          <a:blip r:embed="rId2"/>
          <a:srcRect b="88122"/>
          <a:stretch/>
        </p:blipFill>
        <p:spPr>
          <a:xfrm>
            <a:off x="511821" y="126908"/>
            <a:ext cx="5420062" cy="504276"/>
          </a:xfrm>
          <a:prstGeom prst="rect">
            <a:avLst/>
          </a:prstGeom>
        </p:spPr>
      </p:pic>
      <p:sp>
        <p:nvSpPr>
          <p:cNvPr id="3" name="Rectangle 2">
            <a:extLst>
              <a:ext uri="{FF2B5EF4-FFF2-40B4-BE49-F238E27FC236}">
                <a16:creationId xmlns:a16="http://schemas.microsoft.com/office/drawing/2014/main" id="{3E76074B-800B-9AB1-DC53-C8C45C50C508}"/>
              </a:ext>
            </a:extLst>
          </p:cNvPr>
          <p:cNvSpPr/>
          <p:nvPr/>
        </p:nvSpPr>
        <p:spPr>
          <a:xfrm>
            <a:off x="879139" y="17939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992E18F-6255-2C07-6BC3-11B4E8EDC1BF}"/>
              </a:ext>
            </a:extLst>
          </p:cNvPr>
          <p:cNvSpPr txBox="1"/>
          <p:nvPr/>
        </p:nvSpPr>
        <p:spPr>
          <a:xfrm>
            <a:off x="5751330" y="21521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1" name="Rectangle 10">
            <a:extLst>
              <a:ext uri="{FF2B5EF4-FFF2-40B4-BE49-F238E27FC236}">
                <a16:creationId xmlns:a16="http://schemas.microsoft.com/office/drawing/2014/main" id="{E243D29E-32FF-6A53-4C8E-E3ED7CC5B4F0}"/>
              </a:ext>
            </a:extLst>
          </p:cNvPr>
          <p:cNvSpPr/>
          <p:nvPr/>
        </p:nvSpPr>
        <p:spPr>
          <a:xfrm>
            <a:off x="879139" y="60491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CE23425-0094-FD69-756D-4863BFD45E5B}"/>
              </a:ext>
            </a:extLst>
          </p:cNvPr>
          <p:cNvSpPr txBox="1"/>
          <p:nvPr/>
        </p:nvSpPr>
        <p:spPr>
          <a:xfrm>
            <a:off x="5751330" y="64073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3" name="Rectangle 12">
            <a:extLst>
              <a:ext uri="{FF2B5EF4-FFF2-40B4-BE49-F238E27FC236}">
                <a16:creationId xmlns:a16="http://schemas.microsoft.com/office/drawing/2014/main" id="{1D03A9C6-4F60-15A7-EDC8-EA89EF055828}"/>
              </a:ext>
            </a:extLst>
          </p:cNvPr>
          <p:cNvSpPr/>
          <p:nvPr/>
        </p:nvSpPr>
        <p:spPr>
          <a:xfrm>
            <a:off x="879139" y="1024584"/>
            <a:ext cx="1743291"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0580BDA5-2465-BDFC-A3FA-B79F38070474}"/>
              </a:ext>
            </a:extLst>
          </p:cNvPr>
          <p:cNvSpPr txBox="1"/>
          <p:nvPr/>
        </p:nvSpPr>
        <p:spPr>
          <a:xfrm>
            <a:off x="4214204" y="1965093"/>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5" name="Rectangle 14">
            <a:extLst>
              <a:ext uri="{FF2B5EF4-FFF2-40B4-BE49-F238E27FC236}">
                <a16:creationId xmlns:a16="http://schemas.microsoft.com/office/drawing/2014/main" id="{991FC3A4-155B-7B79-D84F-53A7C019131C}"/>
              </a:ext>
            </a:extLst>
          </p:cNvPr>
          <p:cNvSpPr/>
          <p:nvPr/>
        </p:nvSpPr>
        <p:spPr>
          <a:xfrm>
            <a:off x="2628181" y="1024584"/>
            <a:ext cx="3906227"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86EAFA6-AFFA-5634-C360-87CB5948C1F3}"/>
              </a:ext>
            </a:extLst>
          </p:cNvPr>
          <p:cNvSpPr/>
          <p:nvPr/>
        </p:nvSpPr>
        <p:spPr>
          <a:xfrm>
            <a:off x="879139" y="3457512"/>
            <a:ext cx="17432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43C226E0-41D8-D0CE-9A9F-0122396A2C82}"/>
              </a:ext>
            </a:extLst>
          </p:cNvPr>
          <p:cNvSpPr/>
          <p:nvPr/>
        </p:nvSpPr>
        <p:spPr>
          <a:xfrm>
            <a:off x="2622431" y="3443517"/>
            <a:ext cx="3911978"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714284B-23D8-D205-2634-D7FCBCA0ACAB}"/>
              </a:ext>
            </a:extLst>
          </p:cNvPr>
          <p:cNvSpPr/>
          <p:nvPr/>
        </p:nvSpPr>
        <p:spPr>
          <a:xfrm>
            <a:off x="879139" y="5000062"/>
            <a:ext cx="1743291" cy="1657401"/>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035DBBB-0C4B-7DF3-F53F-E9B91285D16F}"/>
              </a:ext>
            </a:extLst>
          </p:cNvPr>
          <p:cNvSpPr/>
          <p:nvPr/>
        </p:nvSpPr>
        <p:spPr>
          <a:xfrm>
            <a:off x="2622430" y="5000062"/>
            <a:ext cx="3911978" cy="1678544"/>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B5B9C14A-55D6-CA78-5541-50889A0FF94B}"/>
              </a:ext>
            </a:extLst>
          </p:cNvPr>
          <p:cNvSpPr txBox="1"/>
          <p:nvPr/>
        </p:nvSpPr>
        <p:spPr>
          <a:xfrm>
            <a:off x="1351885"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22" name="TextBox 21">
            <a:extLst>
              <a:ext uri="{FF2B5EF4-FFF2-40B4-BE49-F238E27FC236}">
                <a16:creationId xmlns:a16="http://schemas.microsoft.com/office/drawing/2014/main" id="{BF7EA7A4-8A1E-7071-4731-011CEB388B49}"/>
              </a:ext>
            </a:extLst>
          </p:cNvPr>
          <p:cNvSpPr txBox="1"/>
          <p:nvPr/>
        </p:nvSpPr>
        <p:spPr>
          <a:xfrm>
            <a:off x="1405315" y="3660772"/>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div8</a:t>
            </a:r>
          </a:p>
        </p:txBody>
      </p:sp>
      <p:sp>
        <p:nvSpPr>
          <p:cNvPr id="24" name="TextBox 23">
            <a:extLst>
              <a:ext uri="{FF2B5EF4-FFF2-40B4-BE49-F238E27FC236}">
                <a16:creationId xmlns:a16="http://schemas.microsoft.com/office/drawing/2014/main" id="{7BE1B7D2-AF5F-D66E-93E3-EE90ED91931C}"/>
              </a:ext>
            </a:extLst>
          </p:cNvPr>
          <p:cNvSpPr txBox="1"/>
          <p:nvPr/>
        </p:nvSpPr>
        <p:spPr>
          <a:xfrm>
            <a:off x="3418317" y="3703699"/>
            <a:ext cx="2320201" cy="92333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C000">
                    <a:lumMod val="75000"/>
                  </a:srgbClr>
                </a:solidFill>
                <a:latin typeface="Arial Black" panose="020B0A04020102020204" pitchFamily="34" charset="0"/>
                <a:cs typeface="Aharoni" panose="02010803020104030203" pitchFamily="2" charset="-79"/>
              </a:rPr>
              <a:t>preview</a:t>
            </a: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p:txBody>
      </p:sp>
      <p:sp>
        <p:nvSpPr>
          <p:cNvPr id="25" name="TextBox 24">
            <a:extLst>
              <a:ext uri="{FF2B5EF4-FFF2-40B4-BE49-F238E27FC236}">
                <a16:creationId xmlns:a16="http://schemas.microsoft.com/office/drawing/2014/main" id="{039E5493-8272-2248-9638-82CFC94C4F70}"/>
              </a:ext>
            </a:extLst>
          </p:cNvPr>
          <p:cNvSpPr txBox="1"/>
          <p:nvPr/>
        </p:nvSpPr>
        <p:spPr>
          <a:xfrm>
            <a:off x="1265476" y="5180764"/>
            <a:ext cx="98954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div10</a:t>
            </a:r>
          </a:p>
        </p:txBody>
      </p:sp>
      <p:sp>
        <p:nvSpPr>
          <p:cNvPr id="26" name="TextBox 25">
            <a:extLst>
              <a:ext uri="{FF2B5EF4-FFF2-40B4-BE49-F238E27FC236}">
                <a16:creationId xmlns:a16="http://schemas.microsoft.com/office/drawing/2014/main" id="{B00C903E-95AF-EA5E-8C5E-F93A811624FA}"/>
              </a:ext>
            </a:extLst>
          </p:cNvPr>
          <p:cNvSpPr txBox="1"/>
          <p:nvPr/>
        </p:nvSpPr>
        <p:spPr>
          <a:xfrm>
            <a:off x="3792654" y="5314675"/>
            <a:ext cx="1571529"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C000">
                  <a:lumMod val="75000"/>
                </a:srgbClr>
              </a:solidFill>
              <a:latin typeface="Arial Black" panose="020B0A04020102020204" pitchFamily="34"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word cloud</a:t>
            </a:r>
          </a:p>
        </p:txBody>
      </p:sp>
      <p:sp>
        <p:nvSpPr>
          <p:cNvPr id="32" name="Rectangle 31">
            <a:extLst>
              <a:ext uri="{FF2B5EF4-FFF2-40B4-BE49-F238E27FC236}">
                <a16:creationId xmlns:a16="http://schemas.microsoft.com/office/drawing/2014/main" id="{AE5FDC65-C71D-11F7-31AF-53CC69859353}"/>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2ADEC2C2-7DF8-18DB-DE73-D09A749845AA}"/>
              </a:ext>
            </a:extLst>
          </p:cNvPr>
          <p:cNvSpPr txBox="1"/>
          <p:nvPr/>
        </p:nvSpPr>
        <p:spPr>
          <a:xfrm>
            <a:off x="8801951" y="1004217"/>
            <a:ext cx="1794082"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character</a:t>
            </a:r>
          </a:p>
        </p:txBody>
      </p:sp>
      <p:sp>
        <p:nvSpPr>
          <p:cNvPr id="7" name="TextBox 6">
            <a:extLst>
              <a:ext uri="{FF2B5EF4-FFF2-40B4-BE49-F238E27FC236}">
                <a16:creationId xmlns:a16="http://schemas.microsoft.com/office/drawing/2014/main" id="{D542971A-3D76-D0FB-07F8-C24355A90B7A}"/>
              </a:ext>
            </a:extLst>
          </p:cNvPr>
          <p:cNvSpPr txBox="1"/>
          <p:nvPr/>
        </p:nvSpPr>
        <p:spPr>
          <a:xfrm>
            <a:off x="1053784" y="4168712"/>
            <a:ext cx="1412928" cy="64633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data quality</a:t>
            </a:r>
          </a:p>
        </p:txBody>
      </p:sp>
      <p:sp>
        <p:nvSpPr>
          <p:cNvPr id="8" name="TextBox 7">
            <a:extLst>
              <a:ext uri="{FF2B5EF4-FFF2-40B4-BE49-F238E27FC236}">
                <a16:creationId xmlns:a16="http://schemas.microsoft.com/office/drawing/2014/main" id="{D08DC3B9-CB58-447D-CC06-21B76C5D051E}"/>
              </a:ext>
            </a:extLst>
          </p:cNvPr>
          <p:cNvSpPr txBox="1"/>
          <p:nvPr/>
        </p:nvSpPr>
        <p:spPr>
          <a:xfrm>
            <a:off x="1053784" y="5493315"/>
            <a:ext cx="1412928"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stats</a:t>
            </a:r>
          </a:p>
        </p:txBody>
      </p:sp>
      <p:sp>
        <p:nvSpPr>
          <p:cNvPr id="9" name="TextBox 8">
            <a:extLst>
              <a:ext uri="{FF2B5EF4-FFF2-40B4-BE49-F238E27FC236}">
                <a16:creationId xmlns:a16="http://schemas.microsoft.com/office/drawing/2014/main" id="{1580AF91-82A8-70BB-C522-B7C93089128A}"/>
              </a:ext>
            </a:extLst>
          </p:cNvPr>
          <p:cNvSpPr txBox="1"/>
          <p:nvPr/>
        </p:nvSpPr>
        <p:spPr>
          <a:xfrm>
            <a:off x="1053784" y="5929920"/>
            <a:ext cx="1534203" cy="646331"/>
          </a:xfrm>
          <a:prstGeom prst="rect">
            <a:avLst/>
          </a:prstGeom>
          <a:noFill/>
        </p:spPr>
        <p:txBody>
          <a:bodyPr wrap="none" rtlCol="0">
            <a:spAutoFit/>
          </a:bodyPr>
          <a:lstStyle/>
          <a:p>
            <a:r>
              <a:rPr lang="en-US" dirty="0"/>
              <a:t>min, </a:t>
            </a:r>
            <a:r>
              <a:rPr lang="en-US" dirty="0" err="1"/>
              <a:t>ave</a:t>
            </a:r>
            <a:r>
              <a:rPr lang="en-US" dirty="0"/>
              <a:t>, max </a:t>
            </a:r>
          </a:p>
          <a:p>
            <a:r>
              <a:rPr lang="en-US" dirty="0"/>
              <a:t>string length</a:t>
            </a:r>
          </a:p>
        </p:txBody>
      </p:sp>
    </p:spTree>
    <p:extLst>
      <p:ext uri="{BB962C8B-B14F-4D97-AF65-F5344CB8AC3E}">
        <p14:creationId xmlns:p14="http://schemas.microsoft.com/office/powerpoint/2010/main" val="316581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87C7F-379A-1DE3-E933-D4B2115A5B5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EC73D20-4BFB-1C81-FBF2-4E76CFA19F1E}"/>
              </a:ext>
            </a:extLst>
          </p:cNvPr>
          <p:cNvPicPr>
            <a:picLocks noChangeAspect="1"/>
          </p:cNvPicPr>
          <p:nvPr/>
        </p:nvPicPr>
        <p:blipFill rotWithShape="1">
          <a:blip r:embed="rId2"/>
          <a:srcRect b="88122"/>
          <a:stretch/>
        </p:blipFill>
        <p:spPr>
          <a:xfrm>
            <a:off x="511821" y="126908"/>
            <a:ext cx="5420062" cy="504276"/>
          </a:xfrm>
          <a:prstGeom prst="rect">
            <a:avLst/>
          </a:prstGeom>
        </p:spPr>
      </p:pic>
      <p:sp>
        <p:nvSpPr>
          <p:cNvPr id="3" name="Rectangle 2">
            <a:extLst>
              <a:ext uri="{FF2B5EF4-FFF2-40B4-BE49-F238E27FC236}">
                <a16:creationId xmlns:a16="http://schemas.microsoft.com/office/drawing/2014/main" id="{D7549F9F-A637-D763-84CB-B8D4D2884812}"/>
              </a:ext>
            </a:extLst>
          </p:cNvPr>
          <p:cNvSpPr/>
          <p:nvPr/>
        </p:nvSpPr>
        <p:spPr>
          <a:xfrm>
            <a:off x="879139" y="17939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CAF1B00-3315-9509-4DDB-DC768D8DB991}"/>
              </a:ext>
            </a:extLst>
          </p:cNvPr>
          <p:cNvSpPr txBox="1"/>
          <p:nvPr/>
        </p:nvSpPr>
        <p:spPr>
          <a:xfrm>
            <a:off x="5751330" y="21521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1" name="Rectangle 10">
            <a:extLst>
              <a:ext uri="{FF2B5EF4-FFF2-40B4-BE49-F238E27FC236}">
                <a16:creationId xmlns:a16="http://schemas.microsoft.com/office/drawing/2014/main" id="{8C149A4F-A399-CB6C-BF20-B902BE729224}"/>
              </a:ext>
            </a:extLst>
          </p:cNvPr>
          <p:cNvSpPr/>
          <p:nvPr/>
        </p:nvSpPr>
        <p:spPr>
          <a:xfrm>
            <a:off x="879139" y="60491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49FC45C-0B10-2E11-9D8C-B2B00C10B3D3}"/>
              </a:ext>
            </a:extLst>
          </p:cNvPr>
          <p:cNvSpPr txBox="1"/>
          <p:nvPr/>
        </p:nvSpPr>
        <p:spPr>
          <a:xfrm>
            <a:off x="5751330" y="64073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3" name="Rectangle 12">
            <a:extLst>
              <a:ext uri="{FF2B5EF4-FFF2-40B4-BE49-F238E27FC236}">
                <a16:creationId xmlns:a16="http://schemas.microsoft.com/office/drawing/2014/main" id="{B8A6BBAE-5B1C-DE46-4D01-A78727B18B2B}"/>
              </a:ext>
            </a:extLst>
          </p:cNvPr>
          <p:cNvSpPr/>
          <p:nvPr/>
        </p:nvSpPr>
        <p:spPr>
          <a:xfrm>
            <a:off x="879139" y="1024584"/>
            <a:ext cx="1743291"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E692D966-B08D-2666-E489-1BC24587EC7C}"/>
              </a:ext>
            </a:extLst>
          </p:cNvPr>
          <p:cNvSpPr txBox="1"/>
          <p:nvPr/>
        </p:nvSpPr>
        <p:spPr>
          <a:xfrm>
            <a:off x="5042076"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5" name="Rectangle 14">
            <a:extLst>
              <a:ext uri="{FF2B5EF4-FFF2-40B4-BE49-F238E27FC236}">
                <a16:creationId xmlns:a16="http://schemas.microsoft.com/office/drawing/2014/main" id="{347FFCCF-75D5-77DD-1B0A-A48CA38AF26E}"/>
              </a:ext>
            </a:extLst>
          </p:cNvPr>
          <p:cNvSpPr/>
          <p:nvPr/>
        </p:nvSpPr>
        <p:spPr>
          <a:xfrm>
            <a:off x="2628181" y="1024584"/>
            <a:ext cx="3906227"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621B929-58E9-E2B8-5D6A-98F9F1A9EF4E}"/>
              </a:ext>
            </a:extLst>
          </p:cNvPr>
          <p:cNvSpPr/>
          <p:nvPr/>
        </p:nvSpPr>
        <p:spPr>
          <a:xfrm>
            <a:off x="879139" y="3457512"/>
            <a:ext cx="17432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F6F1AB7-D0B9-F9C0-0845-4FFF4451DE53}"/>
              </a:ext>
            </a:extLst>
          </p:cNvPr>
          <p:cNvSpPr/>
          <p:nvPr/>
        </p:nvSpPr>
        <p:spPr>
          <a:xfrm>
            <a:off x="2622431" y="3443517"/>
            <a:ext cx="3911978" cy="3199268"/>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67CABAD3-16F2-3C61-8BC7-FE36B79641C6}"/>
              </a:ext>
            </a:extLst>
          </p:cNvPr>
          <p:cNvSpPr/>
          <p:nvPr/>
        </p:nvSpPr>
        <p:spPr>
          <a:xfrm>
            <a:off x="879139" y="5000062"/>
            <a:ext cx="1743291" cy="1657401"/>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3672AF0A-242F-7337-EF78-AF58D64D4995}"/>
              </a:ext>
            </a:extLst>
          </p:cNvPr>
          <p:cNvSpPr txBox="1"/>
          <p:nvPr/>
        </p:nvSpPr>
        <p:spPr>
          <a:xfrm>
            <a:off x="1351885"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22" name="TextBox 21">
            <a:extLst>
              <a:ext uri="{FF2B5EF4-FFF2-40B4-BE49-F238E27FC236}">
                <a16:creationId xmlns:a16="http://schemas.microsoft.com/office/drawing/2014/main" id="{86DB0076-75D4-84C0-237E-9DA36947B370}"/>
              </a:ext>
            </a:extLst>
          </p:cNvPr>
          <p:cNvSpPr txBox="1"/>
          <p:nvPr/>
        </p:nvSpPr>
        <p:spPr>
          <a:xfrm>
            <a:off x="1319271" y="3866764"/>
            <a:ext cx="903976"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div12</a:t>
            </a:r>
          </a:p>
        </p:txBody>
      </p:sp>
      <p:sp>
        <p:nvSpPr>
          <p:cNvPr id="24" name="TextBox 23">
            <a:extLst>
              <a:ext uri="{FF2B5EF4-FFF2-40B4-BE49-F238E27FC236}">
                <a16:creationId xmlns:a16="http://schemas.microsoft.com/office/drawing/2014/main" id="{9C4C74A7-C45A-E78D-4A7F-02E5AAA8428C}"/>
              </a:ext>
            </a:extLst>
          </p:cNvPr>
          <p:cNvSpPr txBox="1"/>
          <p:nvPr/>
        </p:nvSpPr>
        <p:spPr>
          <a:xfrm>
            <a:off x="3450300" y="4631208"/>
            <a:ext cx="2320201" cy="92333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treemap</a:t>
            </a: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p:txBody>
      </p:sp>
      <p:sp>
        <p:nvSpPr>
          <p:cNvPr id="25" name="TextBox 24">
            <a:extLst>
              <a:ext uri="{FF2B5EF4-FFF2-40B4-BE49-F238E27FC236}">
                <a16:creationId xmlns:a16="http://schemas.microsoft.com/office/drawing/2014/main" id="{85B7A130-762E-C416-C29D-552803B1EEDB}"/>
              </a:ext>
            </a:extLst>
          </p:cNvPr>
          <p:cNvSpPr txBox="1"/>
          <p:nvPr/>
        </p:nvSpPr>
        <p:spPr>
          <a:xfrm>
            <a:off x="1233703" y="5228597"/>
            <a:ext cx="989544"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C000">
                  <a:lumMod val="75000"/>
                </a:srgbClr>
              </a:solidFill>
              <a:latin typeface="Arial Black" panose="020B0A04020102020204" pitchFamily="34"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topN</a:t>
            </a: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 table</a:t>
            </a:r>
          </a:p>
        </p:txBody>
      </p:sp>
      <p:sp>
        <p:nvSpPr>
          <p:cNvPr id="32" name="Rectangle 31">
            <a:extLst>
              <a:ext uri="{FF2B5EF4-FFF2-40B4-BE49-F238E27FC236}">
                <a16:creationId xmlns:a16="http://schemas.microsoft.com/office/drawing/2014/main" id="{12FF8A53-ADB0-36E1-642D-98545E03C9CB}"/>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E374E215-0080-59A5-23B4-BD38241B5AFB}"/>
              </a:ext>
            </a:extLst>
          </p:cNvPr>
          <p:cNvSpPr txBox="1"/>
          <p:nvPr/>
        </p:nvSpPr>
        <p:spPr>
          <a:xfrm>
            <a:off x="9104118" y="1004217"/>
            <a:ext cx="1189749"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factor</a:t>
            </a:r>
          </a:p>
        </p:txBody>
      </p:sp>
      <p:sp>
        <p:nvSpPr>
          <p:cNvPr id="2" name="TextBox 1">
            <a:extLst>
              <a:ext uri="{FF2B5EF4-FFF2-40B4-BE49-F238E27FC236}">
                <a16:creationId xmlns:a16="http://schemas.microsoft.com/office/drawing/2014/main" id="{1B7CF999-665D-8C55-9540-4F9EF2A31033}"/>
              </a:ext>
            </a:extLst>
          </p:cNvPr>
          <p:cNvSpPr txBox="1"/>
          <p:nvPr/>
        </p:nvSpPr>
        <p:spPr>
          <a:xfrm>
            <a:off x="1043571" y="4207795"/>
            <a:ext cx="1412928" cy="64633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data quality</a:t>
            </a:r>
          </a:p>
        </p:txBody>
      </p:sp>
    </p:spTree>
    <p:extLst>
      <p:ext uri="{BB962C8B-B14F-4D97-AF65-F5344CB8AC3E}">
        <p14:creationId xmlns:p14="http://schemas.microsoft.com/office/powerpoint/2010/main" val="1929516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D6B99-5E87-CC54-F32A-8C0DADA0A34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17DCCC8-2E47-E6E4-88E8-BFF6021019EB}"/>
              </a:ext>
            </a:extLst>
          </p:cNvPr>
          <p:cNvPicPr>
            <a:picLocks noChangeAspect="1"/>
          </p:cNvPicPr>
          <p:nvPr/>
        </p:nvPicPr>
        <p:blipFill rotWithShape="1">
          <a:blip r:embed="rId2"/>
          <a:srcRect b="88122"/>
          <a:stretch/>
        </p:blipFill>
        <p:spPr>
          <a:xfrm>
            <a:off x="511821" y="126908"/>
            <a:ext cx="5420062" cy="504276"/>
          </a:xfrm>
          <a:prstGeom prst="rect">
            <a:avLst/>
          </a:prstGeom>
        </p:spPr>
      </p:pic>
      <p:sp>
        <p:nvSpPr>
          <p:cNvPr id="3" name="Rectangle 2">
            <a:extLst>
              <a:ext uri="{FF2B5EF4-FFF2-40B4-BE49-F238E27FC236}">
                <a16:creationId xmlns:a16="http://schemas.microsoft.com/office/drawing/2014/main" id="{5F550B02-6930-071B-F9DF-E6FC51D2F189}"/>
              </a:ext>
            </a:extLst>
          </p:cNvPr>
          <p:cNvSpPr/>
          <p:nvPr/>
        </p:nvSpPr>
        <p:spPr>
          <a:xfrm>
            <a:off x="879139" y="17939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2F888A1-9222-714A-9AA5-9AD5B86ADAEE}"/>
              </a:ext>
            </a:extLst>
          </p:cNvPr>
          <p:cNvSpPr txBox="1"/>
          <p:nvPr/>
        </p:nvSpPr>
        <p:spPr>
          <a:xfrm>
            <a:off x="5751330" y="21521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1" name="Rectangle 10">
            <a:extLst>
              <a:ext uri="{FF2B5EF4-FFF2-40B4-BE49-F238E27FC236}">
                <a16:creationId xmlns:a16="http://schemas.microsoft.com/office/drawing/2014/main" id="{9BCBFB9C-1E34-41DC-9C04-D91310B1A479}"/>
              </a:ext>
            </a:extLst>
          </p:cNvPr>
          <p:cNvSpPr/>
          <p:nvPr/>
        </p:nvSpPr>
        <p:spPr>
          <a:xfrm>
            <a:off x="879139" y="60491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F75EDF29-E0FA-8DDD-1217-54216A2ACF37}"/>
              </a:ext>
            </a:extLst>
          </p:cNvPr>
          <p:cNvSpPr txBox="1"/>
          <p:nvPr/>
        </p:nvSpPr>
        <p:spPr>
          <a:xfrm>
            <a:off x="5751330" y="64073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3" name="Rectangle 12">
            <a:extLst>
              <a:ext uri="{FF2B5EF4-FFF2-40B4-BE49-F238E27FC236}">
                <a16:creationId xmlns:a16="http://schemas.microsoft.com/office/drawing/2014/main" id="{6691E653-D1E7-6C13-A71F-48783603328E}"/>
              </a:ext>
            </a:extLst>
          </p:cNvPr>
          <p:cNvSpPr/>
          <p:nvPr/>
        </p:nvSpPr>
        <p:spPr>
          <a:xfrm>
            <a:off x="879139" y="1024584"/>
            <a:ext cx="1743291"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B200122A-5AF5-82E6-988D-C450882AB342}"/>
              </a:ext>
            </a:extLst>
          </p:cNvPr>
          <p:cNvSpPr txBox="1"/>
          <p:nvPr/>
        </p:nvSpPr>
        <p:spPr>
          <a:xfrm>
            <a:off x="5042076"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5" name="Rectangle 14">
            <a:extLst>
              <a:ext uri="{FF2B5EF4-FFF2-40B4-BE49-F238E27FC236}">
                <a16:creationId xmlns:a16="http://schemas.microsoft.com/office/drawing/2014/main" id="{5881D80F-0E26-7565-F961-C4F37B631647}"/>
              </a:ext>
            </a:extLst>
          </p:cNvPr>
          <p:cNvSpPr/>
          <p:nvPr/>
        </p:nvSpPr>
        <p:spPr>
          <a:xfrm>
            <a:off x="2628181" y="1024584"/>
            <a:ext cx="3906227"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B7B82E7-6E5D-64EB-AE90-FDC55903328E}"/>
              </a:ext>
            </a:extLst>
          </p:cNvPr>
          <p:cNvSpPr/>
          <p:nvPr/>
        </p:nvSpPr>
        <p:spPr>
          <a:xfrm>
            <a:off x="879139" y="3457512"/>
            <a:ext cx="17432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126961A-5C14-05C2-2BCC-2627FC3CA7D5}"/>
              </a:ext>
            </a:extLst>
          </p:cNvPr>
          <p:cNvSpPr/>
          <p:nvPr/>
        </p:nvSpPr>
        <p:spPr>
          <a:xfrm>
            <a:off x="4648551" y="3443517"/>
            <a:ext cx="1885857"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7193BDF1-6607-CF3C-DBD1-123CA1697534}"/>
              </a:ext>
            </a:extLst>
          </p:cNvPr>
          <p:cNvSpPr txBox="1"/>
          <p:nvPr/>
        </p:nvSpPr>
        <p:spPr>
          <a:xfrm>
            <a:off x="1351885"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22" name="TextBox 21">
            <a:extLst>
              <a:ext uri="{FF2B5EF4-FFF2-40B4-BE49-F238E27FC236}">
                <a16:creationId xmlns:a16="http://schemas.microsoft.com/office/drawing/2014/main" id="{87C5EDF5-DA13-0016-BB2A-ADF26C5CF880}"/>
              </a:ext>
            </a:extLst>
          </p:cNvPr>
          <p:cNvSpPr txBox="1"/>
          <p:nvPr/>
        </p:nvSpPr>
        <p:spPr>
          <a:xfrm>
            <a:off x="1319271" y="3866764"/>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div5</a:t>
            </a:r>
          </a:p>
        </p:txBody>
      </p:sp>
      <p:sp>
        <p:nvSpPr>
          <p:cNvPr id="24" name="TextBox 23">
            <a:extLst>
              <a:ext uri="{FF2B5EF4-FFF2-40B4-BE49-F238E27FC236}">
                <a16:creationId xmlns:a16="http://schemas.microsoft.com/office/drawing/2014/main" id="{5695C2C7-F915-87D5-A89B-ADB9EE75F8EC}"/>
              </a:ext>
            </a:extLst>
          </p:cNvPr>
          <p:cNvSpPr txBox="1"/>
          <p:nvPr/>
        </p:nvSpPr>
        <p:spPr>
          <a:xfrm>
            <a:off x="4458553" y="3746130"/>
            <a:ext cx="2320201" cy="92333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FFC000">
                    <a:lumMod val="75000"/>
                  </a:srgbClr>
                </a:solidFill>
                <a:latin typeface="Arial Black" panose="020B0A04020102020204" pitchFamily="34" charset="0"/>
                <a:cs typeface="Aharoni" panose="02010803020104030203" pitchFamily="2" charset="-79"/>
              </a:rPr>
              <a:t>barchart</a:t>
            </a: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p:txBody>
      </p:sp>
      <p:sp>
        <p:nvSpPr>
          <p:cNvPr id="25" name="TextBox 24">
            <a:extLst>
              <a:ext uri="{FF2B5EF4-FFF2-40B4-BE49-F238E27FC236}">
                <a16:creationId xmlns:a16="http://schemas.microsoft.com/office/drawing/2014/main" id="{10E72AE0-812B-AC71-1613-739B2BEDE03C}"/>
              </a:ext>
            </a:extLst>
          </p:cNvPr>
          <p:cNvSpPr txBox="1"/>
          <p:nvPr/>
        </p:nvSpPr>
        <p:spPr>
          <a:xfrm>
            <a:off x="3084273" y="3866764"/>
            <a:ext cx="989544"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C000">
                  <a:lumMod val="75000"/>
                </a:srgbClr>
              </a:solidFill>
              <a:latin typeface="Arial Black" panose="020B0A04020102020204" pitchFamily="34"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stats</a:t>
            </a:r>
          </a:p>
        </p:txBody>
      </p:sp>
      <p:sp>
        <p:nvSpPr>
          <p:cNvPr id="32" name="Rectangle 31">
            <a:extLst>
              <a:ext uri="{FF2B5EF4-FFF2-40B4-BE49-F238E27FC236}">
                <a16:creationId xmlns:a16="http://schemas.microsoft.com/office/drawing/2014/main" id="{DFBF69D9-E9BC-7BA0-15CC-0DC24E4C88B8}"/>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91271072-32F8-E0C0-65BD-EF7E72015BE1}"/>
              </a:ext>
            </a:extLst>
          </p:cNvPr>
          <p:cNvSpPr txBox="1"/>
          <p:nvPr/>
        </p:nvSpPr>
        <p:spPr>
          <a:xfrm>
            <a:off x="9056829" y="1004217"/>
            <a:ext cx="1284327"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logical</a:t>
            </a:r>
          </a:p>
        </p:txBody>
      </p:sp>
      <p:sp>
        <p:nvSpPr>
          <p:cNvPr id="2" name="Rectangle 1">
            <a:extLst>
              <a:ext uri="{FF2B5EF4-FFF2-40B4-BE49-F238E27FC236}">
                <a16:creationId xmlns:a16="http://schemas.microsoft.com/office/drawing/2014/main" id="{5C9874FC-EC56-F047-0B40-8D311D003AF6}"/>
              </a:ext>
            </a:extLst>
          </p:cNvPr>
          <p:cNvSpPr/>
          <p:nvPr/>
        </p:nvSpPr>
        <p:spPr>
          <a:xfrm>
            <a:off x="2614405" y="3443517"/>
            <a:ext cx="2034146"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84AD0CF-720F-BB26-9164-063ACA46350D}"/>
              </a:ext>
            </a:extLst>
          </p:cNvPr>
          <p:cNvSpPr txBox="1"/>
          <p:nvPr/>
        </p:nvSpPr>
        <p:spPr>
          <a:xfrm>
            <a:off x="1043571" y="4207795"/>
            <a:ext cx="1412928" cy="64633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data quality</a:t>
            </a:r>
          </a:p>
        </p:txBody>
      </p:sp>
    </p:spTree>
    <p:extLst>
      <p:ext uri="{BB962C8B-B14F-4D97-AF65-F5344CB8AC3E}">
        <p14:creationId xmlns:p14="http://schemas.microsoft.com/office/powerpoint/2010/main" val="1614635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B42BA-FD5B-282A-129B-0B1A54F9D6B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41BCF67-A98D-CC7F-6F92-7DE36B2ACF83}"/>
              </a:ext>
            </a:extLst>
          </p:cNvPr>
          <p:cNvPicPr>
            <a:picLocks noChangeAspect="1"/>
          </p:cNvPicPr>
          <p:nvPr/>
        </p:nvPicPr>
        <p:blipFill rotWithShape="1">
          <a:blip r:embed="rId2"/>
          <a:srcRect b="88122"/>
          <a:stretch/>
        </p:blipFill>
        <p:spPr>
          <a:xfrm>
            <a:off x="511821" y="126908"/>
            <a:ext cx="5420062" cy="504276"/>
          </a:xfrm>
          <a:prstGeom prst="rect">
            <a:avLst/>
          </a:prstGeom>
        </p:spPr>
      </p:pic>
      <p:sp>
        <p:nvSpPr>
          <p:cNvPr id="3" name="Rectangle 2">
            <a:extLst>
              <a:ext uri="{FF2B5EF4-FFF2-40B4-BE49-F238E27FC236}">
                <a16:creationId xmlns:a16="http://schemas.microsoft.com/office/drawing/2014/main" id="{F34E7A7C-8BD7-3AC1-5DA1-E7E0A59CA054}"/>
              </a:ext>
            </a:extLst>
          </p:cNvPr>
          <p:cNvSpPr/>
          <p:nvPr/>
        </p:nvSpPr>
        <p:spPr>
          <a:xfrm>
            <a:off x="879139" y="17939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3A90355-4BEB-D656-D97C-937FE594BE8A}"/>
              </a:ext>
            </a:extLst>
          </p:cNvPr>
          <p:cNvSpPr txBox="1"/>
          <p:nvPr/>
        </p:nvSpPr>
        <p:spPr>
          <a:xfrm>
            <a:off x="5751330" y="21521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a:t>
            </a:r>
          </a:p>
        </p:txBody>
      </p:sp>
      <p:sp>
        <p:nvSpPr>
          <p:cNvPr id="11" name="Rectangle 10">
            <a:extLst>
              <a:ext uri="{FF2B5EF4-FFF2-40B4-BE49-F238E27FC236}">
                <a16:creationId xmlns:a16="http://schemas.microsoft.com/office/drawing/2014/main" id="{A31BD368-9387-9D53-F5D9-147B4D81E742}"/>
              </a:ext>
            </a:extLst>
          </p:cNvPr>
          <p:cNvSpPr/>
          <p:nvPr/>
        </p:nvSpPr>
        <p:spPr>
          <a:xfrm>
            <a:off x="879139" y="604914"/>
            <a:ext cx="5655269" cy="399303"/>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464B1E5D-BFC7-E189-16C5-F2FAC8D66F45}"/>
              </a:ext>
            </a:extLst>
          </p:cNvPr>
          <p:cNvSpPr txBox="1"/>
          <p:nvPr/>
        </p:nvSpPr>
        <p:spPr>
          <a:xfrm>
            <a:off x="5751330" y="640735"/>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div2</a:t>
            </a:r>
          </a:p>
        </p:txBody>
      </p:sp>
      <p:sp>
        <p:nvSpPr>
          <p:cNvPr id="13" name="Rectangle 12">
            <a:extLst>
              <a:ext uri="{FF2B5EF4-FFF2-40B4-BE49-F238E27FC236}">
                <a16:creationId xmlns:a16="http://schemas.microsoft.com/office/drawing/2014/main" id="{A2A7C392-D0CC-EE89-FE49-6EE1E5A60376}"/>
              </a:ext>
            </a:extLst>
          </p:cNvPr>
          <p:cNvSpPr/>
          <p:nvPr/>
        </p:nvSpPr>
        <p:spPr>
          <a:xfrm>
            <a:off x="879139" y="1024584"/>
            <a:ext cx="1743291"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71A6471-86E0-7D62-A18A-1E4447BA9DC6}"/>
              </a:ext>
            </a:extLst>
          </p:cNvPr>
          <p:cNvSpPr txBox="1"/>
          <p:nvPr/>
        </p:nvSpPr>
        <p:spPr>
          <a:xfrm>
            <a:off x="4330951" y="2051759"/>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div4</a:t>
            </a:r>
          </a:p>
        </p:txBody>
      </p:sp>
      <p:sp>
        <p:nvSpPr>
          <p:cNvPr id="15" name="Rectangle 14">
            <a:extLst>
              <a:ext uri="{FF2B5EF4-FFF2-40B4-BE49-F238E27FC236}">
                <a16:creationId xmlns:a16="http://schemas.microsoft.com/office/drawing/2014/main" id="{70614B4E-DF94-103A-DD7B-CE7605A33D4D}"/>
              </a:ext>
            </a:extLst>
          </p:cNvPr>
          <p:cNvSpPr/>
          <p:nvPr/>
        </p:nvSpPr>
        <p:spPr>
          <a:xfrm>
            <a:off x="2628181" y="1024584"/>
            <a:ext cx="3906227" cy="240441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B04F10B-D713-1AC5-278A-E6833FB6250C}"/>
              </a:ext>
            </a:extLst>
          </p:cNvPr>
          <p:cNvSpPr/>
          <p:nvPr/>
        </p:nvSpPr>
        <p:spPr>
          <a:xfrm>
            <a:off x="879139" y="3457512"/>
            <a:ext cx="1743291"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DF8FB28-D2E8-1C5F-FD1D-01E5D9860D68}"/>
              </a:ext>
            </a:extLst>
          </p:cNvPr>
          <p:cNvSpPr/>
          <p:nvPr/>
        </p:nvSpPr>
        <p:spPr>
          <a:xfrm>
            <a:off x="2622431" y="3443517"/>
            <a:ext cx="3911978" cy="1528556"/>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BD34B971-27BB-920B-35C1-84E7FBC1E03B}"/>
              </a:ext>
            </a:extLst>
          </p:cNvPr>
          <p:cNvSpPr/>
          <p:nvPr/>
        </p:nvSpPr>
        <p:spPr>
          <a:xfrm>
            <a:off x="879139" y="5000062"/>
            <a:ext cx="1743291" cy="1657401"/>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6B7558B1-B541-1E51-DB11-1D521F09C9F0}"/>
              </a:ext>
            </a:extLst>
          </p:cNvPr>
          <p:cNvSpPr/>
          <p:nvPr/>
        </p:nvSpPr>
        <p:spPr>
          <a:xfrm>
            <a:off x="2622430" y="5000062"/>
            <a:ext cx="3911978" cy="1678544"/>
          </a:xfrm>
          <a:prstGeom prst="rect">
            <a:avLst/>
          </a:prstGeom>
          <a:noFill/>
          <a:ln w="22225">
            <a:solidFill>
              <a:schemeClr val="accent4">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9E73F800-5408-3286-C5C2-00C48C72B1EC}"/>
              </a:ext>
            </a:extLst>
          </p:cNvPr>
          <p:cNvSpPr txBox="1"/>
          <p:nvPr/>
        </p:nvSpPr>
        <p:spPr>
          <a:xfrm>
            <a:off x="1351885" y="2226792"/>
            <a:ext cx="72842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div3</a:t>
            </a:r>
          </a:p>
        </p:txBody>
      </p:sp>
      <p:sp>
        <p:nvSpPr>
          <p:cNvPr id="22" name="TextBox 21">
            <a:extLst>
              <a:ext uri="{FF2B5EF4-FFF2-40B4-BE49-F238E27FC236}">
                <a16:creationId xmlns:a16="http://schemas.microsoft.com/office/drawing/2014/main" id="{5B539650-EE95-383B-1FA1-8A43D1E634F3}"/>
              </a:ext>
            </a:extLst>
          </p:cNvPr>
          <p:cNvSpPr txBox="1"/>
          <p:nvPr/>
        </p:nvSpPr>
        <p:spPr>
          <a:xfrm>
            <a:off x="1319271" y="3866764"/>
            <a:ext cx="728425" cy="369332"/>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div8</a:t>
            </a:r>
          </a:p>
        </p:txBody>
      </p:sp>
      <p:sp>
        <p:nvSpPr>
          <p:cNvPr id="24" name="TextBox 23">
            <a:extLst>
              <a:ext uri="{FF2B5EF4-FFF2-40B4-BE49-F238E27FC236}">
                <a16:creationId xmlns:a16="http://schemas.microsoft.com/office/drawing/2014/main" id="{B0136519-459A-512F-6C62-2DB2787FA2A7}"/>
              </a:ext>
            </a:extLst>
          </p:cNvPr>
          <p:cNvSpPr txBox="1"/>
          <p:nvPr/>
        </p:nvSpPr>
        <p:spPr>
          <a:xfrm>
            <a:off x="3221852" y="3697487"/>
            <a:ext cx="2946624" cy="1077218"/>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rgbClr val="FFC000">
                    <a:lumMod val="75000"/>
                  </a:srgbClr>
                </a:solidFill>
                <a:latin typeface="Arial Black" panose="020B0A04020102020204" pitchFamily="34" charset="0"/>
                <a:cs typeface="Aharoni" panose="02010803020104030203" pitchFamily="2" charset="-79"/>
              </a:rPr>
              <a:t>histogram of dates / </a:t>
            </a:r>
            <a:r>
              <a:rPr lang="en-US" sz="1400" dirty="0" err="1">
                <a:solidFill>
                  <a:srgbClr val="FFC000">
                    <a:lumMod val="75000"/>
                  </a:srgbClr>
                </a:solidFill>
                <a:latin typeface="Arial Black" panose="020B0A04020102020204" pitchFamily="34" charset="0"/>
                <a:cs typeface="Aharoni" panose="02010803020104030203" pitchFamily="2" charset="-79"/>
              </a:rPr>
              <a:t>barchart</a:t>
            </a:r>
            <a:r>
              <a:rPr lang="en-US" sz="1400" dirty="0">
                <a:solidFill>
                  <a:srgbClr val="FFC000">
                    <a:lumMod val="75000"/>
                  </a:srgbClr>
                </a:solidFill>
                <a:latin typeface="Arial Black" panose="020B0A04020102020204" pitchFamily="34" charset="0"/>
                <a:cs typeface="Aharoni" panose="02010803020104030203" pitchFamily="2" charset="-79"/>
              </a:rPr>
              <a:t> of months or days</a:t>
            </a:r>
            <a:endParaRPr kumimoji="0" lang="en-US" sz="14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endParaRPr>
          </a:p>
        </p:txBody>
      </p:sp>
      <p:sp>
        <p:nvSpPr>
          <p:cNvPr id="25" name="TextBox 24">
            <a:extLst>
              <a:ext uri="{FF2B5EF4-FFF2-40B4-BE49-F238E27FC236}">
                <a16:creationId xmlns:a16="http://schemas.microsoft.com/office/drawing/2014/main" id="{FB08A6AB-AD9F-E847-3607-28B2DE6603F2}"/>
              </a:ext>
            </a:extLst>
          </p:cNvPr>
          <p:cNvSpPr txBox="1"/>
          <p:nvPr/>
        </p:nvSpPr>
        <p:spPr>
          <a:xfrm>
            <a:off x="973469" y="5314675"/>
            <a:ext cx="151571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C000">
                  <a:lumMod val="75000"/>
                </a:srgbClr>
              </a:solidFill>
              <a:latin typeface="Arial Black" panose="020B0A04020102020204" pitchFamily="34"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preview</a:t>
            </a:r>
          </a:p>
        </p:txBody>
      </p:sp>
      <p:sp>
        <p:nvSpPr>
          <p:cNvPr id="26" name="TextBox 25">
            <a:extLst>
              <a:ext uri="{FF2B5EF4-FFF2-40B4-BE49-F238E27FC236}">
                <a16:creationId xmlns:a16="http://schemas.microsoft.com/office/drawing/2014/main" id="{2C25A151-02AA-32A1-2C60-4F8D9D9EE5E0}"/>
              </a:ext>
            </a:extLst>
          </p:cNvPr>
          <p:cNvSpPr txBox="1"/>
          <p:nvPr/>
        </p:nvSpPr>
        <p:spPr>
          <a:xfrm>
            <a:off x="3792654" y="5314675"/>
            <a:ext cx="1571529" cy="12003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div11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FFC000">
                  <a:lumMod val="75000"/>
                </a:srgbClr>
              </a:solidFill>
              <a:latin typeface="Arial Black" panose="020B0A04020102020204" pitchFamily="34" charset="0"/>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calendar heatmap</a:t>
            </a:r>
          </a:p>
        </p:txBody>
      </p:sp>
      <p:sp>
        <p:nvSpPr>
          <p:cNvPr id="32" name="Rectangle 31">
            <a:extLst>
              <a:ext uri="{FF2B5EF4-FFF2-40B4-BE49-F238E27FC236}">
                <a16:creationId xmlns:a16="http://schemas.microsoft.com/office/drawing/2014/main" id="{AC5F686E-D103-9FAB-9D29-41D7A624D07B}"/>
              </a:ext>
            </a:extLst>
          </p:cNvPr>
          <p:cNvSpPr/>
          <p:nvPr/>
        </p:nvSpPr>
        <p:spPr>
          <a:xfrm>
            <a:off x="7023100" y="0"/>
            <a:ext cx="51689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1E8B4021-3A24-4905-EBF4-7C0EB86DB5F2}"/>
              </a:ext>
            </a:extLst>
          </p:cNvPr>
          <p:cNvSpPr txBox="1"/>
          <p:nvPr/>
        </p:nvSpPr>
        <p:spPr>
          <a:xfrm>
            <a:off x="8582343" y="1004217"/>
            <a:ext cx="2233304"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dates / time</a:t>
            </a:r>
          </a:p>
        </p:txBody>
      </p:sp>
      <p:sp>
        <p:nvSpPr>
          <p:cNvPr id="2" name="TextBox 1">
            <a:extLst>
              <a:ext uri="{FF2B5EF4-FFF2-40B4-BE49-F238E27FC236}">
                <a16:creationId xmlns:a16="http://schemas.microsoft.com/office/drawing/2014/main" id="{2257FFA5-698E-5164-B02A-C04089AE91FE}"/>
              </a:ext>
            </a:extLst>
          </p:cNvPr>
          <p:cNvSpPr txBox="1"/>
          <p:nvPr/>
        </p:nvSpPr>
        <p:spPr>
          <a:xfrm>
            <a:off x="1043571" y="4207795"/>
            <a:ext cx="1412928" cy="64633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C000">
                    <a:lumMod val="75000"/>
                  </a:srgbClr>
                </a:solidFill>
                <a:effectLst/>
                <a:uLnTx/>
                <a:uFillTx/>
                <a:latin typeface="Arial Black" panose="020B0A04020102020204" pitchFamily="34" charset="0"/>
                <a:ea typeface="+mn-ea"/>
                <a:cs typeface="Aharoni" panose="02010803020104030203" pitchFamily="2" charset="-79"/>
              </a:rPr>
              <a:t>data quality</a:t>
            </a:r>
          </a:p>
        </p:txBody>
      </p:sp>
    </p:spTree>
    <p:extLst>
      <p:ext uri="{BB962C8B-B14F-4D97-AF65-F5344CB8AC3E}">
        <p14:creationId xmlns:p14="http://schemas.microsoft.com/office/powerpoint/2010/main" val="301441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134468B-7A9E-5174-D220-52EC8DC3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437" y="3750615"/>
            <a:ext cx="10084526" cy="2985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684C0CE-A3CB-0DA0-A214-08AC0E99C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751" y="420214"/>
            <a:ext cx="4548549" cy="23277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7C3A307-88F4-23A8-ECAF-69D3B0A4292C}"/>
              </a:ext>
            </a:extLst>
          </p:cNvPr>
          <p:cNvSpPr txBox="1"/>
          <p:nvPr/>
        </p:nvSpPr>
        <p:spPr>
          <a:xfrm>
            <a:off x="7506188" y="623355"/>
            <a:ext cx="1625766" cy="1323439"/>
          </a:xfrm>
          <a:prstGeom prst="rect">
            <a:avLst/>
          </a:prstGeom>
          <a:noFill/>
        </p:spPr>
        <p:txBody>
          <a:bodyPr wrap="none" rtlCol="0">
            <a:spAutoFit/>
          </a:bodyPr>
          <a:lstStyle/>
          <a:p>
            <a:pPr algn="ctr"/>
            <a:r>
              <a:rPr lang="en-US" sz="4000" dirty="0">
                <a:latin typeface="Oswald" panose="00000500000000000000" pitchFamily="2" charset="0"/>
              </a:rPr>
              <a:t>p-value</a:t>
            </a:r>
          </a:p>
          <a:p>
            <a:pPr algn="ctr"/>
            <a:r>
              <a:rPr lang="en-US" sz="4000" dirty="0">
                <a:latin typeface="Oswald" panose="00000500000000000000" pitchFamily="2" charset="0"/>
              </a:rPr>
              <a:t>hacking</a:t>
            </a:r>
          </a:p>
        </p:txBody>
      </p:sp>
    </p:spTree>
    <p:extLst>
      <p:ext uri="{BB962C8B-B14F-4D97-AF65-F5344CB8AC3E}">
        <p14:creationId xmlns:p14="http://schemas.microsoft.com/office/powerpoint/2010/main" val="1300357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56DFAD-3E7E-D764-59BE-84F16138D9AB}"/>
              </a:ext>
            </a:extLst>
          </p:cNvPr>
          <p:cNvSpPr txBox="1"/>
          <p:nvPr/>
        </p:nvSpPr>
        <p:spPr>
          <a:xfrm>
            <a:off x="1308826" y="419721"/>
            <a:ext cx="8255000" cy="2800767"/>
          </a:xfrm>
          <a:prstGeom prst="rect">
            <a:avLst/>
          </a:prstGeom>
          <a:noFill/>
        </p:spPr>
        <p:txBody>
          <a:bodyPr wrap="square">
            <a:spAutoFit/>
          </a:bodyPr>
          <a:lstStyle/>
          <a:p>
            <a:r>
              <a:rPr lang="en-US" sz="2400" b="1" dirty="0">
                <a:solidFill>
                  <a:schemeClr val="accent4">
                    <a:lumMod val="75000"/>
                  </a:schemeClr>
                </a:solidFill>
                <a:latin typeface="Lucida Console" panose="020B0609040504020204" pitchFamily="49" charset="0"/>
              </a:rPr>
              <a:t>layout &lt;- </a:t>
            </a:r>
          </a:p>
          <a:p>
            <a:endParaRPr lang="en-US" sz="2400" b="1" dirty="0">
              <a:solidFill>
                <a:schemeClr val="accent4">
                  <a:lumMod val="75000"/>
                </a:schemeClr>
              </a:solidFill>
              <a:latin typeface="Lucida Console" panose="020B0609040504020204" pitchFamily="49" charset="0"/>
            </a:endParaRPr>
          </a:p>
          <a:p>
            <a:r>
              <a:rPr lang="en-US" sz="1600" dirty="0">
                <a:latin typeface="Lucida Console" panose="020B0609040504020204" pitchFamily="49" charset="0"/>
              </a:rPr>
              <a:t> c( "div2 ;; </a:t>
            </a:r>
            <a:r>
              <a:rPr lang="en-US" sz="1600" dirty="0" err="1">
                <a:latin typeface="Lucida Console" panose="020B0609040504020204" pitchFamily="49" charset="0"/>
              </a:rPr>
              <a:t>vlabel</a:t>
            </a:r>
            <a:r>
              <a:rPr lang="en-US" sz="1600" dirty="0">
                <a:latin typeface="Lucida Console" panose="020B0609040504020204" pitchFamily="49" charset="0"/>
              </a:rPr>
              <a:t>  ;; LABEL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"div3 ;; </a:t>
            </a:r>
            <a:r>
              <a:rPr lang="en-US" sz="1600" dirty="0" err="1">
                <a:latin typeface="Lucida Console" panose="020B0609040504020204" pitchFamily="49" charset="0"/>
              </a:rPr>
              <a:t>vtype</a:t>
            </a:r>
            <a:r>
              <a:rPr lang="en-US" sz="1600" dirty="0">
                <a:latin typeface="Lucida Console" panose="020B0609040504020204" pitchFamily="49" charset="0"/>
              </a:rPr>
              <a:t>   ;; DATA TYPE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"div3 ;; scope   ;; SCOPE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"div4 ;; desc    ;; DESCRIPTION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"div4 ;; </a:t>
            </a:r>
            <a:r>
              <a:rPr lang="en-US" sz="1600" dirty="0" err="1">
                <a:latin typeface="Lucida Console" panose="020B0609040504020204" pitchFamily="49" charset="0"/>
              </a:rPr>
              <a:t>flevels</a:t>
            </a:r>
            <a:r>
              <a:rPr lang="en-US" sz="1600" dirty="0">
                <a:latin typeface="Lucida Console" panose="020B0609040504020204" pitchFamily="49" charset="0"/>
              </a:rPr>
              <a:t> ;; LEVELS        ;; </a:t>
            </a:r>
            <a:r>
              <a:rPr lang="en-US" sz="1600" dirty="0" err="1">
                <a:latin typeface="Lucida Console" panose="020B0609040504020204" pitchFamily="49" charset="0"/>
              </a:rPr>
              <a:t>f_to_txt</a:t>
            </a:r>
            <a:r>
              <a:rPr lang="en-US" sz="1600" dirty="0">
                <a:latin typeface="Lucida Console" panose="020B0609040504020204" pitchFamily="49" charset="0"/>
              </a:rPr>
              <a:t>",</a:t>
            </a:r>
          </a:p>
          <a:p>
            <a:r>
              <a:rPr lang="en-US" sz="1600" dirty="0">
                <a:latin typeface="Lucida Console" panose="020B0609040504020204" pitchFamily="49" charset="0"/>
              </a:rPr>
              <a:t>    "div4 ;; </a:t>
            </a:r>
            <a:r>
              <a:rPr lang="en-US" sz="1600" dirty="0" err="1">
                <a:latin typeface="Lucida Console" panose="020B0609040504020204" pitchFamily="49" charset="0"/>
              </a:rPr>
              <a:t>glevels</a:t>
            </a:r>
            <a:r>
              <a:rPr lang="en-US" sz="1600" dirty="0">
                <a:latin typeface="Lucida Console" panose="020B0609040504020204" pitchFamily="49" charset="0"/>
              </a:rPr>
              <a:t> ;; ''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"div4 ;; loc     ;; LOCATION CODE ;; </a:t>
            </a:r>
            <a:r>
              <a:rPr lang="en-US" sz="1600" dirty="0" err="1">
                <a:latin typeface="Lucida Console" panose="020B0609040504020204" pitchFamily="49" charset="0"/>
              </a:rPr>
              <a:t>v_to_txt</a:t>
            </a:r>
            <a:r>
              <a:rPr lang="en-US" sz="1600" dirty="0">
                <a:latin typeface="Lucida Console" panose="020B0609040504020204" pitchFamily="49" charset="0"/>
              </a:rPr>
              <a:t>",</a:t>
            </a:r>
          </a:p>
          <a:p>
            <a:r>
              <a:rPr lang="en-US" sz="1600" dirty="0">
                <a:latin typeface="Lucida Console" panose="020B0609040504020204" pitchFamily="49" charset="0"/>
              </a:rPr>
              <a:t>    "div5 ;; v       ;; STATS         ;; </a:t>
            </a:r>
            <a:r>
              <a:rPr lang="en-US" sz="1600" dirty="0" err="1">
                <a:latin typeface="Lucida Console" panose="020B0609040504020204" pitchFamily="49" charset="0"/>
              </a:rPr>
              <a:t>get_properties</a:t>
            </a:r>
            <a:r>
              <a:rPr lang="en-US" sz="1600" dirty="0">
                <a:latin typeface="Lucida Console" panose="020B0609040504020204" pitchFamily="49" charset="0"/>
              </a:rPr>
              <a:t>"  )</a:t>
            </a:r>
          </a:p>
        </p:txBody>
      </p:sp>
      <p:sp>
        <p:nvSpPr>
          <p:cNvPr id="7" name="TextBox 6">
            <a:extLst>
              <a:ext uri="{FF2B5EF4-FFF2-40B4-BE49-F238E27FC236}">
                <a16:creationId xmlns:a16="http://schemas.microsoft.com/office/drawing/2014/main" id="{1F7AC8C6-B057-FF76-572B-BFE818850D91}"/>
              </a:ext>
            </a:extLst>
          </p:cNvPr>
          <p:cNvSpPr txBox="1"/>
          <p:nvPr/>
        </p:nvSpPr>
        <p:spPr>
          <a:xfrm>
            <a:off x="1846036" y="3624943"/>
            <a:ext cx="9366250" cy="2554545"/>
          </a:xfrm>
          <a:prstGeom prst="rect">
            <a:avLst/>
          </a:prstGeom>
          <a:noFill/>
        </p:spPr>
        <p:txBody>
          <a:bodyPr wrap="square">
            <a:spAutoFit/>
          </a:bodyPr>
          <a:lstStyle/>
          <a:p>
            <a:r>
              <a:rPr lang="en-US" sz="1600" dirty="0">
                <a:latin typeface="Lucida Console" panose="020B0609040504020204" pitchFamily="49" charset="0"/>
              </a:rPr>
              <a:t>|DIV  |VARIABLE  |LABEL         |FORMATTING FUNCTION  |</a:t>
            </a:r>
          </a:p>
          <a:p>
            <a:r>
              <a:rPr lang="en-US" sz="1600" dirty="0">
                <a:latin typeface="Lucida Console" panose="020B0609040504020204" pitchFamily="49" charset="0"/>
              </a:rPr>
              <a:t>|:----|:---------|:-------------|:--------------------|</a:t>
            </a:r>
          </a:p>
          <a:p>
            <a:r>
              <a:rPr lang="en-US" sz="1600" dirty="0">
                <a:latin typeface="Lucida Console" panose="020B0609040504020204" pitchFamily="49" charset="0"/>
              </a:rPr>
              <a:t>|div2 |</a:t>
            </a:r>
            <a:r>
              <a:rPr lang="en-US" sz="1600" dirty="0" err="1">
                <a:latin typeface="Lucida Console" panose="020B0609040504020204" pitchFamily="49" charset="0"/>
              </a:rPr>
              <a:t>vlabel</a:t>
            </a:r>
            <a:r>
              <a:rPr lang="en-US" sz="1600" dirty="0">
                <a:latin typeface="Lucida Console" panose="020B0609040504020204" pitchFamily="49" charset="0"/>
              </a:rPr>
              <a:t>    |LABEL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|div3 |</a:t>
            </a:r>
            <a:r>
              <a:rPr lang="en-US" sz="1600" dirty="0" err="1">
                <a:latin typeface="Lucida Console" panose="020B0609040504020204" pitchFamily="49" charset="0"/>
              </a:rPr>
              <a:t>vtype</a:t>
            </a:r>
            <a:r>
              <a:rPr lang="en-US" sz="1600" dirty="0">
                <a:latin typeface="Lucida Console" panose="020B0609040504020204" pitchFamily="49" charset="0"/>
              </a:rPr>
              <a:t>     |DATA TYPE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|div3 |scope     |SCOPE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|div4 |desc      |DESCRIPTION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|div4 |</a:t>
            </a:r>
            <a:r>
              <a:rPr lang="en-US" sz="1600" dirty="0" err="1">
                <a:latin typeface="Lucida Console" panose="020B0609040504020204" pitchFamily="49" charset="0"/>
              </a:rPr>
              <a:t>flevels</a:t>
            </a:r>
            <a:r>
              <a:rPr lang="en-US" sz="1600" dirty="0">
                <a:latin typeface="Lucida Console" panose="020B0609040504020204" pitchFamily="49" charset="0"/>
              </a:rPr>
              <a:t>   |LEVELS        |</a:t>
            </a:r>
            <a:r>
              <a:rPr lang="en-US" sz="1600" dirty="0" err="1">
                <a:latin typeface="Lucida Console" panose="020B0609040504020204" pitchFamily="49" charset="0"/>
              </a:rPr>
              <a:t>f_to_txt</a:t>
            </a:r>
            <a:r>
              <a:rPr lang="en-US" sz="1600" dirty="0">
                <a:latin typeface="Lucida Console" panose="020B0609040504020204" pitchFamily="49" charset="0"/>
              </a:rPr>
              <a:t>             |</a:t>
            </a:r>
          </a:p>
          <a:p>
            <a:r>
              <a:rPr lang="en-US" sz="1600" dirty="0">
                <a:latin typeface="Lucida Console" panose="020B0609040504020204" pitchFamily="49" charset="0"/>
              </a:rPr>
              <a:t>|div4 |</a:t>
            </a:r>
            <a:r>
              <a:rPr lang="en-US" sz="1600" dirty="0" err="1">
                <a:latin typeface="Lucida Console" panose="020B0609040504020204" pitchFamily="49" charset="0"/>
              </a:rPr>
              <a:t>glevels</a:t>
            </a:r>
            <a:r>
              <a:rPr lang="en-US" sz="1600" dirty="0">
                <a:latin typeface="Lucida Console" panose="020B0609040504020204" pitchFamily="49" charset="0"/>
              </a:rPr>
              <a:t>   |''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|div4 |loc       |LOCATION CODE |</a:t>
            </a:r>
            <a:r>
              <a:rPr lang="en-US" sz="1600" dirty="0" err="1">
                <a:latin typeface="Lucida Console" panose="020B0609040504020204" pitchFamily="49" charset="0"/>
              </a:rPr>
              <a:t>v_to_txt</a:t>
            </a:r>
            <a:r>
              <a:rPr lang="en-US" sz="1600" dirty="0">
                <a:latin typeface="Lucida Console" panose="020B0609040504020204" pitchFamily="49" charset="0"/>
              </a:rPr>
              <a:t>             |</a:t>
            </a:r>
          </a:p>
          <a:p>
            <a:r>
              <a:rPr lang="en-US" sz="1600" dirty="0">
                <a:latin typeface="Lucida Console" panose="020B0609040504020204" pitchFamily="49" charset="0"/>
              </a:rPr>
              <a:t>|div5 |v         |LABEL         |</a:t>
            </a:r>
            <a:r>
              <a:rPr lang="en-US" sz="1600" dirty="0" err="1">
                <a:latin typeface="Lucida Console" panose="020B0609040504020204" pitchFamily="49" charset="0"/>
              </a:rPr>
              <a:t>get_properties</a:t>
            </a:r>
            <a:r>
              <a:rPr lang="en-US" sz="1600" dirty="0">
                <a:latin typeface="Lucida Console" panose="020B0609040504020204" pitchFamily="49" charset="0"/>
              </a:rPr>
              <a:t>       |</a:t>
            </a:r>
          </a:p>
        </p:txBody>
      </p:sp>
    </p:spTree>
    <p:extLst>
      <p:ext uri="{BB962C8B-B14F-4D97-AF65-F5344CB8AC3E}">
        <p14:creationId xmlns:p14="http://schemas.microsoft.com/office/powerpoint/2010/main" val="2623669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892D-FE27-2784-4C2B-84C2B026CFEE}"/>
              </a:ext>
            </a:extLst>
          </p:cNvPr>
          <p:cNvSpPr>
            <a:spLocks noGrp="1"/>
          </p:cNvSpPr>
          <p:nvPr>
            <p:ph type="title"/>
          </p:nvPr>
        </p:nvSpPr>
        <p:spPr/>
        <p:txBody>
          <a:bodyPr/>
          <a:lstStyle/>
          <a:p>
            <a:r>
              <a:rPr lang="en-US" dirty="0"/>
              <a:t>WORKFLOW</a:t>
            </a:r>
          </a:p>
        </p:txBody>
      </p:sp>
      <p:sp>
        <p:nvSpPr>
          <p:cNvPr id="3" name="Text Placeholder 2">
            <a:extLst>
              <a:ext uri="{FF2B5EF4-FFF2-40B4-BE49-F238E27FC236}">
                <a16:creationId xmlns:a16="http://schemas.microsoft.com/office/drawing/2014/main" id="{7A6F1637-9A41-66F9-C7D7-10507FAA42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08386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82B6F-B28A-5167-EFB4-6B96D63B0FD5}"/>
              </a:ext>
            </a:extLst>
          </p:cNvPr>
          <p:cNvSpPr txBox="1"/>
          <p:nvPr/>
        </p:nvSpPr>
        <p:spPr>
          <a:xfrm>
            <a:off x="1015357" y="363417"/>
            <a:ext cx="109728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df.raw</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Create the DGF (user edits, adds labels and rules)</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3" name="TextBox 2">
            <a:extLst>
              <a:ext uri="{FF2B5EF4-FFF2-40B4-BE49-F238E27FC236}">
                <a16:creationId xmlns:a16="http://schemas.microsoft.com/office/drawing/2014/main" id="{D5437109-24A8-1E5D-1AD8-39C29607E1CA}"/>
              </a:ext>
            </a:extLst>
          </p:cNvPr>
          <p:cNvSpPr txBox="1"/>
          <p:nvPr/>
        </p:nvSpPr>
        <p:spPr>
          <a:xfrm>
            <a:off x="1015357" y="1544653"/>
            <a:ext cx="1072601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ingest_raw</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df.raw</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Apply the </a:t>
            </a:r>
            <a:r>
              <a:rPr kumimoji="0" lang="en-US" sz="16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raw_convert</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rules, keep desired types.</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13" name="TextBox 12">
            <a:extLst>
              <a:ext uri="{FF2B5EF4-FFF2-40B4-BE49-F238E27FC236}">
                <a16:creationId xmlns:a16="http://schemas.microsoft.com/office/drawing/2014/main" id="{3D207C89-CA71-BBA4-D688-ED471B605B95}"/>
              </a:ext>
            </a:extLst>
          </p:cNvPr>
          <p:cNvSpPr txBox="1"/>
          <p:nvPr/>
        </p:nvSpPr>
        <p:spPr>
          <a:xfrm>
            <a:off x="1015357" y="954035"/>
            <a:ext cx="961513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inspect_dgf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Ensure </a:t>
            </a:r>
            <a:r>
              <a:rPr kumimoji="0" lang="en-US" sz="16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json</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ok, rules are defined, etc.</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14" name="TextBox 13">
            <a:extLst>
              <a:ext uri="{FF2B5EF4-FFF2-40B4-BE49-F238E27FC236}">
                <a16:creationId xmlns:a16="http://schemas.microsoft.com/office/drawing/2014/main" id="{E3D68C93-6D71-F6AD-AD19-A9200097E98B}"/>
              </a:ext>
            </a:extLst>
          </p:cNvPr>
          <p:cNvSpPr txBox="1"/>
          <p:nvPr/>
        </p:nvSpPr>
        <p:spPr>
          <a:xfrm>
            <a:off x="1015356" y="2810937"/>
            <a:ext cx="838082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standardize(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df.v2</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Apply standardization rules, </a:t>
            </a:r>
            <a:endPar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endParaRPr>
          </a:p>
        </p:txBody>
      </p:sp>
      <p:sp>
        <p:nvSpPr>
          <p:cNvPr id="15" name="TextBox 14">
            <a:extLst>
              <a:ext uri="{FF2B5EF4-FFF2-40B4-BE49-F238E27FC236}">
                <a16:creationId xmlns:a16="http://schemas.microsoft.com/office/drawing/2014/main" id="{D839F6E9-5719-46E3-C7C1-72A0DE3174C7}"/>
              </a:ext>
            </a:extLst>
          </p:cNvPr>
          <p:cNvSpPr txBox="1"/>
          <p:nvPr/>
        </p:nvSpPr>
        <p:spPr>
          <a:xfrm>
            <a:off x="1011393" y="5526907"/>
            <a:ext cx="1010885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format(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df.v3</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6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Apply formatting rules to make data pretty.</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17" name="TextBox 16">
            <a:extLst>
              <a:ext uri="{FF2B5EF4-FFF2-40B4-BE49-F238E27FC236}">
                <a16:creationId xmlns:a16="http://schemas.microsoft.com/office/drawing/2014/main" id="{8E920686-E980-E7FF-0E69-11BF71E0B4C0}"/>
              </a:ext>
            </a:extLst>
          </p:cNvPr>
          <p:cNvSpPr txBox="1"/>
          <p:nvPr/>
        </p:nvSpPr>
        <p:spPr>
          <a:xfrm>
            <a:off x="1015357" y="4292847"/>
            <a:ext cx="92047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create_dd</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df.v3</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Create a data dictionary from </a:t>
            </a:r>
            <a:r>
              <a:rPr kumimoji="0" lang="en-US" sz="14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dgf</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fields.</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18" name="TextBox 17">
            <a:extLst>
              <a:ext uri="{FF2B5EF4-FFF2-40B4-BE49-F238E27FC236}">
                <a16:creationId xmlns:a16="http://schemas.microsoft.com/office/drawing/2014/main" id="{80FE91AA-BF19-1FD9-2F51-7BBCC70BE024}"/>
              </a:ext>
            </a:extLst>
          </p:cNvPr>
          <p:cNvSpPr txBox="1"/>
          <p:nvPr/>
        </p:nvSpPr>
        <p:spPr>
          <a:xfrm>
            <a:off x="1015357" y="4712404"/>
            <a:ext cx="1081578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create_rg</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df.v3</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Create a research guide </a:t>
            </a:r>
            <a:r>
              <a:rPr kumimoji="0" lang="en-US" sz="14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qmd</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annotated before rendering.</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19" name="TextBox 18">
            <a:extLst>
              <a:ext uri="{FF2B5EF4-FFF2-40B4-BE49-F238E27FC236}">
                <a16:creationId xmlns:a16="http://schemas.microsoft.com/office/drawing/2014/main" id="{050FEC15-44D6-6626-AC9B-927177D9D94B}"/>
              </a:ext>
            </a:extLst>
          </p:cNvPr>
          <p:cNvSpPr txBox="1"/>
          <p:nvPr/>
        </p:nvSpPr>
        <p:spPr>
          <a:xfrm>
            <a:off x="1015357" y="3860455"/>
            <a:ext cx="1092318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create_vr</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df.v3</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		</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Create a data validation report using </a:t>
            </a:r>
            <a:r>
              <a:rPr kumimoji="0" lang="en-US" sz="14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dgf_validate</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rules.</a:t>
            </a:r>
            <a:endParaRPr kumimoji="0" lang="en-US" sz="20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20" name="TextBox 19">
            <a:extLst>
              <a:ext uri="{FF2B5EF4-FFF2-40B4-BE49-F238E27FC236}">
                <a16:creationId xmlns:a16="http://schemas.microsoft.com/office/drawing/2014/main" id="{FC011B96-13CA-A46A-A2EE-A67921176C2D}"/>
              </a:ext>
            </a:extLst>
          </p:cNvPr>
          <p:cNvSpPr txBox="1"/>
          <p:nvPr/>
        </p:nvSpPr>
        <p:spPr>
          <a:xfrm>
            <a:off x="5679157" y="2054684"/>
            <a:ext cx="495133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update_dgf</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Call after changes are made to data to ensure stored values are correct (</a:t>
            </a:r>
            <a:r>
              <a:rPr kumimoji="0" lang="en-US" sz="11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e.g</a:t>
            </a: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factor levels the same, update stored descriptive stats for numeric vars).</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23" name="TextBox 22">
            <a:extLst>
              <a:ext uri="{FF2B5EF4-FFF2-40B4-BE49-F238E27FC236}">
                <a16:creationId xmlns:a16="http://schemas.microsoft.com/office/drawing/2014/main" id="{7430997B-7938-E80E-6960-5450D1E94DE4}"/>
              </a:ext>
            </a:extLst>
          </p:cNvPr>
          <p:cNvSpPr txBox="1"/>
          <p:nvPr/>
        </p:nvSpPr>
        <p:spPr>
          <a:xfrm>
            <a:off x="9092247" y="2857103"/>
            <a:ext cx="285526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update_dgf</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called silently</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cxnSp>
        <p:nvCxnSpPr>
          <p:cNvPr id="24" name="Straight Arrow Connector 23">
            <a:extLst>
              <a:ext uri="{FF2B5EF4-FFF2-40B4-BE49-F238E27FC236}">
                <a16:creationId xmlns:a16="http://schemas.microsoft.com/office/drawing/2014/main" id="{748F4000-BCD2-6772-A7E0-FD3C1F6FDE02}"/>
              </a:ext>
            </a:extLst>
          </p:cNvPr>
          <p:cNvCxnSpPr>
            <a:cxnSpLocks/>
          </p:cNvCxnSpPr>
          <p:nvPr/>
        </p:nvCxnSpPr>
        <p:spPr>
          <a:xfrm>
            <a:off x="3393700" y="2068165"/>
            <a:ext cx="0" cy="611265"/>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7CE92B2-7187-2290-2221-2CA7AE3F0806}"/>
              </a:ext>
            </a:extLst>
          </p:cNvPr>
          <p:cNvCxnSpPr>
            <a:cxnSpLocks/>
          </p:cNvCxnSpPr>
          <p:nvPr/>
        </p:nvCxnSpPr>
        <p:spPr>
          <a:xfrm>
            <a:off x="3392374" y="3211047"/>
            <a:ext cx="0" cy="557389"/>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B66C880-1D76-27C2-BF5F-1AC44D542949}"/>
              </a:ext>
            </a:extLst>
          </p:cNvPr>
          <p:cNvCxnSpPr>
            <a:cxnSpLocks/>
          </p:cNvCxnSpPr>
          <p:nvPr/>
        </p:nvCxnSpPr>
        <p:spPr>
          <a:xfrm>
            <a:off x="5052290" y="1856509"/>
            <a:ext cx="554182" cy="378691"/>
          </a:xfrm>
          <a:prstGeom prst="straightConnector1">
            <a:avLst/>
          </a:prstGeom>
          <a:ln w="127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C3AF14C-7483-C300-CA71-715995BF0DAD}"/>
              </a:ext>
            </a:extLst>
          </p:cNvPr>
          <p:cNvCxnSpPr>
            <a:cxnSpLocks/>
          </p:cNvCxnSpPr>
          <p:nvPr/>
        </p:nvCxnSpPr>
        <p:spPr>
          <a:xfrm flipH="1">
            <a:off x="4950690" y="2382982"/>
            <a:ext cx="655782" cy="427955"/>
          </a:xfrm>
          <a:prstGeom prst="straightConnector1">
            <a:avLst/>
          </a:prstGeom>
          <a:ln w="127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5D1531-F564-4F6A-DCAD-1106232EA03C}"/>
              </a:ext>
            </a:extLst>
          </p:cNvPr>
          <p:cNvCxnSpPr>
            <a:cxnSpLocks/>
          </p:cNvCxnSpPr>
          <p:nvPr/>
        </p:nvCxnSpPr>
        <p:spPr>
          <a:xfrm flipH="1">
            <a:off x="4017817" y="763527"/>
            <a:ext cx="1440873" cy="400255"/>
          </a:xfrm>
          <a:prstGeom prst="straightConnector1">
            <a:avLst/>
          </a:prstGeom>
          <a:ln w="127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B5C166D-D564-3343-84CD-58039C4E79C0}"/>
              </a:ext>
            </a:extLst>
          </p:cNvPr>
          <p:cNvSpPr txBox="1"/>
          <p:nvPr/>
        </p:nvSpPr>
        <p:spPr>
          <a:xfrm>
            <a:off x="4177570" y="6193026"/>
            <a:ext cx="128112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70AD47"/>
                </a:solidFill>
                <a:effectLst/>
                <a:uLnTx/>
                <a:uFillTx/>
                <a:latin typeface="Century Gothic" panose="020B0502020202020204" pitchFamily="34" charset="0"/>
                <a:ea typeface="+mn-ea"/>
                <a:cs typeface="+mn-cs"/>
              </a:rPr>
              <a:t>df.</a:t>
            </a:r>
            <a:r>
              <a:rPr kumimoji="0" lang="en-US" sz="2000" b="1"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share</a:t>
            </a:r>
            <a:endPar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endParaRPr>
          </a:p>
        </p:txBody>
      </p:sp>
      <p:cxnSp>
        <p:nvCxnSpPr>
          <p:cNvPr id="41" name="Straight Arrow Connector 40">
            <a:extLst>
              <a:ext uri="{FF2B5EF4-FFF2-40B4-BE49-F238E27FC236}">
                <a16:creationId xmlns:a16="http://schemas.microsoft.com/office/drawing/2014/main" id="{C47AFA19-8CD3-C3B6-D6E5-2CCC3177DD3A}"/>
              </a:ext>
            </a:extLst>
          </p:cNvPr>
          <p:cNvCxnSpPr>
            <a:cxnSpLocks/>
            <a:endCxn id="40" idx="1"/>
          </p:cNvCxnSpPr>
          <p:nvPr/>
        </p:nvCxnSpPr>
        <p:spPr>
          <a:xfrm>
            <a:off x="3038762" y="5959299"/>
            <a:ext cx="1138808" cy="433782"/>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3EBD332-E44F-6624-0152-87DF653F4FFE}"/>
              </a:ext>
            </a:extLst>
          </p:cNvPr>
          <p:cNvSpPr txBox="1"/>
          <p:nvPr/>
        </p:nvSpPr>
        <p:spPr>
          <a:xfrm>
            <a:off x="2133535" y="2161529"/>
            <a:ext cx="86433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data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altered</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46" name="TextBox 45">
            <a:extLst>
              <a:ext uri="{FF2B5EF4-FFF2-40B4-BE49-F238E27FC236}">
                <a16:creationId xmlns:a16="http://schemas.microsoft.com/office/drawing/2014/main" id="{B50FD356-BD18-0F58-31C1-741490CB55C6}"/>
              </a:ext>
            </a:extLst>
          </p:cNvPr>
          <p:cNvSpPr txBox="1"/>
          <p:nvPr/>
        </p:nvSpPr>
        <p:spPr>
          <a:xfrm>
            <a:off x="2133535" y="3284152"/>
            <a:ext cx="864339"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data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altered</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
        <p:nvSpPr>
          <p:cNvPr id="47" name="TextBox 46">
            <a:extLst>
              <a:ext uri="{FF2B5EF4-FFF2-40B4-BE49-F238E27FC236}">
                <a16:creationId xmlns:a16="http://schemas.microsoft.com/office/drawing/2014/main" id="{FAD02585-BB09-55F6-4E51-56866A2D25C0}"/>
              </a:ext>
            </a:extLst>
          </p:cNvPr>
          <p:cNvSpPr txBox="1"/>
          <p:nvPr/>
        </p:nvSpPr>
        <p:spPr>
          <a:xfrm>
            <a:off x="5679157" y="6296000"/>
            <a:ext cx="6216766"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some context where the data is read, not analyzed, also used in dd &amp; </a:t>
            </a:r>
            <a:r>
              <a:rPr kumimoji="0" lang="en-US" sz="11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rg</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cxnSp>
        <p:nvCxnSpPr>
          <p:cNvPr id="48" name="Straight Arrow Connector 47">
            <a:extLst>
              <a:ext uri="{FF2B5EF4-FFF2-40B4-BE49-F238E27FC236}">
                <a16:creationId xmlns:a16="http://schemas.microsoft.com/office/drawing/2014/main" id="{C96ED69B-5967-2D38-77DC-4148488C32BE}"/>
              </a:ext>
            </a:extLst>
          </p:cNvPr>
          <p:cNvCxnSpPr>
            <a:cxnSpLocks/>
          </p:cNvCxnSpPr>
          <p:nvPr/>
        </p:nvCxnSpPr>
        <p:spPr>
          <a:xfrm flipV="1">
            <a:off x="508756" y="1378210"/>
            <a:ext cx="0" cy="2482245"/>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751E26CB-0DA4-84D2-D93C-93EA5B708C2B}"/>
              </a:ext>
            </a:extLst>
          </p:cNvPr>
          <p:cNvSpPr/>
          <p:nvPr/>
        </p:nvSpPr>
        <p:spPr>
          <a:xfrm>
            <a:off x="453804" y="1147488"/>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2B5847F9-5B09-4FC3-78DB-D95C6465FB23}"/>
              </a:ext>
            </a:extLst>
          </p:cNvPr>
          <p:cNvSpPr/>
          <p:nvPr/>
        </p:nvSpPr>
        <p:spPr>
          <a:xfrm>
            <a:off x="453804" y="4014790"/>
            <a:ext cx="91440" cy="91440"/>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03C10398-79A2-14E5-0BDA-B265E59E6C70}"/>
              </a:ext>
            </a:extLst>
          </p:cNvPr>
          <p:cNvSpPr txBox="1"/>
          <p:nvPr/>
        </p:nvSpPr>
        <p:spPr>
          <a:xfrm>
            <a:off x="-2740" y="4253298"/>
            <a:ext cx="1022996" cy="14927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can be </a:t>
            </a:r>
            <a:r>
              <a:rPr kumimoji="0" lang="en-US" sz="11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gener-ated</a:t>
            </a: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any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once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DGF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exists</a:t>
            </a:r>
            <a:endPar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3390702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8C44F-1C35-8408-04CE-2A78CA47F66A}"/>
              </a:ext>
            </a:extLst>
          </p:cNvPr>
          <p:cNvSpPr txBox="1"/>
          <p:nvPr/>
        </p:nvSpPr>
        <p:spPr>
          <a:xfrm>
            <a:off x="476803" y="635452"/>
            <a:ext cx="797014"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raw</a:t>
            </a:r>
            <a:b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br>
            <a:r>
              <a:rPr kumimoji="0" lang="en-US" sz="2000" b="1" i="0" u="none" strike="noStrike" kern="1200" cap="none" spc="0" normalizeH="0" baseline="0" noProof="0" dirty="0">
                <a:ln>
                  <a:noFill/>
                </a:ln>
                <a:solidFill>
                  <a:srgbClr val="70AD47"/>
                </a:solidFill>
                <a:effectLst/>
                <a:uLnTx/>
                <a:uFillTx/>
                <a:latin typeface="Century Gothic" panose="020B0502020202020204" pitchFamily="34" charset="0"/>
                <a:ea typeface="+mn-ea"/>
                <a:cs typeface="+mn-cs"/>
              </a:rPr>
              <a:t>data</a:t>
            </a:r>
          </a:p>
        </p:txBody>
      </p:sp>
      <p:cxnSp>
        <p:nvCxnSpPr>
          <p:cNvPr id="4" name="Straight Arrow Connector 3">
            <a:extLst>
              <a:ext uri="{FF2B5EF4-FFF2-40B4-BE49-F238E27FC236}">
                <a16:creationId xmlns:a16="http://schemas.microsoft.com/office/drawing/2014/main" id="{2AA0D61A-EEAB-B342-22E3-A3D204E7457D}"/>
              </a:ext>
            </a:extLst>
          </p:cNvPr>
          <p:cNvCxnSpPr>
            <a:cxnSpLocks/>
            <a:stCxn id="2" idx="3"/>
            <a:endCxn id="5" idx="1"/>
          </p:cNvCxnSpPr>
          <p:nvPr/>
        </p:nvCxnSpPr>
        <p:spPr>
          <a:xfrm flipV="1">
            <a:off x="1273817" y="972864"/>
            <a:ext cx="669126" cy="16531"/>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10CB65-4443-0EB0-CBB2-7ECE36B5143B}"/>
              </a:ext>
            </a:extLst>
          </p:cNvPr>
          <p:cNvSpPr txBox="1"/>
          <p:nvPr/>
        </p:nvSpPr>
        <p:spPr>
          <a:xfrm>
            <a:off x="1942943" y="772809"/>
            <a:ext cx="264687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sp>
        <p:nvSpPr>
          <p:cNvPr id="7" name="TextBox 6">
            <a:extLst>
              <a:ext uri="{FF2B5EF4-FFF2-40B4-BE49-F238E27FC236}">
                <a16:creationId xmlns:a16="http://schemas.microsoft.com/office/drawing/2014/main" id="{DD6268E2-3989-9819-F385-C510F6BB6730}"/>
              </a:ext>
            </a:extLst>
          </p:cNvPr>
          <p:cNvSpPr txBox="1"/>
          <p:nvPr/>
        </p:nvSpPr>
        <p:spPr>
          <a:xfrm>
            <a:off x="5865853" y="772809"/>
            <a:ext cx="119455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Century Gothic" panose="020B0502020202020204" pitchFamily="34" charset="0"/>
                <a:ea typeface="+mn-ea"/>
                <a:cs typeface="+mn-cs"/>
              </a:rPr>
              <a:t>DGF.csv</a:t>
            </a:r>
          </a:p>
        </p:txBody>
      </p:sp>
      <p:cxnSp>
        <p:nvCxnSpPr>
          <p:cNvPr id="8" name="Straight Arrow Connector 7">
            <a:extLst>
              <a:ext uri="{FF2B5EF4-FFF2-40B4-BE49-F238E27FC236}">
                <a16:creationId xmlns:a16="http://schemas.microsoft.com/office/drawing/2014/main" id="{ACE89D8E-16CB-FDD3-E489-B7F9707B7B22}"/>
              </a:ext>
            </a:extLst>
          </p:cNvPr>
          <p:cNvCxnSpPr>
            <a:cxnSpLocks/>
            <a:stCxn id="5" idx="3"/>
            <a:endCxn id="7" idx="1"/>
          </p:cNvCxnSpPr>
          <p:nvPr/>
        </p:nvCxnSpPr>
        <p:spPr>
          <a:xfrm>
            <a:off x="4589821" y="972864"/>
            <a:ext cx="1276032" cy="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1722D1-F60F-708B-721C-8FF8A5C087A9}"/>
              </a:ext>
            </a:extLst>
          </p:cNvPr>
          <p:cNvSpPr txBox="1"/>
          <p:nvPr/>
        </p:nvSpPr>
        <p:spPr>
          <a:xfrm>
            <a:off x="8925619" y="527730"/>
            <a:ext cx="282038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30A0"/>
                </a:solidFill>
                <a:effectLst/>
                <a:uLnTx/>
                <a:uFillTx/>
                <a:latin typeface="Century Gothic" panose="020B0502020202020204" pitchFamily="34" charset="0"/>
                <a:ea typeface="+mn-ea"/>
                <a:cs typeface="+mn-cs"/>
              </a:rPr>
              <a:t>user edits </a:t>
            </a:r>
            <a:r>
              <a:rPr kumimoji="0" lang="en-US" sz="1800" b="1" i="0" u="none" strike="noStrike" kern="1200" cap="none" spc="0" normalizeH="0" baseline="0" noProof="0" dirty="0" err="1">
                <a:ln>
                  <a:noFill/>
                </a:ln>
                <a:solidFill>
                  <a:srgbClr val="7030A0"/>
                </a:solidFill>
                <a:effectLst/>
                <a:uLnTx/>
                <a:uFillTx/>
                <a:latin typeface="Century Gothic" panose="020B0502020202020204" pitchFamily="34" charset="0"/>
                <a:ea typeface="+mn-ea"/>
                <a:cs typeface="+mn-cs"/>
              </a:rPr>
              <a:t>dgf</a:t>
            </a:r>
            <a:r>
              <a:rPr kumimoji="0" lang="en-US" sz="1800" b="1" i="0" u="none" strike="noStrike" kern="1200" cap="none" spc="0" normalizeH="0" baseline="0" noProof="0" dirty="0">
                <a:ln>
                  <a:noFill/>
                </a:ln>
                <a:solidFill>
                  <a:srgbClr val="7030A0"/>
                </a:solidFill>
                <a:effectLst/>
                <a:uLnTx/>
                <a:uFillTx/>
                <a:latin typeface="Century Gothic" panose="020B0502020202020204" pitchFamily="34" charset="0"/>
                <a:ea typeface="+mn-ea"/>
                <a:cs typeface="+mn-cs"/>
              </a:rPr>
              <a:t>:</a:t>
            </a:r>
            <a:endPar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rPr>
              <a:t>add variable descriptions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7030A0"/>
                </a:solidFill>
                <a:effectLst/>
                <a:uLnTx/>
                <a:uFillTx/>
                <a:latin typeface="Calibri" panose="020F0502020204030204"/>
                <a:ea typeface="+mn-ea"/>
                <a:cs typeface="+mn-cs"/>
              </a:rPr>
              <a:t>add cleaning rules</a:t>
            </a:r>
          </a:p>
        </p:txBody>
      </p:sp>
      <p:sp>
        <p:nvSpPr>
          <p:cNvPr id="14" name="TextBox 13">
            <a:extLst>
              <a:ext uri="{FF2B5EF4-FFF2-40B4-BE49-F238E27FC236}">
                <a16:creationId xmlns:a16="http://schemas.microsoft.com/office/drawing/2014/main" id="{8601260B-CA47-EABA-A3B7-FEC468592B2C}"/>
              </a:ext>
            </a:extLst>
          </p:cNvPr>
          <p:cNvSpPr txBox="1"/>
          <p:nvPr/>
        </p:nvSpPr>
        <p:spPr>
          <a:xfrm>
            <a:off x="4773578" y="2522471"/>
            <a:ext cx="403187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standardize(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df.v2</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sp>
        <p:nvSpPr>
          <p:cNvPr id="25" name="TextBox 24">
            <a:extLst>
              <a:ext uri="{FF2B5EF4-FFF2-40B4-BE49-F238E27FC236}">
                <a16:creationId xmlns:a16="http://schemas.microsoft.com/office/drawing/2014/main" id="{5AAC8164-3626-5222-6DD8-8859D37DC254}"/>
              </a:ext>
            </a:extLst>
          </p:cNvPr>
          <p:cNvSpPr txBox="1"/>
          <p:nvPr/>
        </p:nvSpPr>
        <p:spPr>
          <a:xfrm>
            <a:off x="626412" y="2522471"/>
            <a:ext cx="326243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format( </a:t>
            </a:r>
            <a:r>
              <a:rPr kumimoji="0" lang="en-US" sz="2000" b="1"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df.v3</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cxnSp>
        <p:nvCxnSpPr>
          <p:cNvPr id="27" name="Straight Arrow Connector 26">
            <a:extLst>
              <a:ext uri="{FF2B5EF4-FFF2-40B4-BE49-F238E27FC236}">
                <a16:creationId xmlns:a16="http://schemas.microsoft.com/office/drawing/2014/main" id="{B23D8C58-06A8-F1DF-941D-EFF81C3F8862}"/>
              </a:ext>
            </a:extLst>
          </p:cNvPr>
          <p:cNvCxnSpPr>
            <a:cxnSpLocks/>
            <a:stCxn id="14" idx="1"/>
            <a:endCxn id="25" idx="3"/>
          </p:cNvCxnSpPr>
          <p:nvPr/>
        </p:nvCxnSpPr>
        <p:spPr>
          <a:xfrm flipH="1">
            <a:off x="3888844" y="2722526"/>
            <a:ext cx="884734" cy="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903C3D0-8589-8F02-0F08-10124A445A05}"/>
              </a:ext>
            </a:extLst>
          </p:cNvPr>
          <p:cNvSpPr txBox="1"/>
          <p:nvPr/>
        </p:nvSpPr>
        <p:spPr>
          <a:xfrm>
            <a:off x="934189" y="5270496"/>
            <a:ext cx="264687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create_dd</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cxnSp>
        <p:nvCxnSpPr>
          <p:cNvPr id="36" name="Straight Arrow Connector 35">
            <a:extLst>
              <a:ext uri="{FF2B5EF4-FFF2-40B4-BE49-F238E27FC236}">
                <a16:creationId xmlns:a16="http://schemas.microsoft.com/office/drawing/2014/main" id="{113BCA83-500F-9883-F58F-B0BE699BC46C}"/>
              </a:ext>
            </a:extLst>
          </p:cNvPr>
          <p:cNvCxnSpPr>
            <a:cxnSpLocks/>
            <a:stCxn id="25" idx="2"/>
            <a:endCxn id="35" idx="0"/>
          </p:cNvCxnSpPr>
          <p:nvPr/>
        </p:nvCxnSpPr>
        <p:spPr>
          <a:xfrm>
            <a:off x="2257628" y="2922581"/>
            <a:ext cx="0" cy="2347915"/>
          </a:xfrm>
          <a:prstGeom prst="straightConnector1">
            <a:avLst/>
          </a:prstGeom>
          <a:ln w="25400">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9620B34-D27D-6FB2-A8DE-E93A2E9A7A55}"/>
              </a:ext>
            </a:extLst>
          </p:cNvPr>
          <p:cNvSpPr txBox="1"/>
          <p:nvPr/>
        </p:nvSpPr>
        <p:spPr>
          <a:xfrm>
            <a:off x="875310" y="5959471"/>
            <a:ext cx="372409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create_rg</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1"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df.vk</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sp>
        <p:nvSpPr>
          <p:cNvPr id="41" name="TextBox 40">
            <a:extLst>
              <a:ext uri="{FF2B5EF4-FFF2-40B4-BE49-F238E27FC236}">
                <a16:creationId xmlns:a16="http://schemas.microsoft.com/office/drawing/2014/main" id="{A27FA349-44C0-886D-07E2-8485DBE05C77}"/>
              </a:ext>
            </a:extLst>
          </p:cNvPr>
          <p:cNvSpPr txBox="1"/>
          <p:nvPr/>
        </p:nvSpPr>
        <p:spPr>
          <a:xfrm>
            <a:off x="8858484" y="1884766"/>
            <a:ext cx="295465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inspect_dgf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cxnSp>
        <p:nvCxnSpPr>
          <p:cNvPr id="42" name="Straight Arrow Connector 41">
            <a:extLst>
              <a:ext uri="{FF2B5EF4-FFF2-40B4-BE49-F238E27FC236}">
                <a16:creationId xmlns:a16="http://schemas.microsoft.com/office/drawing/2014/main" id="{A104AFD7-08D8-74A7-3F6C-77B40AD85B45}"/>
              </a:ext>
            </a:extLst>
          </p:cNvPr>
          <p:cNvCxnSpPr>
            <a:cxnSpLocks/>
            <a:endCxn id="22" idx="3"/>
          </p:cNvCxnSpPr>
          <p:nvPr/>
        </p:nvCxnSpPr>
        <p:spPr>
          <a:xfrm flipH="1" flipV="1">
            <a:off x="8560517" y="1719991"/>
            <a:ext cx="365102" cy="137558"/>
          </a:xfrm>
          <a:prstGeom prst="straightConnector1">
            <a:avLst/>
          </a:prstGeom>
          <a:ln w="158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60D62D7-42B4-6EB0-F510-1D4DEFD9A818}"/>
              </a:ext>
            </a:extLst>
          </p:cNvPr>
          <p:cNvCxnSpPr>
            <a:cxnSpLocks/>
            <a:stCxn id="40" idx="3"/>
          </p:cNvCxnSpPr>
          <p:nvPr/>
        </p:nvCxnSpPr>
        <p:spPr>
          <a:xfrm>
            <a:off x="4599406" y="6159526"/>
            <a:ext cx="544791" cy="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D387E89-8450-C96F-7CB4-BA08BADE9EBD}"/>
              </a:ext>
            </a:extLst>
          </p:cNvPr>
          <p:cNvSpPr txBox="1"/>
          <p:nvPr/>
        </p:nvSpPr>
        <p:spPr>
          <a:xfrm>
            <a:off x="5250299" y="5270496"/>
            <a:ext cx="273344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7E6E6">
                    <a:lumMod val="75000"/>
                  </a:srgbClr>
                </a:solidFill>
                <a:effectLst/>
                <a:uLnTx/>
                <a:uFillTx/>
                <a:latin typeface="Century Gothic" panose="020B0502020202020204" pitchFamily="34" charset="0"/>
                <a:ea typeface="+mn-ea"/>
                <a:cs typeface="+mn-cs"/>
              </a:rPr>
              <a:t>data-dictionary.html</a:t>
            </a:r>
          </a:p>
        </p:txBody>
      </p:sp>
      <p:sp>
        <p:nvSpPr>
          <p:cNvPr id="52" name="TextBox 51">
            <a:extLst>
              <a:ext uri="{FF2B5EF4-FFF2-40B4-BE49-F238E27FC236}">
                <a16:creationId xmlns:a16="http://schemas.microsoft.com/office/drawing/2014/main" id="{742670E9-74BF-0BB8-023D-517B0DE517D2}"/>
              </a:ext>
            </a:extLst>
          </p:cNvPr>
          <p:cNvSpPr txBox="1"/>
          <p:nvPr/>
        </p:nvSpPr>
        <p:spPr>
          <a:xfrm>
            <a:off x="5264727" y="5956105"/>
            <a:ext cx="270458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7E6E6">
                    <a:lumMod val="75000"/>
                  </a:srgbClr>
                </a:solidFill>
                <a:effectLst/>
                <a:uLnTx/>
                <a:uFillTx/>
                <a:latin typeface="Century Gothic" panose="020B0502020202020204" pitchFamily="34" charset="0"/>
                <a:ea typeface="+mn-ea"/>
                <a:cs typeface="+mn-cs"/>
              </a:rPr>
              <a:t>research-guide.html</a:t>
            </a:r>
          </a:p>
        </p:txBody>
      </p:sp>
      <p:cxnSp>
        <p:nvCxnSpPr>
          <p:cNvPr id="76" name="Straight Arrow Connector 75">
            <a:extLst>
              <a:ext uri="{FF2B5EF4-FFF2-40B4-BE49-F238E27FC236}">
                <a16:creationId xmlns:a16="http://schemas.microsoft.com/office/drawing/2014/main" id="{78270F0E-8796-F46D-BA8D-101055799435}"/>
              </a:ext>
            </a:extLst>
          </p:cNvPr>
          <p:cNvCxnSpPr>
            <a:cxnSpLocks/>
            <a:stCxn id="35" idx="3"/>
          </p:cNvCxnSpPr>
          <p:nvPr/>
        </p:nvCxnSpPr>
        <p:spPr>
          <a:xfrm>
            <a:off x="3581067" y="5470551"/>
            <a:ext cx="1563130" cy="0"/>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DDCCF4E-B2E2-E5D0-DC80-513C8E7FA2C9}"/>
              </a:ext>
            </a:extLst>
          </p:cNvPr>
          <p:cNvCxnSpPr>
            <a:cxnSpLocks/>
            <a:stCxn id="13" idx="2"/>
            <a:endCxn id="41" idx="0"/>
          </p:cNvCxnSpPr>
          <p:nvPr/>
        </p:nvCxnSpPr>
        <p:spPr>
          <a:xfrm flipH="1">
            <a:off x="10335812" y="1451060"/>
            <a:ext cx="1" cy="433706"/>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4B5A430-1BD6-47AD-EA5C-1EA4407FBDF3}"/>
              </a:ext>
            </a:extLst>
          </p:cNvPr>
          <p:cNvCxnSpPr>
            <a:cxnSpLocks/>
            <a:stCxn id="7" idx="3"/>
            <a:endCxn id="13" idx="1"/>
          </p:cNvCxnSpPr>
          <p:nvPr/>
        </p:nvCxnSpPr>
        <p:spPr>
          <a:xfrm>
            <a:off x="7060411" y="972864"/>
            <a:ext cx="1865208" cy="16531"/>
          </a:xfrm>
          <a:prstGeom prst="straightConnector1">
            <a:avLst/>
          </a:prstGeom>
          <a:ln w="158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9" name="Arc 88">
            <a:extLst>
              <a:ext uri="{FF2B5EF4-FFF2-40B4-BE49-F238E27FC236}">
                <a16:creationId xmlns:a16="http://schemas.microsoft.com/office/drawing/2014/main" id="{46F55BE7-7D34-A9BD-4588-ED784D21B3DD}"/>
              </a:ext>
            </a:extLst>
          </p:cNvPr>
          <p:cNvSpPr/>
          <p:nvPr/>
        </p:nvSpPr>
        <p:spPr>
          <a:xfrm rot="2832819">
            <a:off x="6452140" y="2981773"/>
            <a:ext cx="914400" cy="914400"/>
          </a:xfrm>
          <a:prstGeom prst="arc">
            <a:avLst>
              <a:gd name="adj1" fmla="val 16200000"/>
              <a:gd name="adj2" fmla="val 11009359"/>
            </a:avLst>
          </a:prstGeom>
          <a:ln w="22225">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2ED468BB-7700-C6AB-5DDD-BD4146117859}"/>
              </a:ext>
            </a:extLst>
          </p:cNvPr>
          <p:cNvSpPr txBox="1"/>
          <p:nvPr/>
        </p:nvSpPr>
        <p:spPr>
          <a:xfrm>
            <a:off x="7596995" y="3386505"/>
            <a:ext cx="1812612"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AD47"/>
                </a:solidFill>
                <a:effectLst/>
                <a:uLnTx/>
                <a:uFillTx/>
                <a:latin typeface="Calibri" panose="020F0502020204030204"/>
                <a:ea typeface="+mn-ea"/>
                <a:cs typeface="+mn-cs"/>
              </a:rPr>
              <a:t>additional data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0AD47"/>
                </a:solidFill>
                <a:effectLst/>
                <a:uLnTx/>
                <a:uFillTx/>
                <a:latin typeface="Calibri" panose="020F0502020204030204"/>
                <a:ea typeface="+mn-ea"/>
                <a:cs typeface="+mn-cs"/>
              </a:rPr>
              <a:t>enrichment</a:t>
            </a:r>
          </a:p>
        </p:txBody>
      </p:sp>
      <p:sp>
        <p:nvSpPr>
          <p:cNvPr id="91" name="TextBox 90">
            <a:extLst>
              <a:ext uri="{FF2B5EF4-FFF2-40B4-BE49-F238E27FC236}">
                <a16:creationId xmlns:a16="http://schemas.microsoft.com/office/drawing/2014/main" id="{A8969EC8-F88E-AA88-6304-EF2BECAE9847}"/>
              </a:ext>
            </a:extLst>
          </p:cNvPr>
          <p:cNvSpPr txBox="1"/>
          <p:nvPr/>
        </p:nvSpPr>
        <p:spPr>
          <a:xfrm>
            <a:off x="3543857" y="3625064"/>
            <a:ext cx="244009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update_dgf</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df.vx+1 </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p:txBody>
      </p:sp>
      <p:sp>
        <p:nvSpPr>
          <p:cNvPr id="3" name="TextBox 2">
            <a:extLst>
              <a:ext uri="{FF2B5EF4-FFF2-40B4-BE49-F238E27FC236}">
                <a16:creationId xmlns:a16="http://schemas.microsoft.com/office/drawing/2014/main" id="{BCFE1C9F-C5CF-BCDF-CD28-35772A790550}"/>
              </a:ext>
            </a:extLst>
          </p:cNvPr>
          <p:cNvSpPr txBox="1"/>
          <p:nvPr/>
        </p:nvSpPr>
        <p:spPr>
          <a:xfrm>
            <a:off x="197077" y="3506178"/>
            <a:ext cx="1781257"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srgbClr val="70AD47"/>
                </a:solidFill>
                <a:effectLst/>
                <a:uLnTx/>
                <a:uFillTx/>
                <a:latin typeface="Aharoni" panose="02010803020104030203" pitchFamily="2" charset="-79"/>
                <a:ea typeface="+mn-ea"/>
                <a:cs typeface="Aharoni" panose="02010803020104030203" pitchFamily="2" charset="-79"/>
              </a:rPr>
              <a:t>gooder</a:t>
            </a:r>
            <a:b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b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data</a:t>
            </a:r>
          </a:p>
        </p:txBody>
      </p:sp>
      <p:sp>
        <p:nvSpPr>
          <p:cNvPr id="6" name="TextBox 5">
            <a:extLst>
              <a:ext uri="{FF2B5EF4-FFF2-40B4-BE49-F238E27FC236}">
                <a16:creationId xmlns:a16="http://schemas.microsoft.com/office/drawing/2014/main" id="{7F131BD9-040B-530F-6B23-3F8C3771FE2C}"/>
              </a:ext>
            </a:extLst>
          </p:cNvPr>
          <p:cNvSpPr txBox="1"/>
          <p:nvPr/>
        </p:nvSpPr>
        <p:spPr>
          <a:xfrm>
            <a:off x="8438560" y="5196143"/>
            <a:ext cx="344196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err="1">
                <a:ln>
                  <a:noFill/>
                </a:ln>
                <a:solidFill>
                  <a:srgbClr val="70AD47"/>
                </a:solidFill>
                <a:effectLst/>
                <a:uLnTx/>
                <a:uFillTx/>
                <a:latin typeface="Aharoni" panose="02010803020104030203" pitchFamily="2" charset="-79"/>
                <a:ea typeface="+mn-ea"/>
                <a:cs typeface="Aharoni" panose="02010803020104030203" pitchFamily="2" charset="-79"/>
              </a:rPr>
              <a:t>gooder</a:t>
            </a:r>
            <a:br>
              <a:rPr kumimoji="0" lang="en-US" sz="28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br>
            <a:r>
              <a:rPr kumimoji="0" lang="en-US" sz="3600" b="0" i="0" u="none" strike="noStrike" kern="1200" cap="none" spc="0" normalizeH="0" baseline="0" noProof="0" dirty="0">
                <a:ln>
                  <a:noFill/>
                </a:ln>
                <a:solidFill>
                  <a:srgbClr val="70AD47"/>
                </a:solidFill>
                <a:effectLst/>
                <a:uLnTx/>
                <a:uFillTx/>
                <a:latin typeface="Aharoni" panose="02010803020104030203" pitchFamily="2" charset="-79"/>
                <a:ea typeface="+mn-ea"/>
                <a:cs typeface="Aharoni" panose="02010803020104030203" pitchFamily="2" charset="-79"/>
              </a:rPr>
              <a:t>documentation</a:t>
            </a:r>
          </a:p>
        </p:txBody>
      </p:sp>
      <p:sp>
        <p:nvSpPr>
          <p:cNvPr id="9" name="TextBox 8">
            <a:extLst>
              <a:ext uri="{FF2B5EF4-FFF2-40B4-BE49-F238E27FC236}">
                <a16:creationId xmlns:a16="http://schemas.microsoft.com/office/drawing/2014/main" id="{6CA76DA9-97EE-8922-4AA3-1C5EC30E0253}"/>
              </a:ext>
            </a:extLst>
          </p:cNvPr>
          <p:cNvSpPr txBox="1"/>
          <p:nvPr/>
        </p:nvSpPr>
        <p:spPr>
          <a:xfrm>
            <a:off x="5865853" y="4340045"/>
            <a:ext cx="21178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apply_dgf</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df.vx</a:t>
            </a:r>
            <a:r>
              <a:rPr kumimoji="0" lang="en-US" sz="1400" b="0" i="0" u="none" strike="noStrike" kern="1200" cap="none" spc="0" normalizeH="0" baseline="0" noProof="0" dirty="0">
                <a:ln>
                  <a:noFill/>
                </a:ln>
                <a:solidFill>
                  <a:srgbClr val="70AD47"/>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a:t>
            </a:r>
          </a:p>
        </p:txBody>
      </p:sp>
      <p:cxnSp>
        <p:nvCxnSpPr>
          <p:cNvPr id="10" name="Straight Arrow Connector 9">
            <a:extLst>
              <a:ext uri="{FF2B5EF4-FFF2-40B4-BE49-F238E27FC236}">
                <a16:creationId xmlns:a16="http://schemas.microsoft.com/office/drawing/2014/main" id="{86783399-833D-E1C2-C8F7-A40BC9D870A1}"/>
              </a:ext>
            </a:extLst>
          </p:cNvPr>
          <p:cNvCxnSpPr>
            <a:cxnSpLocks/>
            <a:stCxn id="9" idx="1"/>
          </p:cNvCxnSpPr>
          <p:nvPr/>
        </p:nvCxnSpPr>
        <p:spPr>
          <a:xfrm flipH="1" flipV="1">
            <a:off x="5346292" y="4052766"/>
            <a:ext cx="519561" cy="441168"/>
          </a:xfrm>
          <a:prstGeom prst="straightConnector1">
            <a:avLst/>
          </a:prstGeom>
          <a:ln w="158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BED8942-3432-3C64-6CE4-6A8D3E90C072}"/>
              </a:ext>
            </a:extLst>
          </p:cNvPr>
          <p:cNvSpPr txBox="1"/>
          <p:nvPr/>
        </p:nvSpPr>
        <p:spPr>
          <a:xfrm>
            <a:off x="5144197" y="1519936"/>
            <a:ext cx="341632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C000">
                    <a:lumMod val="75000"/>
                  </a:srgbClr>
                </a:solidFill>
                <a:effectLst/>
                <a:uLnTx/>
                <a:uFillTx/>
                <a:latin typeface="Lucida Console" panose="020B0609040504020204" pitchFamily="49" charset="0"/>
                <a:ea typeface="+mn-ea"/>
                <a:cs typeface="+mn-cs"/>
              </a:rPr>
              <a:t>ingest_raw</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1" i="0" u="none" strike="noStrike" kern="1200" cap="none" spc="0" normalizeH="0" baseline="0" noProof="0" dirty="0" err="1">
                <a:ln>
                  <a:noFill/>
                </a:ln>
                <a:solidFill>
                  <a:srgbClr val="70AD47"/>
                </a:solidFill>
                <a:effectLst/>
                <a:uLnTx/>
                <a:uFillTx/>
                <a:latin typeface="Lucida Console" panose="020B0609040504020204" pitchFamily="49" charset="0"/>
                <a:ea typeface="+mn-ea"/>
                <a:cs typeface="+mn-cs"/>
              </a:rPr>
              <a:t>df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err="1">
                <a:ln>
                  <a:noFill/>
                </a:ln>
                <a:solidFill>
                  <a:srgbClr val="7030A0"/>
                </a:solidFill>
                <a:effectLst/>
                <a:uLnTx/>
                <a:uFillTx/>
                <a:latin typeface="Lucida Console" panose="020B0609040504020204" pitchFamily="49" charset="0"/>
                <a:ea typeface="+mn-ea"/>
                <a:cs typeface="+mn-cs"/>
              </a:rPr>
              <a:t>dgf</a:t>
            </a:r>
            <a:r>
              <a:rPr kumimoji="0" lang="en-US" sz="2000" b="0" i="0" u="none" strike="noStrike" kern="1200" cap="none" spc="0" normalizeH="0" baseline="0" noProof="0" dirty="0">
                <a:ln>
                  <a:noFill/>
                </a:ln>
                <a:solidFill>
                  <a:srgbClr val="FFC000">
                    <a:lumMod val="75000"/>
                  </a:srgbClr>
                </a:solidFill>
                <a:effectLst/>
                <a:uLnTx/>
                <a:uFillTx/>
                <a:latin typeface="Lucida Console" panose="020B0609040504020204" pitchFamily="49" charset="0"/>
                <a:ea typeface="+mn-ea"/>
                <a:cs typeface="+mn-cs"/>
              </a:rPr>
              <a:t> )</a:t>
            </a:r>
          </a:p>
        </p:txBody>
      </p:sp>
      <p:cxnSp>
        <p:nvCxnSpPr>
          <p:cNvPr id="23" name="Straight Arrow Connector 22">
            <a:extLst>
              <a:ext uri="{FF2B5EF4-FFF2-40B4-BE49-F238E27FC236}">
                <a16:creationId xmlns:a16="http://schemas.microsoft.com/office/drawing/2014/main" id="{8B1A4960-199F-A97E-F8E2-BF5C650E0530}"/>
              </a:ext>
            </a:extLst>
          </p:cNvPr>
          <p:cNvCxnSpPr>
            <a:cxnSpLocks/>
            <a:stCxn id="7" idx="2"/>
          </p:cNvCxnSpPr>
          <p:nvPr/>
        </p:nvCxnSpPr>
        <p:spPr>
          <a:xfrm>
            <a:off x="6463132" y="1172919"/>
            <a:ext cx="0" cy="398388"/>
          </a:xfrm>
          <a:prstGeom prst="straightConnector1">
            <a:avLst/>
          </a:prstGeom>
          <a:ln w="158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91C03C-E06B-489F-780E-6373D7886452}"/>
              </a:ext>
            </a:extLst>
          </p:cNvPr>
          <p:cNvCxnSpPr>
            <a:cxnSpLocks/>
          </p:cNvCxnSpPr>
          <p:nvPr/>
        </p:nvCxnSpPr>
        <p:spPr>
          <a:xfrm>
            <a:off x="7248434" y="1997267"/>
            <a:ext cx="0" cy="438127"/>
          </a:xfrm>
          <a:prstGeom prst="straightConnector1">
            <a:avLst/>
          </a:prstGeom>
          <a:ln w="158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1478853-2D74-C2C3-7C86-9C770DDF5560}"/>
              </a:ext>
            </a:extLst>
          </p:cNvPr>
          <p:cNvCxnSpPr>
            <a:cxnSpLocks/>
            <a:endCxn id="14" idx="3"/>
          </p:cNvCxnSpPr>
          <p:nvPr/>
        </p:nvCxnSpPr>
        <p:spPr>
          <a:xfrm flipH="1">
            <a:off x="8805451" y="2371953"/>
            <a:ext cx="379591" cy="350573"/>
          </a:xfrm>
          <a:prstGeom prst="straightConnector1">
            <a:avLst/>
          </a:prstGeom>
          <a:ln w="158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AE8A227-BDF0-1D40-EA10-3CB382A5A5FB}"/>
              </a:ext>
            </a:extLst>
          </p:cNvPr>
          <p:cNvCxnSpPr>
            <a:cxnSpLocks/>
          </p:cNvCxnSpPr>
          <p:nvPr/>
        </p:nvCxnSpPr>
        <p:spPr>
          <a:xfrm flipH="1" flipV="1">
            <a:off x="3543857" y="3015405"/>
            <a:ext cx="741816" cy="515741"/>
          </a:xfrm>
          <a:prstGeom prst="straightConnector1">
            <a:avLst/>
          </a:prstGeom>
          <a:ln w="15875">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6CB613B-A09C-3BFA-6626-092CBED07FC0}"/>
              </a:ext>
            </a:extLst>
          </p:cNvPr>
          <p:cNvCxnSpPr>
            <a:cxnSpLocks/>
          </p:cNvCxnSpPr>
          <p:nvPr/>
        </p:nvCxnSpPr>
        <p:spPr>
          <a:xfrm flipH="1">
            <a:off x="7472350" y="3932841"/>
            <a:ext cx="276959" cy="340509"/>
          </a:xfrm>
          <a:prstGeom prst="straightConnector1">
            <a:avLst/>
          </a:prstGeom>
          <a:ln w="15875">
            <a:solidFill>
              <a:schemeClr val="accent6"/>
            </a:solidFill>
            <a:tailEnd type="triangle" w="lg" len="lg"/>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C70DC41-8183-1790-7F48-50A5AF3C0CF8}"/>
              </a:ext>
            </a:extLst>
          </p:cNvPr>
          <p:cNvSpPr txBox="1"/>
          <p:nvPr/>
        </p:nvSpPr>
        <p:spPr>
          <a:xfrm>
            <a:off x="3776819" y="2059035"/>
            <a:ext cx="147348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lumMod val="50000"/>
                    <a:lumOff val="50000"/>
                  </a:prstClr>
                </a:solidFill>
                <a:effectLst/>
                <a:uLnTx/>
                <a:uFillTx/>
                <a:latin typeface="Lucida Console" panose="020B0609040504020204" pitchFamily="49" charset="0"/>
                <a:ea typeface="+mn-ea"/>
                <a:cs typeface="+mn-cs"/>
              </a:rPr>
              <a:t>update_dgf</a:t>
            </a:r>
            <a:r>
              <a:rPr kumimoji="0" lang="en-US" sz="1400" b="0" i="0" u="none" strike="noStrike" kern="1200" cap="none" spc="0" normalizeH="0" baseline="0" noProof="0" dirty="0">
                <a:ln>
                  <a:noFill/>
                </a:ln>
                <a:solidFill>
                  <a:prstClr val="black">
                    <a:lumMod val="50000"/>
                    <a:lumOff val="50000"/>
                  </a:prstClr>
                </a:solidFill>
                <a:effectLst/>
                <a:uLnTx/>
                <a:uFillTx/>
                <a:latin typeface="Lucida Console" panose="020B0609040504020204" pitchFamily="49" charset="0"/>
                <a:ea typeface="+mn-ea"/>
                <a:cs typeface="+mn-cs"/>
              </a:rPr>
              <a:t>()</a:t>
            </a:r>
          </a:p>
        </p:txBody>
      </p:sp>
      <p:cxnSp>
        <p:nvCxnSpPr>
          <p:cNvPr id="105" name="Straight Arrow Connector 104">
            <a:extLst>
              <a:ext uri="{FF2B5EF4-FFF2-40B4-BE49-F238E27FC236}">
                <a16:creationId xmlns:a16="http://schemas.microsoft.com/office/drawing/2014/main" id="{32337E47-9AF4-ECD4-D9C2-DD149599919F}"/>
              </a:ext>
            </a:extLst>
          </p:cNvPr>
          <p:cNvCxnSpPr>
            <a:cxnSpLocks/>
            <a:endCxn id="104" idx="3"/>
          </p:cNvCxnSpPr>
          <p:nvPr/>
        </p:nvCxnSpPr>
        <p:spPr>
          <a:xfrm flipH="1" flipV="1">
            <a:off x="5250299" y="2212924"/>
            <a:ext cx="537581" cy="273114"/>
          </a:xfrm>
          <a:prstGeom prst="straightConnector1">
            <a:avLst/>
          </a:prstGeom>
          <a:ln w="127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9B9F43-BDC4-B885-D9D0-019B6092BE48}"/>
              </a:ext>
            </a:extLst>
          </p:cNvPr>
          <p:cNvCxnSpPr>
            <a:cxnSpLocks/>
          </p:cNvCxnSpPr>
          <p:nvPr/>
        </p:nvCxnSpPr>
        <p:spPr>
          <a:xfrm flipH="1">
            <a:off x="3371273" y="2186290"/>
            <a:ext cx="405546" cy="273346"/>
          </a:xfrm>
          <a:prstGeom prst="straightConnector1">
            <a:avLst/>
          </a:prstGeom>
          <a:ln w="12700">
            <a:solidFill>
              <a:srgbClr val="7030A0"/>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120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3EA62-9FF8-3C2A-3584-CCF251E4AACB}"/>
              </a:ext>
            </a:extLst>
          </p:cNvPr>
          <p:cNvSpPr/>
          <p:nvPr/>
        </p:nvSpPr>
        <p:spPr>
          <a:xfrm>
            <a:off x="8724764" y="0"/>
            <a:ext cx="3467235"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05B5A64-4225-85A5-0CDE-B29EE90DC0C7}"/>
              </a:ext>
            </a:extLst>
          </p:cNvPr>
          <p:cNvPicPr>
            <a:picLocks noChangeAspect="1"/>
          </p:cNvPicPr>
          <p:nvPr/>
        </p:nvPicPr>
        <p:blipFill>
          <a:blip r:embed="rId2"/>
          <a:stretch>
            <a:fillRect/>
          </a:stretch>
        </p:blipFill>
        <p:spPr>
          <a:xfrm>
            <a:off x="426981" y="327582"/>
            <a:ext cx="8297784" cy="6499781"/>
          </a:xfrm>
          <a:prstGeom prst="rect">
            <a:avLst/>
          </a:prstGeom>
        </p:spPr>
      </p:pic>
      <p:sp>
        <p:nvSpPr>
          <p:cNvPr id="4" name="TextBox 3">
            <a:extLst>
              <a:ext uri="{FF2B5EF4-FFF2-40B4-BE49-F238E27FC236}">
                <a16:creationId xmlns:a16="http://schemas.microsoft.com/office/drawing/2014/main" id="{073BF468-4872-4BC7-8E28-8B061C53C362}"/>
              </a:ext>
            </a:extLst>
          </p:cNvPr>
          <p:cNvSpPr txBox="1"/>
          <p:nvPr/>
        </p:nvSpPr>
        <p:spPr>
          <a:xfrm>
            <a:off x="9524277" y="586436"/>
            <a:ext cx="1854995" cy="175432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dictionary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Oswald" panose="00000500000000000000" pitchFamily="2" charset="0"/>
                <a:ea typeface="+mn-ea"/>
                <a:cs typeface="Aharoni" panose="02010803020104030203" pitchFamily="2" charset="-79"/>
              </a:rPr>
              <a:t>format</a:t>
            </a:r>
          </a:p>
        </p:txBody>
      </p:sp>
    </p:spTree>
    <p:extLst>
      <p:ext uri="{BB962C8B-B14F-4D97-AF65-F5344CB8AC3E}">
        <p14:creationId xmlns:p14="http://schemas.microsoft.com/office/powerpoint/2010/main" val="1099305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 name="TextBox 3"/>
          <p:cNvSpPr txBox="1"/>
          <p:nvPr/>
        </p:nvSpPr>
        <p:spPr>
          <a:xfrm>
            <a:off x="3678415" y="2105561"/>
            <a:ext cx="4835170"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white"/>
                </a:solidFill>
                <a:effectLst/>
                <a:uLnTx/>
                <a:uFillTx/>
                <a:latin typeface="Euphemia" panose="020B0503040102020104" pitchFamily="34" charset="0"/>
                <a:ea typeface="+mn-ea"/>
                <a:cs typeface="+mn-cs"/>
              </a:rPr>
              <a:t>thank you</a:t>
            </a:r>
          </a:p>
        </p:txBody>
      </p:sp>
    </p:spTree>
    <p:extLst>
      <p:ext uri="{BB962C8B-B14F-4D97-AF65-F5344CB8AC3E}">
        <p14:creationId xmlns:p14="http://schemas.microsoft.com/office/powerpoint/2010/main" val="260375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94DA-18CF-1956-F411-BC41C9F1382D}"/>
              </a:ext>
            </a:extLst>
          </p:cNvPr>
          <p:cNvSpPr>
            <a:spLocks noGrp="1"/>
          </p:cNvSpPr>
          <p:nvPr>
            <p:ph type="title"/>
          </p:nvPr>
        </p:nvSpPr>
        <p:spPr/>
        <p:txBody>
          <a:bodyPr/>
          <a:lstStyle/>
          <a:p>
            <a:r>
              <a:rPr lang="en-US" dirty="0"/>
              <a:t>IMPROVING REPRODUCIBILITY </a:t>
            </a:r>
            <a:r>
              <a:rPr lang="en-US" b="1" dirty="0"/>
              <a:t>THROUGH DATA PROVENANCE</a:t>
            </a:r>
          </a:p>
        </p:txBody>
      </p:sp>
      <p:sp>
        <p:nvSpPr>
          <p:cNvPr id="3" name="Text Placeholder 2">
            <a:extLst>
              <a:ext uri="{FF2B5EF4-FFF2-40B4-BE49-F238E27FC236}">
                <a16:creationId xmlns:a16="http://schemas.microsoft.com/office/drawing/2014/main" id="{97EDADCB-A76F-CF8F-00CF-4F65509AB6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88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5CDF-5FE7-2CC5-519B-554746AF7FD7}"/>
              </a:ext>
            </a:extLst>
          </p:cNvPr>
          <p:cNvSpPr>
            <a:spLocks noGrp="1"/>
          </p:cNvSpPr>
          <p:nvPr>
            <p:ph type="title"/>
          </p:nvPr>
        </p:nvSpPr>
        <p:spPr/>
        <p:txBody>
          <a:bodyPr>
            <a:normAutofit/>
          </a:bodyPr>
          <a:lstStyle/>
          <a:p>
            <a:r>
              <a:rPr lang="en-US" sz="4800" cap="all" dirty="0">
                <a:latin typeface="Oswald" panose="00000500000000000000" pitchFamily="2" charset="0"/>
              </a:rPr>
              <a:t>Data Provenance</a:t>
            </a:r>
            <a:r>
              <a:rPr lang="en-US" sz="4800" dirty="0">
                <a:latin typeface="Oswald" panose="00000500000000000000" pitchFamily="2" charset="0"/>
              </a:rPr>
              <a:t>:</a:t>
            </a:r>
          </a:p>
        </p:txBody>
      </p:sp>
      <p:sp>
        <p:nvSpPr>
          <p:cNvPr id="3" name="Content Placeholder 2">
            <a:extLst>
              <a:ext uri="{FF2B5EF4-FFF2-40B4-BE49-F238E27FC236}">
                <a16:creationId xmlns:a16="http://schemas.microsoft.com/office/drawing/2014/main" id="{7240D8C3-6BD3-CF21-9FB4-EB326FB70B4C}"/>
              </a:ext>
            </a:extLst>
          </p:cNvPr>
          <p:cNvSpPr>
            <a:spLocks noGrp="1"/>
          </p:cNvSpPr>
          <p:nvPr>
            <p:ph idx="1"/>
          </p:nvPr>
        </p:nvSpPr>
        <p:spPr>
          <a:xfrm>
            <a:off x="838199" y="1825625"/>
            <a:ext cx="8802190" cy="4351338"/>
          </a:xfrm>
        </p:spPr>
        <p:txBody>
          <a:bodyPr>
            <a:normAutofit/>
          </a:bodyPr>
          <a:lstStyle/>
          <a:p>
            <a:pPr marL="0" indent="0">
              <a:lnSpc>
                <a:spcPts val="3900"/>
              </a:lnSpc>
              <a:buNone/>
            </a:pPr>
            <a:r>
              <a:rPr lang="en-US" dirty="0">
                <a:latin typeface="Open Sans" panose="020B0606030504020204" pitchFamily="34" charset="0"/>
                <a:ea typeface="Open Sans" panose="020B0606030504020204" pitchFamily="34" charset="0"/>
                <a:cs typeface="Open Sans" panose="020B0606030504020204" pitchFamily="34" charset="0"/>
              </a:rPr>
              <a:t>Ability to the steps in the data engineering process to reproduce the same </a:t>
            </a:r>
            <a:r>
              <a:rPr lang="en-US" b="1" dirty="0">
                <a:latin typeface="Open Sans" panose="020B0606030504020204" pitchFamily="34" charset="0"/>
                <a:ea typeface="Open Sans" panose="020B0606030504020204" pitchFamily="34" charset="0"/>
                <a:cs typeface="Open Sans" panose="020B0606030504020204" pitchFamily="34" charset="0"/>
              </a:rPr>
              <a:t>research dataset </a:t>
            </a:r>
            <a:r>
              <a:rPr lang="en-US" dirty="0">
                <a:latin typeface="Open Sans" panose="020B0606030504020204" pitchFamily="34" charset="0"/>
                <a:ea typeface="Open Sans" panose="020B0606030504020204" pitchFamily="34" charset="0"/>
                <a:cs typeface="Open Sans" panose="020B0606030504020204" pitchFamily="34" charset="0"/>
              </a:rPr>
              <a:t>from the original sources </a:t>
            </a:r>
          </a:p>
          <a:p>
            <a:endParaRPr lang="en-US" sz="3200" b="1" dirty="0">
              <a:latin typeface="Oswald" panose="00000500000000000000" pitchFamily="2" charset="0"/>
              <a:ea typeface="Roboto Mono" panose="00000009000000000000" pitchFamily="49" charset="0"/>
            </a:endParaRPr>
          </a:p>
          <a:p>
            <a:pPr marL="0" indent="0">
              <a:buNone/>
            </a:pPr>
            <a:endParaRPr lang="en-US" sz="3200" dirty="0">
              <a:latin typeface="Oswald" panose="00000500000000000000" pitchFamily="2" charset="0"/>
              <a:ea typeface="Roboto Mono" panose="00000009000000000000" pitchFamily="49" charset="0"/>
            </a:endParaRPr>
          </a:p>
          <a:p>
            <a:pPr lvl="1"/>
            <a:endParaRPr lang="en-US" sz="2800" dirty="0">
              <a:latin typeface="Oswald" panose="00000500000000000000" pitchFamily="2" charset="0"/>
              <a:ea typeface="Roboto Mono" panose="00000009000000000000" pitchFamily="49" charset="0"/>
            </a:endParaRPr>
          </a:p>
        </p:txBody>
      </p:sp>
    </p:spTree>
    <p:extLst>
      <p:ext uri="{BB962C8B-B14F-4D97-AF65-F5344CB8AC3E}">
        <p14:creationId xmlns:p14="http://schemas.microsoft.com/office/powerpoint/2010/main" val="232075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5CDF-5FE7-2CC5-519B-554746AF7FD7}"/>
              </a:ext>
            </a:extLst>
          </p:cNvPr>
          <p:cNvSpPr>
            <a:spLocks noGrp="1"/>
          </p:cNvSpPr>
          <p:nvPr>
            <p:ph type="title"/>
          </p:nvPr>
        </p:nvSpPr>
        <p:spPr/>
        <p:txBody>
          <a:bodyPr>
            <a:normAutofit/>
          </a:bodyPr>
          <a:lstStyle/>
          <a:p>
            <a:r>
              <a:rPr lang="en-US" sz="4800" dirty="0">
                <a:latin typeface="Oswald" panose="00000500000000000000" pitchFamily="2" charset="0"/>
              </a:rPr>
              <a:t>FAIR Data Standards Extend Provenance:</a:t>
            </a:r>
          </a:p>
        </p:txBody>
      </p:sp>
      <p:sp>
        <p:nvSpPr>
          <p:cNvPr id="3" name="Content Placeholder 2">
            <a:extLst>
              <a:ext uri="{FF2B5EF4-FFF2-40B4-BE49-F238E27FC236}">
                <a16:creationId xmlns:a16="http://schemas.microsoft.com/office/drawing/2014/main" id="{7240D8C3-6BD3-CF21-9FB4-EB326FB70B4C}"/>
              </a:ext>
            </a:extLst>
          </p:cNvPr>
          <p:cNvSpPr>
            <a:spLocks noGrp="1"/>
          </p:cNvSpPr>
          <p:nvPr>
            <p:ph idx="1"/>
          </p:nvPr>
        </p:nvSpPr>
        <p:spPr>
          <a:xfrm>
            <a:off x="838199" y="1825625"/>
            <a:ext cx="10291355" cy="4351338"/>
          </a:xfrm>
        </p:spPr>
        <p:txBody>
          <a:bodyPr>
            <a:normAutofit/>
          </a:bodyPr>
          <a:lstStyle/>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FAIR</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24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Findable – Accessible – Interoperable – Reusable</a:t>
            </a:r>
            <a:r>
              <a:rPr lang="en-US" sz="2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p>
          <a:p>
            <a:endParaRPr lang="en-US" sz="2400" b="1"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Platforming the data so that others can replicate your results or extend the project</a:t>
            </a:r>
          </a:p>
          <a:p>
            <a:endParaRPr lang="en-US" sz="2400" dirty="0">
              <a:latin typeface="Open Sans" panose="020B0606030504020204" pitchFamily="34" charset="0"/>
              <a:ea typeface="Open Sans" panose="020B0606030504020204" pitchFamily="34" charset="0"/>
              <a:cs typeface="Open Sans" panose="020B0606030504020204" pitchFamily="34" charset="0"/>
            </a:endParaRPr>
          </a:p>
          <a:p>
            <a:r>
              <a:rPr lang="en-US" sz="2400" dirty="0">
                <a:latin typeface="Open Sans" panose="020B0606030504020204" pitchFamily="34" charset="0"/>
                <a:ea typeface="Open Sans" panose="020B0606030504020204" pitchFamily="34" charset="0"/>
                <a:cs typeface="Open Sans" panose="020B0606030504020204" pitchFamily="34" charset="0"/>
              </a:rPr>
              <a:t>Enable data sharing when original data has privacy protections </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lvl="1"/>
            <a:endParaRPr lang="en-US"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2171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828183-5FC5-126F-0F58-E8AB2FECA47A}"/>
              </a:ext>
            </a:extLst>
          </p:cNvPr>
          <p:cNvSpPr txBox="1"/>
          <p:nvPr/>
        </p:nvSpPr>
        <p:spPr>
          <a:xfrm>
            <a:off x="927100" y="2255609"/>
            <a:ext cx="10337800" cy="3630481"/>
          </a:xfrm>
          <a:prstGeom prst="rect">
            <a:avLst/>
          </a:prstGeom>
          <a:noFill/>
        </p:spPr>
        <p:txBody>
          <a:bodyPr wrap="square">
            <a:spAutoFit/>
          </a:bodyPr>
          <a:lstStyle/>
          <a:p>
            <a:pPr algn="just">
              <a:lnSpc>
                <a:spcPts val="3500"/>
              </a:lnSpc>
            </a:pPr>
            <a:r>
              <a:rPr lang="en-US" b="0" i="0" dirty="0">
                <a:solidFill>
                  <a:srgbClr val="222222"/>
                </a:solidFill>
                <a:effectLst/>
                <a:latin typeface="Open Sans" panose="020B0606030504020204" pitchFamily="34" charset="0"/>
                <a:ea typeface="Open Sans" panose="020B0606030504020204" pitchFamily="34" charset="0"/>
                <a:cs typeface="Open Sans" panose="020B0606030504020204" pitchFamily="34" charset="0"/>
              </a:rPr>
              <a:t>There is an urgent need to improve the infrastructure supporting the reuse of scholarly data. A diverse set of stakeholders—representing academia, industry, funding agencies, and scholarly publishers—have come together to design and jointly endorse a concise and measurable set of principles that we refer to as the FAIR Data Principles. The intent is that these may act as a guideline for those wishing to enhance the reusability of their data holdings. Distinct from peer initiatives that focus on the human scholar, the FAIR Principles put specific emphasis on enhancing the ability of machines to automatically find and use the data, in addition to supporting its reuse by individuals. </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B8F2C9FD-1B85-594C-8FDB-1B949662DF35}"/>
              </a:ext>
            </a:extLst>
          </p:cNvPr>
          <p:cNvSpPr txBox="1"/>
          <p:nvPr/>
        </p:nvSpPr>
        <p:spPr>
          <a:xfrm>
            <a:off x="927100" y="587563"/>
            <a:ext cx="10731500" cy="1384995"/>
          </a:xfrm>
          <a:prstGeom prst="rect">
            <a:avLst/>
          </a:prstGeom>
          <a:noFill/>
        </p:spPr>
        <p:txBody>
          <a:bodyPr wrap="square">
            <a:spAutoFit/>
          </a:bodyPr>
          <a:lstStyle/>
          <a:p>
            <a:r>
              <a:rPr lang="en-US" sz="2800" i="0" dirty="0">
                <a:solidFill>
                  <a:srgbClr val="222222"/>
                </a:solidFill>
                <a:effectLst/>
                <a:latin typeface="Oswald" panose="00000500000000000000" pitchFamily="2" charset="0"/>
              </a:rPr>
              <a:t>Wilkinson, M. D., Dumontier, M., </a:t>
            </a:r>
            <a:r>
              <a:rPr lang="en-US" sz="2800" i="0" dirty="0" err="1">
                <a:solidFill>
                  <a:srgbClr val="222222"/>
                </a:solidFill>
                <a:effectLst/>
                <a:latin typeface="Oswald" panose="00000500000000000000" pitchFamily="2" charset="0"/>
              </a:rPr>
              <a:t>Aalbersberg</a:t>
            </a:r>
            <a:r>
              <a:rPr lang="en-US" sz="2800" i="0" dirty="0">
                <a:solidFill>
                  <a:srgbClr val="222222"/>
                </a:solidFill>
                <a:effectLst/>
                <a:latin typeface="Oswald" panose="00000500000000000000" pitchFamily="2" charset="0"/>
              </a:rPr>
              <a:t>, I. J., Appleton, G., Axton, M., </a:t>
            </a:r>
            <a:r>
              <a:rPr lang="en-US" sz="2800" i="0" dirty="0" err="1">
                <a:solidFill>
                  <a:srgbClr val="222222"/>
                </a:solidFill>
                <a:effectLst/>
                <a:latin typeface="Oswald" panose="00000500000000000000" pitchFamily="2" charset="0"/>
              </a:rPr>
              <a:t>Baak</a:t>
            </a:r>
            <a:r>
              <a:rPr lang="en-US" sz="2800" i="0" dirty="0">
                <a:solidFill>
                  <a:srgbClr val="222222"/>
                </a:solidFill>
                <a:effectLst/>
                <a:latin typeface="Oswald" panose="00000500000000000000" pitchFamily="2" charset="0"/>
              </a:rPr>
              <a:t>, A., ... &amp; Mons, B. (2016). The FAIR Guiding Principles for scientific data management and stewardship. </a:t>
            </a:r>
            <a:r>
              <a:rPr lang="en-US" sz="2800" dirty="0">
                <a:solidFill>
                  <a:srgbClr val="222222"/>
                </a:solidFill>
                <a:effectLst/>
                <a:latin typeface="Oswald" panose="00000500000000000000" pitchFamily="2" charset="0"/>
              </a:rPr>
              <a:t>Scientific data, 3</a:t>
            </a:r>
            <a:r>
              <a:rPr lang="en-US" sz="2800" i="0" dirty="0">
                <a:solidFill>
                  <a:srgbClr val="222222"/>
                </a:solidFill>
                <a:effectLst/>
                <a:latin typeface="Oswald" panose="00000500000000000000" pitchFamily="2" charset="0"/>
              </a:rPr>
              <a:t>(1), 1-9.</a:t>
            </a:r>
            <a:endParaRPr lang="en-US" sz="2800" dirty="0">
              <a:latin typeface="Oswald" panose="00000500000000000000" pitchFamily="2" charset="0"/>
            </a:endParaRPr>
          </a:p>
        </p:txBody>
      </p:sp>
      <p:sp>
        <p:nvSpPr>
          <p:cNvPr id="7" name="TextBox 6">
            <a:extLst>
              <a:ext uri="{FF2B5EF4-FFF2-40B4-BE49-F238E27FC236}">
                <a16:creationId xmlns:a16="http://schemas.microsoft.com/office/drawing/2014/main" id="{33CA97BD-7DEE-6D7E-E2B9-F7B9FA865664}"/>
              </a:ext>
            </a:extLst>
          </p:cNvPr>
          <p:cNvSpPr txBox="1"/>
          <p:nvPr/>
        </p:nvSpPr>
        <p:spPr>
          <a:xfrm>
            <a:off x="6874329" y="5845975"/>
            <a:ext cx="6093822" cy="646331"/>
          </a:xfrm>
          <a:prstGeom prst="rect">
            <a:avLst/>
          </a:prstGeom>
          <a:noFill/>
        </p:spPr>
        <p:txBody>
          <a:bodyPr wrap="square">
            <a:spAutoFit/>
          </a:bodyPr>
          <a:lstStyle/>
          <a:p>
            <a:r>
              <a:rPr lang="en-US" dirty="0"/>
              <a:t>https://cm4ai.org/standards/</a:t>
            </a:r>
            <a:br>
              <a:rPr lang="en-US" dirty="0"/>
            </a:br>
            <a:r>
              <a:rPr lang="en-US" dirty="0"/>
              <a:t>https://commonfund.nih.gov/bridge2ai/news</a:t>
            </a:r>
          </a:p>
        </p:txBody>
      </p:sp>
    </p:spTree>
    <p:extLst>
      <p:ext uri="{BB962C8B-B14F-4D97-AF65-F5344CB8AC3E}">
        <p14:creationId xmlns:p14="http://schemas.microsoft.com/office/powerpoint/2010/main" val="2809793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20413</TotalTime>
  <Words>4964</Words>
  <Application>Microsoft Office PowerPoint</Application>
  <PresentationFormat>Widescreen</PresentationFormat>
  <Paragraphs>769</Paragraphs>
  <Slides>55</Slides>
  <Notes>0</Notes>
  <HiddenSlides>5</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55</vt:i4>
      </vt:variant>
    </vt:vector>
  </HeadingPairs>
  <TitlesOfParts>
    <vt:vector size="69" baseType="lpstr">
      <vt:lpstr>Aharoni</vt:lpstr>
      <vt:lpstr>Arial</vt:lpstr>
      <vt:lpstr>Arial Black</vt:lpstr>
      <vt:lpstr>Calibri</vt:lpstr>
      <vt:lpstr>Calibri Light</vt:lpstr>
      <vt:lpstr>Century Gothic</vt:lpstr>
      <vt:lpstr>Euphemia</vt:lpstr>
      <vt:lpstr>Lucida Console</vt:lpstr>
      <vt:lpstr>Open Sans</vt:lpstr>
      <vt:lpstr>Oswald</vt:lpstr>
      <vt:lpstr>Roboto Mono</vt:lpstr>
      <vt:lpstr>system-ui</vt:lpstr>
      <vt:lpstr>Office Theme</vt:lpstr>
      <vt:lpstr>1_Office Theme</vt:lpstr>
      <vt:lpstr>THE DATAGOOD(R) PACKAGE: AN open science approach to data engineering</vt:lpstr>
      <vt:lpstr>The  Reproducibility Crisis in  Science </vt:lpstr>
      <vt:lpstr>Sources of Replication Failure</vt:lpstr>
      <vt:lpstr>PowerPoint Presentation</vt:lpstr>
      <vt:lpstr>PowerPoint Presentation</vt:lpstr>
      <vt:lpstr>IMPROVING REPRODUCIBILITY THROUGH DATA PROVENANCE</vt:lpstr>
      <vt:lpstr>Data Provenance:</vt:lpstr>
      <vt:lpstr>FAIR Data Standards Extend Provenance:</vt:lpstr>
      <vt:lpstr>PowerPoint Presentation</vt:lpstr>
      <vt:lpstr>Data Provenance Requires Explicit: </vt:lpstr>
      <vt:lpstr>PowerPoint Presentation</vt:lpstr>
      <vt:lpstr>COMPUTING CHALLENGES: MANAGING COMPLEXITY</vt:lpstr>
      <vt:lpstr>PowerPoint Presentation</vt:lpstr>
      <vt:lpstr>PowerPoint Presentation</vt:lpstr>
      <vt:lpstr>The Unbearable Complexity of Depending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TYPICAL DATA WORKFLOW</vt:lpstr>
      <vt:lpstr>PowerPoint Presentation</vt:lpstr>
      <vt:lpstr>PowerPoint Presentation</vt:lpstr>
      <vt:lpstr>PowerPoint Presentation</vt:lpstr>
      <vt:lpstr>The Data Governance File (DGF):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CUSTOMIZING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WORKFLOW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DATAGOOD(R) PACKAGE: A NEW open science approach to data engineering</dc:title>
  <dc:creator>Jesse Lecy</dc:creator>
  <cp:lastModifiedBy>Jesse Lecy</cp:lastModifiedBy>
  <cp:revision>14</cp:revision>
  <dcterms:created xsi:type="dcterms:W3CDTF">2024-01-24T15:48:35Z</dcterms:created>
  <dcterms:modified xsi:type="dcterms:W3CDTF">2024-11-13T20:17:00Z</dcterms:modified>
</cp:coreProperties>
</file>